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93" r:id="rId4"/>
    <p:sldId id="285" r:id="rId5"/>
    <p:sldId id="284" r:id="rId6"/>
    <p:sldId id="257" r:id="rId7"/>
    <p:sldId id="258" r:id="rId8"/>
    <p:sldId id="288" r:id="rId9"/>
    <p:sldId id="259" r:id="rId10"/>
    <p:sldId id="289" r:id="rId11"/>
    <p:sldId id="290" r:id="rId12"/>
    <p:sldId id="264" r:id="rId13"/>
    <p:sldId id="265" r:id="rId14"/>
    <p:sldId id="267" r:id="rId15"/>
    <p:sldId id="266" r:id="rId16"/>
    <p:sldId id="268" r:id="rId17"/>
    <p:sldId id="296" r:id="rId18"/>
    <p:sldId id="297" r:id="rId19"/>
    <p:sldId id="294" r:id="rId20"/>
    <p:sldId id="298" r:id="rId21"/>
    <p:sldId id="269" r:id="rId22"/>
    <p:sldId id="283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8_Dw_0s7qMA/SZNcsqPC4XI/AAAAAAAAAGQ/T3uos15nGPQ/s400/JDIABE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221" y="0"/>
            <a:ext cx="66293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838199"/>
          </a:xfrm>
        </p:spPr>
        <p:txBody>
          <a:bodyPr/>
          <a:lstStyle/>
          <a:p>
            <a:r>
              <a:rPr lang="en-US" dirty="0" smtClean="0"/>
              <a:t>Insulin </a:t>
            </a:r>
            <a:r>
              <a:rPr lang="en-US" dirty="0" err="1" smtClean="0"/>
              <a:t>lispro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86800" cy="569595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2" descr="http://2.bp.blogspot.com/-pHjUlScpC0s/TkkuCQ8EAJI/AAAAAAAABB4/jHMWOoVLfEA/s1600/LLY75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90600"/>
            <a:ext cx="5867400" cy="5562600"/>
          </a:xfrm>
          <a:prstGeom prst="rect">
            <a:avLst/>
          </a:prstGeom>
          <a:noFill/>
        </p:spPr>
      </p:pic>
      <p:pic>
        <p:nvPicPr>
          <p:cNvPr id="5" name="Picture 4" descr="http://www.drug3k.com/img4/humalog_12014_9_(big)_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1250"/>
            <a:ext cx="23241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</a:t>
            </a:r>
            <a:r>
              <a:rPr lang="en-US" dirty="0" err="1" smtClean="0"/>
              <a:t>glulisine</a:t>
            </a:r>
            <a:endParaRPr lang="ar-IQ" dirty="0"/>
          </a:p>
        </p:txBody>
      </p:sp>
      <p:pic>
        <p:nvPicPr>
          <p:cNvPr id="2050" name="Picture 2" descr="C:\Users\Al-Ra'y\Desktop\apidra-insulin-insulin-glulisine-100-u-ave-0008825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467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arm.kku.ac.th/thaiv/depart/clinic/DispensingPharmacy/endocrine/images/endocrine/insulatard%2030%20HM%2010%20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21200" cy="3390900"/>
          </a:xfrm>
          <a:prstGeom prst="rect">
            <a:avLst/>
          </a:prstGeom>
          <a:noFill/>
        </p:spPr>
      </p:pic>
      <p:pic>
        <p:nvPicPr>
          <p:cNvPr id="21508" name="Picture 4" descr="http://img.alibaba.com/photo/106431061/Insulatard_100_IU_ml_5_X_3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648200" cy="4648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819400" y="3810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I.A.I</a:t>
            </a:r>
            <a:endParaRPr lang="ar-IQ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1.bp.blogspot.com/-ZBE9kzJSzd4/UPfkQbtdy7I/AAAAAAAAd60/thqwJd4rhog/s400/mixtard+30+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pic>
        <p:nvPicPr>
          <p:cNvPr id="4" name="Picture 2" descr="http://www.mims.com/resources/drugs/Singapore/pic/Mixtard%2030%20penfill363b7150-07e8-4260-a261-9faa0140d9d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410200"/>
            <a:ext cx="7924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expressbuypharma.com/img/uploads/10900-novomix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4724400"/>
          </a:xfrm>
          <a:prstGeom prst="rect">
            <a:avLst/>
          </a:prstGeom>
          <a:noFill/>
        </p:spPr>
      </p:pic>
      <p:pic>
        <p:nvPicPr>
          <p:cNvPr id="24582" name="Picture 6" descr="https://www.mims.com/resources/drugs/Malaysia/pic/NovoMix%2030%20FlexPen9e7acd8e-252f-4438-976b-9faa0009ab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35" y="5181600"/>
            <a:ext cx="8861165" cy="115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pharma-agora.com/upload/urun/8839020-img_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4724400" cy="5943600"/>
          </a:xfrm>
          <a:prstGeom prst="rect">
            <a:avLst/>
          </a:prstGeom>
          <a:noFill/>
        </p:spPr>
      </p:pic>
      <p:pic>
        <p:nvPicPr>
          <p:cNvPr id="23560" name="Picture 8" descr="http://www.pharma-agora.com/upload/urun/8377676-img_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57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oyolauniversity.adam.com/graphics/thomson/t10641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"/>
            <a:ext cx="456670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8900" y="685800"/>
            <a:ext cx="44577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L.A.I</a:t>
            </a:r>
            <a:endParaRPr lang="ar-IQ" sz="6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l-Ra'y\Desktop\imag levem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5386"/>
            <a:ext cx="4953000" cy="3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-Ra'y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89500"/>
            <a:ext cx="4800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4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-Ra'y\Desktop\gg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315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7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633511"/>
              </p:ext>
            </p:extLst>
          </p:nvPr>
        </p:nvGraphicFramePr>
        <p:xfrm>
          <a:off x="0" y="457200"/>
          <a:ext cx="9143999" cy="63246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567269"/>
                <a:gridCol w="2751338"/>
                <a:gridCol w="1904167"/>
                <a:gridCol w="2201663"/>
                <a:gridCol w="719562"/>
              </a:tblGrid>
              <a:tr h="5463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bedtime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Before** dinner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Before** lunch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Before** breakfast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Regimen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</a:tr>
              <a:tr h="184905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 of the total daily dose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وهذه الجرعة بدورها تقسم بالشكل التالي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as I .A.I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as S.A.I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(تخبط عادة في نفس السرنجة)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 of the total daily dose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 as I .A.I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 as S.A.I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(تخبط عادة في نفس السرنجة)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</a:tr>
              <a:tr h="1617921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1/6 of the total daily dose given as I . A . I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1/6 of the total daily dose given as S.A.I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 of the total daily dose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وهذه الجرعة بدورها تقسم بالشكل التالي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 as  I .A.I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1/3 as S.A.I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</a:tr>
              <a:tr h="924527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1/4 of the total daily dose as I 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1/4 of the total daily dose as S.A.I 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1/4 of the total daily dose as S.A.I 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1/4 of the total daily dose as S.A.I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</a:tr>
              <a:tr h="138678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 of the total daily dose as S.A.I 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 of the total daily dose as L 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 of the total daily dose as S.A.I 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 of the total daily dose as S.A.I 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</a:p>
                    <a:p>
                      <a:pPr algn="l" rtl="1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1/5 of the total daily dose as L .A.I</a:t>
                      </a: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94" marR="6209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" y="-117337"/>
            <a:ext cx="8940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-Examples of insulin dosing regimen: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3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iabeteshealth.com/media/images/article_images/7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30568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457200" y="457200"/>
            <a:ext cx="83058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Book Antiqua" pitchFamily="18" charset="0"/>
              </a:rPr>
              <a:t>Management of T1DM</a:t>
            </a:r>
            <a:endParaRPr lang="ar-IQ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-Ra'y\Desktop\i sy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762000"/>
            <a:ext cx="5486401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4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qaldawaya.net/images/custom/13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2805"/>
            <a:ext cx="9177459" cy="50951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latin typeface="Book Antiqua" pitchFamily="18" charset="0"/>
              </a:rPr>
              <a:t>Management of T2DM</a:t>
            </a:r>
            <a:endParaRPr lang="ar-IQ" sz="6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838200"/>
            <a:ext cx="2819400" cy="26670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Sulfonylureas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Stimulate insulin release from the β-cells of the pancreas</a:t>
            </a:r>
            <a:endParaRPr lang="en-US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endParaRPr lang="ar-IQ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3886200"/>
            <a:ext cx="2667000" cy="27432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Meglitinides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Stimulate insulin release from the β-cells of the pancreas</a:t>
            </a:r>
            <a:endParaRPr lang="en-US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52800" y="914400"/>
            <a:ext cx="2743200" cy="26670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Biguanides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Inhibit gluconeogenesis and increased insulin-stimulated glucose uptake</a:t>
            </a:r>
            <a:endParaRPr lang="ar-IQ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3962400"/>
            <a:ext cx="2590800" cy="266700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Alpha-Glucosidase Inhibitors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Inhibit the digestion of complex carbohydrates</a:t>
            </a:r>
            <a:endParaRPr lang="ar-IQ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990600"/>
            <a:ext cx="2743200" cy="25146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Thiazolidinedione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Bind to the PPARγ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and regulate the expression of multiple genes</a:t>
            </a:r>
            <a:endParaRPr lang="ar-IQ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52800" y="3962400"/>
            <a:ext cx="2743200" cy="26670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Incretin Mimetics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bind to GLP-1 receptors and stimulate glucose dependent insulin release.</a:t>
            </a:r>
            <a:endParaRPr lang="ar-IQ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rugexp.jp/images/medicine/Daonil_Tablets_5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08" y="0"/>
            <a:ext cx="8961700" cy="682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cpipharma.com/files/images/products/diamicro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7315200" cy="4288537"/>
          </a:xfrm>
          <a:prstGeom prst="rect">
            <a:avLst/>
          </a:prstGeom>
          <a:noFill/>
        </p:spPr>
      </p:pic>
      <p:pic>
        <p:nvPicPr>
          <p:cNvPr id="28676" name="Picture 4" descr="http://www.pharma-agora.com/upload/urun/8075298-img_3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3639"/>
            <a:ext cx="6000401" cy="317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brandmedicines.com/images/amaryl_3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5237"/>
            <a:ext cx="3962400" cy="3502762"/>
          </a:xfrm>
          <a:prstGeom prst="rect">
            <a:avLst/>
          </a:prstGeom>
          <a:noFill/>
        </p:spPr>
      </p:pic>
      <p:pic>
        <p:nvPicPr>
          <p:cNvPr id="29702" name="Picture 6" descr="http://cdn1.anunico-st.com/foto/2011/10/vendemos_medicamentos_para_diabetes_e_hipertension-4e960e91046c414f691981f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2" descr="http://www.expressbuypharma.com/img/uploads/2342-amar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4232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magnusonlinepharmacy.com/media/catalog/product/cache/1/image/9df78eab33525d08d6e5fb8d27136e95/g/l/glucophage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3419474"/>
            <a:ext cx="5524500" cy="3438526"/>
          </a:xfrm>
          <a:prstGeom prst="rect">
            <a:avLst/>
          </a:prstGeom>
          <a:noFill/>
        </p:spPr>
      </p:pic>
      <p:pic>
        <p:nvPicPr>
          <p:cNvPr id="30724" name="Picture 4" descr="http://www.nhathuoctieuduongg5.com/images/products/small_images/Glucophage_472012_152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abetesafghanistan.com/cont_images/1_d28031362011020614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oklahomalawyer.com/wp-content/uploads/2013/09/takeda__actos__pioglita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90" y="685800"/>
            <a:ext cx="916029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ealthaim.com/wp-content/uploads/2013/06/healt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6199" cy="5971190"/>
          </a:xfrm>
          <a:prstGeom prst="rect">
            <a:avLst/>
          </a:prstGeom>
          <a:noFill/>
        </p:spPr>
      </p:pic>
      <p:pic>
        <p:nvPicPr>
          <p:cNvPr id="33796" name="Picture 4" descr="http://www.resource4thepeople.com/images/content_images/avandia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113058"/>
            <a:ext cx="4724400" cy="1495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57665"/>
              </p:ext>
            </p:extLst>
          </p:nvPr>
        </p:nvGraphicFramePr>
        <p:xfrm>
          <a:off x="0" y="0"/>
          <a:ext cx="8991601" cy="7109092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19726"/>
                <a:gridCol w="1577475"/>
                <a:gridCol w="1419726"/>
                <a:gridCol w="1419726"/>
                <a:gridCol w="1104232"/>
                <a:gridCol w="2050716"/>
              </a:tblGrid>
              <a:tr h="29754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Route(S)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Appearance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Duration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peak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Onset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(hours)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insulin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127800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S.C, I.V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15-30 minutes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Rapid-acting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Lispro,Insulin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and insulin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glulisine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107621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S.C, I.V,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I.M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6-8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0.5-1.0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ويسمى ايضا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(soluble, regular ,neutral)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201789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Intermediate-acting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Isophane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insulin also called NPH(neutral protamine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hagedorn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  <a:tr h="207264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S.C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Cloudy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خابط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Clear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صافي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24-36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18-24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pronounced peak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4-6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long-acting insulin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Ultrlente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(insulin zinc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susp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protamine zinc </a:t>
                      </a:r>
                      <a:endParaRPr lang="ar-IQ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ar-IQ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Insulin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Glargine</a:t>
                      </a: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ached.imagescaler.hbpl.co.uk/resize/scaleToFit/393/263/?sURL=http://offlinehbpl.hbpl.co.uk/news/2MM/FA59BCC0-DF33-687A-6BBA293DA5B73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1" y="509552"/>
            <a:ext cx="8182300" cy="543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ic.pimg.tw/ssagy/1339727040-2516468153.jpg?v=1339727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5848" name="Picture 8" descr="http://2.bp.blogspot.com/_1fh743wfqt0/S_0DsZx1GcI/AAAAAAAACz0/CPVN1g5oKvI/s320/diabetes_Byetta_deat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290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good-legal-advice.com/images/byetta-lawyer-diabetes-drug-side-effects-infograph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specialista24.com/wp-content/uploads/2013/09/acarbose-Gluco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d.com/resource.aspx?IDX=2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267200" cy="4724400"/>
          </a:xfrm>
          <a:prstGeom prst="rect">
            <a:avLst/>
          </a:prstGeom>
          <a:noFill/>
        </p:spPr>
      </p:pic>
      <p:pic>
        <p:nvPicPr>
          <p:cNvPr id="41986" name="Picture 2" descr="http://www.fairview.org/fv/groups/public/documents/images/82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659" y="1524000"/>
            <a:ext cx="4680341" cy="465882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447800" y="304800"/>
            <a:ext cx="57912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INJECTION SITE</a:t>
            </a:r>
            <a:endParaRPr lang="ar-IQ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yclickfine.com/images/injection-tech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67" y="838200"/>
            <a:ext cx="907419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pshop.eu/WebRoot/Store2/Shops/es148774/514F/38D2/5FA5/1453/74B2/0A0F/1115/C737/P1040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84731" cy="511016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95400" y="228600"/>
            <a:ext cx="64008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Book Antiqua" pitchFamily="18" charset="0"/>
              </a:rPr>
              <a:t>S.A.I</a:t>
            </a:r>
            <a:endParaRPr lang="ar-IQ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Ib2Sh2n-mfY/UZOKxbfVdYI/AAAAAAAABZg/kRuvecrURtE/s1600/ActRapid+Penfill+INsulin+front+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696200" cy="609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Insulin </a:t>
            </a:r>
            <a:r>
              <a:rPr lang="en-US" sz="5400" dirty="0" err="1" smtClean="0"/>
              <a:t>aspart</a:t>
            </a:r>
            <a:endParaRPr lang="ar-IQ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543800" cy="53340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6" descr="http://www.apotheekleenesonne.be/UserFiles/Uploads/images/Products/1576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152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8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atic1.framar.bg/product/novorap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77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290</Words>
  <Application>Microsoft Office PowerPoint</Application>
  <PresentationFormat>On-screen Show (4:3)</PresentationFormat>
  <Paragraphs>209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Insulin aspart</vt:lpstr>
      <vt:lpstr>PowerPoint Presentation</vt:lpstr>
      <vt:lpstr>Insulin lispro</vt:lpstr>
      <vt:lpstr>Insulin glulisine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za</cp:lastModifiedBy>
  <cp:revision>21</cp:revision>
  <dcterms:created xsi:type="dcterms:W3CDTF">2006-08-16T00:00:00Z</dcterms:created>
  <dcterms:modified xsi:type="dcterms:W3CDTF">2017-03-05T14:33:35Z</dcterms:modified>
</cp:coreProperties>
</file>