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emo.webassign.net/ebooks/cj6demo/xlinks/kwd/index.htm?unit=u0017" TargetMode="External"/><Relationship Id="rId2" Type="http://schemas.openxmlformats.org/officeDocument/2006/relationships/hyperlink" Target="http://demo.webassign.net/ebooks/cj6demo/xlinks/kwd/index.htm?unit=u0024"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emo.webassign.net/ebooks/cj6demo/xlinks/kwd/index.htm?unit=u0024" TargetMode="External"/><Relationship Id="rId2" Type="http://schemas.openxmlformats.org/officeDocument/2006/relationships/hyperlink" Target="http://demo.webassign.net/ebooks/cj6demo/xlinks/kwd/index.htm?unit=u002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emo.webassign.net/ebooks/cj6demo/xlinks/kwd/index.htm?unit=u002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ULTRASOUND IN MEDICINE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loudness</a:t>
            </a:r>
            <a:endParaRPr lang="en-US" dirty="0"/>
          </a:p>
        </p:txBody>
      </p:sp>
      <p:sp>
        <p:nvSpPr>
          <p:cNvPr id="3" name="Content Placeholder 2"/>
          <p:cNvSpPr>
            <a:spLocks noGrp="1"/>
          </p:cNvSpPr>
          <p:nvPr>
            <p:ph idx="1"/>
          </p:nvPr>
        </p:nvSpPr>
        <p:spPr/>
        <p:txBody>
          <a:bodyPr/>
          <a:lstStyle/>
          <a:p>
            <a:r>
              <a:rPr lang="en-US" dirty="0" smtClean="0"/>
              <a:t>Loudness of sound is changing by volume of a device.</a:t>
            </a:r>
          </a:p>
          <a:p>
            <a:r>
              <a:rPr lang="en-US" dirty="0" smtClean="0"/>
              <a:t>Loudness or volume is a measure of amplitude of a wave.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stethoscope</a:t>
            </a:r>
            <a:endParaRPr lang="en-US" dirty="0"/>
          </a:p>
        </p:txBody>
      </p:sp>
      <p:sp>
        <p:nvSpPr>
          <p:cNvPr id="3" name="Content Placeholder 2"/>
          <p:cNvSpPr>
            <a:spLocks noGrp="1"/>
          </p:cNvSpPr>
          <p:nvPr>
            <p:ph idx="1"/>
          </p:nvPr>
        </p:nvSpPr>
        <p:spPr/>
        <p:txBody>
          <a:bodyPr/>
          <a:lstStyle/>
          <a:p>
            <a:r>
              <a:rPr lang="en-US" dirty="0" smtClean="0"/>
              <a:t>Stethoscope is an acoustic medical device that is used for </a:t>
            </a:r>
            <a:r>
              <a:rPr lang="en-US" dirty="0" smtClean="0"/>
              <a:t>listening </a:t>
            </a:r>
            <a:r>
              <a:rPr lang="en-US" dirty="0" smtClean="0"/>
              <a:t>internal sounds inside body  that are emitted from heart, lung, blood flow in artier and vein, and </a:t>
            </a:r>
            <a:r>
              <a:rPr lang="en-US" dirty="0" smtClean="0"/>
              <a:t>colon.      </a:t>
            </a:r>
            <a:endParaRPr lang="ar-EG" dirty="0" smtClean="0"/>
          </a:p>
          <a:p>
            <a:endParaRPr lang="en-US" dirty="0"/>
          </a:p>
        </p:txBody>
      </p:sp>
      <p:pic>
        <p:nvPicPr>
          <p:cNvPr id="3075" name="Picture 3" descr="C:\Users\USER\Pictures\330px-Stethoscope-2.png"/>
          <p:cNvPicPr>
            <a:picLocks noChangeAspect="1" noChangeArrowheads="1"/>
          </p:cNvPicPr>
          <p:nvPr/>
        </p:nvPicPr>
        <p:blipFill>
          <a:blip r:embed="rId2" cstate="print"/>
          <a:srcRect/>
          <a:stretch>
            <a:fillRect/>
          </a:stretch>
        </p:blipFill>
        <p:spPr bwMode="auto">
          <a:xfrm>
            <a:off x="3000375" y="3810000"/>
            <a:ext cx="3143250" cy="27146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ACOUSTIC IMPEDENCE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Acoustic impedance (Z): it is a resistance by a system to the pressure that is caused by volumetric acoustic flow. Si unit for this impedance is </a:t>
            </a:r>
            <a:r>
              <a:rPr lang="en-US" dirty="0" err="1" smtClean="0"/>
              <a:t>Pa.s</a:t>
            </a:r>
            <a:r>
              <a:rPr lang="en-US" dirty="0" smtClean="0"/>
              <a:t>/ M</a:t>
            </a:r>
            <a:r>
              <a:rPr lang="en-US" baseline="30000" dirty="0" smtClean="0"/>
              <a:t>3</a:t>
            </a:r>
            <a:endParaRPr lang="en-US" dirty="0" smtClean="0"/>
          </a:p>
          <a:p>
            <a:pPr algn="just"/>
            <a:r>
              <a:rPr lang="en-US" dirty="0" smtClean="0"/>
              <a:t>Acoustic impedance of a material is equal to the product of density of the material by acoustic velocity.</a:t>
            </a:r>
          </a:p>
          <a:p>
            <a:pPr algn="just"/>
            <a:r>
              <a:rPr lang="en-US" dirty="0" smtClean="0"/>
              <a:t>Z = </a:t>
            </a:r>
            <a:r>
              <a:rPr lang="el-GR" dirty="0" smtClean="0"/>
              <a:t>ρ</a:t>
            </a:r>
            <a:r>
              <a:rPr lang="en-US" dirty="0" smtClean="0"/>
              <a:t> x v</a:t>
            </a:r>
          </a:p>
          <a:p>
            <a:pPr algn="just"/>
            <a:r>
              <a:rPr lang="en-US" dirty="0" smtClean="0"/>
              <a:t>Where </a:t>
            </a:r>
            <a:r>
              <a:rPr lang="el-GR" dirty="0" smtClean="0"/>
              <a:t>ρ</a:t>
            </a:r>
            <a:r>
              <a:rPr lang="en-US" dirty="0" smtClean="0"/>
              <a:t> density of material and v velocity </a:t>
            </a:r>
            <a:r>
              <a:rPr lang="en-US" smtClean="0"/>
              <a:t>of sound.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sz="2400" dirty="0" smtClean="0"/>
              <a:t>When ultrasonic waves are used in medicine for diagnostic purposes, high-frequency </a:t>
            </a:r>
            <a:r>
              <a:rPr lang="en-US" sz="2400" dirty="0" smtClean="0">
                <a:hlinkClick r:id="rId2"/>
              </a:rPr>
              <a:t>sound</a:t>
            </a:r>
            <a:r>
              <a:rPr lang="en-US" sz="2400" dirty="0" smtClean="0"/>
              <a:t> pulses are produced by a transmitter and directed into the body. As in sonar, reflections occur. They occur each time a pulse encounters a boundary between two tissues that have different densities or a boundary between a tissue and the adjacent </a:t>
            </a:r>
            <a:r>
              <a:rPr lang="en-US" sz="2400" dirty="0" smtClean="0">
                <a:hlinkClick r:id="rId3"/>
              </a:rPr>
              <a:t>fluid</a:t>
            </a:r>
            <a:r>
              <a:rPr lang="en-US" sz="2400" dirty="0" smtClean="0"/>
              <a:t>.</a:t>
            </a:r>
            <a:endParaRPr lang="en-US" dirty="0" smtClean="0"/>
          </a:p>
          <a:p>
            <a:endParaRPr lang="en-US" dirty="0" smtClean="0"/>
          </a:p>
          <a:p>
            <a:endParaRPr lang="en-US" dirty="0" smtClean="0"/>
          </a:p>
          <a:p>
            <a:endParaRPr lang="en-US" dirty="0" smtClean="0"/>
          </a:p>
          <a:p>
            <a:r>
              <a:rPr lang="en-US" dirty="0" smtClean="0"/>
              <a:t> </a:t>
            </a:r>
            <a:endParaRPr lang="en-US" dirty="0"/>
          </a:p>
        </p:txBody>
      </p:sp>
      <p:pic>
        <p:nvPicPr>
          <p:cNvPr id="1029" name="Picture 5" descr="C:\Users\USER\Pictures\echo-ultrasound-machine-250x250.jpeg"/>
          <p:cNvPicPr>
            <a:picLocks noChangeAspect="1" noChangeArrowheads="1"/>
          </p:cNvPicPr>
          <p:nvPr/>
        </p:nvPicPr>
        <p:blipFill>
          <a:blip r:embed="rId4" cstate="print"/>
          <a:srcRect/>
          <a:stretch>
            <a:fillRect/>
          </a:stretch>
        </p:blipFill>
        <p:spPr bwMode="auto">
          <a:xfrm>
            <a:off x="2439811" y="2514600"/>
            <a:ext cx="5027083" cy="4343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r>
              <a:rPr lang="en-US" sz="2800" dirty="0" smtClean="0"/>
              <a:t>By scanning ultrasonic waves across the body and detecting the echoes generated from various internal locations, it is possible to obtain an image or sonogram of the inner anatomy. Ultrasonic imaging is employed extensively in obstetrics to examine the developing fetus. The fetus, surrounded by the amniotic sac, can be distinguished from other anatomical features so that fetal size, position, and possible abnormalities can be detected.</a:t>
            </a:r>
          </a:p>
          <a:p>
            <a:endParaRPr lang="en-US" sz="2800" dirty="0" smtClean="0"/>
          </a:p>
          <a:p>
            <a:endParaRPr lang="en-US" dirty="0"/>
          </a:p>
        </p:txBody>
      </p:sp>
      <p:sp>
        <p:nvSpPr>
          <p:cNvPr id="5" name="Rounded Rectangle 4"/>
          <p:cNvSpPr/>
          <p:nvPr/>
        </p:nvSpPr>
        <p:spPr>
          <a:xfrm>
            <a:off x="2895600" y="4038600"/>
            <a:ext cx="2971800" cy="243840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1" name="Picture 3" descr="C:\Users\USER\Pictures\ultrasound.jpg"/>
          <p:cNvPicPr>
            <a:picLocks noChangeAspect="1" noChangeArrowheads="1"/>
          </p:cNvPicPr>
          <p:nvPr/>
        </p:nvPicPr>
        <p:blipFill>
          <a:blip r:embed="rId2" cstate="print"/>
          <a:srcRect/>
          <a:stretch>
            <a:fillRect/>
          </a:stretch>
        </p:blipFill>
        <p:spPr bwMode="auto">
          <a:xfrm>
            <a:off x="2971799" y="4114800"/>
            <a:ext cx="3291839" cy="27431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normAutofit fontScale="92500" lnSpcReduction="20000"/>
          </a:bodyPr>
          <a:lstStyle/>
          <a:p>
            <a:r>
              <a:rPr lang="en-US" dirty="0" smtClean="0"/>
              <a:t>When ultrasound is used to form images of internal anatomical features or foreign objects in the body, the </a:t>
            </a:r>
            <a:r>
              <a:rPr lang="en-US" dirty="0" smtClean="0">
                <a:hlinkClick r:id="rId2"/>
              </a:rPr>
              <a:t>wavelength</a:t>
            </a:r>
            <a:r>
              <a:rPr lang="en-US" dirty="0" smtClean="0"/>
              <a:t> of the </a:t>
            </a:r>
            <a:r>
              <a:rPr lang="en-US" dirty="0" smtClean="0">
                <a:hlinkClick r:id="rId3"/>
              </a:rPr>
              <a:t>sound</a:t>
            </a:r>
            <a:r>
              <a:rPr lang="en-US" dirty="0" smtClean="0"/>
              <a:t> </a:t>
            </a:r>
            <a:r>
              <a:rPr lang="en-US" dirty="0" smtClean="0">
                <a:hlinkClick r:id="rId2"/>
              </a:rPr>
              <a:t>wave</a:t>
            </a:r>
            <a:r>
              <a:rPr lang="en-US" dirty="0" smtClean="0"/>
              <a:t> must be about the same size as, or smaller than, the object to be located. Therefore, high frequencies in the range from 1 to 15 MHz (1 MHz=1 megahertz=1×10</a:t>
            </a:r>
            <a:r>
              <a:rPr lang="en-US" baseline="30000" dirty="0" smtClean="0"/>
              <a:t>6</a:t>
            </a:r>
            <a:r>
              <a:rPr lang="en-US" dirty="0" smtClean="0"/>
              <a:t> Hz) are the norm. For instance, the wavelength of 5-MHz ultrasound is </a:t>
            </a:r>
            <a:r>
              <a:rPr lang="en-US" dirty="0" smtClean="0"/>
              <a:t>w=</a:t>
            </a:r>
            <a:r>
              <a:rPr lang="en-US" i="1" dirty="0" smtClean="0"/>
              <a:t>v</a:t>
            </a:r>
            <a:r>
              <a:rPr lang="en-US" dirty="0" smtClean="0"/>
              <a:t>/</a:t>
            </a:r>
            <a:r>
              <a:rPr lang="en-US" i="1" dirty="0" smtClean="0"/>
              <a:t>f</a:t>
            </a:r>
            <a:r>
              <a:rPr lang="en-US" dirty="0" smtClean="0"/>
              <a:t>=0.3 </a:t>
            </a:r>
            <a:r>
              <a:rPr lang="en-US" dirty="0" smtClean="0"/>
              <a:t>mm, if a value of 1540 m/s is used for the speed of sound through tissue. A sound wave with a </a:t>
            </a:r>
            <a:r>
              <a:rPr lang="en-US" dirty="0" smtClean="0">
                <a:hlinkClick r:id="rId2"/>
              </a:rPr>
              <a:t>frequency</a:t>
            </a:r>
            <a:r>
              <a:rPr lang="en-US" dirty="0" smtClean="0"/>
              <a:t> higher than 5 MHz and a correspondingly shorter wavelength is required for locating objects smaller than 0.3 mm.</a:t>
            </a:r>
          </a:p>
          <a:p>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algn="just"/>
            <a:r>
              <a:rPr lang="en-US" dirty="0" smtClean="0"/>
              <a:t>Ultrasound also has applications other than imaging. Neurosurgeons use a device called a </a:t>
            </a:r>
            <a:r>
              <a:rPr lang="en-US" b="1" dirty="0" err="1" smtClean="0"/>
              <a:t>c</a:t>
            </a:r>
            <a:r>
              <a:rPr lang="en-US" dirty="0" err="1" smtClean="0"/>
              <a:t>avitron</a:t>
            </a:r>
            <a:r>
              <a:rPr lang="en-US" dirty="0" smtClean="0"/>
              <a:t> </a:t>
            </a:r>
            <a:r>
              <a:rPr lang="en-US" b="1" dirty="0" smtClean="0"/>
              <a:t>u</a:t>
            </a:r>
            <a:r>
              <a:rPr lang="en-US" dirty="0" smtClean="0"/>
              <a:t>ltrasonic </a:t>
            </a:r>
            <a:r>
              <a:rPr lang="en-US" b="1" dirty="0" smtClean="0"/>
              <a:t>s</a:t>
            </a:r>
            <a:r>
              <a:rPr lang="en-US" dirty="0" smtClean="0"/>
              <a:t>urgical </a:t>
            </a:r>
            <a:r>
              <a:rPr lang="en-US" b="1" dirty="0" smtClean="0"/>
              <a:t>a</a:t>
            </a:r>
            <a:r>
              <a:rPr lang="en-US" dirty="0" smtClean="0"/>
              <a:t>spirator (CUSA) to remove brain tumors once thought to be inoperable. Ultrasonic </a:t>
            </a:r>
            <a:r>
              <a:rPr lang="en-US" dirty="0" smtClean="0">
                <a:hlinkClick r:id="rId2"/>
              </a:rPr>
              <a:t>sound</a:t>
            </a:r>
            <a:r>
              <a:rPr lang="en-US" dirty="0" smtClean="0"/>
              <a:t> waves cause the slender tip of the CUSA probe to vibrate at approximately 23 kHz. The probe shatters any section of the tumor that it touches, and the fragments are flushed out of the brain with a saline solution. Because the tip of the probe is small, the surgeon can selectively remove small bits of malignant tissue without damaging the surrounding healthy tissue</a:t>
            </a:r>
            <a:r>
              <a:rPr lang="en-US" dirty="0" smtClean="0"/>
              <a:t>.</a:t>
            </a:r>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General properties of sound</a:t>
            </a:r>
            <a:endParaRPr lang="en-US" dirty="0"/>
          </a:p>
        </p:txBody>
      </p:sp>
      <p:sp>
        <p:nvSpPr>
          <p:cNvPr id="3" name="Content Placeholder 2"/>
          <p:cNvSpPr>
            <a:spLocks noGrp="1"/>
          </p:cNvSpPr>
          <p:nvPr>
            <p:ph idx="1"/>
          </p:nvPr>
        </p:nvSpPr>
        <p:spPr/>
        <p:txBody>
          <a:bodyPr>
            <a:normAutofit lnSpcReduction="10000"/>
          </a:bodyPr>
          <a:lstStyle/>
          <a:p>
            <a:r>
              <a:rPr lang="en-US" dirty="0" smtClean="0"/>
              <a:t>A sound is any wave travelling through the air or any medium which can be heard by human`s ear.</a:t>
            </a:r>
          </a:p>
          <a:p>
            <a:r>
              <a:rPr lang="en-US" dirty="0" smtClean="0"/>
              <a:t>Properties of sound waves:</a:t>
            </a:r>
          </a:p>
          <a:p>
            <a:r>
              <a:rPr lang="en-US" dirty="0" smtClean="0"/>
              <a:t>Speed of sound is 340 m/s.</a:t>
            </a:r>
          </a:p>
          <a:p>
            <a:r>
              <a:rPr lang="en-US" dirty="0" smtClean="0"/>
              <a:t>Longitudinal : oscillations are parallel to wave propagation; longitudinal wave: a particle displacement is parallel to direction of wave propagation.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lstStyle/>
          <a:p>
            <a:r>
              <a:rPr lang="en-US" dirty="0" smtClean="0"/>
              <a:t>The waves are compressed and expanded in the direction of wave</a:t>
            </a:r>
            <a:endParaRPr lang="en-US" dirty="0"/>
          </a:p>
        </p:txBody>
      </p:sp>
      <p:pic>
        <p:nvPicPr>
          <p:cNvPr id="1027" name="Picture 3" descr="C:\Users\USER\Pictures\longitudinal2.jpg"/>
          <p:cNvPicPr>
            <a:picLocks noChangeAspect="1" noChangeArrowheads="1"/>
          </p:cNvPicPr>
          <p:nvPr/>
        </p:nvPicPr>
        <p:blipFill>
          <a:blip r:embed="rId2" cstate="print"/>
          <a:srcRect/>
          <a:stretch>
            <a:fillRect/>
          </a:stretch>
        </p:blipFill>
        <p:spPr bwMode="auto">
          <a:xfrm>
            <a:off x="2819400" y="5581650"/>
            <a:ext cx="4371975" cy="1047750"/>
          </a:xfrm>
          <a:prstGeom prst="rect">
            <a:avLst/>
          </a:prstGeom>
          <a:noFill/>
        </p:spPr>
      </p:pic>
      <p:pic>
        <p:nvPicPr>
          <p:cNvPr id="1028" name="Picture 4" descr="C:\Users\USER\Pictures\longiudinal1.png"/>
          <p:cNvPicPr>
            <a:picLocks noChangeAspect="1" noChangeArrowheads="1"/>
          </p:cNvPicPr>
          <p:nvPr/>
        </p:nvPicPr>
        <p:blipFill>
          <a:blip r:embed="rId3" cstate="print"/>
          <a:srcRect/>
          <a:stretch>
            <a:fillRect/>
          </a:stretch>
        </p:blipFill>
        <p:spPr bwMode="auto">
          <a:xfrm>
            <a:off x="5029200" y="1066800"/>
            <a:ext cx="3305175" cy="1381125"/>
          </a:xfrm>
          <a:prstGeom prst="rect">
            <a:avLst/>
          </a:prstGeom>
          <a:noFill/>
        </p:spPr>
      </p:pic>
      <p:pic>
        <p:nvPicPr>
          <p:cNvPr id="1026" name="Picture 2" descr="C:\Users\USER\Pictures\longitudinal.png"/>
          <p:cNvPicPr>
            <a:picLocks noChangeAspect="1" noChangeArrowheads="1"/>
          </p:cNvPicPr>
          <p:nvPr/>
        </p:nvPicPr>
        <p:blipFill>
          <a:blip r:embed="rId4" cstate="print"/>
          <a:srcRect/>
          <a:stretch>
            <a:fillRect/>
          </a:stretch>
        </p:blipFill>
        <p:spPr bwMode="auto">
          <a:xfrm>
            <a:off x="152400" y="2114871"/>
            <a:ext cx="5791199" cy="329532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Speed of sound depends on temperature and how density of material that sound wave is.</a:t>
            </a:r>
          </a:p>
          <a:p>
            <a:endParaRPr lang="en-US" dirty="0" smtClean="0"/>
          </a:p>
          <a:p>
            <a:endParaRPr lang="en-US" dirty="0" smtClean="0"/>
          </a:p>
          <a:p>
            <a:endParaRPr lang="en-US" dirty="0"/>
          </a:p>
        </p:txBody>
      </p:sp>
      <p:pic>
        <p:nvPicPr>
          <p:cNvPr id="2052" name="Picture 4" descr="C:\Users\USER\Pictures\speedof sound.jpg"/>
          <p:cNvPicPr>
            <a:picLocks noChangeAspect="1" noChangeArrowheads="1"/>
          </p:cNvPicPr>
          <p:nvPr/>
        </p:nvPicPr>
        <p:blipFill>
          <a:blip r:embed="rId2" cstate="print"/>
          <a:srcRect/>
          <a:stretch>
            <a:fillRect/>
          </a:stretch>
        </p:blipFill>
        <p:spPr bwMode="auto">
          <a:xfrm>
            <a:off x="685800" y="1295400"/>
            <a:ext cx="7518400" cy="5638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a:t>
            </a:r>
            <a:endParaRPr lang="en-US" dirty="0"/>
          </a:p>
        </p:txBody>
      </p:sp>
      <p:sp>
        <p:nvSpPr>
          <p:cNvPr id="3" name="Content Placeholder 2"/>
          <p:cNvSpPr>
            <a:spLocks noGrp="1"/>
          </p:cNvSpPr>
          <p:nvPr>
            <p:ph idx="1"/>
          </p:nvPr>
        </p:nvSpPr>
        <p:spPr/>
        <p:txBody>
          <a:bodyPr>
            <a:normAutofit lnSpcReduction="10000"/>
          </a:bodyPr>
          <a:lstStyle/>
          <a:p>
            <a:r>
              <a:rPr lang="en-US" dirty="0" smtClean="0"/>
              <a:t>Range of frequencies that we hear is (             ).</a:t>
            </a:r>
          </a:p>
          <a:p>
            <a:r>
              <a:rPr lang="en-US" dirty="0" smtClean="0"/>
              <a:t>V=f </a:t>
            </a:r>
            <a:r>
              <a:rPr lang="el-GR" dirty="0" smtClean="0"/>
              <a:t>λ</a:t>
            </a:r>
            <a:r>
              <a:rPr lang="en-US" dirty="0" smtClean="0"/>
              <a:t>, v=d/t</a:t>
            </a:r>
          </a:p>
          <a:p>
            <a:r>
              <a:rPr lang="en-US" dirty="0" smtClean="0"/>
              <a:t>V is speed of the sound wave</a:t>
            </a:r>
          </a:p>
          <a:p>
            <a:r>
              <a:rPr lang="en-US" dirty="0" smtClean="0"/>
              <a:t>F is frequency.</a:t>
            </a:r>
          </a:p>
          <a:p>
            <a:r>
              <a:rPr lang="el-GR" dirty="0" smtClean="0"/>
              <a:t>λ</a:t>
            </a:r>
            <a:r>
              <a:rPr lang="en-US" dirty="0" smtClean="0"/>
              <a:t> is wavelength.</a:t>
            </a:r>
          </a:p>
          <a:p>
            <a:r>
              <a:rPr lang="en-US" dirty="0" smtClean="0"/>
              <a:t>D is distance, and t is time.</a:t>
            </a:r>
          </a:p>
          <a:p>
            <a:r>
              <a:rPr lang="en-US" dirty="0" smtClean="0"/>
              <a:t>What is the distance of a storm that is far a way than us ? V=340 m/s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4332</TotalTime>
  <Words>391</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ULTRASOUND IN MEDICINE</vt:lpstr>
      <vt:lpstr>Slide 2</vt:lpstr>
      <vt:lpstr>Slide 3</vt:lpstr>
      <vt:lpstr>Slide 4</vt:lpstr>
      <vt:lpstr>Slide 5</vt:lpstr>
      <vt:lpstr>A General properties of sound</vt:lpstr>
      <vt:lpstr>Slide 7</vt:lpstr>
      <vt:lpstr>Slide 8</vt:lpstr>
      <vt:lpstr>frequency</vt:lpstr>
      <vt:lpstr>loudness</vt:lpstr>
      <vt:lpstr>stethoscope</vt:lpstr>
      <vt:lpstr>ACOUSTIC IMPEDENCE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ULTRASOUND IN MEDICINE</dc:title>
  <dc:creator>HUSSEIN ALQAZAZ</dc:creator>
  <cp:lastModifiedBy>HUSSEIN ALQAZAZ</cp:lastModifiedBy>
  <cp:revision>7</cp:revision>
  <dcterms:created xsi:type="dcterms:W3CDTF">2006-08-16T00:00:00Z</dcterms:created>
  <dcterms:modified xsi:type="dcterms:W3CDTF">2018-04-18T04:37:29Z</dcterms:modified>
</cp:coreProperties>
</file>