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howGuides="1">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4048871-D9E7-4994-A9DD-15FC946397D1}" type="datetimeFigureOut">
              <a:rPr lang="ar-IQ" smtClean="0"/>
              <a:pPr/>
              <a:t>22/03/1438</a:t>
            </a:fld>
            <a:endParaRPr lang="ar-IQ"/>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IQ"/>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930BCAF-B975-41C5-A9BB-8858E52551D9}"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930BCAF-B975-41C5-A9BB-8858E52551D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4048871-D9E7-4994-A9DD-15FC946397D1}" type="datetimeFigureOut">
              <a:rPr lang="ar-IQ" smtClean="0"/>
              <a:pPr/>
              <a:t>22/03/1438</a:t>
            </a:fld>
            <a:endParaRPr lang="ar-IQ"/>
          </a:p>
        </p:txBody>
      </p:sp>
      <p:sp>
        <p:nvSpPr>
          <p:cNvPr id="5" name="Footer Placeholder 4"/>
          <p:cNvSpPr>
            <a:spLocks noGrp="1"/>
          </p:cNvSpPr>
          <p:nvPr>
            <p:ph type="ftr" sz="quarter" idx="11"/>
          </p:nvPr>
        </p:nvSpPr>
        <p:spPr>
          <a:xfrm>
            <a:off x="457201" y="6248207"/>
            <a:ext cx="5573483" cy="365125"/>
          </a:xfrm>
        </p:spPr>
        <p:txBody>
          <a:bodyPr/>
          <a:lstStyle/>
          <a:p>
            <a:endParaRPr lang="ar-IQ"/>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930BCAF-B975-41C5-A9BB-8858E52551D9}"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930BCAF-B975-41C5-A9BB-8858E52551D9}" type="slidenum">
              <a:rPr lang="ar-IQ" smtClean="0"/>
              <a:pPr/>
              <a:t>‹#›</a:t>
            </a:fld>
            <a:endParaRPr lang="ar-IQ"/>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930BCAF-B975-41C5-A9BB-8858E52551D9}" type="slidenum">
              <a:rPr lang="ar-IQ" smtClean="0"/>
              <a:pPr/>
              <a:t>‹#›</a:t>
            </a:fld>
            <a:endParaRPr lang="ar-IQ"/>
          </a:p>
        </p:txBody>
      </p:sp>
      <p:sp>
        <p:nvSpPr>
          <p:cNvPr id="14" name="Footer Placeholder 13"/>
          <p:cNvSpPr>
            <a:spLocks noGrp="1"/>
          </p:cNvSpPr>
          <p:nvPr>
            <p:ph type="ftr" sz="quarter" idx="12"/>
          </p:nvPr>
        </p:nvSpPr>
        <p:spPr/>
        <p:txBody>
          <a:bodyPr/>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4048871-D9E7-4994-A9DD-15FC946397D1}" type="datetimeFigureOut">
              <a:rPr lang="ar-IQ" smtClean="0"/>
              <a:pPr/>
              <a:t>22/03/1438</a:t>
            </a:fld>
            <a:endParaRPr lang="ar-IQ"/>
          </a:p>
        </p:txBody>
      </p:sp>
      <p:sp>
        <p:nvSpPr>
          <p:cNvPr id="10" name="Slide Number Placeholder 9"/>
          <p:cNvSpPr>
            <a:spLocks noGrp="1"/>
          </p:cNvSpPr>
          <p:nvPr>
            <p:ph type="sldNum" sz="quarter" idx="16"/>
          </p:nvPr>
        </p:nvSpPr>
        <p:spPr/>
        <p:txBody>
          <a:bodyPr rtlCol="0"/>
          <a:lstStyle/>
          <a:p>
            <a:fld id="{4930BCAF-B975-41C5-A9BB-8858E52551D9}" type="slidenum">
              <a:rPr lang="ar-IQ" smtClean="0"/>
              <a:pPr/>
              <a:t>‹#›</a:t>
            </a:fld>
            <a:endParaRPr lang="ar-IQ"/>
          </a:p>
        </p:txBody>
      </p:sp>
      <p:sp>
        <p:nvSpPr>
          <p:cNvPr id="12" name="Footer Placeholder 11"/>
          <p:cNvSpPr>
            <a:spLocks noGrp="1"/>
          </p:cNvSpPr>
          <p:nvPr>
            <p:ph type="ftr" sz="quarter" idx="17"/>
          </p:nvPr>
        </p:nvSpPr>
        <p:spPr/>
        <p:txBody>
          <a:bodyPr rtlCol="0"/>
          <a:lstStyle/>
          <a:p>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4048871-D9E7-4994-A9DD-15FC946397D1}" type="datetimeFigureOut">
              <a:rPr lang="ar-IQ" smtClean="0"/>
              <a:pPr/>
              <a:t>22/03/1438</a:t>
            </a:fld>
            <a:endParaRPr lang="ar-IQ"/>
          </a:p>
        </p:txBody>
      </p:sp>
      <p:sp>
        <p:nvSpPr>
          <p:cNvPr id="12" name="Slide Number Placeholder 11"/>
          <p:cNvSpPr>
            <a:spLocks noGrp="1"/>
          </p:cNvSpPr>
          <p:nvPr>
            <p:ph type="sldNum" sz="quarter" idx="16"/>
          </p:nvPr>
        </p:nvSpPr>
        <p:spPr/>
        <p:txBody>
          <a:bodyPr rtlCol="0"/>
          <a:lstStyle/>
          <a:p>
            <a:fld id="{4930BCAF-B975-41C5-A9BB-8858E52551D9}" type="slidenum">
              <a:rPr lang="ar-IQ" smtClean="0"/>
              <a:pPr/>
              <a:t>‹#›</a:t>
            </a:fld>
            <a:endParaRPr lang="ar-IQ"/>
          </a:p>
        </p:txBody>
      </p:sp>
      <p:sp>
        <p:nvSpPr>
          <p:cNvPr id="14" name="Footer Placeholder 13"/>
          <p:cNvSpPr>
            <a:spLocks noGrp="1"/>
          </p:cNvSpPr>
          <p:nvPr>
            <p:ph type="ftr" sz="quarter" idx="17"/>
          </p:nvPr>
        </p:nvSpPr>
        <p:spPr/>
        <p:txBody>
          <a:bodyPr rtlCol="0"/>
          <a:lstStyle/>
          <a:p>
            <a:endParaRPr lang="ar-IQ"/>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930BCAF-B975-41C5-A9BB-8858E52551D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930BCAF-B975-41C5-A9BB-8858E52551D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4048871-D9E7-4994-A9DD-15FC946397D1}" type="datetimeFigureOut">
              <a:rPr lang="ar-IQ" smtClean="0"/>
              <a:pPr/>
              <a:t>22/03/1438</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930BCAF-B975-41C5-A9BB-8858E52551D9}" type="slidenum">
              <a:rPr lang="ar-IQ" smtClean="0"/>
              <a:pPr/>
              <a:t>‹#›</a:t>
            </a:fld>
            <a:endParaRPr lang="ar-IQ"/>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4048871-D9E7-4994-A9DD-15FC946397D1}" type="datetimeFigureOut">
              <a:rPr lang="ar-IQ" smtClean="0"/>
              <a:pPr/>
              <a:t>22/03/1438</a:t>
            </a:fld>
            <a:endParaRPr lang="ar-IQ"/>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930BCAF-B975-41C5-A9BB-8858E52551D9}" type="slidenum">
              <a:rPr lang="ar-IQ" smtClean="0"/>
              <a:pPr/>
              <a:t>‹#›</a:t>
            </a:fld>
            <a:endParaRPr lang="ar-IQ"/>
          </a:p>
        </p:txBody>
      </p:sp>
      <p:sp>
        <p:nvSpPr>
          <p:cNvPr id="14" name="Footer Placeholder 13"/>
          <p:cNvSpPr>
            <a:spLocks noGrp="1"/>
          </p:cNvSpPr>
          <p:nvPr>
            <p:ph type="ftr" sz="quarter" idx="12"/>
          </p:nvPr>
        </p:nvSpPr>
        <p:spPr>
          <a:xfrm>
            <a:off x="1600200" y="6248206"/>
            <a:ext cx="4572000" cy="365125"/>
          </a:xfrm>
        </p:spPr>
        <p:txBody>
          <a:bodyPr rtlCol="0"/>
          <a:lstStyle/>
          <a:p>
            <a:endParaRPr lang="ar-IQ"/>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4048871-D9E7-4994-A9DD-15FC946397D1}" type="datetimeFigureOut">
              <a:rPr lang="ar-IQ" smtClean="0"/>
              <a:pPr/>
              <a:t>22/03/1438</a:t>
            </a:fld>
            <a:endParaRPr lang="ar-IQ"/>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IQ"/>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930BCAF-B975-41C5-A9BB-8858E52551D9}"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764704"/>
            <a:ext cx="6477000" cy="1872208"/>
          </a:xfrm>
        </p:spPr>
        <p:txBody>
          <a:bodyPr/>
          <a:lstStyle/>
          <a:p>
            <a:pPr rtl="0"/>
            <a:r>
              <a:rPr lang="en-GB" dirty="0" smtClean="0"/>
              <a:t>Pharmaceutical Technology</a:t>
            </a:r>
            <a:endParaRPr lang="ar-IQ" dirty="0"/>
          </a:p>
        </p:txBody>
      </p:sp>
      <p:sp>
        <p:nvSpPr>
          <p:cNvPr id="3" name="Subtitle 2"/>
          <p:cNvSpPr>
            <a:spLocks noGrp="1"/>
          </p:cNvSpPr>
          <p:nvPr>
            <p:ph type="subTitle" idx="1"/>
          </p:nvPr>
        </p:nvSpPr>
        <p:spPr>
          <a:xfrm>
            <a:off x="2555776" y="3429000"/>
            <a:ext cx="6048672" cy="576064"/>
          </a:xfrm>
        </p:spPr>
        <p:txBody>
          <a:bodyPr>
            <a:normAutofit fontScale="70000" lnSpcReduction="20000"/>
          </a:bodyPr>
          <a:lstStyle/>
          <a:p>
            <a:r>
              <a:rPr lang="en-GB" sz="5400" dirty="0" smtClean="0"/>
              <a:t>Incompatibilities </a:t>
            </a:r>
            <a:endParaRPr lang="ar-IQ"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pPr rtl="0"/>
            <a:r>
              <a:rPr lang="en-GB" sz="3600" dirty="0" smtClean="0"/>
              <a:t>Types of chemical incompatibility </a:t>
            </a:r>
            <a:endParaRPr lang="ar-IQ" sz="3600" dirty="0"/>
          </a:p>
        </p:txBody>
      </p:sp>
      <p:sp>
        <p:nvSpPr>
          <p:cNvPr id="3" name="Content Placeholder 2"/>
          <p:cNvSpPr>
            <a:spLocks noGrp="1"/>
          </p:cNvSpPr>
          <p:nvPr>
            <p:ph sz="quarter" idx="1"/>
          </p:nvPr>
        </p:nvSpPr>
        <p:spPr>
          <a:xfrm>
            <a:off x="457200" y="1124744"/>
            <a:ext cx="8229600" cy="5472608"/>
          </a:xfrm>
        </p:spPr>
        <p:txBody>
          <a:bodyPr>
            <a:normAutofit fontScale="77500" lnSpcReduction="20000"/>
          </a:bodyPr>
          <a:lstStyle/>
          <a:p>
            <a:pPr marL="514350" indent="-514350" algn="l" rtl="0">
              <a:buFont typeface="+mj-lt"/>
              <a:buAutoNum type="arabicPeriod" startAt="2"/>
            </a:pPr>
            <a:r>
              <a:rPr lang="en-GB" dirty="0" smtClean="0"/>
              <a:t>Reduction: it is less common in prescriptions although silver salts may be reduced by light to metallic form.  </a:t>
            </a:r>
          </a:p>
          <a:p>
            <a:pPr marL="514350" indent="-514350" algn="l" rtl="0">
              <a:buFont typeface="+mj-lt"/>
              <a:buAutoNum type="arabicPeriod" startAt="2"/>
            </a:pPr>
            <a:r>
              <a:rPr lang="en-GB" dirty="0" smtClean="0"/>
              <a:t>Racemization: the conversion of an optically active form to optically inactive form without changing the chemical composition. This usually produced pharmacological activity. Examples: adrenaline, dextroamphetamine.</a:t>
            </a:r>
          </a:p>
          <a:p>
            <a:pPr marL="514350" indent="-514350" algn="l" rtl="0">
              <a:buFont typeface="+mj-lt"/>
              <a:buAutoNum type="arabicPeriod" startAt="2"/>
            </a:pPr>
            <a:r>
              <a:rPr lang="en-GB" dirty="0" smtClean="0"/>
              <a:t>Precipitation: when two or more pharmaceuticals are combined, a chemical change may take place with the formation of an insoluble substance which precipitate from solution. </a:t>
            </a:r>
          </a:p>
          <a:p>
            <a:pPr marL="514350" indent="-514350" algn="l" rtl="0"/>
            <a:r>
              <a:rPr lang="en-GB" dirty="0" smtClean="0"/>
              <a:t>Flocculent precipitation which develop several days after prescription is prepared may be due to delayed incompatibility, but more frequently are evidence of growth of yeast, mold, or bacteria. Such growth may be due to indirectly to a chemical incompatibility, if preservation system is inactivated by chemical reaction. </a:t>
            </a:r>
          </a:p>
          <a:p>
            <a:pPr marL="514350" indent="-514350" algn="l" rtl="0">
              <a:buFont typeface="+mj-lt"/>
              <a:buAutoNum type="arabicPeriod" startAt="2"/>
            </a:pP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pPr rtl="0"/>
            <a:r>
              <a:rPr lang="en-GB" sz="3600" dirty="0" smtClean="0"/>
              <a:t>Types of chemical incompatibility </a:t>
            </a:r>
            <a:endParaRPr lang="ar-IQ" sz="3600" dirty="0"/>
          </a:p>
        </p:txBody>
      </p:sp>
      <p:sp>
        <p:nvSpPr>
          <p:cNvPr id="3" name="Content Placeholder 2"/>
          <p:cNvSpPr>
            <a:spLocks noGrp="1"/>
          </p:cNvSpPr>
          <p:nvPr>
            <p:ph sz="quarter" idx="1"/>
          </p:nvPr>
        </p:nvSpPr>
        <p:spPr>
          <a:xfrm>
            <a:off x="457200" y="1052736"/>
            <a:ext cx="8229600" cy="5328592"/>
          </a:xfrm>
        </p:spPr>
        <p:txBody>
          <a:bodyPr>
            <a:noAutofit/>
          </a:bodyPr>
          <a:lstStyle/>
          <a:p>
            <a:pPr marL="514350" indent="-514350" algn="l" rtl="0">
              <a:buFont typeface="+mj-lt"/>
              <a:buAutoNum type="arabicPeriod" startAt="5"/>
            </a:pPr>
            <a:r>
              <a:rPr lang="en-GB" sz="2800" dirty="0" smtClean="0"/>
              <a:t>Evolution of a gas: a gas may be formed by a chemical reaction between ingredients. Examples are the effervescence caused by the liberation of CO2 from 1- the reaction of carbonate and acids in aqueous media. 2- decomposition of syrups of </a:t>
            </a:r>
            <a:r>
              <a:rPr lang="en-GB" sz="2800" dirty="0" err="1" smtClean="0"/>
              <a:t>para</a:t>
            </a:r>
            <a:r>
              <a:rPr lang="en-GB" sz="2800" dirty="0" smtClean="0"/>
              <a:t>-amino salicylic acid. </a:t>
            </a:r>
          </a:p>
          <a:p>
            <a:pPr marL="514350" indent="-514350" algn="l" rtl="0">
              <a:buFont typeface="+mj-lt"/>
              <a:buAutoNum type="arabicPeriod" startAt="5"/>
            </a:pPr>
            <a:r>
              <a:rPr lang="en-GB" sz="2800" dirty="0" smtClean="0"/>
              <a:t>Gelatinization: sol may form a gel when combined with certain substances. Examples:  acacia sol are gelatinized by ferric salts since acacia possesses carboxyl group which may be cross-linked by trivalent ferric ions to form cross-linked polymer chin. </a:t>
            </a: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Types of chemical incompatibility </a:t>
            </a:r>
            <a:endParaRPr lang="ar-IQ" sz="3600" dirty="0"/>
          </a:p>
        </p:txBody>
      </p:sp>
      <p:sp>
        <p:nvSpPr>
          <p:cNvPr id="3" name="Content Placeholder 2"/>
          <p:cNvSpPr>
            <a:spLocks noGrp="1"/>
          </p:cNvSpPr>
          <p:nvPr>
            <p:ph sz="quarter" idx="1"/>
          </p:nvPr>
        </p:nvSpPr>
        <p:spPr>
          <a:xfrm>
            <a:off x="457200" y="1340768"/>
            <a:ext cx="8229600" cy="4785395"/>
          </a:xfrm>
        </p:spPr>
        <p:txBody>
          <a:bodyPr>
            <a:normAutofit fontScale="85000" lnSpcReduction="10000"/>
          </a:bodyPr>
          <a:lstStyle/>
          <a:p>
            <a:pPr marL="514350" indent="-514350" algn="l" rtl="0">
              <a:buFont typeface="+mj-lt"/>
              <a:buAutoNum type="arabicPeriod" startAt="7"/>
            </a:pPr>
            <a:r>
              <a:rPr lang="en-GB" dirty="0" smtClean="0"/>
              <a:t>Precipitation due to increase or decrease the </a:t>
            </a:r>
            <a:r>
              <a:rPr lang="en-GB" dirty="0" err="1" smtClean="0"/>
              <a:t>pH.</a:t>
            </a:r>
            <a:r>
              <a:rPr lang="en-GB" dirty="0" smtClean="0"/>
              <a:t> Examples: morphine hydrochloride and other </a:t>
            </a:r>
            <a:r>
              <a:rPr lang="en-GB" dirty="0" err="1" smtClean="0"/>
              <a:t>alkaloidal</a:t>
            </a:r>
            <a:r>
              <a:rPr lang="en-GB" dirty="0" smtClean="0"/>
              <a:t> compounds are weak base so soluble in acidic media and precipitate in basic media.  Alkaloid also precipitate in presence in presence of tannins. Tannins are found in </a:t>
            </a:r>
            <a:r>
              <a:rPr lang="en-GB" dirty="0" err="1" smtClean="0"/>
              <a:t>cardamon</a:t>
            </a:r>
            <a:r>
              <a:rPr lang="en-GB" dirty="0" smtClean="0"/>
              <a:t>, </a:t>
            </a:r>
            <a:r>
              <a:rPr lang="en-GB" dirty="0" err="1" smtClean="0"/>
              <a:t>hamamelis</a:t>
            </a:r>
            <a:r>
              <a:rPr lang="en-GB" dirty="0" smtClean="0"/>
              <a:t>, cinchona, cinnamon and tea. So for poisoning with alkaloid we use tea  in high concentration to precipitate alkaloid and prevent its absorption.</a:t>
            </a:r>
          </a:p>
          <a:p>
            <a:pPr marL="514350" indent="-514350" algn="l" rtl="0"/>
            <a:r>
              <a:rPr lang="en-GB" dirty="0" smtClean="0"/>
              <a:t>Iron salt is precipitate in presence of tannic acid, the precipitate is dark in color depending on the amount of tannic acid present. </a:t>
            </a:r>
            <a:endParaRPr lang="ar-IQ" dirty="0" smtClean="0"/>
          </a:p>
          <a:p>
            <a:pPr algn="l" rtl="0"/>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4360" y="548680"/>
            <a:ext cx="8435280" cy="5462067"/>
          </a:xfrm>
        </p:spPr>
        <p:txBody>
          <a:bodyPr>
            <a:normAutofit fontScale="85000" lnSpcReduction="20000"/>
          </a:bodyPr>
          <a:lstStyle/>
          <a:p>
            <a:pPr algn="l" rtl="0"/>
            <a:r>
              <a:rPr lang="en-GB" dirty="0" smtClean="0"/>
              <a:t>The following R</a:t>
            </a:r>
            <a:r>
              <a:rPr lang="en-GB" baseline="-25000" dirty="0" smtClean="0"/>
              <a:t>x</a:t>
            </a:r>
            <a:r>
              <a:rPr lang="en-GB" dirty="0" smtClean="0"/>
              <a:t>s have chemical incompatibility</a:t>
            </a:r>
          </a:p>
          <a:p>
            <a:pPr algn="l" rtl="0">
              <a:buNone/>
            </a:pPr>
            <a:r>
              <a:rPr lang="en-GB" dirty="0" smtClean="0"/>
              <a:t>R</a:t>
            </a:r>
            <a:r>
              <a:rPr lang="en-GB" baseline="-25000" dirty="0" smtClean="0"/>
              <a:t>x1</a:t>
            </a:r>
          </a:p>
          <a:p>
            <a:pPr algn="l" rtl="0">
              <a:buNone/>
            </a:pPr>
            <a:r>
              <a:rPr lang="en-GB" dirty="0" smtClean="0"/>
              <a:t>      Ammonium carbonate or bicarbonate</a:t>
            </a:r>
          </a:p>
          <a:p>
            <a:pPr algn="l" rtl="0">
              <a:buNone/>
            </a:pPr>
            <a:r>
              <a:rPr lang="en-GB" dirty="0" smtClean="0"/>
              <a:t>      </a:t>
            </a:r>
            <a:r>
              <a:rPr lang="en-GB" dirty="0" err="1" smtClean="0"/>
              <a:t>Oxymel</a:t>
            </a:r>
            <a:r>
              <a:rPr lang="en-GB" dirty="0" smtClean="0"/>
              <a:t> </a:t>
            </a:r>
          </a:p>
          <a:p>
            <a:pPr algn="l" rtl="0">
              <a:buNone/>
            </a:pPr>
            <a:r>
              <a:rPr lang="en-GB" dirty="0" smtClean="0"/>
              <a:t>      Water</a:t>
            </a:r>
          </a:p>
          <a:p>
            <a:pPr algn="l" rtl="0">
              <a:buNone/>
            </a:pPr>
            <a:r>
              <a:rPr lang="en-GB" dirty="0" smtClean="0"/>
              <a:t>Incompatibility: formation of gas CO2 due to acid-base reaction. Since </a:t>
            </a:r>
            <a:r>
              <a:rPr lang="en-GB" dirty="0" err="1" smtClean="0"/>
              <a:t>oxymel</a:t>
            </a:r>
            <a:r>
              <a:rPr lang="en-GB" dirty="0" smtClean="0"/>
              <a:t> is weak acid due to acetic acid present in it. </a:t>
            </a:r>
            <a:r>
              <a:rPr lang="en-GB" dirty="0" err="1" smtClean="0"/>
              <a:t>Oxymel</a:t>
            </a:r>
            <a:r>
              <a:rPr lang="en-GB" dirty="0" smtClean="0"/>
              <a:t> is a combination of honey and acetic acid.</a:t>
            </a:r>
          </a:p>
          <a:p>
            <a:pPr algn="l" rtl="0">
              <a:buNone/>
            </a:pPr>
            <a:r>
              <a:rPr lang="en-GB" dirty="0" smtClean="0"/>
              <a:t>Correction: this problem can be solved by controlling the reaction during mixing, as using open container until a reaction stopped or finished. </a:t>
            </a:r>
          </a:p>
          <a:p>
            <a:pPr algn="l" rtl="0">
              <a:buNone/>
            </a:pPr>
            <a:r>
              <a:rPr lang="en-GB" dirty="0" smtClean="0"/>
              <a:t> </a:t>
            </a:r>
          </a:p>
          <a:p>
            <a:pPr algn="l" rtl="0">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8229600" cy="5505475"/>
          </a:xfrm>
        </p:spPr>
        <p:txBody>
          <a:bodyPr>
            <a:normAutofit fontScale="77500" lnSpcReduction="20000"/>
          </a:bodyPr>
          <a:lstStyle/>
          <a:p>
            <a:pPr algn="l" rtl="0">
              <a:buNone/>
            </a:pPr>
            <a:r>
              <a:rPr lang="en-GB" dirty="0" smtClean="0"/>
              <a:t>R</a:t>
            </a:r>
            <a:r>
              <a:rPr lang="en-GB" baseline="-25000" dirty="0" smtClean="0"/>
              <a:t>x2</a:t>
            </a:r>
          </a:p>
          <a:p>
            <a:pPr algn="l" rtl="0">
              <a:buNone/>
            </a:pPr>
            <a:r>
              <a:rPr lang="en-GB" dirty="0" smtClean="0"/>
              <a:t>Sodium salicylate 5 gm</a:t>
            </a:r>
          </a:p>
          <a:p>
            <a:pPr algn="l" rtl="0">
              <a:buNone/>
            </a:pPr>
            <a:r>
              <a:rPr lang="en-GB" dirty="0" smtClean="0"/>
              <a:t>Syrup of lemon 20 ml</a:t>
            </a:r>
          </a:p>
          <a:p>
            <a:pPr algn="l" rtl="0">
              <a:buNone/>
            </a:pPr>
            <a:r>
              <a:rPr lang="en-GB" dirty="0" smtClean="0"/>
              <a:t>Water Q.S to     75 ml </a:t>
            </a:r>
          </a:p>
          <a:p>
            <a:pPr algn="l" rtl="0">
              <a:buNone/>
            </a:pPr>
            <a:r>
              <a:rPr lang="en-GB" dirty="0" smtClean="0"/>
              <a:t>Incompatibility: one of the component of syrup lemon is citric acid and this will convert sodium salicylate to salicylic acid, due to decrease the pH and salicylic acid has low solubility in water so it will precipitate. </a:t>
            </a:r>
          </a:p>
          <a:p>
            <a:pPr algn="l" rtl="0">
              <a:buNone/>
            </a:pPr>
            <a:r>
              <a:rPr lang="en-GB" dirty="0" smtClean="0"/>
              <a:t>Correction: to prevent this we use Tr. Of lemon with simple syrup instead of syrup lemon or we change the syrup to suspension using suspending agent. </a:t>
            </a:r>
          </a:p>
          <a:p>
            <a:pPr algn="l" rtl="0">
              <a:buNone/>
            </a:pPr>
            <a:r>
              <a:rPr lang="en-GB" dirty="0" smtClean="0"/>
              <a:t>Other examples: 1- precipitation of </a:t>
            </a:r>
            <a:r>
              <a:rPr lang="en-GB" dirty="0" err="1" smtClean="0"/>
              <a:t>barbituric</a:t>
            </a:r>
            <a:r>
              <a:rPr lang="en-GB" dirty="0" smtClean="0"/>
              <a:t> acid from its salt solution in presence of acid or any preparation containing acid like syrup </a:t>
            </a:r>
            <a:r>
              <a:rPr lang="en-GB" dirty="0" err="1" smtClean="0"/>
              <a:t>glycerophosphate</a:t>
            </a:r>
            <a:r>
              <a:rPr lang="en-GB" dirty="0" smtClean="0"/>
              <a:t>. </a:t>
            </a:r>
          </a:p>
          <a:p>
            <a:pPr algn="l" rtl="0">
              <a:buNone/>
            </a:pPr>
            <a:r>
              <a:rPr lang="en-GB" dirty="0" smtClean="0"/>
              <a:t>2. </a:t>
            </a:r>
            <a:r>
              <a:rPr lang="en-GB" dirty="0" err="1" smtClean="0"/>
              <a:t>Sulphacetamide</a:t>
            </a:r>
            <a:r>
              <a:rPr lang="en-GB" dirty="0" smtClean="0"/>
              <a:t> sodium eye drop is salt of weak acid and precipitate in acidic media forming free acid.  </a:t>
            </a:r>
          </a:p>
          <a:p>
            <a:pPr algn="l" rtl="0">
              <a:buNone/>
            </a:pP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pPr rtl="0"/>
            <a:r>
              <a:rPr lang="en-GB" sz="3600" dirty="0" smtClean="0"/>
              <a:t>Therapeutic incompatibility </a:t>
            </a:r>
            <a:endParaRPr lang="ar-IQ" sz="3600" dirty="0"/>
          </a:p>
        </p:txBody>
      </p:sp>
      <p:sp>
        <p:nvSpPr>
          <p:cNvPr id="3" name="Content Placeholder 2"/>
          <p:cNvSpPr>
            <a:spLocks noGrp="1"/>
          </p:cNvSpPr>
          <p:nvPr>
            <p:ph sz="quarter" idx="1"/>
          </p:nvPr>
        </p:nvSpPr>
        <p:spPr>
          <a:xfrm>
            <a:off x="457200" y="1196752"/>
            <a:ext cx="8229600" cy="4929411"/>
          </a:xfrm>
        </p:spPr>
        <p:txBody>
          <a:bodyPr>
            <a:normAutofit fontScale="85000" lnSpcReduction="20000"/>
          </a:bodyPr>
          <a:lstStyle/>
          <a:p>
            <a:pPr algn="l" rtl="0"/>
            <a:r>
              <a:rPr lang="en-GB" dirty="0" smtClean="0"/>
              <a:t>Therapeutic incompatibility may occur in as: </a:t>
            </a:r>
          </a:p>
          <a:p>
            <a:pPr marL="514350" indent="-514350" algn="l" rtl="0">
              <a:buFont typeface="+mj-lt"/>
              <a:buAutoNum type="arabicPeriod"/>
            </a:pPr>
            <a:r>
              <a:rPr lang="en-GB" dirty="0" smtClean="0"/>
              <a:t>an over dose or improper dose of single drug e.g., the infant take 125 mg antibiotic while children and adult should take 250 mg; or higher dose 500 mg for adult, so we should not give the adult dose to the infant. Also Tetracycline may precipitate in the teeth causing a discoloration, so should not give this antibiotic for children under 8 years old.</a:t>
            </a:r>
          </a:p>
          <a:p>
            <a:pPr marL="514350" indent="-514350" algn="l" rtl="0">
              <a:buFont typeface="+mj-lt"/>
              <a:buAutoNum type="arabicPeriod"/>
            </a:pPr>
            <a:r>
              <a:rPr lang="en-GB" dirty="0" smtClean="0"/>
              <a:t>As an additive combination of two drugs</a:t>
            </a:r>
          </a:p>
          <a:p>
            <a:pPr marL="514350" indent="-514350" algn="l" rtl="0">
              <a:buFont typeface="+mj-lt"/>
              <a:buAutoNum type="arabicPeriod"/>
            </a:pPr>
            <a:r>
              <a:rPr lang="en-GB" dirty="0" smtClean="0"/>
              <a:t>As an antagonist combination of two drugs</a:t>
            </a:r>
          </a:p>
          <a:p>
            <a:pPr marL="514350" indent="-514350" algn="l" rtl="0">
              <a:buFont typeface="+mj-lt"/>
              <a:buAutoNum type="arabicPeriod"/>
            </a:pPr>
            <a:r>
              <a:rPr lang="en-GB" dirty="0" smtClean="0"/>
              <a:t>Prescribing wrong drug.</a:t>
            </a:r>
          </a:p>
          <a:p>
            <a:pPr marL="514350" indent="-514350" algn="l" rtl="0">
              <a:buFont typeface="+mj-lt"/>
              <a:buAutoNum type="arabicPeriod"/>
            </a:pPr>
            <a:r>
              <a:rPr lang="en-GB" dirty="0" smtClean="0"/>
              <a:t>Contraindicated drug.</a:t>
            </a:r>
          </a:p>
          <a:p>
            <a:pPr marL="514350" indent="-514350" algn="l" rtl="0">
              <a:buFont typeface="+mj-lt"/>
              <a:buAutoNum type="arabicPeriod"/>
            </a:pPr>
            <a:r>
              <a:rPr lang="en-GB" dirty="0" smtClean="0"/>
              <a:t>Adverse drug reaction.   </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dirty="0" smtClean="0"/>
              <a:t>Incompatibilities </a:t>
            </a:r>
            <a:endParaRPr lang="ar-IQ" dirty="0"/>
          </a:p>
        </p:txBody>
      </p:sp>
      <p:sp>
        <p:nvSpPr>
          <p:cNvPr id="3" name="Content Placeholder 2"/>
          <p:cNvSpPr>
            <a:spLocks noGrp="1"/>
          </p:cNvSpPr>
          <p:nvPr>
            <p:ph sz="quarter" idx="1"/>
          </p:nvPr>
        </p:nvSpPr>
        <p:spPr/>
        <p:txBody>
          <a:bodyPr>
            <a:normAutofit lnSpcReduction="10000"/>
          </a:bodyPr>
          <a:lstStyle/>
          <a:p>
            <a:pPr algn="l" rtl="0"/>
            <a:r>
              <a:rPr lang="en-GB" dirty="0" smtClean="0"/>
              <a:t>The term incompatibility may be applied to prescription when certain problems arise during their compounding, dispensing or administration.</a:t>
            </a:r>
          </a:p>
          <a:p>
            <a:pPr algn="l" rtl="0"/>
            <a:r>
              <a:rPr lang="en-GB" dirty="0" smtClean="0"/>
              <a:t>The problem usually develop or result of using two or more drug substances, but  problem may also occur during the use of a single drug. </a:t>
            </a:r>
          </a:p>
          <a:p>
            <a:pPr algn="l" rtl="0"/>
            <a:r>
              <a:rPr lang="en-GB" dirty="0" smtClean="0"/>
              <a:t>Incompatibilities are easier to be prevented than to be corrected, this will save time, materials and money. </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GB" dirty="0" smtClean="0"/>
              <a:t>Classification of incompatibilities </a:t>
            </a:r>
            <a:endParaRPr lang="ar-IQ" dirty="0"/>
          </a:p>
        </p:txBody>
      </p:sp>
      <p:sp>
        <p:nvSpPr>
          <p:cNvPr id="3" name="Content Placeholder 2"/>
          <p:cNvSpPr>
            <a:spLocks noGrp="1"/>
          </p:cNvSpPr>
          <p:nvPr>
            <p:ph sz="quarter" idx="1"/>
          </p:nvPr>
        </p:nvSpPr>
        <p:spPr/>
        <p:txBody>
          <a:bodyPr>
            <a:normAutofit/>
          </a:bodyPr>
          <a:lstStyle/>
          <a:p>
            <a:pPr marL="514350" indent="-514350" algn="l" rtl="0">
              <a:buFont typeface="+mj-lt"/>
              <a:buAutoNum type="arabicPeriod"/>
            </a:pPr>
            <a:r>
              <a:rPr lang="en-GB" dirty="0" smtClean="0"/>
              <a:t>Pharmaceutical incompatibilities: which is of two general types </a:t>
            </a:r>
          </a:p>
          <a:p>
            <a:pPr marL="514350" indent="-514350" algn="l" rtl="0">
              <a:buFont typeface="+mj-lt"/>
              <a:buAutoNum type="alphaUcPeriod"/>
            </a:pPr>
            <a:r>
              <a:rPr lang="en-GB" dirty="0" smtClean="0"/>
              <a:t>Physical incompatibility</a:t>
            </a:r>
          </a:p>
          <a:p>
            <a:pPr marL="514350" indent="-514350" algn="l" rtl="0">
              <a:buFont typeface="+mj-lt"/>
              <a:buAutoNum type="alphaUcPeriod"/>
            </a:pPr>
            <a:r>
              <a:rPr lang="en-GB" dirty="0" smtClean="0"/>
              <a:t>Chemical incompatibility </a:t>
            </a:r>
          </a:p>
          <a:p>
            <a:pPr marL="514350" indent="-514350" algn="l" rtl="0">
              <a:buFont typeface="+mj-lt"/>
              <a:buAutoNum type="arabicPeriod" startAt="3"/>
            </a:pPr>
            <a:r>
              <a:rPr lang="en-GB" dirty="0" smtClean="0"/>
              <a:t>Therapeutic incompatibility</a:t>
            </a:r>
          </a:p>
          <a:p>
            <a:pPr marL="514350" indent="-514350" algn="l" rtl="0"/>
            <a:r>
              <a:rPr lang="en-GB" dirty="0" smtClean="0"/>
              <a:t>If pharmaceutical incompatibility is not corrected, it may lead to therapeutic incompatibility, i.e., therapeutic effectiveness may be delayed or reduced. </a:t>
            </a: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dirty="0" smtClean="0"/>
              <a:t>Pharmaceutical incompatibility </a:t>
            </a:r>
            <a:endParaRPr lang="ar-IQ" dirty="0"/>
          </a:p>
        </p:txBody>
      </p:sp>
      <p:sp>
        <p:nvSpPr>
          <p:cNvPr id="3" name="Content Placeholder 2"/>
          <p:cNvSpPr>
            <a:spLocks noGrp="1"/>
          </p:cNvSpPr>
          <p:nvPr>
            <p:ph sz="quarter" idx="1"/>
          </p:nvPr>
        </p:nvSpPr>
        <p:spPr/>
        <p:txBody>
          <a:bodyPr>
            <a:normAutofit lnSpcReduction="10000"/>
          </a:bodyPr>
          <a:lstStyle/>
          <a:p>
            <a:pPr algn="l" rtl="0"/>
            <a:r>
              <a:rPr lang="en-GB" dirty="0" smtClean="0"/>
              <a:t>Pharmaceutical incompatibility is a condition in the formula that will result in an unsatisfactory product. </a:t>
            </a:r>
          </a:p>
          <a:p>
            <a:pPr algn="l" rtl="0"/>
            <a:r>
              <a:rPr lang="en-GB" dirty="0" smtClean="0"/>
              <a:t>Pharmaceutical incompatibility may be instantaneous or delayed. Most instantaneous incompatibilities are recognised by visible changes as precipitate or effervescence.  Complexation and other reactions may occur and not readily visible. Delayed incompatibility need time and may not be visible. </a:t>
            </a: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dirty="0" smtClean="0"/>
              <a:t>Physical incompatibility </a:t>
            </a:r>
            <a:endParaRPr lang="ar-IQ" dirty="0"/>
          </a:p>
        </p:txBody>
      </p:sp>
      <p:sp>
        <p:nvSpPr>
          <p:cNvPr id="3" name="Content Placeholder 2"/>
          <p:cNvSpPr>
            <a:spLocks noGrp="1"/>
          </p:cNvSpPr>
          <p:nvPr>
            <p:ph sz="quarter" idx="1"/>
          </p:nvPr>
        </p:nvSpPr>
        <p:spPr/>
        <p:txBody>
          <a:bodyPr>
            <a:normAutofit fontScale="92500"/>
          </a:bodyPr>
          <a:lstStyle/>
          <a:p>
            <a:pPr algn="l" rtl="0"/>
            <a:r>
              <a:rPr lang="en-GB" dirty="0" smtClean="0"/>
              <a:t>Physical incompatibility is a condition in which the ingredients of the prescription can not be combined satisfactory without special measures, because of their physical properties. It is divided into:</a:t>
            </a:r>
          </a:p>
          <a:p>
            <a:pPr marL="514350" indent="-514350" algn="l" rtl="0">
              <a:buFont typeface="+mj-lt"/>
              <a:buAutoNum type="arabicPeriod"/>
            </a:pPr>
            <a:r>
              <a:rPr lang="en-GB" dirty="0" smtClean="0"/>
              <a:t>Insolubility: in this case the solvent may not be sufficient or it is the wrong solvent. The use of heat in this case to increase the solubility is not useful, because the substance may dissolve at high temperature but precipitate on cool. </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4000"/>
          </a:xfrm>
        </p:spPr>
        <p:txBody>
          <a:bodyPr>
            <a:normAutofit fontScale="90000"/>
          </a:bodyPr>
          <a:lstStyle/>
          <a:p>
            <a:pPr rtl="0"/>
            <a:r>
              <a:rPr lang="en-GB" dirty="0" smtClean="0"/>
              <a:t>Examples of insolubility </a:t>
            </a:r>
            <a:endParaRPr lang="ar-IQ" dirty="0"/>
          </a:p>
        </p:txBody>
      </p:sp>
      <p:sp>
        <p:nvSpPr>
          <p:cNvPr id="3" name="Content Placeholder 2"/>
          <p:cNvSpPr>
            <a:spLocks noGrp="1"/>
          </p:cNvSpPr>
          <p:nvPr>
            <p:ph sz="quarter" idx="1"/>
          </p:nvPr>
        </p:nvSpPr>
        <p:spPr>
          <a:xfrm>
            <a:off x="457200" y="908720"/>
            <a:ext cx="8229600" cy="5688632"/>
          </a:xfrm>
        </p:spPr>
        <p:txBody>
          <a:bodyPr>
            <a:normAutofit fontScale="77500" lnSpcReduction="20000"/>
          </a:bodyPr>
          <a:lstStyle/>
          <a:p>
            <a:pPr marL="514350" indent="-514350" algn="l" rtl="0">
              <a:buFont typeface="+mj-lt"/>
              <a:buAutoNum type="arabicPeriod"/>
            </a:pPr>
            <a:r>
              <a:rPr lang="en-GB" dirty="0" smtClean="0"/>
              <a:t>Insolubility of silicon in water.</a:t>
            </a:r>
          </a:p>
          <a:p>
            <a:pPr marL="514350" indent="-514350" algn="l" rtl="0">
              <a:buFont typeface="+mj-lt"/>
              <a:buAutoNum type="arabicPeriod"/>
            </a:pPr>
            <a:r>
              <a:rPr lang="en-GB" dirty="0" smtClean="0"/>
              <a:t>Insolubility of gums in alcohol.</a:t>
            </a:r>
          </a:p>
          <a:p>
            <a:pPr marL="514350" indent="-514350" algn="l" rtl="0">
              <a:buFont typeface="+mj-lt"/>
              <a:buAutoNum type="arabicPeriod"/>
            </a:pPr>
            <a:r>
              <a:rPr lang="en-GB" dirty="0" smtClean="0"/>
              <a:t>Insolubility of resins in water.</a:t>
            </a:r>
          </a:p>
          <a:p>
            <a:pPr marL="514350" indent="-514350" algn="l" rtl="0">
              <a:buFont typeface="+mj-lt"/>
              <a:buAutoNum type="arabicPeriod"/>
            </a:pPr>
            <a:r>
              <a:rPr lang="en-GB" dirty="0" smtClean="0"/>
              <a:t>Insolubility of phenobarbital in water.</a:t>
            </a:r>
          </a:p>
          <a:p>
            <a:pPr marL="514350" indent="-514350" algn="l" rtl="0">
              <a:buFont typeface="Wingdings" pitchFamily="2" charset="2"/>
              <a:buChar char="Ø"/>
            </a:pPr>
            <a:r>
              <a:rPr lang="en-GB" dirty="0" smtClean="0"/>
              <a:t>Correction of this incompatibility </a:t>
            </a:r>
          </a:p>
          <a:p>
            <a:pPr marL="514350" indent="-514350" algn="l" rtl="0">
              <a:buFont typeface="+mj-lt"/>
              <a:buAutoNum type="arabicPeriod"/>
            </a:pPr>
            <a:r>
              <a:rPr lang="en-GB" dirty="0" smtClean="0"/>
              <a:t>Alteration of the solvent used, for example use of alcohol instead of water.</a:t>
            </a:r>
          </a:p>
          <a:p>
            <a:pPr marL="514350" indent="-514350" algn="l" rtl="0">
              <a:buFont typeface="+mj-lt"/>
              <a:buAutoNum type="arabicPeriod"/>
            </a:pPr>
            <a:r>
              <a:rPr lang="en-GB" dirty="0" smtClean="0"/>
              <a:t>Change in the form of ingredients, for example use of sodium phenobarbital instead of phenobarbital.</a:t>
            </a:r>
          </a:p>
          <a:p>
            <a:pPr marL="514350" indent="-514350" algn="l" rtl="0">
              <a:buFont typeface="+mj-lt"/>
              <a:buAutoNum type="arabicPeriod"/>
            </a:pPr>
            <a:r>
              <a:rPr lang="en-GB" dirty="0" smtClean="0"/>
              <a:t>Alteration of the volume of prescription or solvent, as increase the volume of alcohol in elixir, or increase volume of water. In such correction the dose should increased.</a:t>
            </a:r>
          </a:p>
          <a:p>
            <a:pPr marL="514350" indent="-514350" algn="l" rtl="0">
              <a:buFont typeface="+mj-lt"/>
              <a:buAutoNum type="arabicPeriod"/>
            </a:pPr>
            <a:r>
              <a:rPr lang="en-GB" dirty="0" smtClean="0"/>
              <a:t>Suspension formation using suspending agent</a:t>
            </a:r>
          </a:p>
          <a:p>
            <a:pPr marL="514350" indent="-514350" algn="l" rtl="0">
              <a:buFont typeface="+mj-lt"/>
              <a:buAutoNum type="arabicPeriod"/>
            </a:pPr>
            <a:r>
              <a:rPr lang="en-GB" dirty="0" smtClean="0"/>
              <a:t>Addition of complexing agent such as addition of KI to dissolve I</a:t>
            </a:r>
            <a:r>
              <a:rPr lang="en-GB" baseline="-25000" dirty="0" smtClean="0"/>
              <a:t>2</a:t>
            </a:r>
            <a:r>
              <a:rPr lang="en-GB" dirty="0" smtClean="0"/>
              <a:t> in water. </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pPr rtl="0"/>
            <a:r>
              <a:rPr lang="en-GB" sz="3600" dirty="0" smtClean="0"/>
              <a:t>Physical incompatibility </a:t>
            </a:r>
            <a:endParaRPr lang="ar-IQ" sz="3600" dirty="0"/>
          </a:p>
        </p:txBody>
      </p:sp>
      <p:sp>
        <p:nvSpPr>
          <p:cNvPr id="3" name="Content Placeholder 2"/>
          <p:cNvSpPr>
            <a:spLocks noGrp="1"/>
          </p:cNvSpPr>
          <p:nvPr>
            <p:ph sz="quarter" idx="1"/>
          </p:nvPr>
        </p:nvSpPr>
        <p:spPr>
          <a:xfrm>
            <a:off x="457200" y="908720"/>
            <a:ext cx="8229600" cy="5472608"/>
          </a:xfrm>
        </p:spPr>
        <p:txBody>
          <a:bodyPr>
            <a:normAutofit fontScale="70000" lnSpcReduction="20000"/>
          </a:bodyPr>
          <a:lstStyle/>
          <a:p>
            <a:pPr marL="514350" indent="-514350" algn="l" rtl="0">
              <a:buFont typeface="+mj-lt"/>
              <a:buAutoNum type="arabicPeriod" startAt="2"/>
            </a:pPr>
            <a:r>
              <a:rPr lang="en-GB" dirty="0" smtClean="0"/>
              <a:t>Precipitation: example of such incompatibility salting out of camphor and volatile oils from aromatic waters when a salt is dissolved in the aromatic water.</a:t>
            </a:r>
          </a:p>
          <a:p>
            <a:pPr marL="514350" indent="-514350" algn="l" rtl="0">
              <a:buFont typeface="+mj-lt"/>
              <a:buAutoNum type="arabicPeriod" startAt="2"/>
            </a:pPr>
            <a:r>
              <a:rPr lang="en-GB" dirty="0" smtClean="0"/>
              <a:t>Separation of immiscible liquids: example of this incompatibility oils dissolved in alcohol are separated as a layer  when water is added. This can be corrected or solved by using emulsifying agent and emulsion formation. </a:t>
            </a:r>
          </a:p>
          <a:p>
            <a:pPr marL="514350" indent="-514350" algn="l" rtl="0">
              <a:buFont typeface="+mj-lt"/>
              <a:buAutoNum type="arabicPeriod" startAt="2"/>
            </a:pPr>
            <a:r>
              <a:rPr lang="en-GB" dirty="0" smtClean="0"/>
              <a:t>Liquefaction of solid ingredients: this incompatibility occur due to the formation of eutectic mixture, e.g., when aspirin and aminopyrene are present in the prescription. The prescription is corrected by adding light magnesium oxide or magnesium carbonate as adsorbent and diluent. </a:t>
            </a:r>
          </a:p>
          <a:p>
            <a:pPr marL="514350" indent="-514350" algn="l" rtl="0"/>
            <a:r>
              <a:rPr lang="en-GB" dirty="0" smtClean="0"/>
              <a:t>In other cases, physical incompatibility are corrected by </a:t>
            </a:r>
          </a:p>
          <a:p>
            <a:pPr marL="514350" indent="-514350" algn="l" rtl="0">
              <a:buFont typeface="+mj-lt"/>
              <a:buAutoNum type="arabicPeriod"/>
            </a:pPr>
            <a:r>
              <a:rPr lang="en-GB" dirty="0" smtClean="0"/>
              <a:t>Addition or omission of therapeutically inactive substances. </a:t>
            </a:r>
          </a:p>
          <a:p>
            <a:pPr marL="514350" indent="-514350" algn="l" rtl="0">
              <a:buFont typeface="+mj-lt"/>
              <a:buAutoNum type="arabicPeriod"/>
            </a:pPr>
            <a:r>
              <a:rPr lang="en-GB" dirty="0" smtClean="0"/>
              <a:t>Change the dosage form dispensed e.g., instead of solution formation, one can prepare solid dosage form as capsule or packets (aspirin is example of drug that can not be prepared as solution)</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pPr rtl="0"/>
            <a:r>
              <a:rPr lang="en-GB" sz="4000" dirty="0" smtClean="0"/>
              <a:t>Chemical incompatibility </a:t>
            </a:r>
            <a:endParaRPr lang="ar-IQ" sz="4000" dirty="0"/>
          </a:p>
        </p:txBody>
      </p:sp>
      <p:sp>
        <p:nvSpPr>
          <p:cNvPr id="3" name="Content Placeholder 2"/>
          <p:cNvSpPr>
            <a:spLocks noGrp="1"/>
          </p:cNvSpPr>
          <p:nvPr>
            <p:ph sz="quarter" idx="1"/>
          </p:nvPr>
        </p:nvSpPr>
        <p:spPr>
          <a:xfrm>
            <a:off x="457200" y="1268760"/>
            <a:ext cx="8229600" cy="4857403"/>
          </a:xfrm>
        </p:spPr>
        <p:txBody>
          <a:bodyPr>
            <a:normAutofit fontScale="92500"/>
          </a:bodyPr>
          <a:lstStyle/>
          <a:p>
            <a:pPr algn="l" rtl="0"/>
            <a:r>
              <a:rPr lang="en-GB" dirty="0" smtClean="0"/>
              <a:t>Chemical incompatibility usually occur as a result of chemical interaction among ingredients of the prescription. </a:t>
            </a:r>
          </a:p>
          <a:p>
            <a:pPr algn="l" rtl="0"/>
            <a:r>
              <a:rPr lang="en-GB" dirty="0" smtClean="0"/>
              <a:t>The usual chemical incompatibility occur immediately upon compounding so called immediate  incompatibility, are readily apparent due to effervescence, precipitation or color changes, etc. Sometimes chemical incompatibility may delayed and this type may or may not result in loss of therapeutic activity. </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pPr rtl="0"/>
            <a:r>
              <a:rPr lang="en-GB" sz="3600" dirty="0" smtClean="0"/>
              <a:t>Types of chemical incompatibility </a:t>
            </a:r>
            <a:endParaRPr lang="ar-IQ" sz="3600" dirty="0"/>
          </a:p>
        </p:txBody>
      </p:sp>
      <p:sp>
        <p:nvSpPr>
          <p:cNvPr id="3" name="Content Placeholder 2"/>
          <p:cNvSpPr>
            <a:spLocks noGrp="1"/>
          </p:cNvSpPr>
          <p:nvPr>
            <p:ph sz="quarter" idx="1"/>
          </p:nvPr>
        </p:nvSpPr>
        <p:spPr>
          <a:xfrm>
            <a:off x="457200" y="1196752"/>
            <a:ext cx="8229600" cy="5256584"/>
          </a:xfrm>
        </p:spPr>
        <p:txBody>
          <a:bodyPr>
            <a:normAutofit fontScale="85000" lnSpcReduction="20000"/>
          </a:bodyPr>
          <a:lstStyle/>
          <a:p>
            <a:pPr marL="514350" indent="-514350" algn="l" rtl="0">
              <a:buFont typeface="+mj-lt"/>
              <a:buAutoNum type="arabicPeriod"/>
            </a:pPr>
            <a:r>
              <a:rPr lang="en-GB" dirty="0" smtClean="0"/>
              <a:t>Oxidation: certain prescription mixtures may be oxidized if exposed to air, excessive storage temperature, light, over dilution, incorrect pH adjustment or presence of catalysts like heavy metal ions as (Fe</a:t>
            </a:r>
            <a:r>
              <a:rPr lang="en-GB" baseline="30000" dirty="0" smtClean="0"/>
              <a:t>+3</a:t>
            </a:r>
            <a:r>
              <a:rPr lang="en-GB" dirty="0" smtClean="0"/>
              <a:t>, Fe</a:t>
            </a:r>
            <a:r>
              <a:rPr lang="en-GB" baseline="30000" dirty="0" smtClean="0"/>
              <a:t>+2</a:t>
            </a:r>
            <a:r>
              <a:rPr lang="en-GB" dirty="0" smtClean="0"/>
              <a:t>, Cu</a:t>
            </a:r>
            <a:r>
              <a:rPr lang="en-GB" baseline="30000" dirty="0" smtClean="0"/>
              <a:t>+2</a:t>
            </a:r>
            <a:r>
              <a:rPr lang="en-GB" dirty="0" smtClean="0"/>
              <a:t>, Cr</a:t>
            </a:r>
            <a:r>
              <a:rPr lang="en-GB" baseline="30000" dirty="0" smtClean="0"/>
              <a:t>+3</a:t>
            </a:r>
            <a:r>
              <a:rPr lang="en-GB" dirty="0" smtClean="0"/>
              <a:t> ---) also the bacterial or mold enzymes.</a:t>
            </a:r>
          </a:p>
          <a:p>
            <a:pPr marL="514350" indent="-514350" algn="l" rtl="0"/>
            <a:r>
              <a:rPr lang="en-GB" dirty="0" smtClean="0"/>
              <a:t>examples:</a:t>
            </a:r>
          </a:p>
          <a:p>
            <a:pPr marL="514350" indent="-514350" algn="l" rtl="0">
              <a:buFont typeface="+mj-lt"/>
              <a:buAutoNum type="arabicPeriod"/>
            </a:pPr>
            <a:r>
              <a:rPr lang="en-GB" dirty="0" smtClean="0"/>
              <a:t>Compounds undergo oxidation by heat, e.g., adrenalin, phenyl ephrine and dextrose.</a:t>
            </a:r>
          </a:p>
          <a:p>
            <a:pPr marL="514350" indent="-514350" algn="l" rtl="0">
              <a:buFont typeface="+mj-lt"/>
              <a:buAutoNum type="arabicPeriod"/>
            </a:pPr>
            <a:r>
              <a:rPr lang="en-GB" dirty="0" smtClean="0"/>
              <a:t>Compounds undergo oxidation by light and catalysts, e.g., sulfacetamide eye drop, </a:t>
            </a:r>
            <a:r>
              <a:rPr lang="en-GB" dirty="0" err="1" smtClean="0"/>
              <a:t>sulfonamide</a:t>
            </a:r>
            <a:r>
              <a:rPr lang="en-GB" dirty="0" smtClean="0"/>
              <a:t> injection. </a:t>
            </a:r>
          </a:p>
          <a:p>
            <a:pPr marL="514350" indent="-514350" algn="l" rtl="0">
              <a:buFont typeface="+mj-lt"/>
              <a:buAutoNum type="arabicPeriod"/>
            </a:pPr>
            <a:r>
              <a:rPr lang="en-GB" dirty="0" smtClean="0"/>
              <a:t>Compounds undergo auto-oxidation, e.g., oils and fats, phenolic substances, </a:t>
            </a:r>
            <a:r>
              <a:rPr lang="en-GB" dirty="0" err="1" smtClean="0"/>
              <a:t>aldehydes</a:t>
            </a:r>
            <a:r>
              <a:rPr lang="en-GB" dirty="0" smtClean="0"/>
              <a:t> and vitamins. They are sometimes used as antioxidant themselves. </a:t>
            </a:r>
            <a:endParaRPr lang="ar-IQ"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217</TotalTime>
  <Words>1349</Words>
  <Application>Microsoft Office PowerPoint</Application>
  <PresentationFormat>On-screen Show (4:3)</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Median</vt:lpstr>
      <vt:lpstr>Pharmaceutical Technology</vt:lpstr>
      <vt:lpstr>Incompatibilities </vt:lpstr>
      <vt:lpstr>Classification of incompatibilities </vt:lpstr>
      <vt:lpstr>Pharmaceutical incompatibility </vt:lpstr>
      <vt:lpstr>Physical incompatibility </vt:lpstr>
      <vt:lpstr>Examples of insolubility </vt:lpstr>
      <vt:lpstr>Physical incompatibility </vt:lpstr>
      <vt:lpstr>Chemical incompatibility </vt:lpstr>
      <vt:lpstr>Types of chemical incompatibility </vt:lpstr>
      <vt:lpstr>Types of chemical incompatibility </vt:lpstr>
      <vt:lpstr>Types of chemical incompatibility </vt:lpstr>
      <vt:lpstr>Types of chemical incompatibility </vt:lpstr>
      <vt:lpstr>Slide 13</vt:lpstr>
      <vt:lpstr>Slide 14</vt:lpstr>
      <vt:lpstr>Therapeutic incompatibility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Pharmaceutical Technology</dc:title>
  <dc:creator>hp pavilion</dc:creator>
  <cp:lastModifiedBy>Eman.Sabah</cp:lastModifiedBy>
  <cp:revision>24</cp:revision>
  <dcterms:created xsi:type="dcterms:W3CDTF">2015-04-18T12:07:10Z</dcterms:created>
  <dcterms:modified xsi:type="dcterms:W3CDTF">2016-12-21T15:14:35Z</dcterms:modified>
</cp:coreProperties>
</file>