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952F4-BBCE-4CA0-955C-8F35CD1A2F71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0DB3E-4E4E-4043-AF51-1EE2F201B6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Cholinergic Agonists 1</a:t>
            </a:r>
            <a:endParaRPr lang="ar-IQ" dirty="0"/>
          </a:p>
        </p:txBody>
      </p:sp>
      <p:sp>
        <p:nvSpPr>
          <p:cNvPr id="3" name="Rectangle 2"/>
          <p:cNvSpPr/>
          <p:nvPr/>
        </p:nvSpPr>
        <p:spPr>
          <a:xfrm>
            <a:off x="2286000" y="3962400"/>
            <a:ext cx="457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Dr. Dalia </a:t>
            </a:r>
            <a:r>
              <a:rPr lang="en-US" sz="28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Abd</a:t>
            </a: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Al- Kader</a:t>
            </a:r>
            <a:b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8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PhD Pharmacology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5. Degradation of acetylcholine</a:t>
            </a:r>
            <a:r>
              <a:rPr lang="en-US" b="1" dirty="0" smtClean="0"/>
              <a:t>:</a:t>
            </a:r>
          </a:p>
          <a:p>
            <a:pPr algn="l" rtl="0">
              <a:buNone/>
            </a:pPr>
            <a:r>
              <a:rPr lang="en-US" b="1" dirty="0" smtClean="0"/>
              <a:t>    </a:t>
            </a:r>
            <a:r>
              <a:rPr lang="en-US" dirty="0" smtClean="0"/>
              <a:t>The </a:t>
            </a:r>
            <a:r>
              <a:rPr lang="en-US" dirty="0"/>
              <a:t>signal at the </a:t>
            </a:r>
            <a:r>
              <a:rPr lang="en-US" dirty="0" err="1" smtClean="0"/>
              <a:t>postjunctional</a:t>
            </a:r>
            <a:r>
              <a:rPr lang="en-US" dirty="0"/>
              <a:t> </a:t>
            </a:r>
            <a:r>
              <a:rPr lang="en-US" dirty="0" err="1" smtClean="0"/>
              <a:t>effector</a:t>
            </a:r>
            <a:r>
              <a:rPr lang="en-US" dirty="0" smtClean="0"/>
              <a:t> </a:t>
            </a:r>
            <a:r>
              <a:rPr lang="en-US" dirty="0"/>
              <a:t>site is rapidly terminated, because </a:t>
            </a:r>
            <a:r>
              <a:rPr lang="en-US" dirty="0" err="1"/>
              <a:t>acetylcholinesterase</a:t>
            </a:r>
            <a:endParaRPr lang="en-US" dirty="0"/>
          </a:p>
          <a:p>
            <a:pPr algn="l" rtl="0">
              <a:buNone/>
            </a:pPr>
            <a:r>
              <a:rPr lang="en-US" dirty="0" smtClean="0"/>
              <a:t>    (</a:t>
            </a:r>
            <a:r>
              <a:rPr lang="en-US" dirty="0" err="1"/>
              <a:t>AChE</a:t>
            </a:r>
            <a:r>
              <a:rPr lang="en-US" dirty="0"/>
              <a:t>) cleaves </a:t>
            </a:r>
            <a:r>
              <a:rPr lang="en-US" dirty="0" err="1"/>
              <a:t>ACh</a:t>
            </a:r>
            <a:r>
              <a:rPr lang="en-US" dirty="0"/>
              <a:t> to </a:t>
            </a:r>
            <a:r>
              <a:rPr lang="en-US" dirty="0" err="1"/>
              <a:t>choline</a:t>
            </a:r>
            <a:r>
              <a:rPr lang="en-US" dirty="0"/>
              <a:t> and acetate in the </a:t>
            </a:r>
            <a:r>
              <a:rPr lang="en-US" dirty="0" smtClean="0"/>
              <a:t>synaptic cleft. [Note</a:t>
            </a:r>
            <a:r>
              <a:rPr lang="en-US" dirty="0"/>
              <a:t>: </a:t>
            </a:r>
            <a:r>
              <a:rPr lang="en-US" dirty="0" err="1"/>
              <a:t>Butyrylcholinesterase</a:t>
            </a:r>
            <a:r>
              <a:rPr lang="en-US" dirty="0"/>
              <a:t>, sometimes </a:t>
            </a:r>
            <a:r>
              <a:rPr lang="en-US" dirty="0" smtClean="0"/>
              <a:t>called </a:t>
            </a:r>
            <a:r>
              <a:rPr lang="en-US" dirty="0" err="1" smtClean="0"/>
              <a:t>pseudocholinesterase</a:t>
            </a:r>
            <a:r>
              <a:rPr lang="en-US" dirty="0"/>
              <a:t>,</a:t>
            </a:r>
          </a:p>
          <a:p>
            <a:pPr algn="l" rtl="0">
              <a:buNone/>
            </a:pPr>
            <a:r>
              <a:rPr lang="en-US" dirty="0" smtClean="0"/>
              <a:t>    is </a:t>
            </a:r>
            <a:r>
              <a:rPr lang="en-US" dirty="0"/>
              <a:t>found in the plasma, but does not </a:t>
            </a:r>
            <a:r>
              <a:rPr lang="en-US" dirty="0" smtClean="0"/>
              <a:t>play a </a:t>
            </a:r>
            <a:r>
              <a:rPr lang="en-US" dirty="0"/>
              <a:t>significant role in the </a:t>
            </a:r>
            <a:r>
              <a:rPr lang="en-US" dirty="0" smtClean="0"/>
              <a:t>termination of </a:t>
            </a:r>
            <a:r>
              <a:rPr lang="en-US" dirty="0"/>
              <a:t>the effect of </a:t>
            </a:r>
            <a:r>
              <a:rPr lang="en-US" dirty="0" err="1"/>
              <a:t>ACh</a:t>
            </a:r>
            <a:r>
              <a:rPr lang="en-US" dirty="0"/>
              <a:t> in </a:t>
            </a:r>
            <a:r>
              <a:rPr lang="en-US" dirty="0" smtClean="0"/>
              <a:t>the synapse.</a:t>
            </a: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5697559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CHOLINERGIC RECEPTORS (CHOLINOCEPTORS)</a:t>
            </a:r>
          </a:p>
          <a:p>
            <a:pPr algn="l" rtl="0">
              <a:buNone/>
            </a:pPr>
            <a:r>
              <a:rPr lang="en-US" dirty="0" smtClean="0"/>
              <a:t>    Two </a:t>
            </a:r>
            <a:r>
              <a:rPr lang="en-US" dirty="0"/>
              <a:t>families of </a:t>
            </a:r>
            <a:r>
              <a:rPr lang="en-US" dirty="0" err="1"/>
              <a:t>cholinoceptors</a:t>
            </a:r>
            <a:r>
              <a:rPr lang="en-US" dirty="0"/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muscarinic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nicotinic</a:t>
            </a:r>
            <a:r>
              <a:rPr lang="en-US" dirty="0" smtClean="0"/>
              <a:t> receptors</a:t>
            </a:r>
            <a:r>
              <a:rPr lang="en-US" dirty="0"/>
              <a:t>, can be distinguished from each other on the basis of their </a:t>
            </a:r>
            <a:r>
              <a:rPr lang="en-US" dirty="0" smtClean="0"/>
              <a:t>different affinities </a:t>
            </a:r>
            <a:r>
              <a:rPr lang="en-US" dirty="0"/>
              <a:t>for agents that mimic the action of </a:t>
            </a:r>
            <a:r>
              <a:rPr lang="en-US" dirty="0" smtClean="0"/>
              <a:t>Ach  </a:t>
            </a:r>
            <a:r>
              <a:rPr lang="en-US" dirty="0"/>
              <a:t>(</a:t>
            </a:r>
            <a:r>
              <a:rPr lang="en-US" dirty="0" err="1" smtClean="0"/>
              <a:t>cholinomimetic</a:t>
            </a:r>
            <a:r>
              <a:rPr lang="en-US" dirty="0" smtClean="0"/>
              <a:t> agents</a:t>
            </a:r>
            <a:r>
              <a:rPr lang="en-US" dirty="0"/>
              <a:t>).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28"/>
            <a:ext cx="435771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مستطيل 4"/>
          <p:cNvSpPr/>
          <p:nvPr/>
        </p:nvSpPr>
        <p:spPr>
          <a:xfrm>
            <a:off x="2958108" y="6072206"/>
            <a:ext cx="3021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Types of cholinergic receptors</a:t>
            </a:r>
            <a:endParaRPr lang="ar-IQ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A. </a:t>
            </a:r>
            <a:r>
              <a:rPr lang="en-US" b="1" dirty="0" err="1"/>
              <a:t>Muscarinic</a:t>
            </a:r>
            <a:r>
              <a:rPr lang="en-US" b="1" dirty="0"/>
              <a:t> receptors</a:t>
            </a:r>
          </a:p>
          <a:p>
            <a:pPr algn="l" rtl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Muscarinic</a:t>
            </a:r>
            <a:r>
              <a:rPr lang="en-US" dirty="0" smtClean="0"/>
              <a:t> </a:t>
            </a:r>
            <a:r>
              <a:rPr lang="en-US" dirty="0"/>
              <a:t>receptors belong to the class of </a:t>
            </a:r>
            <a:r>
              <a:rPr lang="en-US" b="1" dirty="0"/>
              <a:t>G protein–coupled </a:t>
            </a:r>
            <a:r>
              <a:rPr lang="en-US" b="1" dirty="0" smtClean="0"/>
              <a:t>receptors (</a:t>
            </a:r>
            <a:r>
              <a:rPr lang="en-US" b="1" dirty="0" err="1" smtClean="0"/>
              <a:t>metabotropic</a:t>
            </a:r>
            <a:r>
              <a:rPr lang="en-US" b="1" dirty="0" smtClean="0"/>
              <a:t> </a:t>
            </a:r>
            <a:r>
              <a:rPr lang="en-US" b="1" dirty="0"/>
              <a:t>receptors). </a:t>
            </a:r>
            <a:r>
              <a:rPr lang="en-US" dirty="0"/>
              <a:t>These receptors, in addition to </a:t>
            </a:r>
            <a:r>
              <a:rPr lang="en-US" dirty="0" smtClean="0"/>
              <a:t>binding </a:t>
            </a:r>
            <a:r>
              <a:rPr lang="en-US" dirty="0" err="1" smtClean="0"/>
              <a:t>ACh</a:t>
            </a:r>
            <a:r>
              <a:rPr lang="en-US" dirty="0"/>
              <a:t>, also recognize </a:t>
            </a:r>
            <a:r>
              <a:rPr lang="en-US" dirty="0" err="1"/>
              <a:t>muscarine</a:t>
            </a:r>
            <a:r>
              <a:rPr lang="en-US" dirty="0"/>
              <a:t>, an alkaloid that is present in </a:t>
            </a:r>
            <a:r>
              <a:rPr lang="en-US" dirty="0" smtClean="0"/>
              <a:t>certain poisonous </a:t>
            </a:r>
            <a:r>
              <a:rPr lang="en-US" dirty="0"/>
              <a:t>mushrooms. In contrast, the </a:t>
            </a:r>
            <a:r>
              <a:rPr lang="en-US" dirty="0" err="1"/>
              <a:t>muscarinic</a:t>
            </a:r>
            <a:r>
              <a:rPr lang="en-US" dirty="0"/>
              <a:t> receptors </a:t>
            </a:r>
            <a:r>
              <a:rPr lang="en-US" dirty="0" smtClean="0"/>
              <a:t>show only </a:t>
            </a:r>
            <a:r>
              <a:rPr lang="en-US" dirty="0"/>
              <a:t>a weak affinity for </a:t>
            </a:r>
            <a:r>
              <a:rPr lang="en-US" dirty="0" smtClean="0"/>
              <a:t>nicotine. </a:t>
            </a:r>
            <a:r>
              <a:rPr lang="en-US" dirty="0"/>
              <a:t>There are five </a:t>
            </a:r>
            <a:r>
              <a:rPr lang="en-US" dirty="0" smtClean="0"/>
              <a:t>subclasses of </a:t>
            </a:r>
            <a:r>
              <a:rPr lang="en-US" dirty="0" err="1"/>
              <a:t>muscarinic</a:t>
            </a:r>
            <a:r>
              <a:rPr lang="en-US" dirty="0"/>
              <a:t> receptors. However, only M1, M2, and M3 </a:t>
            </a:r>
            <a:r>
              <a:rPr lang="en-US" dirty="0" smtClean="0"/>
              <a:t>receptors have </a:t>
            </a:r>
            <a:r>
              <a:rPr lang="en-US" dirty="0"/>
              <a:t>been functionally characterized.</a:t>
            </a: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fontScale="85000" lnSpcReduction="20000"/>
          </a:bodyPr>
          <a:lstStyle/>
          <a:p>
            <a:pPr marL="514350" indent="-514350" algn="l" rtl="0">
              <a:buNone/>
            </a:pPr>
            <a:r>
              <a:rPr lang="en-US" b="1" dirty="0" smtClean="0"/>
              <a:t>Locations </a:t>
            </a:r>
            <a:r>
              <a:rPr lang="en-US" b="1" dirty="0"/>
              <a:t>of </a:t>
            </a:r>
            <a:r>
              <a:rPr lang="en-US" b="1" dirty="0" err="1"/>
              <a:t>muscarinic</a:t>
            </a:r>
            <a:r>
              <a:rPr lang="en-US" b="1" dirty="0"/>
              <a:t> receptors: </a:t>
            </a:r>
            <a:endParaRPr lang="en-US" b="1" dirty="0" smtClean="0"/>
          </a:p>
          <a:p>
            <a:pPr marL="514350" indent="-514350" algn="l" rtl="0">
              <a:buNone/>
            </a:pPr>
            <a:r>
              <a:rPr lang="en-US" b="1" dirty="0" smtClean="0"/>
              <a:t>       </a:t>
            </a:r>
            <a:r>
              <a:rPr lang="en-US" dirty="0" smtClean="0"/>
              <a:t>These </a:t>
            </a:r>
            <a:r>
              <a:rPr lang="en-US" dirty="0"/>
              <a:t>receptors are found </a:t>
            </a:r>
            <a:r>
              <a:rPr lang="en-US" dirty="0" smtClean="0"/>
              <a:t>on:</a:t>
            </a:r>
          </a:p>
          <a:p>
            <a:pPr marL="514350" indent="-514350" algn="l" rtl="0"/>
            <a:r>
              <a:rPr lang="en-US" dirty="0" smtClean="0"/>
              <a:t> ganglia </a:t>
            </a:r>
            <a:r>
              <a:rPr lang="en-US" dirty="0"/>
              <a:t>of the peripheral nervous system </a:t>
            </a:r>
            <a:endParaRPr lang="en-US" dirty="0" smtClean="0"/>
          </a:p>
          <a:p>
            <a:pPr marL="514350" indent="-514350" algn="l" rtl="0"/>
            <a:r>
              <a:rPr lang="en-US" dirty="0" smtClean="0"/>
              <a:t>on </a:t>
            </a:r>
            <a:r>
              <a:rPr lang="en-US" dirty="0"/>
              <a:t>the autonomic </a:t>
            </a:r>
            <a:r>
              <a:rPr lang="en-US" dirty="0" err="1" smtClean="0"/>
              <a:t>effector</a:t>
            </a:r>
            <a:r>
              <a:rPr lang="en-US" dirty="0"/>
              <a:t> </a:t>
            </a:r>
            <a:r>
              <a:rPr lang="en-US" dirty="0" smtClean="0"/>
              <a:t>organs</a:t>
            </a:r>
            <a:r>
              <a:rPr lang="en-US" dirty="0"/>
              <a:t>, such as the heart, smooth muscle, brain, and </a:t>
            </a:r>
            <a:r>
              <a:rPr lang="en-US" dirty="0" smtClean="0"/>
              <a:t>exocrine glands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 algn="l" rtl="0">
              <a:buFont typeface="Wingdings" pitchFamily="2" charset="2"/>
              <a:buChar char="q"/>
            </a:pPr>
            <a:r>
              <a:rPr lang="en-US" dirty="0" smtClean="0"/>
              <a:t>Although </a:t>
            </a:r>
            <a:r>
              <a:rPr lang="en-US" dirty="0"/>
              <a:t>all five subtypes are found on </a:t>
            </a:r>
            <a:r>
              <a:rPr lang="en-US" dirty="0" smtClean="0"/>
              <a:t>neurons</a:t>
            </a:r>
            <a:r>
              <a:rPr lang="en-US" dirty="0"/>
              <a:t>, </a:t>
            </a:r>
            <a:r>
              <a:rPr lang="en-US" dirty="0" smtClean="0"/>
              <a:t>  </a:t>
            </a:r>
          </a:p>
          <a:p>
            <a:pPr algn="l" rtl="0">
              <a:buNone/>
            </a:pPr>
            <a:r>
              <a:rPr lang="en-US" dirty="0" smtClean="0"/>
              <a:t>       M1 receptors are </a:t>
            </a:r>
            <a:r>
              <a:rPr lang="en-US" dirty="0"/>
              <a:t>also found on gastric parietal cells, </a:t>
            </a:r>
            <a:r>
              <a:rPr lang="en-US" dirty="0" smtClean="0"/>
              <a:t>   </a:t>
            </a:r>
          </a:p>
          <a:p>
            <a:pPr algn="l" rtl="0">
              <a:buNone/>
            </a:pPr>
            <a:r>
              <a:rPr lang="en-US" dirty="0" smtClean="0"/>
              <a:t>       M2 </a:t>
            </a:r>
            <a:r>
              <a:rPr lang="en-US" dirty="0"/>
              <a:t>receptors on </a:t>
            </a:r>
            <a:r>
              <a:rPr lang="en-US" dirty="0" smtClean="0"/>
              <a:t>cardiac cells </a:t>
            </a:r>
            <a:r>
              <a:rPr lang="en-US" dirty="0"/>
              <a:t>and smooth muscle,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      M3 </a:t>
            </a:r>
            <a:r>
              <a:rPr lang="en-US" dirty="0"/>
              <a:t>receptors on the bladder, </a:t>
            </a:r>
            <a:r>
              <a:rPr lang="en-US" dirty="0" smtClean="0"/>
              <a:t>exocrine glands</a:t>
            </a:r>
            <a:r>
              <a:rPr lang="en-US" dirty="0"/>
              <a:t>, and </a:t>
            </a:r>
            <a:r>
              <a:rPr lang="en-US" dirty="0" smtClean="0"/>
              <a:t>   </a:t>
            </a:r>
          </a:p>
          <a:p>
            <a:pPr algn="l" rtl="0">
              <a:buNone/>
            </a:pPr>
            <a:r>
              <a:rPr lang="en-US" dirty="0" smtClean="0"/>
              <a:t>       smooth </a:t>
            </a:r>
            <a:r>
              <a:rPr lang="en-US" dirty="0"/>
              <a:t>muscle. </a:t>
            </a:r>
            <a:endParaRPr lang="en-US" dirty="0" smtClean="0"/>
          </a:p>
          <a:p>
            <a:pPr algn="l" rtl="0">
              <a:buFont typeface="Wingdings" pitchFamily="2" charset="2"/>
              <a:buChar char="q"/>
            </a:pPr>
            <a:r>
              <a:rPr lang="en-US" dirty="0" smtClean="0"/>
              <a:t> [</a:t>
            </a:r>
            <a:r>
              <a:rPr lang="en-US" dirty="0"/>
              <a:t>Note: Drugs with </a:t>
            </a:r>
            <a:r>
              <a:rPr lang="en-US" dirty="0" err="1"/>
              <a:t>muscarinic</a:t>
            </a:r>
            <a:r>
              <a:rPr lang="en-US" dirty="0"/>
              <a:t> </a:t>
            </a:r>
            <a:r>
              <a:rPr lang="en-US" dirty="0" smtClean="0"/>
              <a:t>actions</a:t>
            </a:r>
            <a:r>
              <a:rPr lang="en-US" dirty="0"/>
              <a:t> </a:t>
            </a:r>
            <a:r>
              <a:rPr lang="en-US" dirty="0" smtClean="0"/>
              <a:t>stimulate   </a:t>
            </a:r>
          </a:p>
          <a:p>
            <a:pPr algn="l" rtl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muscarinic</a:t>
            </a:r>
            <a:r>
              <a:rPr lang="en-US" dirty="0" smtClean="0"/>
              <a:t> </a:t>
            </a:r>
            <a:r>
              <a:rPr lang="en-US" dirty="0"/>
              <a:t>receptors on these tissues, but </a:t>
            </a:r>
            <a:r>
              <a:rPr lang="en-US" dirty="0" smtClean="0"/>
              <a:t>at high</a:t>
            </a: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algn="l" rtl="0">
              <a:buNone/>
            </a:pPr>
            <a:r>
              <a:rPr lang="en-US" dirty="0" smtClean="0"/>
              <a:t>      conc., </a:t>
            </a:r>
            <a:r>
              <a:rPr lang="en-US" dirty="0"/>
              <a:t>they may show some activity at nicotinic 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      receptors</a:t>
            </a:r>
            <a:r>
              <a:rPr lang="en-US" dirty="0"/>
              <a:t>.]</a:t>
            </a:r>
            <a:endParaRPr lang="ar-IQ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b="1" dirty="0" smtClean="0"/>
              <a:t> </a:t>
            </a:r>
            <a:r>
              <a:rPr lang="en-US" sz="41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Mechanisms of acetylcholine signal </a:t>
            </a:r>
            <a:r>
              <a:rPr lang="en-US" sz="41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transduction</a:t>
            </a:r>
          </a:p>
          <a:p>
            <a:pPr algn="l" rtl="0"/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when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M1 or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M3 receptors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are activated, the receptor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undergoes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conformational change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and interacts with a G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protein(</a:t>
            </a:r>
            <a:r>
              <a:rPr lang="en-US" sz="41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Gq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that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in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turn activates </a:t>
            </a:r>
            <a:r>
              <a:rPr lang="en-US" sz="41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phospholipase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C. This ultimately </a:t>
            </a:r>
            <a:endParaRPr lang="en-US" sz="4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 rtl="0">
              <a:buNone/>
            </a:pP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leads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to the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production of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second messengers inositol-1,4,5-</a:t>
            </a:r>
          </a:p>
          <a:p>
            <a:pPr algn="l" rtl="0">
              <a:buNone/>
            </a:pP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41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trisphosphate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(IP3)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</a:t>
            </a:r>
            <a:r>
              <a:rPr lang="en-US" sz="41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diacylglycerol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(DAG). </a:t>
            </a:r>
            <a:endParaRPr lang="en-US" sz="4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 rtl="0">
              <a:buNone/>
            </a:pP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IP3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causes an increase in intracellular Ca2+.</a:t>
            </a:r>
          </a:p>
          <a:p>
            <a:pPr algn="l" rtl="0">
              <a:buNone/>
            </a:pP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Calcium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can then interact to stimulate or inhibit enzymes or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 cause </a:t>
            </a:r>
            <a:r>
              <a:rPr lang="en-US" sz="41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hyperpolarization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, secretion, or contraction. </a:t>
            </a:r>
            <a:endParaRPr lang="en-US" sz="4100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l" rtl="0">
              <a:buNone/>
            </a:pP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en-US" sz="41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Diacylglycerol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activates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protein </a:t>
            </a:r>
            <a:r>
              <a:rPr lang="en-US" sz="41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kinase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C, an enzyme that 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41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phosphorylates</a:t>
            </a:r>
            <a:r>
              <a:rPr lang="en-US" sz="41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numerous proteins </a:t>
            </a:r>
            <a:r>
              <a:rPr lang="en-US" sz="4100" b="1" dirty="0">
                <a:latin typeface="Tahoma" pitchFamily="34" charset="0"/>
                <a:ea typeface="Tahoma" pitchFamily="34" charset="0"/>
                <a:cs typeface="Tahoma" pitchFamily="34" charset="0"/>
              </a:rPr>
              <a:t>within the cell.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 contrast, activation of the M2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subtype on the cardiac muscle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stimulates a G protein, (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Gi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), that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inhibits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adenylyl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cyclase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and increases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K+  conductance. The heart responds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with a decrease in rate and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force of contraction.</a:t>
            </a:r>
            <a:endParaRPr lang="ar-IQ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BP011b vascular Gq proteins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714" b="35060"/>
          <a:stretch>
            <a:fillRect/>
          </a:stretch>
        </p:blipFill>
        <p:spPr bwMode="auto">
          <a:xfrm>
            <a:off x="1285852" y="285728"/>
            <a:ext cx="6715172" cy="6299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42942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 </a:t>
            </a:r>
            <a:r>
              <a:rPr lang="en-US" b="1" dirty="0" err="1"/>
              <a:t>Muscarinic</a:t>
            </a:r>
            <a:r>
              <a:rPr lang="en-US" b="1" dirty="0"/>
              <a:t> agonists: </a:t>
            </a:r>
            <a:endParaRPr lang="en-US" b="1" dirty="0" smtClean="0"/>
          </a:p>
          <a:p>
            <a:pPr algn="l" rtl="0">
              <a:buNone/>
            </a:pPr>
            <a:r>
              <a:rPr lang="en-US" dirty="0" err="1" smtClean="0"/>
              <a:t>Pilocarpine</a:t>
            </a:r>
            <a:r>
              <a:rPr lang="en-US" dirty="0" smtClean="0"/>
              <a:t> </a:t>
            </a:r>
            <a:r>
              <a:rPr lang="en-US" dirty="0"/>
              <a:t>is an example of a </a:t>
            </a:r>
            <a:r>
              <a:rPr lang="en-US" dirty="0" smtClean="0"/>
              <a:t>nonselective </a:t>
            </a:r>
            <a:r>
              <a:rPr lang="en-US" dirty="0" err="1" smtClean="0"/>
              <a:t>muscarinic</a:t>
            </a: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dirty="0" smtClean="0"/>
              <a:t>agonist </a:t>
            </a:r>
            <a:r>
              <a:rPr lang="en-US" dirty="0"/>
              <a:t>used in clinical practice to treat </a:t>
            </a:r>
            <a:r>
              <a:rPr lang="en-US" dirty="0" err="1"/>
              <a:t>xerostomia</a:t>
            </a:r>
            <a:r>
              <a:rPr lang="en-US" dirty="0"/>
              <a:t>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and glaucoma</a:t>
            </a:r>
            <a:r>
              <a:rPr lang="en-US" dirty="0"/>
              <a:t>.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M1 </a:t>
            </a:r>
            <a:r>
              <a:rPr lang="en-US" dirty="0"/>
              <a:t>receptor agonists are being investigated for the</a:t>
            </a:r>
          </a:p>
          <a:p>
            <a:pPr algn="l" rtl="0">
              <a:buNone/>
            </a:pPr>
            <a:r>
              <a:rPr lang="en-US" dirty="0"/>
              <a:t>treatment of Alzheimer’s disease and M3 receptor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antagonists for the </a:t>
            </a:r>
            <a:r>
              <a:rPr lang="en-US" dirty="0"/>
              <a:t>treatment of chronic obstructive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pulmonary </a:t>
            </a:r>
            <a:r>
              <a:rPr lang="en-US" dirty="0"/>
              <a:t>disease. </a:t>
            </a:r>
            <a:endParaRPr lang="en-US" dirty="0" smtClean="0"/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357982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b="1" dirty="0"/>
              <a:t>B. Nicotinic receptors</a:t>
            </a:r>
          </a:p>
          <a:p>
            <a:pPr algn="l" rtl="0">
              <a:buNone/>
            </a:pPr>
            <a:r>
              <a:rPr lang="en-US" dirty="0"/>
              <a:t>These receptors, in addition to binding </a:t>
            </a:r>
            <a:r>
              <a:rPr lang="en-US" dirty="0" err="1"/>
              <a:t>ACh</a:t>
            </a:r>
            <a:r>
              <a:rPr lang="en-US" dirty="0"/>
              <a:t>, also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recognize nicotine but </a:t>
            </a:r>
            <a:r>
              <a:rPr lang="en-US" dirty="0"/>
              <a:t>show only a weak affinity for </a:t>
            </a:r>
            <a:endParaRPr lang="en-US" dirty="0" smtClean="0"/>
          </a:p>
          <a:p>
            <a:pPr algn="l" rtl="0">
              <a:buNone/>
            </a:pPr>
            <a:r>
              <a:rPr lang="en-US" dirty="0" err="1" smtClean="0"/>
              <a:t>muscarine</a:t>
            </a:r>
            <a:r>
              <a:rPr lang="en-US" dirty="0" smtClean="0"/>
              <a:t> . The nicotinic </a:t>
            </a:r>
            <a:r>
              <a:rPr lang="en-US" dirty="0"/>
              <a:t>receptor is </a:t>
            </a:r>
            <a:r>
              <a:rPr lang="en-US" dirty="0" smtClean="0"/>
              <a:t> composed </a:t>
            </a:r>
            <a:r>
              <a:rPr lang="en-US" dirty="0"/>
              <a:t>of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five </a:t>
            </a:r>
            <a:r>
              <a:rPr lang="en-US" dirty="0"/>
              <a:t>subunits, and it functions </a:t>
            </a:r>
            <a:r>
              <a:rPr lang="en-US" dirty="0" smtClean="0"/>
              <a:t>as a </a:t>
            </a:r>
            <a:r>
              <a:rPr lang="en-US" dirty="0" err="1"/>
              <a:t>ligand</a:t>
            </a:r>
            <a:r>
              <a:rPr lang="en-US" dirty="0"/>
              <a:t>-gated ion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channel</a:t>
            </a:r>
            <a:r>
              <a:rPr lang="en-US" dirty="0"/>
              <a:t>. Binding of two </a:t>
            </a:r>
            <a:r>
              <a:rPr lang="en-US" dirty="0" err="1"/>
              <a:t>ACh</a:t>
            </a:r>
            <a:r>
              <a:rPr lang="en-US" dirty="0"/>
              <a:t> molecules elicits </a:t>
            </a:r>
            <a:r>
              <a:rPr lang="en-US" dirty="0" smtClean="0"/>
              <a:t>a </a:t>
            </a:r>
          </a:p>
          <a:p>
            <a:pPr algn="l" rtl="0">
              <a:buNone/>
            </a:pPr>
            <a:r>
              <a:rPr lang="en-US" dirty="0" smtClean="0"/>
              <a:t>conformational </a:t>
            </a:r>
            <a:r>
              <a:rPr lang="en-US" dirty="0"/>
              <a:t>change </a:t>
            </a:r>
            <a:r>
              <a:rPr lang="en-US" dirty="0" smtClean="0"/>
              <a:t> that </a:t>
            </a:r>
            <a:r>
              <a:rPr lang="en-US" dirty="0"/>
              <a:t>allows the entry of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sodium </a:t>
            </a:r>
            <a:r>
              <a:rPr lang="en-US" dirty="0"/>
              <a:t>ions, </a:t>
            </a:r>
            <a:r>
              <a:rPr lang="en-US" dirty="0" smtClean="0"/>
              <a:t>resulting in </a:t>
            </a:r>
            <a:r>
              <a:rPr lang="en-US" dirty="0"/>
              <a:t>the depolarization of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</a:t>
            </a:r>
            <a:r>
              <a:rPr lang="en-US" dirty="0" err="1"/>
              <a:t>effector</a:t>
            </a:r>
            <a:r>
              <a:rPr lang="en-US" dirty="0"/>
              <a:t> cell. Nicotine at low </a:t>
            </a:r>
            <a:r>
              <a:rPr lang="en-US" dirty="0" smtClean="0"/>
              <a:t>concentration </a:t>
            </a:r>
          </a:p>
          <a:p>
            <a:pPr algn="l" rtl="0">
              <a:buNone/>
            </a:pPr>
            <a:r>
              <a:rPr lang="en-US" dirty="0" smtClean="0"/>
              <a:t>stimulates </a:t>
            </a:r>
            <a:r>
              <a:rPr lang="en-US" dirty="0"/>
              <a:t>the receptor, </a:t>
            </a:r>
            <a:r>
              <a:rPr lang="en-US" dirty="0" smtClean="0"/>
              <a:t>whereas </a:t>
            </a:r>
            <a:r>
              <a:rPr lang="en-US" dirty="0"/>
              <a:t>nicotine at high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concentration blocks the </a:t>
            </a:r>
            <a:r>
              <a:rPr lang="en-US" dirty="0"/>
              <a:t>receptor. 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b="1" dirty="0"/>
              <a:t>THE CHOLINERGIC </a:t>
            </a:r>
            <a:r>
              <a:rPr lang="en-US" b="1" dirty="0" smtClean="0"/>
              <a:t>NEURON</a:t>
            </a:r>
          </a:p>
          <a:p>
            <a:pPr algn="justLow" rtl="0">
              <a:buNone/>
            </a:pPr>
            <a:r>
              <a:rPr lang="en-US" dirty="0" smtClean="0"/>
              <a:t>1. The </a:t>
            </a:r>
            <a:r>
              <a:rPr lang="en-US" dirty="0" err="1"/>
              <a:t>preganglionic</a:t>
            </a:r>
            <a:r>
              <a:rPr lang="en-US" dirty="0"/>
              <a:t> fibers terminating in the </a:t>
            </a:r>
            <a:r>
              <a:rPr lang="en-US" dirty="0" smtClean="0"/>
              <a:t>adrenal medulla</a:t>
            </a:r>
            <a:endParaRPr lang="en-US" dirty="0"/>
          </a:p>
          <a:p>
            <a:pPr algn="justLow" rtl="0">
              <a:buNone/>
            </a:pPr>
            <a:r>
              <a:rPr lang="en-US" dirty="0" smtClean="0"/>
              <a:t>2. The autonomic ganglia </a:t>
            </a:r>
            <a:r>
              <a:rPr lang="en-US" dirty="0"/>
              <a:t>(both parasympathetic and sympathetic</a:t>
            </a:r>
            <a:r>
              <a:rPr lang="en-US" dirty="0" smtClean="0"/>
              <a:t>)</a:t>
            </a:r>
            <a:endParaRPr lang="en-US" dirty="0"/>
          </a:p>
          <a:p>
            <a:pPr algn="justLow" rtl="0">
              <a:buNone/>
            </a:pPr>
            <a:r>
              <a:rPr lang="en-US" dirty="0" smtClean="0"/>
              <a:t>3. The postganglionic </a:t>
            </a:r>
            <a:r>
              <a:rPr lang="en-US" dirty="0"/>
              <a:t>fibers of the parasympathetic division use </a:t>
            </a:r>
            <a:r>
              <a:rPr lang="en-US" dirty="0" err="1"/>
              <a:t>ACh</a:t>
            </a:r>
            <a:r>
              <a:rPr lang="en-US" dirty="0"/>
              <a:t> as a </a:t>
            </a:r>
            <a:r>
              <a:rPr lang="en-US" dirty="0" smtClean="0"/>
              <a:t>neurotransmitter</a:t>
            </a:r>
          </a:p>
          <a:p>
            <a:pPr algn="justLow" rtl="0">
              <a:buNone/>
            </a:pPr>
            <a:r>
              <a:rPr lang="en-US" dirty="0" smtClean="0"/>
              <a:t>4. The </a:t>
            </a:r>
            <a:r>
              <a:rPr lang="en-US" dirty="0"/>
              <a:t>postganglionic sympathetic division of</a:t>
            </a:r>
          </a:p>
          <a:p>
            <a:pPr algn="justLow" rtl="0">
              <a:buNone/>
            </a:pPr>
            <a:r>
              <a:rPr lang="en-US" dirty="0" smtClean="0"/>
              <a:t>    sweat </a:t>
            </a:r>
            <a:r>
              <a:rPr lang="en-US" dirty="0"/>
              <a:t>glands also uses acetylcholine. </a:t>
            </a:r>
            <a:endParaRPr lang="en-US" dirty="0" smtClean="0"/>
          </a:p>
          <a:p>
            <a:pPr algn="justLow" rtl="0">
              <a:buNone/>
            </a:pPr>
            <a:r>
              <a:rPr lang="en-US" dirty="0" smtClean="0"/>
              <a:t>5. cholinergic neurons innervate </a:t>
            </a:r>
            <a:r>
              <a:rPr lang="en-US" dirty="0"/>
              <a:t>the muscles of the somatic system and also play an important</a:t>
            </a:r>
          </a:p>
          <a:p>
            <a:pPr algn="justLow" rtl="0">
              <a:buNone/>
            </a:pPr>
            <a:r>
              <a:rPr lang="en-US" dirty="0" smtClean="0"/>
              <a:t>    role </a:t>
            </a:r>
            <a:r>
              <a:rPr lang="en-US" dirty="0"/>
              <a:t>in the central nervous system (CNS).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Nicotinic  receptors are located in the CNS, the </a:t>
            </a:r>
          </a:p>
          <a:p>
            <a:pPr algn="l" rtl="0">
              <a:buNone/>
            </a:pPr>
            <a:r>
              <a:rPr lang="en-US" dirty="0" smtClean="0"/>
              <a:t>adrenal medulla, autonomic ganglia, and the </a:t>
            </a:r>
          </a:p>
          <a:p>
            <a:pPr algn="l" rtl="0">
              <a:buNone/>
            </a:pPr>
            <a:r>
              <a:rPr lang="en-US" dirty="0" smtClean="0"/>
              <a:t>neuromuscular junction (NMJ) in skeletal </a:t>
            </a:r>
          </a:p>
          <a:p>
            <a:pPr algn="l" rtl="0">
              <a:buNone/>
            </a:pPr>
            <a:r>
              <a:rPr lang="en-US" dirty="0" smtClean="0"/>
              <a:t>muscles. Those at the NMJ are sometimes </a:t>
            </a:r>
          </a:p>
          <a:p>
            <a:pPr algn="l" rtl="0">
              <a:buNone/>
            </a:pPr>
            <a:r>
              <a:rPr lang="en-US" dirty="0" smtClean="0"/>
              <a:t>designated NM, and the others, NN. </a:t>
            </a:r>
          </a:p>
          <a:p>
            <a:pPr algn="l" rtl="0">
              <a:buNone/>
            </a:pPr>
            <a:r>
              <a:rPr lang="en-US" dirty="0" smtClean="0"/>
              <a:t>The nicotinic receptors of autonomic ganglia </a:t>
            </a:r>
          </a:p>
          <a:p>
            <a:pPr algn="l" rtl="0">
              <a:buNone/>
            </a:pPr>
            <a:r>
              <a:rPr lang="en-US" dirty="0" smtClean="0"/>
              <a:t>differ from those of the NMJ. For example, </a:t>
            </a:r>
          </a:p>
          <a:p>
            <a:pPr algn="l" rtl="0">
              <a:buNone/>
            </a:pPr>
            <a:r>
              <a:rPr lang="en-US" dirty="0" err="1" smtClean="0"/>
              <a:t>ganglionic</a:t>
            </a:r>
            <a:r>
              <a:rPr lang="en-US" dirty="0" smtClean="0"/>
              <a:t> receptors are selectively</a:t>
            </a:r>
          </a:p>
          <a:p>
            <a:pPr algn="l" rtl="0">
              <a:buNone/>
            </a:pPr>
            <a:r>
              <a:rPr lang="en-US" dirty="0" smtClean="0"/>
              <a:t>blocked by </a:t>
            </a:r>
            <a:r>
              <a:rPr lang="en-US" i="1" dirty="0" err="1" smtClean="0"/>
              <a:t>mecamylamine</a:t>
            </a:r>
            <a:r>
              <a:rPr lang="en-US" i="1" dirty="0" smtClean="0"/>
              <a:t>, whereas NMJ </a:t>
            </a:r>
          </a:p>
          <a:p>
            <a:pPr algn="l" rtl="0">
              <a:buNone/>
            </a:pPr>
            <a:r>
              <a:rPr lang="en-US" i="1" dirty="0" smtClean="0"/>
              <a:t>receptors are specifically </a:t>
            </a:r>
            <a:r>
              <a:rPr lang="en-US" dirty="0" smtClean="0"/>
              <a:t>blocked by </a:t>
            </a:r>
            <a:r>
              <a:rPr lang="en-US" i="1" dirty="0" err="1" smtClean="0"/>
              <a:t>atracurium</a:t>
            </a:r>
            <a:r>
              <a:rPr lang="en-US" i="1" dirty="0" smtClean="0"/>
              <a:t>.</a:t>
            </a:r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500858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>
                <a:solidFill>
                  <a:srgbClr val="FF0000"/>
                </a:solidFill>
              </a:rPr>
              <a:t>DIRECT-ACTING CHOLINERGIC AGONISTS</a:t>
            </a:r>
          </a:p>
          <a:p>
            <a:pPr algn="l" rtl="0">
              <a:buNone/>
            </a:pPr>
            <a:r>
              <a:rPr lang="en-US" b="1" dirty="0"/>
              <a:t>Cholinergic agonists mimic the effects of </a:t>
            </a:r>
            <a:r>
              <a:rPr lang="en-US" b="1" dirty="0" err="1"/>
              <a:t>ACh</a:t>
            </a:r>
            <a:r>
              <a:rPr lang="en-US" b="1" dirty="0"/>
              <a:t> by </a:t>
            </a: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binding </a:t>
            </a:r>
            <a:r>
              <a:rPr lang="en-US" b="1" dirty="0"/>
              <a:t>directly to </a:t>
            </a:r>
            <a:r>
              <a:rPr lang="en-US" b="1" dirty="0" err="1" smtClean="0"/>
              <a:t>Cholinoceptors</a:t>
            </a:r>
            <a:r>
              <a:rPr lang="en-US" b="1" dirty="0" smtClean="0"/>
              <a:t> (</a:t>
            </a:r>
            <a:r>
              <a:rPr lang="en-US" b="1" dirty="0" err="1" smtClean="0"/>
              <a:t>muscarinic</a:t>
            </a:r>
            <a:r>
              <a:rPr lang="en-US" b="1" dirty="0" smtClean="0"/>
              <a:t> </a:t>
            </a:r>
            <a:r>
              <a:rPr lang="en-US" b="1" dirty="0"/>
              <a:t>or </a:t>
            </a: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nicotinic</a:t>
            </a:r>
            <a:r>
              <a:rPr lang="en-US" b="1" dirty="0"/>
              <a:t>). These </a:t>
            </a:r>
            <a:r>
              <a:rPr lang="en-US" b="1" dirty="0" smtClean="0"/>
              <a:t>agents classified into </a:t>
            </a:r>
            <a:r>
              <a:rPr lang="en-US" b="1" dirty="0"/>
              <a:t>two groups: </a:t>
            </a:r>
            <a:endParaRPr lang="en-US" b="1" dirty="0" smtClean="0"/>
          </a:p>
          <a:p>
            <a:pPr marL="514350" indent="-514350" algn="l" rtl="0">
              <a:buAutoNum type="arabicParenR"/>
            </a:pPr>
            <a:r>
              <a:rPr lang="en-US" b="1" dirty="0" smtClean="0"/>
              <a:t>endogenous </a:t>
            </a:r>
            <a:r>
              <a:rPr lang="en-US" b="1" dirty="0" err="1"/>
              <a:t>choline</a:t>
            </a:r>
            <a:r>
              <a:rPr lang="en-US" b="1" dirty="0"/>
              <a:t> esters, which include </a:t>
            </a:r>
            <a:r>
              <a:rPr lang="en-US" b="1" dirty="0" smtClean="0"/>
              <a:t>Ach </a:t>
            </a:r>
          </a:p>
          <a:p>
            <a:pPr marL="514350" indent="-514350" algn="l" rtl="0">
              <a:buNone/>
            </a:pPr>
            <a:r>
              <a:rPr lang="en-US" b="1" dirty="0" smtClean="0"/>
              <a:t>and </a:t>
            </a:r>
            <a:r>
              <a:rPr lang="en-US" b="1" dirty="0"/>
              <a:t>synthetic esters of </a:t>
            </a:r>
            <a:r>
              <a:rPr lang="en-US" b="1" dirty="0" err="1" smtClean="0"/>
              <a:t>choline</a:t>
            </a:r>
            <a:r>
              <a:rPr lang="en-US" b="1" dirty="0"/>
              <a:t>, such as </a:t>
            </a:r>
            <a:r>
              <a:rPr lang="en-US" b="1" i="1" dirty="0" err="1"/>
              <a:t>carbachol</a:t>
            </a:r>
            <a:r>
              <a:rPr lang="en-US" b="1" i="1" dirty="0"/>
              <a:t> </a:t>
            </a:r>
            <a:endParaRPr lang="en-US" b="1" i="1" dirty="0" smtClean="0"/>
          </a:p>
          <a:p>
            <a:pPr marL="514350" indent="-514350" algn="l" rtl="0">
              <a:buNone/>
            </a:pPr>
            <a:r>
              <a:rPr lang="en-US" b="1" i="1" dirty="0" smtClean="0"/>
              <a:t>and </a:t>
            </a:r>
            <a:r>
              <a:rPr lang="en-US" b="1" i="1" dirty="0" err="1"/>
              <a:t>bethanechol</a:t>
            </a:r>
            <a:r>
              <a:rPr lang="en-US" b="1" i="1" dirty="0" smtClean="0"/>
              <a:t>,</a:t>
            </a:r>
            <a:endParaRPr lang="en-US" b="1" i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2) naturally occurring alkaloids, such as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nicotine and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pilocarpine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All of the direct-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acting cholinergic drugs have a longer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duration of action than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ACh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The more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therapeutically useful drugs (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pilocarpine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bethanechol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bind to </a:t>
            </a: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muscarinic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receptors  and are sometimes referred to as </a:t>
            </a:r>
          </a:p>
          <a:p>
            <a:pPr algn="l" rtl="0">
              <a:buNone/>
            </a:pPr>
            <a:r>
              <a:rPr lang="en-US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muscarinic</a:t>
            </a: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agents. However, as a group,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 direct-acting agonists show little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specificity in their actions, which </a:t>
            </a:r>
          </a:p>
          <a:p>
            <a:pPr algn="l" rtl="0">
              <a:buNone/>
            </a:pPr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limits their clinical usefulness. </a:t>
            </a:r>
            <a:endParaRPr lang="ar-IQ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500858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A. Acetylcholine</a:t>
            </a:r>
          </a:p>
          <a:p>
            <a:pPr algn="l" rtl="0"/>
            <a:r>
              <a:rPr lang="en-US" dirty="0" smtClean="0"/>
              <a:t>is </a:t>
            </a:r>
            <a:r>
              <a:rPr lang="en-US" dirty="0"/>
              <a:t>a quaternary </a:t>
            </a:r>
            <a:r>
              <a:rPr lang="en-US" dirty="0" smtClean="0"/>
              <a:t>ammonium compound </a:t>
            </a:r>
            <a:r>
              <a:rPr lang="en-US" dirty="0"/>
              <a:t>that cannot penetrate membranes. </a:t>
            </a:r>
            <a:endParaRPr lang="en-US" dirty="0" smtClean="0"/>
          </a:p>
          <a:p>
            <a:pPr algn="l" rtl="0"/>
            <a:r>
              <a:rPr lang="en-US" dirty="0" smtClean="0"/>
              <a:t>Although </a:t>
            </a:r>
            <a:r>
              <a:rPr lang="en-US" dirty="0"/>
              <a:t>it is </a:t>
            </a:r>
            <a:r>
              <a:rPr lang="en-US" dirty="0" smtClean="0"/>
              <a:t>the neurotransmitter </a:t>
            </a:r>
            <a:r>
              <a:rPr lang="en-US" dirty="0"/>
              <a:t>of parasympathetic and somatic nerves as well </a:t>
            </a:r>
            <a:r>
              <a:rPr lang="en-US" dirty="0" smtClean="0"/>
              <a:t>as autonomic </a:t>
            </a:r>
            <a:r>
              <a:rPr lang="en-US" dirty="0"/>
              <a:t>ganglia, it lacks therapeutic importance </a:t>
            </a:r>
            <a:r>
              <a:rPr lang="en-US" b="1" dirty="0"/>
              <a:t>because</a:t>
            </a:r>
            <a:r>
              <a:rPr lang="en-US" dirty="0"/>
              <a:t> </a:t>
            </a:r>
            <a:r>
              <a:rPr lang="en-US" b="1" dirty="0"/>
              <a:t>of </a:t>
            </a:r>
            <a:r>
              <a:rPr lang="en-US" b="1" dirty="0" smtClean="0"/>
              <a:t>its multiplicity </a:t>
            </a:r>
            <a:r>
              <a:rPr lang="en-US" b="1" dirty="0"/>
              <a:t>of actions (leading to diffuse effects) and its rapid </a:t>
            </a:r>
            <a:r>
              <a:rPr lang="en-US" b="1" dirty="0" smtClean="0"/>
              <a:t>inactivation by </a:t>
            </a:r>
            <a:r>
              <a:rPr lang="en-US" b="1" dirty="0"/>
              <a:t>the </a:t>
            </a:r>
            <a:r>
              <a:rPr lang="en-US" b="1" dirty="0" err="1"/>
              <a:t>cholinesterases</a:t>
            </a:r>
            <a:r>
              <a:rPr lang="en-US" b="1" dirty="0"/>
              <a:t>. </a:t>
            </a:r>
            <a:endParaRPr lang="en-US" b="1" dirty="0" smtClean="0"/>
          </a:p>
          <a:p>
            <a:pPr algn="l" rtl="0"/>
            <a:r>
              <a:rPr lang="en-US" dirty="0" err="1" smtClean="0"/>
              <a:t>ACh</a:t>
            </a:r>
            <a:r>
              <a:rPr lang="en-US" dirty="0" smtClean="0"/>
              <a:t> </a:t>
            </a:r>
            <a:r>
              <a:rPr lang="en-US" dirty="0"/>
              <a:t>has both </a:t>
            </a:r>
            <a:r>
              <a:rPr lang="en-US" dirty="0" err="1"/>
              <a:t>muscarinic</a:t>
            </a:r>
            <a:r>
              <a:rPr lang="en-US" dirty="0"/>
              <a:t> and nicotinic</a:t>
            </a:r>
          </a:p>
          <a:p>
            <a:pPr algn="l" rtl="0">
              <a:buNone/>
            </a:pPr>
            <a:r>
              <a:rPr lang="en-US" dirty="0" smtClean="0"/>
              <a:t>    activity</a:t>
            </a:r>
            <a:r>
              <a:rPr lang="en-US" dirty="0"/>
              <a:t>. </a:t>
            </a:r>
            <a:r>
              <a:rPr lang="en-US" b="1" dirty="0"/>
              <a:t>Its actions include the following:</a:t>
            </a:r>
            <a:endParaRPr lang="ar-IQ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714488"/>
            <a:ext cx="8472518" cy="4714908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1. Decrease in heart rate and cardiac output: </a:t>
            </a:r>
            <a:r>
              <a:rPr lang="en-US" dirty="0"/>
              <a:t>The actions of </a:t>
            </a:r>
            <a:r>
              <a:rPr lang="en-US" dirty="0" smtClean="0"/>
              <a:t>Ach on </a:t>
            </a:r>
            <a:r>
              <a:rPr lang="en-US" dirty="0"/>
              <a:t>the heart mimic the effects of </a:t>
            </a:r>
            <a:r>
              <a:rPr lang="en-US" dirty="0" err="1"/>
              <a:t>vagal</a:t>
            </a:r>
            <a:r>
              <a:rPr lang="en-US" dirty="0"/>
              <a:t> stimulation. </a:t>
            </a:r>
            <a:endParaRPr lang="ar-IQ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00858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en-US" b="1" dirty="0"/>
              <a:t>2. Decrease in blood pressure: </a:t>
            </a:r>
            <a:r>
              <a:rPr lang="en-US" dirty="0"/>
              <a:t>Injection of </a:t>
            </a:r>
            <a:r>
              <a:rPr lang="en-US" dirty="0" err="1"/>
              <a:t>ACh</a:t>
            </a:r>
            <a:r>
              <a:rPr lang="en-US" dirty="0"/>
              <a:t> causes </a:t>
            </a:r>
            <a:r>
              <a:rPr lang="en-US" dirty="0" err="1" smtClean="0"/>
              <a:t>vasodilation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lowering of blood pressure by an indirect </a:t>
            </a:r>
            <a:r>
              <a:rPr lang="en-US" dirty="0" smtClean="0"/>
              <a:t>mechanism of </a:t>
            </a:r>
            <a:r>
              <a:rPr lang="en-US" dirty="0"/>
              <a:t>action. </a:t>
            </a:r>
            <a:r>
              <a:rPr lang="en-US" dirty="0" err="1"/>
              <a:t>ACh</a:t>
            </a:r>
            <a:r>
              <a:rPr lang="en-US" dirty="0"/>
              <a:t> activates M3 receptors found on </a:t>
            </a:r>
            <a:r>
              <a:rPr lang="en-US" dirty="0" smtClean="0"/>
              <a:t>endothelial cells </a:t>
            </a:r>
            <a:r>
              <a:rPr lang="en-US" dirty="0"/>
              <a:t>lining the smooth muscles of blood vessels. This </a:t>
            </a:r>
            <a:r>
              <a:rPr lang="en-US" dirty="0" smtClean="0"/>
              <a:t>results in </a:t>
            </a:r>
            <a:r>
              <a:rPr lang="en-US" dirty="0"/>
              <a:t>the production of nitric oxide from </a:t>
            </a:r>
            <a:r>
              <a:rPr lang="en-US" dirty="0" err="1"/>
              <a:t>arginine</a:t>
            </a:r>
            <a:r>
              <a:rPr lang="en-US" dirty="0"/>
              <a:t>. Nitric oxide </a:t>
            </a:r>
            <a:r>
              <a:rPr lang="en-US" dirty="0" smtClean="0"/>
              <a:t>then diffuses </a:t>
            </a:r>
            <a:r>
              <a:rPr lang="en-US" dirty="0"/>
              <a:t>to vascular smooth muscle cells to stimulate </a:t>
            </a:r>
            <a:r>
              <a:rPr lang="en-US" dirty="0" smtClean="0"/>
              <a:t>protein </a:t>
            </a:r>
            <a:r>
              <a:rPr lang="en-US" dirty="0" err="1" smtClean="0"/>
              <a:t>kinase</a:t>
            </a:r>
            <a:r>
              <a:rPr lang="en-US" dirty="0" smtClean="0"/>
              <a:t> </a:t>
            </a:r>
            <a:r>
              <a:rPr lang="en-US" dirty="0"/>
              <a:t>G production, leading to </a:t>
            </a:r>
            <a:r>
              <a:rPr lang="en-US" dirty="0" err="1"/>
              <a:t>hyperpolarization</a:t>
            </a:r>
            <a:r>
              <a:rPr lang="en-US" dirty="0"/>
              <a:t> and </a:t>
            </a:r>
            <a:r>
              <a:rPr lang="en-US" dirty="0" smtClean="0"/>
              <a:t>smooth muscle </a:t>
            </a:r>
            <a:r>
              <a:rPr lang="en-US" dirty="0"/>
              <a:t>relaxation via phosphodiesterase-3 inhibition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the absence </a:t>
            </a:r>
            <a:r>
              <a:rPr lang="en-US" dirty="0"/>
              <a:t>of administered cholinergic agents, the vascular </a:t>
            </a:r>
            <a:r>
              <a:rPr lang="en-US" dirty="0" smtClean="0"/>
              <a:t>cholinergic receptors </a:t>
            </a:r>
            <a:r>
              <a:rPr lang="en-US" dirty="0"/>
              <a:t>have no known function, because </a:t>
            </a:r>
            <a:r>
              <a:rPr lang="en-US" dirty="0" err="1"/>
              <a:t>ACh</a:t>
            </a:r>
            <a:r>
              <a:rPr lang="en-US" dirty="0"/>
              <a:t> </a:t>
            </a:r>
            <a:r>
              <a:rPr lang="en-US" dirty="0" smtClean="0"/>
              <a:t>is never </a:t>
            </a:r>
            <a:r>
              <a:rPr lang="en-US" dirty="0"/>
              <a:t>released into the blood in significant quantities. </a:t>
            </a:r>
            <a:r>
              <a:rPr lang="en-US" i="1" dirty="0" smtClean="0"/>
              <a:t>Atropine </a:t>
            </a:r>
            <a:r>
              <a:rPr lang="en-US" dirty="0" smtClean="0"/>
              <a:t>blocks </a:t>
            </a:r>
            <a:r>
              <a:rPr lang="en-US" dirty="0"/>
              <a:t>these </a:t>
            </a:r>
            <a:r>
              <a:rPr lang="en-US" dirty="0" err="1"/>
              <a:t>muscarinic</a:t>
            </a:r>
            <a:r>
              <a:rPr lang="en-US" dirty="0"/>
              <a:t> receptors and prevents </a:t>
            </a:r>
            <a:r>
              <a:rPr lang="en-US" dirty="0" err="1"/>
              <a:t>ACh</a:t>
            </a:r>
            <a:r>
              <a:rPr lang="en-US" dirty="0"/>
              <a:t> from </a:t>
            </a:r>
            <a:r>
              <a:rPr lang="en-US" dirty="0" smtClean="0"/>
              <a:t>producing </a:t>
            </a:r>
            <a:r>
              <a:rPr lang="en-US" dirty="0" err="1" smtClean="0"/>
              <a:t>vasodilation</a:t>
            </a:r>
            <a:r>
              <a:rPr lang="en-US" dirty="0"/>
              <a:t>.</a:t>
            </a:r>
            <a:endParaRPr lang="ar-IQ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b="1" dirty="0"/>
              <a:t>3. Other actions</a:t>
            </a:r>
            <a:r>
              <a:rPr lang="en-US" b="1" dirty="0" smtClean="0"/>
              <a:t>:</a:t>
            </a:r>
          </a:p>
          <a:p>
            <a:pPr algn="l" rtl="0"/>
            <a:r>
              <a:rPr lang="en-US" b="1" dirty="0" smtClean="0"/>
              <a:t> </a:t>
            </a:r>
            <a:r>
              <a:rPr lang="en-US" dirty="0"/>
              <a:t>In the gastrointestinal (GI) </a:t>
            </a:r>
            <a:r>
              <a:rPr lang="en-US" dirty="0" smtClean="0"/>
              <a:t>tract </a:t>
            </a:r>
          </a:p>
          <a:p>
            <a:pPr algn="l" rtl="0">
              <a:buNone/>
            </a:pPr>
            <a:r>
              <a:rPr lang="en-US" b="1" dirty="0" smtClean="0"/>
              <a:t>    acetylcholine </a:t>
            </a:r>
            <a:r>
              <a:rPr lang="en-US" dirty="0" smtClean="0"/>
              <a:t>increases </a:t>
            </a:r>
            <a:r>
              <a:rPr lang="en-US" dirty="0"/>
              <a:t>salivary secretion and stimulates intestinal </a:t>
            </a:r>
            <a:r>
              <a:rPr lang="en-US" dirty="0" smtClean="0"/>
              <a:t>secretions and </a:t>
            </a:r>
            <a:r>
              <a:rPr lang="en-US" dirty="0"/>
              <a:t>motility. </a:t>
            </a:r>
            <a:endParaRPr lang="en-US" dirty="0" smtClean="0"/>
          </a:p>
          <a:p>
            <a:pPr algn="l" rtl="0"/>
            <a:r>
              <a:rPr lang="en-US" dirty="0" smtClean="0"/>
              <a:t>It </a:t>
            </a:r>
            <a:r>
              <a:rPr lang="en-US" dirty="0"/>
              <a:t>also enhances </a:t>
            </a:r>
            <a:r>
              <a:rPr lang="en-US" dirty="0" smtClean="0"/>
              <a:t>bronchial </a:t>
            </a:r>
            <a:r>
              <a:rPr lang="en-US" dirty="0"/>
              <a:t>secretions. </a:t>
            </a:r>
            <a:endParaRPr lang="en-US" dirty="0" smtClean="0"/>
          </a:p>
          <a:p>
            <a:pPr algn="l" rtl="0"/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genitourinary tract</a:t>
            </a:r>
            <a:r>
              <a:rPr lang="en-US" dirty="0"/>
              <a:t>, </a:t>
            </a:r>
            <a:r>
              <a:rPr lang="en-US" dirty="0" err="1"/>
              <a:t>ACh</a:t>
            </a:r>
            <a:r>
              <a:rPr lang="en-US" dirty="0"/>
              <a:t> increases the tone of the </a:t>
            </a:r>
            <a:r>
              <a:rPr lang="en-US" dirty="0" err="1"/>
              <a:t>detrusor</a:t>
            </a:r>
            <a:r>
              <a:rPr lang="en-US" dirty="0"/>
              <a:t> muscle, </a:t>
            </a:r>
            <a:r>
              <a:rPr lang="en-US" dirty="0" smtClean="0"/>
              <a:t>causing urination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In </a:t>
            </a:r>
            <a:r>
              <a:rPr lang="en-US" dirty="0">
                <a:solidFill>
                  <a:srgbClr val="FF0000"/>
                </a:solidFill>
              </a:rPr>
              <a:t>the eye</a:t>
            </a:r>
            <a:r>
              <a:rPr lang="en-US" dirty="0"/>
              <a:t>, </a:t>
            </a:r>
            <a:r>
              <a:rPr lang="en-US" dirty="0" err="1"/>
              <a:t>ACh</a:t>
            </a:r>
            <a:r>
              <a:rPr lang="en-US" dirty="0"/>
              <a:t> is involved in stimulation of </a:t>
            </a:r>
            <a:r>
              <a:rPr lang="en-US" dirty="0" err="1"/>
              <a:t>ciliary</a:t>
            </a:r>
            <a:endParaRPr lang="en-US" dirty="0"/>
          </a:p>
          <a:p>
            <a:pPr algn="l" rtl="0">
              <a:buNone/>
            </a:pPr>
            <a:r>
              <a:rPr lang="en-US" dirty="0" smtClean="0"/>
              <a:t>    muscle </a:t>
            </a:r>
            <a:r>
              <a:rPr lang="en-US" dirty="0"/>
              <a:t>contraction for near vision and in the constriction of </a:t>
            </a:r>
            <a:r>
              <a:rPr lang="en-US" dirty="0" smtClean="0"/>
              <a:t>the pupil </a:t>
            </a:r>
            <a:r>
              <a:rPr lang="en-US" dirty="0"/>
              <a:t>sphincter muscle, causing </a:t>
            </a:r>
            <a:r>
              <a:rPr lang="en-US" dirty="0" err="1"/>
              <a:t>miosis</a:t>
            </a:r>
            <a:r>
              <a:rPr lang="en-US" dirty="0"/>
              <a:t> (marked constriction </a:t>
            </a:r>
            <a:r>
              <a:rPr lang="en-US" dirty="0" smtClean="0"/>
              <a:t>of the </a:t>
            </a:r>
            <a:r>
              <a:rPr lang="en-US" dirty="0"/>
              <a:t>pupil). </a:t>
            </a:r>
            <a:r>
              <a:rPr lang="en-US" dirty="0" err="1"/>
              <a:t>ACh</a:t>
            </a:r>
            <a:r>
              <a:rPr lang="en-US" dirty="0"/>
              <a:t> (1% solution) is instilled into the anterior </a:t>
            </a:r>
            <a:r>
              <a:rPr lang="en-US" dirty="0" smtClean="0"/>
              <a:t>chamber of </a:t>
            </a:r>
            <a:r>
              <a:rPr lang="en-US" dirty="0"/>
              <a:t>the eye to produce </a:t>
            </a:r>
            <a:r>
              <a:rPr lang="en-US" dirty="0" err="1"/>
              <a:t>miosis</a:t>
            </a:r>
            <a:r>
              <a:rPr lang="en-US" dirty="0"/>
              <a:t> during ophthalmic surgery.</a:t>
            </a:r>
            <a:endParaRPr lang="ar-IQ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42942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b="1" dirty="0"/>
              <a:t>B. </a:t>
            </a:r>
            <a:r>
              <a:rPr lang="en-US" b="1" dirty="0" err="1"/>
              <a:t>Bethanechol</a:t>
            </a:r>
            <a:endParaRPr lang="en-US" b="1" dirty="0"/>
          </a:p>
          <a:p>
            <a:pPr algn="l" rtl="0"/>
            <a:r>
              <a:rPr lang="en-US" dirty="0" smtClean="0"/>
              <a:t>structurally </a:t>
            </a:r>
            <a:r>
              <a:rPr lang="en-US" dirty="0"/>
              <a:t>related to </a:t>
            </a:r>
            <a:r>
              <a:rPr lang="en-US" dirty="0" err="1" smtClean="0"/>
              <a:t>ACh</a:t>
            </a:r>
            <a:r>
              <a:rPr lang="en-US" dirty="0" smtClean="0"/>
              <a:t>. </a:t>
            </a:r>
          </a:p>
          <a:p>
            <a:pPr algn="l" rtl="0"/>
            <a:r>
              <a:rPr lang="en-US" dirty="0" smtClean="0"/>
              <a:t>It </a:t>
            </a:r>
            <a:r>
              <a:rPr lang="en-US" dirty="0"/>
              <a:t>is not </a:t>
            </a:r>
            <a:r>
              <a:rPr lang="en-US" dirty="0" smtClean="0"/>
              <a:t>hydrolyzed by </a:t>
            </a:r>
            <a:r>
              <a:rPr lang="en-US" dirty="0" err="1"/>
              <a:t>AChE</a:t>
            </a:r>
            <a:r>
              <a:rPr lang="en-US" dirty="0"/>
              <a:t> due to the </a:t>
            </a:r>
            <a:r>
              <a:rPr lang="en-US" dirty="0" err="1"/>
              <a:t>esterification</a:t>
            </a:r>
            <a:r>
              <a:rPr lang="en-US" dirty="0"/>
              <a:t> of </a:t>
            </a:r>
            <a:r>
              <a:rPr lang="en-US" dirty="0" err="1"/>
              <a:t>carbamic</a:t>
            </a:r>
            <a:r>
              <a:rPr lang="en-US" dirty="0"/>
              <a:t> acid, although it </a:t>
            </a:r>
            <a:r>
              <a:rPr lang="en-US" dirty="0" smtClean="0"/>
              <a:t>is inactivated </a:t>
            </a:r>
            <a:r>
              <a:rPr lang="en-US" dirty="0"/>
              <a:t>through hydrolysis by other </a:t>
            </a:r>
            <a:r>
              <a:rPr lang="en-US" dirty="0" err="1"/>
              <a:t>esterases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It </a:t>
            </a:r>
            <a:r>
              <a:rPr lang="en-US" dirty="0"/>
              <a:t>lacks </a:t>
            </a:r>
            <a:r>
              <a:rPr lang="en-US" dirty="0" smtClean="0"/>
              <a:t>nicotinic actions </a:t>
            </a:r>
            <a:r>
              <a:rPr lang="en-US" dirty="0"/>
              <a:t>(due to the addition of the methyl group) but does </a:t>
            </a:r>
            <a:r>
              <a:rPr lang="en-US" dirty="0" smtClean="0"/>
              <a:t>have strong </a:t>
            </a:r>
            <a:r>
              <a:rPr lang="en-US" dirty="0" err="1"/>
              <a:t>muscarinic</a:t>
            </a:r>
            <a:r>
              <a:rPr lang="en-US" dirty="0"/>
              <a:t> activity. </a:t>
            </a:r>
            <a:endParaRPr lang="en-US" dirty="0" smtClean="0"/>
          </a:p>
          <a:p>
            <a:pPr algn="l" rtl="0"/>
            <a:r>
              <a:rPr lang="en-US" dirty="0" smtClean="0"/>
              <a:t>Its </a:t>
            </a:r>
            <a:r>
              <a:rPr lang="en-US" dirty="0"/>
              <a:t>major actions are on the </a:t>
            </a:r>
            <a:r>
              <a:rPr lang="en-US" dirty="0" smtClean="0"/>
              <a:t>smooth musculature </a:t>
            </a:r>
            <a:r>
              <a:rPr lang="en-US" dirty="0"/>
              <a:t>of the bladder and GI tract. </a:t>
            </a:r>
            <a:endParaRPr lang="en-US" dirty="0" smtClean="0"/>
          </a:p>
          <a:p>
            <a:pPr algn="l" rtl="0"/>
            <a:r>
              <a:rPr lang="en-US" dirty="0" smtClean="0"/>
              <a:t>It </a:t>
            </a:r>
            <a:r>
              <a:rPr lang="en-US" dirty="0"/>
              <a:t>has about a 1-hour </a:t>
            </a:r>
            <a:r>
              <a:rPr lang="en-US" dirty="0" smtClean="0"/>
              <a:t>duration of </a:t>
            </a:r>
            <a:r>
              <a:rPr lang="en-US" dirty="0"/>
              <a:t>action.</a:t>
            </a:r>
            <a:endParaRPr lang="ar-IQ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85728"/>
            <a:ext cx="8858312" cy="6357982"/>
          </a:xfrm>
        </p:spPr>
        <p:txBody>
          <a:bodyPr>
            <a:normAutofit fontScale="92500" lnSpcReduction="10000"/>
          </a:bodyPr>
          <a:lstStyle/>
          <a:p>
            <a:pPr marL="514350" indent="-514350" algn="l" rtl="0">
              <a:buNone/>
            </a:pPr>
            <a:r>
              <a:rPr lang="en-US" b="1" dirty="0" smtClean="0"/>
              <a:t>Actions</a:t>
            </a:r>
            <a:r>
              <a:rPr lang="en-US" b="1" dirty="0"/>
              <a:t>: </a:t>
            </a:r>
            <a:endParaRPr lang="en-US" b="1" dirty="0" smtClean="0"/>
          </a:p>
          <a:p>
            <a:pPr marL="514350" indent="-514350" algn="l" rtl="0">
              <a:buNone/>
            </a:pPr>
            <a:r>
              <a:rPr lang="en-US" i="1" dirty="0" err="1" smtClean="0"/>
              <a:t>Bethanechol</a:t>
            </a:r>
            <a:r>
              <a:rPr lang="en-US" i="1" dirty="0" smtClean="0"/>
              <a:t> </a:t>
            </a:r>
            <a:r>
              <a:rPr lang="en-US" i="1" dirty="0"/>
              <a:t>directly stimulates </a:t>
            </a:r>
            <a:r>
              <a:rPr lang="en-US" i="1" dirty="0" err="1"/>
              <a:t>muscarinic</a:t>
            </a:r>
            <a:r>
              <a:rPr lang="en-US" i="1" dirty="0"/>
              <a:t> receptors,</a:t>
            </a:r>
          </a:p>
          <a:p>
            <a:pPr algn="l" rtl="0">
              <a:buNone/>
            </a:pPr>
            <a:r>
              <a:rPr lang="en-US" dirty="0"/>
              <a:t>causing increased intestinal motility and tone. It also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stimulates the </a:t>
            </a:r>
            <a:r>
              <a:rPr lang="en-US" dirty="0" err="1" smtClean="0"/>
              <a:t>detrusor</a:t>
            </a:r>
            <a:r>
              <a:rPr lang="en-US" dirty="0" smtClean="0"/>
              <a:t> </a:t>
            </a:r>
            <a:r>
              <a:rPr lang="en-US" dirty="0"/>
              <a:t>muscle of the bladder, whereas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the </a:t>
            </a:r>
            <a:r>
              <a:rPr lang="en-US" dirty="0" err="1"/>
              <a:t>trigone</a:t>
            </a:r>
            <a:r>
              <a:rPr lang="en-US" dirty="0"/>
              <a:t> and </a:t>
            </a:r>
            <a:r>
              <a:rPr lang="en-US" dirty="0" smtClean="0"/>
              <a:t>sphincter muscles </a:t>
            </a:r>
            <a:r>
              <a:rPr lang="en-US" dirty="0"/>
              <a:t>are relaxed. These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effects </a:t>
            </a:r>
            <a:r>
              <a:rPr lang="en-US" dirty="0"/>
              <a:t>produce urination.</a:t>
            </a:r>
          </a:p>
          <a:p>
            <a:pPr algn="l" rtl="0">
              <a:buNone/>
            </a:pPr>
            <a:r>
              <a:rPr lang="en-US" b="1" dirty="0" smtClean="0"/>
              <a:t>Therapeutic </a:t>
            </a:r>
            <a:r>
              <a:rPr lang="en-US" b="1" dirty="0"/>
              <a:t>applications: </a:t>
            </a:r>
            <a:r>
              <a:rPr lang="en-US" dirty="0"/>
              <a:t>In urologic </a:t>
            </a:r>
            <a:r>
              <a:rPr lang="en-US" dirty="0" smtClean="0"/>
              <a:t>treatment, </a:t>
            </a:r>
          </a:p>
          <a:p>
            <a:pPr algn="l" rtl="0">
              <a:buNone/>
            </a:pPr>
            <a:r>
              <a:rPr lang="en-US" i="1" dirty="0" err="1" smtClean="0"/>
              <a:t>Bethanechol</a:t>
            </a:r>
            <a:r>
              <a:rPr lang="en-US" i="1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used to stimulate the </a:t>
            </a:r>
            <a:r>
              <a:rPr lang="en-US" dirty="0" err="1"/>
              <a:t>atonic</a:t>
            </a:r>
            <a:r>
              <a:rPr lang="en-US" dirty="0"/>
              <a:t> bladder,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particularly </a:t>
            </a:r>
            <a:r>
              <a:rPr lang="en-US" dirty="0"/>
              <a:t>in </a:t>
            </a:r>
            <a:r>
              <a:rPr lang="en-US" dirty="0" smtClean="0"/>
              <a:t>postpartum or </a:t>
            </a:r>
            <a:r>
              <a:rPr lang="en-US" dirty="0"/>
              <a:t>postoperative, </a:t>
            </a:r>
            <a:endParaRPr lang="en-US" dirty="0" smtClean="0"/>
          </a:p>
          <a:p>
            <a:pPr algn="l" rtl="0">
              <a:buNone/>
            </a:pPr>
            <a:r>
              <a:rPr lang="en-US" dirty="0" err="1" smtClean="0"/>
              <a:t>nonobstructive</a:t>
            </a:r>
            <a:r>
              <a:rPr lang="en-US" dirty="0" smtClean="0"/>
              <a:t> </a:t>
            </a:r>
            <a:r>
              <a:rPr lang="en-US" dirty="0"/>
              <a:t>urinary retention.</a:t>
            </a:r>
          </a:p>
          <a:p>
            <a:pPr algn="l" rtl="0">
              <a:buNone/>
            </a:pPr>
            <a:r>
              <a:rPr lang="en-US" i="1" dirty="0" err="1"/>
              <a:t>Bethanechol</a:t>
            </a:r>
            <a:r>
              <a:rPr lang="en-US" i="1" dirty="0"/>
              <a:t> may also be used to treat </a:t>
            </a:r>
            <a:r>
              <a:rPr lang="en-US" i="1" dirty="0" err="1"/>
              <a:t>neurogenic</a:t>
            </a:r>
            <a:r>
              <a:rPr lang="en-US" i="1" dirty="0"/>
              <a:t> </a:t>
            </a:r>
            <a:r>
              <a:rPr lang="en-US" i="1" dirty="0" err="1"/>
              <a:t>atony</a:t>
            </a:r>
            <a:r>
              <a:rPr lang="en-US" i="1" dirty="0"/>
              <a:t> </a:t>
            </a:r>
            <a:endParaRPr lang="en-US" i="1" dirty="0" smtClean="0"/>
          </a:p>
          <a:p>
            <a:pPr algn="l" rtl="0">
              <a:buNone/>
            </a:pPr>
            <a:r>
              <a:rPr lang="en-US" i="1" dirty="0" smtClean="0"/>
              <a:t>as well </a:t>
            </a:r>
            <a:r>
              <a:rPr lang="en-US" dirty="0" smtClean="0"/>
              <a:t>as </a:t>
            </a:r>
            <a:r>
              <a:rPr lang="en-US" dirty="0" err="1"/>
              <a:t>megacolon</a:t>
            </a:r>
            <a:r>
              <a:rPr lang="en-US" dirty="0"/>
              <a:t>.</a:t>
            </a:r>
            <a:endParaRPr lang="ar-IQ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 smtClean="0"/>
              <a:t>Adverse </a:t>
            </a:r>
            <a:r>
              <a:rPr lang="en-US" b="1" dirty="0"/>
              <a:t>effects: </a:t>
            </a:r>
            <a:endParaRPr lang="en-US" b="1" dirty="0" smtClean="0"/>
          </a:p>
          <a:p>
            <a:pPr algn="l" rtl="0">
              <a:buNone/>
            </a:pPr>
            <a:r>
              <a:rPr lang="en-US" dirty="0" err="1" smtClean="0"/>
              <a:t>Bethanechol</a:t>
            </a:r>
            <a:r>
              <a:rPr lang="en-US" dirty="0" smtClean="0"/>
              <a:t> </a:t>
            </a:r>
            <a:r>
              <a:rPr lang="en-US" dirty="0"/>
              <a:t>causes the effects of generalized</a:t>
            </a:r>
          </a:p>
          <a:p>
            <a:pPr algn="l" rtl="0">
              <a:buNone/>
            </a:pPr>
            <a:r>
              <a:rPr lang="en-US" dirty="0"/>
              <a:t>cholinergic </a:t>
            </a:r>
            <a:r>
              <a:rPr lang="en-US" dirty="0" smtClean="0"/>
              <a:t>stimulation. These </a:t>
            </a:r>
            <a:r>
              <a:rPr lang="en-US" dirty="0"/>
              <a:t>include sweating,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salivation, flushing</a:t>
            </a:r>
            <a:r>
              <a:rPr lang="en-US" dirty="0"/>
              <a:t>, decreased blood pressure,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nausea</a:t>
            </a:r>
            <a:r>
              <a:rPr lang="en-US" dirty="0"/>
              <a:t>, </a:t>
            </a:r>
            <a:r>
              <a:rPr lang="en-US" dirty="0" smtClean="0"/>
              <a:t>abdominal pain</a:t>
            </a:r>
            <a:r>
              <a:rPr lang="en-US" dirty="0"/>
              <a:t>, diarrhea, and </a:t>
            </a:r>
            <a:endParaRPr lang="en-US" dirty="0" smtClean="0"/>
          </a:p>
          <a:p>
            <a:pPr algn="l" rtl="0">
              <a:buNone/>
            </a:pPr>
            <a:r>
              <a:rPr lang="en-US" dirty="0" err="1" smtClean="0"/>
              <a:t>bronchospasm</a:t>
            </a:r>
            <a:r>
              <a:rPr lang="en-US" dirty="0"/>
              <a:t>. </a:t>
            </a:r>
            <a:r>
              <a:rPr lang="en-US" i="1" dirty="0"/>
              <a:t>Atropine sulfate may be </a:t>
            </a:r>
            <a:endParaRPr lang="en-US" i="1" dirty="0" smtClean="0"/>
          </a:p>
          <a:p>
            <a:pPr algn="l" rtl="0">
              <a:buNone/>
            </a:pPr>
            <a:r>
              <a:rPr lang="en-US" i="1" dirty="0" smtClean="0"/>
              <a:t>administered </a:t>
            </a:r>
            <a:r>
              <a:rPr lang="en-US" dirty="0" smtClean="0"/>
              <a:t>to </a:t>
            </a:r>
            <a:r>
              <a:rPr lang="en-US" dirty="0"/>
              <a:t>overcome severe cardiovascular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or </a:t>
            </a:r>
            <a:r>
              <a:rPr lang="en-US" dirty="0" err="1" smtClean="0"/>
              <a:t>bronchoconstrictor</a:t>
            </a:r>
            <a:r>
              <a:rPr lang="en-US" dirty="0"/>
              <a:t> </a:t>
            </a:r>
            <a:r>
              <a:rPr lang="en-US" dirty="0" smtClean="0"/>
              <a:t>responses </a:t>
            </a:r>
            <a:r>
              <a:rPr lang="en-US" dirty="0"/>
              <a:t>to this agent.</a:t>
            </a:r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57166"/>
            <a:ext cx="3429024" cy="6263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42942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b="1" dirty="0"/>
              <a:t>Neurotransmission at cholinergic neurons</a:t>
            </a:r>
          </a:p>
          <a:p>
            <a:pPr algn="l" rtl="0">
              <a:buNone/>
            </a:pPr>
            <a:r>
              <a:rPr lang="en-US" dirty="0" smtClean="0"/>
              <a:t>Involves six sequential steps</a:t>
            </a:r>
            <a:r>
              <a:rPr lang="en-US" dirty="0"/>
              <a:t>: </a:t>
            </a:r>
            <a:endParaRPr lang="en-US" dirty="0" smtClean="0"/>
          </a:p>
          <a:p>
            <a:pPr marL="514350" indent="-514350" algn="l" rtl="0">
              <a:buAutoNum type="arabicParenR"/>
            </a:pPr>
            <a:r>
              <a:rPr lang="en-US" dirty="0" smtClean="0"/>
              <a:t>Synthesis</a:t>
            </a:r>
          </a:p>
          <a:p>
            <a:pPr marL="514350" indent="-514350" algn="l" rtl="0">
              <a:buAutoNum type="arabicParenR"/>
            </a:pPr>
            <a:r>
              <a:rPr lang="en-US" dirty="0" smtClean="0"/>
              <a:t> storage</a:t>
            </a:r>
          </a:p>
          <a:p>
            <a:pPr marL="514350" indent="-514350" algn="l" rtl="0">
              <a:buAutoNum type="arabicParenR"/>
            </a:pPr>
            <a:r>
              <a:rPr lang="en-US" dirty="0" smtClean="0"/>
              <a:t>release </a:t>
            </a:r>
          </a:p>
          <a:p>
            <a:pPr marL="514350" indent="-514350" algn="l" rtl="0">
              <a:buAutoNum type="arabicParenR"/>
            </a:pPr>
            <a:r>
              <a:rPr lang="en-US" dirty="0" smtClean="0"/>
              <a:t>binding </a:t>
            </a:r>
            <a:r>
              <a:rPr lang="en-US" dirty="0"/>
              <a:t>of </a:t>
            </a:r>
            <a:r>
              <a:rPr lang="en-US" dirty="0" err="1"/>
              <a:t>ACh</a:t>
            </a:r>
            <a:r>
              <a:rPr lang="en-US" dirty="0"/>
              <a:t> to </a:t>
            </a:r>
            <a:r>
              <a:rPr lang="en-US" dirty="0" smtClean="0"/>
              <a:t>a receptor</a:t>
            </a:r>
          </a:p>
          <a:p>
            <a:pPr marL="514350" indent="-514350" algn="l" rtl="0">
              <a:buAutoNum type="arabicParenR"/>
            </a:pPr>
            <a:r>
              <a:rPr lang="en-US" dirty="0" smtClean="0"/>
              <a:t>degradation </a:t>
            </a:r>
            <a:r>
              <a:rPr lang="en-US" dirty="0"/>
              <a:t>of the neurotransmitter in the synaptic </a:t>
            </a:r>
            <a:r>
              <a:rPr lang="en-US" dirty="0" smtClean="0"/>
              <a:t>cleft (that </a:t>
            </a:r>
            <a:r>
              <a:rPr lang="en-US" dirty="0"/>
              <a:t>is, the space between the nerve endings and adjacent </a:t>
            </a:r>
            <a:r>
              <a:rPr lang="en-US" dirty="0" smtClean="0"/>
              <a:t>receptors located </a:t>
            </a:r>
            <a:r>
              <a:rPr lang="en-US" dirty="0"/>
              <a:t>on nerves or </a:t>
            </a:r>
            <a:r>
              <a:rPr lang="en-US" dirty="0" err="1"/>
              <a:t>effector</a:t>
            </a:r>
            <a:r>
              <a:rPr lang="en-US" dirty="0"/>
              <a:t> </a:t>
            </a:r>
            <a:r>
              <a:rPr lang="en-US" dirty="0" smtClean="0"/>
              <a:t>organs)</a:t>
            </a:r>
          </a:p>
          <a:p>
            <a:pPr algn="l" rtl="0">
              <a:buNone/>
            </a:pPr>
            <a:r>
              <a:rPr lang="en-US" dirty="0" smtClean="0"/>
              <a:t>6</a:t>
            </a:r>
            <a:r>
              <a:rPr lang="en-US" dirty="0"/>
              <a:t>) recycling of </a:t>
            </a:r>
            <a:r>
              <a:rPr lang="en-US" dirty="0" err="1"/>
              <a:t>choline</a:t>
            </a:r>
            <a:r>
              <a:rPr lang="en-US" dirty="0"/>
              <a:t> </a:t>
            </a:r>
            <a:r>
              <a:rPr lang="en-US" dirty="0" smtClean="0"/>
              <a:t>and acetate 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 fontScale="92500" lnSpcReduction="10000"/>
          </a:bodyPr>
          <a:lstStyle/>
          <a:p>
            <a:pPr marL="514350" indent="-514350" algn="l" rtl="0">
              <a:buAutoNum type="arabicPeriod"/>
            </a:pPr>
            <a:r>
              <a:rPr lang="en-US" b="1" dirty="0" smtClean="0"/>
              <a:t>Synthesis </a:t>
            </a:r>
            <a:r>
              <a:rPr lang="en-US" b="1" dirty="0"/>
              <a:t>of acetylcholine: </a:t>
            </a:r>
            <a:endParaRPr lang="en-US" b="1" dirty="0" smtClean="0"/>
          </a:p>
          <a:p>
            <a:pPr marL="514350" indent="-514350" algn="justLow" rtl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Choline</a:t>
            </a:r>
            <a:r>
              <a:rPr lang="en-US" dirty="0" smtClean="0"/>
              <a:t> </a:t>
            </a:r>
            <a:r>
              <a:rPr lang="en-US" dirty="0"/>
              <a:t>is transported from </a:t>
            </a:r>
            <a:r>
              <a:rPr lang="en-US" dirty="0" smtClean="0"/>
              <a:t>the extracellular </a:t>
            </a:r>
            <a:r>
              <a:rPr lang="en-US" dirty="0"/>
              <a:t>fluid into </a:t>
            </a:r>
            <a:r>
              <a:rPr lang="en-US" dirty="0" smtClean="0"/>
              <a:t>the cytoplasm </a:t>
            </a:r>
            <a:r>
              <a:rPr lang="en-US" dirty="0"/>
              <a:t>of the cholinergic neuron </a:t>
            </a:r>
            <a:r>
              <a:rPr lang="en-US" dirty="0" smtClean="0"/>
              <a:t>by an </a:t>
            </a:r>
            <a:r>
              <a:rPr lang="en-US" dirty="0"/>
              <a:t>energy-dependent carrier system </a:t>
            </a:r>
            <a:r>
              <a:rPr lang="en-US" dirty="0" smtClean="0"/>
              <a:t>that </a:t>
            </a:r>
            <a:r>
              <a:rPr lang="en-US" dirty="0" err="1" smtClean="0"/>
              <a:t>cotransport</a:t>
            </a:r>
            <a:r>
              <a:rPr lang="en-US" dirty="0" smtClean="0"/>
              <a:t> sodium and</a:t>
            </a:r>
            <a:r>
              <a:rPr lang="en-US" dirty="0"/>
              <a:t> </a:t>
            </a:r>
            <a:r>
              <a:rPr lang="en-US" dirty="0" smtClean="0"/>
              <a:t>can </a:t>
            </a:r>
            <a:r>
              <a:rPr lang="en-US" dirty="0"/>
              <a:t>be inhibited by the drug </a:t>
            </a:r>
            <a:r>
              <a:rPr lang="en-US" i="1" dirty="0" err="1">
                <a:solidFill>
                  <a:srgbClr val="C00000"/>
                </a:solidFill>
              </a:rPr>
              <a:t>hemicholinium</a:t>
            </a:r>
            <a:r>
              <a:rPr lang="en-US" i="1" dirty="0"/>
              <a:t>. </a:t>
            </a:r>
            <a:r>
              <a:rPr lang="en-US" i="1" dirty="0" smtClean="0"/>
              <a:t>     </a:t>
            </a:r>
          </a:p>
          <a:p>
            <a:pPr algn="justLow" rtl="0">
              <a:buNone/>
            </a:pPr>
            <a:r>
              <a:rPr lang="en-US" i="1" dirty="0" smtClean="0"/>
              <a:t>       [</a:t>
            </a:r>
            <a:r>
              <a:rPr lang="en-US" i="1" dirty="0"/>
              <a:t>Note: </a:t>
            </a:r>
            <a:r>
              <a:rPr lang="en-US" i="1" dirty="0" err="1"/>
              <a:t>Choline</a:t>
            </a:r>
            <a:r>
              <a:rPr lang="en-US" i="1" dirty="0"/>
              <a:t> has </a:t>
            </a:r>
            <a:r>
              <a:rPr lang="en-US" i="1" dirty="0" smtClean="0"/>
              <a:t>a </a:t>
            </a:r>
            <a:r>
              <a:rPr lang="en-US" dirty="0" smtClean="0"/>
              <a:t>quaternary </a:t>
            </a:r>
            <a:r>
              <a:rPr lang="en-US" dirty="0"/>
              <a:t>nitrogen and </a:t>
            </a:r>
            <a:endParaRPr lang="en-US" dirty="0" smtClean="0"/>
          </a:p>
          <a:p>
            <a:pPr algn="justLow" rtl="0">
              <a:buNone/>
            </a:pPr>
            <a:r>
              <a:rPr lang="en-US" dirty="0" smtClean="0"/>
              <a:t>       carries </a:t>
            </a:r>
            <a:r>
              <a:rPr lang="en-US" dirty="0"/>
              <a:t>a permanent positive charge </a:t>
            </a:r>
            <a:r>
              <a:rPr lang="en-US" dirty="0" smtClean="0"/>
              <a:t>and, thus</a:t>
            </a:r>
            <a:r>
              <a:rPr lang="en-US" dirty="0"/>
              <a:t>, </a:t>
            </a:r>
            <a:endParaRPr lang="en-US" dirty="0" smtClean="0"/>
          </a:p>
          <a:p>
            <a:pPr algn="justLow" rtl="0">
              <a:buNone/>
            </a:pPr>
            <a:r>
              <a:rPr lang="en-US" dirty="0" smtClean="0"/>
              <a:t>       cannot </a:t>
            </a:r>
            <a:r>
              <a:rPr lang="en-US" dirty="0"/>
              <a:t>diffuse through the membrane.]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</a:t>
            </a:r>
          </a:p>
          <a:p>
            <a:pPr algn="justLow" rtl="0"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uptake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choline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is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rate-limiting step in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ACh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justLow" rtl="0">
              <a:buNone/>
            </a:pP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synthesis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n-US" dirty="0" err="1">
                <a:solidFill>
                  <a:srgbClr val="FF0000"/>
                </a:solidFill>
              </a:rPr>
              <a:t>Choline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acetyltransferase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catalyzes  </a:t>
            </a:r>
          </a:p>
          <a:p>
            <a:pPr algn="justLow" rtl="0">
              <a:buNone/>
            </a:pPr>
            <a:r>
              <a:rPr lang="en-US" dirty="0" smtClean="0"/>
              <a:t>       the </a:t>
            </a:r>
            <a:r>
              <a:rPr lang="en-US" dirty="0"/>
              <a:t>reaction of </a:t>
            </a:r>
            <a:r>
              <a:rPr lang="en-US" dirty="0" err="1"/>
              <a:t>choline</a:t>
            </a:r>
            <a:r>
              <a:rPr lang="en-US" dirty="0"/>
              <a:t> with acetyl coenzyme A </a:t>
            </a:r>
            <a:endParaRPr lang="en-US" dirty="0" smtClean="0"/>
          </a:p>
          <a:p>
            <a:pPr algn="justLow" rtl="0">
              <a:buNone/>
            </a:pPr>
            <a:r>
              <a:rPr lang="en-US" dirty="0" smtClean="0"/>
              <a:t>       (</a:t>
            </a:r>
            <a:r>
              <a:rPr lang="en-US" dirty="0" err="1"/>
              <a:t>CoA</a:t>
            </a:r>
            <a:r>
              <a:rPr lang="en-US" dirty="0"/>
              <a:t>) </a:t>
            </a:r>
            <a:r>
              <a:rPr lang="en-US" dirty="0" smtClean="0"/>
              <a:t>to form </a:t>
            </a:r>
            <a:r>
              <a:rPr lang="en-US" dirty="0" err="1"/>
              <a:t>ACh</a:t>
            </a:r>
            <a:r>
              <a:rPr lang="en-US" dirty="0"/>
              <a:t> (an ester) in the </a:t>
            </a:r>
            <a:r>
              <a:rPr lang="en-US" dirty="0" err="1"/>
              <a:t>cytosol</a:t>
            </a:r>
            <a:r>
              <a:rPr lang="en-US" dirty="0"/>
              <a:t>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pPr algn="justLow" rtl="0">
              <a:buNone/>
            </a:pPr>
            <a:r>
              <a:rPr lang="en-US" b="1" dirty="0"/>
              <a:t>2. Storage of acetylcholine in vesicles</a:t>
            </a:r>
            <a:r>
              <a:rPr lang="en-US" b="1" dirty="0" smtClean="0"/>
              <a:t>:</a:t>
            </a:r>
          </a:p>
          <a:p>
            <a:pPr algn="justLow" rtl="0">
              <a:buNone/>
            </a:pPr>
            <a:r>
              <a:rPr lang="en-US" b="1" dirty="0" smtClean="0"/>
              <a:t>    </a:t>
            </a:r>
            <a:r>
              <a:rPr lang="en-US" dirty="0" err="1" smtClean="0"/>
              <a:t>ACh</a:t>
            </a:r>
            <a:r>
              <a:rPr lang="en-US" dirty="0" smtClean="0"/>
              <a:t> </a:t>
            </a:r>
            <a:r>
              <a:rPr lang="en-US" dirty="0"/>
              <a:t>is packaged </a:t>
            </a:r>
            <a:r>
              <a:rPr lang="en-US" dirty="0" smtClean="0"/>
              <a:t>and stored </a:t>
            </a:r>
            <a:r>
              <a:rPr lang="en-US" dirty="0"/>
              <a:t>into </a:t>
            </a:r>
            <a:r>
              <a:rPr lang="en-US" dirty="0" err="1"/>
              <a:t>presynaptic</a:t>
            </a:r>
            <a:r>
              <a:rPr lang="en-US" dirty="0"/>
              <a:t> vesicles by an active transport </a:t>
            </a:r>
            <a:r>
              <a:rPr lang="en-US" dirty="0" smtClean="0"/>
              <a:t>process. </a:t>
            </a:r>
            <a:r>
              <a:rPr lang="en-US" dirty="0"/>
              <a:t>The mature vesicle contains </a:t>
            </a:r>
            <a:r>
              <a:rPr lang="en-US" dirty="0" smtClean="0"/>
              <a:t>not only </a:t>
            </a:r>
            <a:r>
              <a:rPr lang="en-US" dirty="0" err="1"/>
              <a:t>ACh</a:t>
            </a:r>
            <a:r>
              <a:rPr lang="en-US" dirty="0"/>
              <a:t> but also adenosine </a:t>
            </a:r>
            <a:r>
              <a:rPr lang="en-US" dirty="0" err="1"/>
              <a:t>triphosphate</a:t>
            </a:r>
            <a:r>
              <a:rPr lang="en-US" dirty="0"/>
              <a:t> and </a:t>
            </a:r>
            <a:r>
              <a:rPr lang="en-US" dirty="0" err="1" smtClean="0"/>
              <a:t>proteoglycan</a:t>
            </a:r>
            <a:r>
              <a:rPr lang="en-US" dirty="0" smtClean="0"/>
              <a:t>. Most synaptic </a:t>
            </a:r>
            <a:r>
              <a:rPr lang="en-US" dirty="0"/>
              <a:t>vesicles contain the </a:t>
            </a:r>
            <a:r>
              <a:rPr lang="en-US" dirty="0" smtClean="0"/>
              <a:t>primary neurotransmitter </a:t>
            </a:r>
            <a:r>
              <a:rPr lang="en-US" dirty="0"/>
              <a:t>(here, </a:t>
            </a:r>
            <a:r>
              <a:rPr lang="en-US" dirty="0" err="1"/>
              <a:t>ACh</a:t>
            </a:r>
            <a:r>
              <a:rPr lang="en-US" dirty="0"/>
              <a:t>) as well as a </a:t>
            </a:r>
            <a:r>
              <a:rPr lang="en-US" dirty="0" err="1"/>
              <a:t>cotransmitter</a:t>
            </a:r>
            <a:r>
              <a:rPr lang="en-US" dirty="0"/>
              <a:t> </a:t>
            </a:r>
            <a:r>
              <a:rPr lang="en-US" dirty="0" smtClean="0"/>
              <a:t>that increases </a:t>
            </a:r>
            <a:r>
              <a:rPr lang="en-US" dirty="0"/>
              <a:t>or decreases the effect of the primary neurotransmitter.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justLow" rtl="0">
              <a:buNone/>
            </a:pPr>
            <a:r>
              <a:rPr lang="en-US" b="1" dirty="0" smtClean="0"/>
              <a:t>3. Release </a:t>
            </a:r>
            <a:r>
              <a:rPr lang="en-US" b="1" dirty="0"/>
              <a:t>of acetylcholine: </a:t>
            </a:r>
            <a:endParaRPr lang="en-US" b="1" dirty="0" smtClean="0"/>
          </a:p>
          <a:p>
            <a:pPr algn="justLow" rtl="0">
              <a:buNone/>
            </a:pPr>
            <a:r>
              <a:rPr lang="en-US" dirty="0" smtClean="0"/>
              <a:t>    When </a:t>
            </a:r>
            <a:r>
              <a:rPr lang="en-US" dirty="0"/>
              <a:t>an action potential </a:t>
            </a:r>
            <a:r>
              <a:rPr lang="en-US" dirty="0" smtClean="0"/>
              <a:t>propagated by </a:t>
            </a:r>
            <a:r>
              <a:rPr lang="en-US" dirty="0"/>
              <a:t>voltage-sensitive sodium channels arrives at a nerve </a:t>
            </a:r>
            <a:r>
              <a:rPr lang="en-US" dirty="0" smtClean="0"/>
              <a:t>ending, voltage-sensitive </a:t>
            </a:r>
            <a:r>
              <a:rPr lang="en-US" dirty="0"/>
              <a:t>calcium channels on the </a:t>
            </a:r>
            <a:r>
              <a:rPr lang="en-US" dirty="0" err="1"/>
              <a:t>presynaptic</a:t>
            </a:r>
            <a:r>
              <a:rPr lang="en-US" dirty="0"/>
              <a:t> </a:t>
            </a:r>
            <a:r>
              <a:rPr lang="en-US" dirty="0" smtClean="0"/>
              <a:t>membrane open</a:t>
            </a:r>
            <a:r>
              <a:rPr lang="en-US" dirty="0"/>
              <a:t>, causing an increase in the </a:t>
            </a:r>
            <a:r>
              <a:rPr lang="en-US" dirty="0" smtClean="0"/>
              <a:t>conc. </a:t>
            </a:r>
            <a:r>
              <a:rPr lang="en-US" dirty="0"/>
              <a:t>of </a:t>
            </a:r>
            <a:r>
              <a:rPr lang="en-US" dirty="0" smtClean="0"/>
              <a:t>intracellular calcium</a:t>
            </a:r>
            <a:r>
              <a:rPr lang="en-US" dirty="0"/>
              <a:t>. Elevated calcium levels promote the fusion of </a:t>
            </a:r>
            <a:r>
              <a:rPr lang="en-US" dirty="0" smtClean="0"/>
              <a:t>synaptic vesicles </a:t>
            </a:r>
            <a:r>
              <a:rPr lang="en-US" dirty="0"/>
              <a:t>with the cell membrane and the release of their </a:t>
            </a:r>
            <a:r>
              <a:rPr lang="en-US" dirty="0" smtClean="0"/>
              <a:t>contents into </a:t>
            </a:r>
            <a:r>
              <a:rPr lang="en-US" dirty="0"/>
              <a:t>the synaptic space. This release can be blocked by </a:t>
            </a:r>
            <a:r>
              <a:rPr lang="en-US" dirty="0" err="1" smtClean="0">
                <a:solidFill>
                  <a:srgbClr val="FF0000"/>
                </a:solidFill>
              </a:rPr>
              <a:t>botulinum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toxin</a:t>
            </a:r>
            <a:r>
              <a:rPr lang="en-US" dirty="0"/>
              <a:t>. In contrast, the toxin in black widow spider venom causes </a:t>
            </a:r>
            <a:r>
              <a:rPr lang="en-US" dirty="0" smtClean="0"/>
              <a:t>all the </a:t>
            </a:r>
            <a:r>
              <a:rPr lang="en-US" dirty="0" err="1"/>
              <a:t>ACh</a:t>
            </a:r>
            <a:r>
              <a:rPr lang="en-US" dirty="0"/>
              <a:t> stored in synaptic vesicles to empty into the synaptic gap.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500858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b="1" dirty="0"/>
              <a:t>4. Binding to the receptor: </a:t>
            </a:r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ACh</a:t>
            </a:r>
            <a:r>
              <a:rPr lang="en-US" dirty="0" smtClean="0"/>
              <a:t> </a:t>
            </a:r>
            <a:r>
              <a:rPr lang="en-US" dirty="0"/>
              <a:t>released from the synaptic </a:t>
            </a:r>
            <a:r>
              <a:rPr lang="en-US" dirty="0" smtClean="0"/>
              <a:t>vesicles diffuses </a:t>
            </a:r>
            <a:r>
              <a:rPr lang="en-US" dirty="0"/>
              <a:t>across the synaptic space and binds to </a:t>
            </a:r>
            <a:r>
              <a:rPr lang="en-US" dirty="0" smtClean="0"/>
              <a:t>postsynaptic receptors </a:t>
            </a:r>
            <a:r>
              <a:rPr lang="en-US" dirty="0"/>
              <a:t>on the target cell, to </a:t>
            </a:r>
            <a:r>
              <a:rPr lang="en-US" dirty="0" err="1"/>
              <a:t>presynaptic</a:t>
            </a:r>
            <a:r>
              <a:rPr lang="en-US" dirty="0"/>
              <a:t> receptors on the </a:t>
            </a:r>
            <a:r>
              <a:rPr lang="en-US" dirty="0" smtClean="0"/>
              <a:t>membrane  of </a:t>
            </a:r>
            <a:r>
              <a:rPr lang="en-US" dirty="0"/>
              <a:t>the neuron that released the </a:t>
            </a:r>
            <a:r>
              <a:rPr lang="en-US" dirty="0" err="1"/>
              <a:t>ACh</a:t>
            </a:r>
            <a:r>
              <a:rPr lang="en-US" dirty="0"/>
              <a:t>, or to other </a:t>
            </a:r>
            <a:r>
              <a:rPr lang="en-US" dirty="0" smtClean="0"/>
              <a:t>targeted </a:t>
            </a:r>
            <a:r>
              <a:rPr lang="en-US" dirty="0" err="1" smtClean="0"/>
              <a:t>presynaptic</a:t>
            </a:r>
            <a:r>
              <a:rPr lang="en-US" dirty="0" smtClean="0"/>
              <a:t> </a:t>
            </a:r>
            <a:r>
              <a:rPr lang="en-US" dirty="0"/>
              <a:t>receptors. The postsynaptic cholinergic receptors </a:t>
            </a:r>
            <a:r>
              <a:rPr lang="en-US" dirty="0" smtClean="0"/>
              <a:t>on the </a:t>
            </a:r>
            <a:r>
              <a:rPr lang="en-US" dirty="0"/>
              <a:t>surface of the </a:t>
            </a:r>
            <a:r>
              <a:rPr lang="en-US" dirty="0" err="1"/>
              <a:t>effector</a:t>
            </a:r>
            <a:r>
              <a:rPr lang="en-US" dirty="0"/>
              <a:t> organs are divided into two </a:t>
            </a:r>
            <a:r>
              <a:rPr lang="en-US" dirty="0" smtClean="0"/>
              <a:t>classes, </a:t>
            </a:r>
            <a:r>
              <a:rPr lang="en-US" b="1" dirty="0" err="1" smtClean="0"/>
              <a:t>muscarinic</a:t>
            </a:r>
            <a:r>
              <a:rPr lang="en-US" b="1" dirty="0" smtClean="0"/>
              <a:t> </a:t>
            </a:r>
            <a:r>
              <a:rPr lang="en-US" b="1" dirty="0"/>
              <a:t>and </a:t>
            </a:r>
            <a:r>
              <a:rPr lang="en-US" b="1" dirty="0" smtClean="0"/>
              <a:t>nicotinic. </a:t>
            </a:r>
          </a:p>
          <a:p>
            <a:pPr algn="l" rtl="0">
              <a:buNone/>
            </a:pPr>
            <a:r>
              <a:rPr lang="en-US" b="1" dirty="0" smtClean="0"/>
              <a:t>    </a:t>
            </a:r>
            <a:r>
              <a:rPr lang="en-US" dirty="0" smtClean="0"/>
              <a:t>Binding </a:t>
            </a:r>
            <a:r>
              <a:rPr lang="en-US" dirty="0"/>
              <a:t>to a receptor leads </a:t>
            </a:r>
            <a:r>
              <a:rPr lang="en-US" dirty="0" smtClean="0"/>
              <a:t>to a </a:t>
            </a:r>
            <a:r>
              <a:rPr lang="en-US" dirty="0"/>
              <a:t>biologic response within the cell, such as the initiation of a nerve</a:t>
            </a:r>
          </a:p>
          <a:p>
            <a:pPr algn="l" rtl="0">
              <a:buNone/>
            </a:pPr>
            <a:r>
              <a:rPr lang="en-US" dirty="0" smtClean="0"/>
              <a:t>    impulse </a:t>
            </a:r>
            <a:r>
              <a:rPr lang="en-US" dirty="0"/>
              <a:t>in a postganglionic fiber or activation of specific </a:t>
            </a:r>
            <a:r>
              <a:rPr lang="en-US" dirty="0" smtClean="0"/>
              <a:t>enzymes in </a:t>
            </a:r>
            <a:r>
              <a:rPr lang="en-US" dirty="0" err="1"/>
              <a:t>effector</a:t>
            </a:r>
            <a:r>
              <a:rPr lang="en-US" dirty="0"/>
              <a:t> cells, as mediated by second messenger molecules</a:t>
            </a:r>
            <a:r>
              <a:rPr lang="en-US" dirty="0" smtClean="0"/>
              <a:t>. </a:t>
            </a:r>
            <a:endParaRPr lang="ar-IQ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1831</Words>
  <Application>Microsoft Office PowerPoint</Application>
  <PresentationFormat>On-screen Show (4:3)</PresentationFormat>
  <Paragraphs>159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Cholinergic Agonists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Cholinergic Agonists 1</dc:title>
  <dc:creator>Acer</dc:creator>
  <cp:lastModifiedBy>Acer</cp:lastModifiedBy>
  <cp:revision>1</cp:revision>
  <dcterms:created xsi:type="dcterms:W3CDTF">2018-10-15T05:22:41Z</dcterms:created>
  <dcterms:modified xsi:type="dcterms:W3CDTF">2018-10-15T05:24:08Z</dcterms:modified>
</cp:coreProperties>
</file>