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9" r:id="rId3"/>
    <p:sldId id="273" r:id="rId4"/>
    <p:sldId id="279" r:id="rId5"/>
    <p:sldId id="276" r:id="rId6"/>
    <p:sldId id="277" r:id="rId7"/>
    <p:sldId id="278" r:id="rId8"/>
    <p:sldId id="280" r:id="rId9"/>
    <p:sldId id="281" r:id="rId10"/>
    <p:sldId id="282" r:id="rId11"/>
    <p:sldId id="27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p:cViewPr varScale="1">
        <p:scale>
          <a:sx n="67" d="100"/>
          <a:sy n="67" d="100"/>
        </p:scale>
        <p:origin x="-145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24E2460-E255-4D3C-9B6E-67BFB8AA9E80}" type="datetimeFigureOut">
              <a:rPr lang="en-GB" smtClean="0"/>
              <a:t>05/11/2018</a:t>
            </a:fld>
            <a:endParaRPr lang="en-GB"/>
          </a:p>
        </p:txBody>
      </p:sp>
      <p:sp>
        <p:nvSpPr>
          <p:cNvPr id="17" name="Footer Placeholder 16"/>
          <p:cNvSpPr>
            <a:spLocks noGrp="1"/>
          </p:cNvSpPr>
          <p:nvPr>
            <p:ph type="ftr" sz="quarter" idx="11"/>
          </p:nvPr>
        </p:nvSpPr>
        <p:spPr>
          <a:xfrm>
            <a:off x="5410200" y="4205288"/>
            <a:ext cx="1295400" cy="457200"/>
          </a:xfrm>
        </p:spPr>
        <p:txBody>
          <a:bodyPr/>
          <a:lstStyle/>
          <a:p>
            <a:endParaRPr lang="en-GB"/>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A4F2673F-D93D-4B9E-94DB-39D09E71706F}"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4E2460-E255-4D3C-9B6E-67BFB8AA9E80}" type="datetimeFigureOut">
              <a:rPr lang="en-GB" smtClean="0"/>
              <a:t>05/11/2018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F2673F-D93D-4B9E-94DB-39D09E71706F}"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4E2460-E255-4D3C-9B6E-67BFB8AA9E80}" type="datetimeFigureOut">
              <a:rPr lang="en-GB" smtClean="0"/>
              <a:t>05/11/2018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F2673F-D93D-4B9E-94DB-39D09E71706F}"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4E2460-E255-4D3C-9B6E-67BFB8AA9E80}" type="datetimeFigureOut">
              <a:rPr lang="en-GB" smtClean="0"/>
              <a:t>05/11/2018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F2673F-D93D-4B9E-94DB-39D09E71706F}"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24E2460-E255-4D3C-9B6E-67BFB8AA9E80}" type="datetimeFigureOut">
              <a:rPr lang="en-GB" smtClean="0"/>
              <a:t>05/11/2018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F2673F-D93D-4B9E-94DB-39D09E71706F}"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24E2460-E255-4D3C-9B6E-67BFB8AA9E80}" type="datetimeFigureOut">
              <a:rPr lang="en-GB" smtClean="0"/>
              <a:t>05/11/2018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F2673F-D93D-4B9E-94DB-39D09E71706F}"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724E2460-E255-4D3C-9B6E-67BFB8AA9E80}" type="datetimeFigureOut">
              <a:rPr lang="en-GB" smtClean="0"/>
              <a:t>05/11/2018</a:t>
            </a:fld>
            <a:endParaRPr lang="en-GB"/>
          </a:p>
        </p:txBody>
      </p:sp>
      <p:sp>
        <p:nvSpPr>
          <p:cNvPr id="27" name="Slide Number Placeholder 26"/>
          <p:cNvSpPr>
            <a:spLocks noGrp="1"/>
          </p:cNvSpPr>
          <p:nvPr>
            <p:ph type="sldNum" sz="quarter" idx="11"/>
          </p:nvPr>
        </p:nvSpPr>
        <p:spPr/>
        <p:txBody>
          <a:bodyPr rtlCol="0"/>
          <a:lstStyle/>
          <a:p>
            <a:fld id="{A4F2673F-D93D-4B9E-94DB-39D09E71706F}" type="slidenum">
              <a:rPr lang="en-GB" smtClean="0"/>
              <a:t>‹#›</a:t>
            </a:fld>
            <a:endParaRPr lang="en-GB"/>
          </a:p>
        </p:txBody>
      </p:sp>
      <p:sp>
        <p:nvSpPr>
          <p:cNvPr id="28" name="Footer Placeholder 27"/>
          <p:cNvSpPr>
            <a:spLocks noGrp="1"/>
          </p:cNvSpPr>
          <p:nvPr>
            <p:ph type="ftr" sz="quarter" idx="12"/>
          </p:nvPr>
        </p:nvSpPr>
        <p:spPr/>
        <p:txBody>
          <a:bodyPr rtlCol="0"/>
          <a:lstStyle/>
          <a:p>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724E2460-E255-4D3C-9B6E-67BFB8AA9E80}" type="datetimeFigureOut">
              <a:rPr lang="en-GB" smtClean="0"/>
              <a:t>05/11/2018</a:t>
            </a:fld>
            <a:endParaRPr lang="en-GB"/>
          </a:p>
        </p:txBody>
      </p:sp>
      <p:sp>
        <p:nvSpPr>
          <p:cNvPr id="4" name="Footer Placeholder 3"/>
          <p:cNvSpPr>
            <a:spLocks noGrp="1"/>
          </p:cNvSpPr>
          <p:nvPr>
            <p:ph type="ftr" sz="quarter" idx="11"/>
          </p:nvPr>
        </p:nvSpPr>
        <p:spPr>
          <a:xfrm>
            <a:off x="5257800" y="612648"/>
            <a:ext cx="1325880" cy="457200"/>
          </a:xfrm>
        </p:spPr>
        <p:txBody>
          <a:bodyPr/>
          <a:lstStyle/>
          <a:p>
            <a:endParaRPr lang="en-GB"/>
          </a:p>
        </p:txBody>
      </p:sp>
      <p:sp>
        <p:nvSpPr>
          <p:cNvPr id="5" name="Slide Number Placeholder 4"/>
          <p:cNvSpPr>
            <a:spLocks noGrp="1"/>
          </p:cNvSpPr>
          <p:nvPr>
            <p:ph type="sldNum" sz="quarter" idx="12"/>
          </p:nvPr>
        </p:nvSpPr>
        <p:spPr>
          <a:xfrm>
            <a:off x="8174736" y="2272"/>
            <a:ext cx="762000" cy="365760"/>
          </a:xfrm>
        </p:spPr>
        <p:txBody>
          <a:bodyPr/>
          <a:lstStyle/>
          <a:p>
            <a:fld id="{A4F2673F-D93D-4B9E-94DB-39D09E71706F}"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E2460-E255-4D3C-9B6E-67BFB8AA9E80}" type="datetimeFigureOut">
              <a:rPr lang="en-GB" smtClean="0"/>
              <a:t>05/11/2018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F2673F-D93D-4B9E-94DB-39D09E71706F}"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24E2460-E255-4D3C-9B6E-67BFB8AA9E80}" type="datetimeFigureOut">
              <a:rPr lang="en-GB" smtClean="0"/>
              <a:t>05/11/2018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F2673F-D93D-4B9E-94DB-39D09E71706F}"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24E2460-E255-4D3C-9B6E-67BFB8AA9E80}" type="datetimeFigureOut">
              <a:rPr lang="en-GB" smtClean="0"/>
              <a:t>05/11/2018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F2673F-D93D-4B9E-94DB-39D09E71706F}"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24E2460-E255-4D3C-9B6E-67BFB8AA9E80}" type="datetimeFigureOut">
              <a:rPr lang="en-GB" smtClean="0"/>
              <a:t>05/11/2018</a:t>
            </a:fld>
            <a:endParaRPr lang="en-GB"/>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GB"/>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4F2673F-D93D-4B9E-94DB-39D09E71706F}"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thmar1978@yahoo.com" TargetMode="External"/><Relationship Id="rId2" Type="http://schemas.openxmlformats.org/officeDocument/2006/relationships/hyperlink" Target="mailto:athmar1978@uomustansiriyah.edu.iq" TargetMode="External"/><Relationship Id="rId1" Type="http://schemas.openxmlformats.org/officeDocument/2006/relationships/slideLayout" Target="../slideLayouts/slideLayout1.xml"/><Relationship Id="rId4" Type="http://schemas.openxmlformats.org/officeDocument/2006/relationships/hyperlink" Target="mailto:athmar.habeeb.12@ucl.ac.uk"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838200"/>
            <a:ext cx="7772400" cy="1470025"/>
          </a:xfrm>
        </p:spPr>
        <p:txBody>
          <a:bodyPr/>
          <a:lstStyle/>
          <a:p>
            <a:r>
              <a:rPr lang="en-GB" dirty="0" smtClean="0"/>
              <a:t>Principles of pharmacy practice</a:t>
            </a:r>
            <a:endParaRPr lang="en-GB" dirty="0"/>
          </a:p>
        </p:txBody>
      </p:sp>
      <p:sp>
        <p:nvSpPr>
          <p:cNvPr id="3" name="Subtitle 2"/>
          <p:cNvSpPr>
            <a:spLocks noGrp="1"/>
          </p:cNvSpPr>
          <p:nvPr>
            <p:ph type="subTitle" idx="1"/>
          </p:nvPr>
        </p:nvSpPr>
        <p:spPr>
          <a:xfrm>
            <a:off x="228600" y="4038600"/>
            <a:ext cx="8763000" cy="2590800"/>
          </a:xfrm>
        </p:spPr>
        <p:txBody>
          <a:bodyPr>
            <a:normAutofit fontScale="92500" lnSpcReduction="10000"/>
          </a:bodyPr>
          <a:lstStyle/>
          <a:p>
            <a:r>
              <a:rPr lang="en-GB" sz="3500" dirty="0" err="1" smtClean="0"/>
              <a:t>Lec</a:t>
            </a:r>
            <a:r>
              <a:rPr lang="en-GB" sz="3500" dirty="0" smtClean="0"/>
              <a:t> 1 </a:t>
            </a:r>
          </a:p>
          <a:p>
            <a:endParaRPr lang="en-GB" dirty="0" smtClean="0"/>
          </a:p>
          <a:p>
            <a:r>
              <a:rPr lang="en-GB" dirty="0" smtClean="0"/>
              <a:t>Lecturer Dr </a:t>
            </a:r>
            <a:r>
              <a:rPr lang="en-GB" b="1" dirty="0" err="1" smtClean="0"/>
              <a:t>Athmar</a:t>
            </a:r>
            <a:r>
              <a:rPr lang="en-GB" b="1" dirty="0" smtClean="0"/>
              <a:t> </a:t>
            </a:r>
            <a:r>
              <a:rPr lang="en-GB" b="1" dirty="0" err="1" smtClean="0"/>
              <a:t>Dhahir</a:t>
            </a:r>
            <a:r>
              <a:rPr lang="en-GB" b="1" dirty="0"/>
              <a:t> </a:t>
            </a:r>
            <a:r>
              <a:rPr lang="en-GB" b="1" dirty="0" err="1" smtClean="0"/>
              <a:t>Habeeb</a:t>
            </a:r>
            <a:r>
              <a:rPr lang="en-GB" b="1" dirty="0" smtClean="0"/>
              <a:t> Al-</a:t>
            </a:r>
            <a:r>
              <a:rPr lang="en-GB" b="1" dirty="0" err="1" smtClean="0"/>
              <a:t>Shohani</a:t>
            </a:r>
            <a:endParaRPr lang="en-GB" b="1" dirty="0" smtClean="0"/>
          </a:p>
          <a:p>
            <a:r>
              <a:rPr lang="en-GB" dirty="0" smtClean="0"/>
              <a:t>PhD in industrial pharmacy and pharmaceutical formulations</a:t>
            </a:r>
          </a:p>
          <a:p>
            <a:pPr algn="ctr"/>
            <a:r>
              <a:rPr lang="en-US" i="1" u="sng" dirty="0" smtClean="0">
                <a:hlinkClick r:id="rId2"/>
              </a:rPr>
              <a:t>athmar1978@uomustansiriyah.edu.iq</a:t>
            </a:r>
            <a:endParaRPr lang="en-US" i="1" u="sng" dirty="0" smtClean="0"/>
          </a:p>
          <a:p>
            <a:pPr algn="ctr"/>
            <a:r>
              <a:rPr lang="en-US" dirty="0" smtClean="0">
                <a:hlinkClick r:id="rId3"/>
              </a:rPr>
              <a:t>athmar1978@yahoo.com</a:t>
            </a:r>
            <a:endParaRPr lang="en-US" dirty="0"/>
          </a:p>
          <a:p>
            <a:pPr algn="ctr"/>
            <a:r>
              <a:rPr lang="en-US" u="sng" dirty="0" smtClean="0">
                <a:hlinkClick r:id="rId4"/>
              </a:rPr>
              <a:t>ath</a:t>
            </a:r>
            <a:r>
              <a:rPr lang="en-US" dirty="0" smtClean="0">
                <a:hlinkClick r:id="rId4"/>
              </a:rPr>
              <a:t>mar.habeeb.12@ucl.ac.uk</a:t>
            </a:r>
            <a:endParaRPr lang="en-US" dirty="0" smtClean="0"/>
          </a:p>
          <a:p>
            <a:pPr algn="ctr"/>
            <a:endParaRPr lang="en-US" dirty="0"/>
          </a:p>
          <a:p>
            <a:endParaRPr lang="en-GB" dirty="0" smtClean="0"/>
          </a:p>
          <a:p>
            <a:endParaRPr lang="en-GB" dirty="0"/>
          </a:p>
        </p:txBody>
      </p:sp>
    </p:spTree>
    <p:extLst>
      <p:ext uri="{BB962C8B-B14F-4D97-AF65-F5344CB8AC3E}">
        <p14:creationId xmlns:p14="http://schemas.microsoft.com/office/powerpoint/2010/main" val="37708329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763000" cy="838200"/>
          </a:xfrm>
          <a:solidFill>
            <a:schemeClr val="accent2">
              <a:lumMod val="20000"/>
              <a:lumOff val="80000"/>
            </a:schemeClr>
          </a:solidFill>
        </p:spPr>
        <p:txBody>
          <a:bodyPr>
            <a:normAutofit fontScale="90000"/>
          </a:bodyPr>
          <a:lstStyle/>
          <a:p>
            <a:r>
              <a:rPr lang="en-US" altLang="en-US" sz="3100" dirty="0">
                <a:latin typeface="Arial" panose="020B0604020202020204" pitchFamily="34" charset="0"/>
                <a:cs typeface="Arial" panose="020B0604020202020204" pitchFamily="34" charset="0"/>
              </a:rPr>
              <a:t>Examples of prescriptions written in SI metric units</a:t>
            </a:r>
            <a:r>
              <a:rPr lang="en-US" altLang="en-US" sz="3100" dirty="0" smtClean="0">
                <a:latin typeface="Arial" panose="020B0604020202020204" pitchFamily="34" charset="0"/>
                <a:cs typeface="Arial" panose="020B0604020202020204" pitchFamily="34" charset="0"/>
              </a:rPr>
              <a:t>:</a:t>
            </a:r>
            <a:endParaRPr lang="en-GB" dirty="0"/>
          </a:p>
        </p:txBody>
      </p:sp>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722"/>
          <a:stretch/>
        </p:blipFill>
        <p:spPr bwMode="auto">
          <a:xfrm>
            <a:off x="685800" y="2209800"/>
            <a:ext cx="8048170" cy="3354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0014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8839200" cy="5736336"/>
          </a:xfrm>
        </p:spPr>
        <p:txBody>
          <a:bodyPr>
            <a:normAutofit fontScale="85000" lnSpcReduction="20000"/>
          </a:bodyPr>
          <a:lstStyle/>
          <a:p>
            <a:pPr marL="109728" indent="0" algn="just">
              <a:buNone/>
            </a:pPr>
            <a:r>
              <a:rPr lang="en-GB" b="1" dirty="0" smtClean="0">
                <a:solidFill>
                  <a:srgbClr val="FF0000"/>
                </a:solidFill>
                <a:latin typeface="Arial" panose="020B0604020202020204" pitchFamily="34" charset="0"/>
                <a:cs typeface="Arial" panose="020B0604020202020204" pitchFamily="34" charset="0"/>
              </a:rPr>
              <a:t>e-prescriptions</a:t>
            </a:r>
          </a:p>
          <a:p>
            <a:pPr algn="just"/>
            <a:r>
              <a:rPr lang="en-GB" dirty="0" smtClean="0">
                <a:latin typeface="Arial" panose="020B0604020202020204" pitchFamily="34" charset="0"/>
                <a:cs typeface="Arial" panose="020B0604020202020204" pitchFamily="34" charset="0"/>
              </a:rPr>
              <a:t>The </a:t>
            </a:r>
            <a:r>
              <a:rPr lang="en-GB" dirty="0">
                <a:latin typeface="Arial" panose="020B0604020202020204" pitchFamily="34" charset="0"/>
                <a:cs typeface="Arial" panose="020B0604020202020204" pitchFamily="34" charset="0"/>
              </a:rPr>
              <a:t>use of electronic means for the generation and transmission of prescriptions is accepted throughout the United </a:t>
            </a:r>
            <a:r>
              <a:rPr lang="en-GB" dirty="0" smtClean="0">
                <a:latin typeface="Arial" panose="020B0604020202020204" pitchFamily="34" charset="0"/>
                <a:cs typeface="Arial" panose="020B0604020202020204" pitchFamily="34" charset="0"/>
              </a:rPr>
              <a:t>States. </a:t>
            </a:r>
          </a:p>
          <a:p>
            <a:pPr algn="just"/>
            <a:r>
              <a:rPr lang="en-GB" dirty="0" smtClean="0">
                <a:latin typeface="Arial" panose="020B0604020202020204" pitchFamily="34" charset="0"/>
                <a:cs typeface="Arial" panose="020B0604020202020204" pitchFamily="34" charset="0"/>
              </a:rPr>
              <a:t>In the inpatient or outpatient setting, a medication order</a:t>
            </a:r>
            <a:r>
              <a:rPr lang="en-GB" dirty="0">
                <a:latin typeface="Arial" panose="020B0604020202020204" pitchFamily="34" charset="0"/>
                <a:cs typeface="Arial" panose="020B0604020202020204" pitchFamily="34" charset="0"/>
              </a:rPr>
              <a:t>, for a </a:t>
            </a:r>
            <a:r>
              <a:rPr lang="en-GB" dirty="0" smtClean="0">
                <a:latin typeface="Arial" panose="020B0604020202020204" pitchFamily="34" charset="0"/>
                <a:cs typeface="Arial" panose="020B0604020202020204" pitchFamily="34" charset="0"/>
              </a:rPr>
              <a:t>patient is entered into an automated data entry system (PC)or a handheld </a:t>
            </a:r>
            <a:r>
              <a:rPr lang="en-GB" dirty="0">
                <a:latin typeface="Arial" panose="020B0604020202020204" pitchFamily="34" charset="0"/>
                <a:cs typeface="Arial" panose="020B0604020202020204" pitchFamily="34" charset="0"/>
              </a:rPr>
              <a:t>device loaded with e-prescribing software and sent to a pharmacy as an e-prescription. </a:t>
            </a:r>
            <a:r>
              <a:rPr lang="en-GB" dirty="0" smtClean="0">
                <a:latin typeface="Arial" panose="020B0604020202020204" pitchFamily="34" charset="0"/>
                <a:cs typeface="Arial" panose="020B0604020202020204" pitchFamily="34" charset="0"/>
              </a:rPr>
              <a:t>When received, a pharmacist immediately reduces the order to a hard copy and or stores it as a computer </a:t>
            </a:r>
            <a:r>
              <a:rPr lang="en-GB" dirty="0">
                <a:latin typeface="Arial" panose="020B0604020202020204" pitchFamily="34" charset="0"/>
                <a:cs typeface="Arial" panose="020B0604020202020204" pitchFamily="34" charset="0"/>
              </a:rPr>
              <a:t>file</a:t>
            </a:r>
            <a:r>
              <a:rPr lang="en-GB" dirty="0" smtClean="0">
                <a:latin typeface="Arial" panose="020B0604020202020204" pitchFamily="34" charset="0"/>
                <a:cs typeface="Arial" panose="020B0604020202020204" pitchFamily="34" charset="0"/>
              </a:rPr>
              <a:t>.</a:t>
            </a:r>
          </a:p>
          <a:p>
            <a:pPr algn="just"/>
            <a:r>
              <a:rPr lang="en-GB" dirty="0" smtClean="0">
                <a:latin typeface="Arial" panose="020B0604020202020204" pitchFamily="34" charset="0"/>
                <a:cs typeface="Arial" panose="020B0604020202020204" pitchFamily="34" charset="0"/>
              </a:rPr>
              <a:t> Among the advantages cited fore e–prescriptions over traditional paper prescriptions are: </a:t>
            </a:r>
          </a:p>
          <a:p>
            <a:pPr marL="624078" indent="-514350" algn="just">
              <a:buFont typeface="+mj-lt"/>
              <a:buAutoNum type="arabicPeriod"/>
            </a:pPr>
            <a:r>
              <a:rPr lang="en-GB" dirty="0" smtClean="0">
                <a:latin typeface="Arial" panose="020B0604020202020204" pitchFamily="34" charset="0"/>
                <a:cs typeface="Arial" panose="020B0604020202020204" pitchFamily="34" charset="0"/>
              </a:rPr>
              <a:t>reduced </a:t>
            </a:r>
            <a:r>
              <a:rPr lang="en-GB" dirty="0">
                <a:latin typeface="Arial" panose="020B0604020202020204" pitchFamily="34" charset="0"/>
                <a:cs typeface="Arial" panose="020B0604020202020204" pitchFamily="34" charset="0"/>
              </a:rPr>
              <a:t>errors due to prescription legibility; </a:t>
            </a:r>
            <a:endParaRPr lang="en-GB" dirty="0" smtClean="0">
              <a:latin typeface="Arial" panose="020B0604020202020204" pitchFamily="34" charset="0"/>
              <a:cs typeface="Arial" panose="020B0604020202020204" pitchFamily="34" charset="0"/>
            </a:endParaRPr>
          </a:p>
          <a:p>
            <a:pPr marL="624078" indent="-514350" algn="just">
              <a:buFont typeface="+mj-lt"/>
              <a:buAutoNum type="arabicPeriod"/>
            </a:pPr>
            <a:r>
              <a:rPr lang="en-GB" dirty="0" smtClean="0">
                <a:latin typeface="Arial" panose="020B0604020202020204" pitchFamily="34" charset="0"/>
                <a:cs typeface="Arial" panose="020B0604020202020204" pitchFamily="34" charset="0"/>
              </a:rPr>
              <a:t>concurrent </a:t>
            </a:r>
            <a:r>
              <a:rPr lang="en-GB" dirty="0">
                <a:latin typeface="Arial" panose="020B0604020202020204" pitchFamily="34" charset="0"/>
                <a:cs typeface="Arial" panose="020B0604020202020204" pitchFamily="34" charset="0"/>
              </a:rPr>
              <a:t>software screens for drug interactions; </a:t>
            </a:r>
            <a:endParaRPr lang="en-GB" dirty="0" smtClean="0">
              <a:latin typeface="Arial" panose="020B0604020202020204" pitchFamily="34" charset="0"/>
              <a:cs typeface="Arial" panose="020B0604020202020204" pitchFamily="34" charset="0"/>
            </a:endParaRPr>
          </a:p>
          <a:p>
            <a:pPr marL="624078" indent="-514350" algn="just">
              <a:buFont typeface="+mj-lt"/>
              <a:buAutoNum type="arabicPeriod"/>
            </a:pPr>
            <a:r>
              <a:rPr lang="en-GB" dirty="0" smtClean="0">
                <a:latin typeface="Arial" panose="020B0604020202020204" pitchFamily="34" charset="0"/>
                <a:cs typeface="Arial" panose="020B0604020202020204" pitchFamily="34" charset="0"/>
              </a:rPr>
              <a:t>reduced </a:t>
            </a:r>
            <a:r>
              <a:rPr lang="en-GB" dirty="0">
                <a:latin typeface="Arial" panose="020B0604020202020204" pitchFamily="34" charset="0"/>
                <a:cs typeface="Arial" panose="020B0604020202020204" pitchFamily="34" charset="0"/>
              </a:rPr>
              <a:t>incidence of altered or forged prescriptions</a:t>
            </a:r>
            <a:r>
              <a:rPr lang="en-GB" dirty="0" smtClean="0">
                <a:latin typeface="Arial" panose="020B0604020202020204" pitchFamily="34" charset="0"/>
                <a:cs typeface="Arial" panose="020B0604020202020204" pitchFamily="34" charset="0"/>
              </a:rPr>
              <a:t>;</a:t>
            </a:r>
          </a:p>
          <a:p>
            <a:pPr marL="624078" indent="-514350" algn="just">
              <a:buFont typeface="+mj-lt"/>
              <a:buAutoNum type="arabicPeriod"/>
            </a:pP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efficiency for both prescriber and pharmacist; </a:t>
            </a:r>
            <a:endParaRPr lang="en-GB" dirty="0" smtClean="0">
              <a:latin typeface="Arial" panose="020B0604020202020204" pitchFamily="34" charset="0"/>
              <a:cs typeface="Arial" panose="020B0604020202020204" pitchFamily="34" charset="0"/>
            </a:endParaRPr>
          </a:p>
          <a:p>
            <a:pPr marL="624078" indent="-514350" algn="just">
              <a:buFont typeface="+mj-lt"/>
              <a:buAutoNum type="arabicPeriod"/>
            </a:pP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convenience to the patient, whose prescription would likely be ready for pick-up upon arrival at the pharmacy</a:t>
            </a:r>
          </a:p>
        </p:txBody>
      </p:sp>
    </p:spTree>
    <p:extLst>
      <p:ext uri="{BB962C8B-B14F-4D97-AF65-F5344CB8AC3E}">
        <p14:creationId xmlns:p14="http://schemas.microsoft.com/office/powerpoint/2010/main" val="3841416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
            <a:ext cx="8763000" cy="762000"/>
          </a:xfrm>
          <a:solidFill>
            <a:schemeClr val="accent2">
              <a:lumMod val="20000"/>
              <a:lumOff val="80000"/>
            </a:schemeClr>
          </a:solidFill>
        </p:spPr>
        <p:txBody>
          <a:bodyPr>
            <a:noAutofit/>
          </a:bodyPr>
          <a:lstStyle/>
          <a:p>
            <a:pPr algn="ctr"/>
            <a:r>
              <a:rPr lang="en-US" altLang="en-US" sz="2800" dirty="0"/>
              <a:t>Interpretation of Prescriptions and</a:t>
            </a:r>
            <a:br>
              <a:rPr lang="en-US" altLang="en-US" sz="2800" dirty="0"/>
            </a:br>
            <a:r>
              <a:rPr lang="en-US" altLang="en-US" sz="2800" dirty="0"/>
              <a:t>Medication Orders</a:t>
            </a:r>
            <a:endParaRPr lang="en-GB" sz="2800" dirty="0"/>
          </a:p>
        </p:txBody>
      </p:sp>
      <p:sp>
        <p:nvSpPr>
          <p:cNvPr id="3" name="Content Placeholder 2"/>
          <p:cNvSpPr>
            <a:spLocks noGrp="1"/>
          </p:cNvSpPr>
          <p:nvPr>
            <p:ph idx="1"/>
          </p:nvPr>
        </p:nvSpPr>
        <p:spPr>
          <a:xfrm>
            <a:off x="228600" y="1752600"/>
            <a:ext cx="8686800" cy="4876800"/>
          </a:xfrm>
        </p:spPr>
        <p:txBody>
          <a:bodyPr>
            <a:normAutofit fontScale="92500" lnSpcReduction="20000"/>
          </a:bodyPr>
          <a:lstStyle/>
          <a:p>
            <a:pPr algn="just">
              <a:buFontTx/>
              <a:buNone/>
            </a:pPr>
            <a:r>
              <a:rPr lang="en-US" altLang="en-US" b="1" dirty="0" smtClean="0">
                <a:solidFill>
                  <a:srgbClr val="FF0000"/>
                </a:solidFill>
                <a:latin typeface="Arial" panose="020B0604020202020204" pitchFamily="34" charset="0"/>
                <a:cs typeface="Arial" panose="020B0604020202020204" pitchFamily="34" charset="0"/>
              </a:rPr>
              <a:t>Prescription</a:t>
            </a:r>
            <a:r>
              <a:rPr lang="en-US" altLang="en-US" dirty="0" smtClean="0">
                <a:latin typeface="Arial" panose="020B0604020202020204" pitchFamily="34" charset="0"/>
                <a:cs typeface="Arial" panose="020B0604020202020204" pitchFamily="34" charset="0"/>
              </a:rPr>
              <a:t> </a:t>
            </a:r>
            <a:endParaRPr lang="en-US" altLang="en-US" dirty="0">
              <a:latin typeface="Arial" panose="020B0604020202020204" pitchFamily="34" charset="0"/>
              <a:cs typeface="Arial" panose="020B0604020202020204" pitchFamily="34" charset="0"/>
            </a:endParaRPr>
          </a:p>
          <a:p>
            <a:pPr algn="just"/>
            <a:r>
              <a:rPr lang="en-US" altLang="en-US" dirty="0">
                <a:latin typeface="Arial" panose="020B0604020202020204" pitchFamily="34" charset="0"/>
                <a:cs typeface="Arial" panose="020B0604020202020204" pitchFamily="34" charset="0"/>
              </a:rPr>
              <a:t>is an order for medication issued by a physician, dentist ,or other properly licensed medical practitioner</a:t>
            </a:r>
            <a:r>
              <a:rPr lang="en-US" altLang="en-US" dirty="0" smtClean="0">
                <a:latin typeface="Arial" panose="020B0604020202020204" pitchFamily="34" charset="0"/>
                <a:cs typeface="Arial" panose="020B0604020202020204" pitchFamily="34" charset="0"/>
              </a:rPr>
              <a:t>. </a:t>
            </a:r>
          </a:p>
          <a:p>
            <a:pPr algn="just"/>
            <a:r>
              <a:rPr lang="en-US" altLang="en-US" dirty="0" smtClean="0">
                <a:latin typeface="Arial" panose="020B0604020202020204" pitchFamily="34" charset="0"/>
                <a:cs typeface="Arial" panose="020B0604020202020204" pitchFamily="34" charset="0"/>
              </a:rPr>
              <a:t>A prescription </a:t>
            </a:r>
            <a:r>
              <a:rPr lang="en-US" altLang="en-US" dirty="0">
                <a:latin typeface="Arial" panose="020B0604020202020204" pitchFamily="34" charset="0"/>
                <a:cs typeface="Arial" panose="020B0604020202020204" pitchFamily="34" charset="0"/>
              </a:rPr>
              <a:t>designates </a:t>
            </a:r>
            <a:r>
              <a:rPr lang="en-US" altLang="en-US" dirty="0" smtClean="0">
                <a:latin typeface="Arial" panose="020B0604020202020204" pitchFamily="34" charset="0"/>
                <a:cs typeface="Arial" panose="020B0604020202020204" pitchFamily="34" charset="0"/>
              </a:rPr>
              <a:t>a specific </a:t>
            </a:r>
            <a:r>
              <a:rPr lang="en-US" altLang="en-US" dirty="0">
                <a:latin typeface="Arial" panose="020B0604020202020204" pitchFamily="34" charset="0"/>
                <a:cs typeface="Arial" panose="020B0604020202020204" pitchFamily="34" charset="0"/>
              </a:rPr>
              <a:t>medication and dosage to be prepared by a pharmacist and administered to a particular patient</a:t>
            </a:r>
            <a:r>
              <a:rPr lang="en-US" altLang="en-US" dirty="0" smtClean="0">
                <a:latin typeface="Arial" panose="020B0604020202020204" pitchFamily="34" charset="0"/>
                <a:cs typeface="Arial" panose="020B0604020202020204" pitchFamily="34" charset="0"/>
              </a:rPr>
              <a:t>.</a:t>
            </a:r>
            <a:r>
              <a:rPr lang="en-US" altLang="en-US" dirty="0">
                <a:latin typeface="Arial" panose="020B0604020202020204" pitchFamily="34" charset="0"/>
                <a:cs typeface="Arial" panose="020B0604020202020204" pitchFamily="34" charset="0"/>
              </a:rPr>
              <a:t> </a:t>
            </a:r>
            <a:endParaRPr lang="en-US" altLang="en-US" dirty="0" smtClean="0">
              <a:latin typeface="Arial" panose="020B0604020202020204" pitchFamily="34" charset="0"/>
              <a:cs typeface="Arial" panose="020B0604020202020204" pitchFamily="34" charset="0"/>
            </a:endParaRPr>
          </a:p>
          <a:p>
            <a:pPr algn="just"/>
            <a:r>
              <a:rPr lang="en-US" altLang="en-US" dirty="0" smtClean="0">
                <a:latin typeface="Arial" panose="020B0604020202020204" pitchFamily="34" charset="0"/>
                <a:cs typeface="Arial" panose="020B0604020202020204" pitchFamily="34" charset="0"/>
              </a:rPr>
              <a:t>A </a:t>
            </a:r>
            <a:r>
              <a:rPr lang="en-US" altLang="en-US" dirty="0">
                <a:latin typeface="Arial" panose="020B0604020202020204" pitchFamily="34" charset="0"/>
                <a:cs typeface="Arial" panose="020B0604020202020204" pitchFamily="34" charset="0"/>
              </a:rPr>
              <a:t>prescription is usually written on preprinted forms containing the traditional symbol (meaning ‘‘recipe,’’ ‘‘take thou,’’ or ‘‘you take’’), name, address, telephone number, and other pertinent information regarding the physician or other prescriber. </a:t>
            </a:r>
            <a:endParaRPr lang="en-US" altLang="en-US" dirty="0" smtClean="0">
              <a:latin typeface="Arial" panose="020B0604020202020204" pitchFamily="34" charset="0"/>
              <a:cs typeface="Arial" panose="020B0604020202020204" pitchFamily="34" charset="0"/>
            </a:endParaRPr>
          </a:p>
          <a:p>
            <a:pPr algn="just"/>
            <a:r>
              <a:rPr lang="en-US" altLang="en-US" dirty="0" smtClean="0">
                <a:latin typeface="Arial" panose="020B0604020202020204" pitchFamily="34" charset="0"/>
                <a:cs typeface="Arial" panose="020B0604020202020204" pitchFamily="34" charset="0"/>
              </a:rPr>
              <a:t>In </a:t>
            </a:r>
            <a:r>
              <a:rPr lang="en-US" altLang="en-US" dirty="0">
                <a:latin typeface="Arial" panose="020B0604020202020204" pitchFamily="34" charset="0"/>
                <a:cs typeface="Arial" panose="020B0604020202020204" pitchFamily="34" charset="0"/>
              </a:rPr>
              <a:t>addition, blank spaces are used by the prescriber to provide information about the patient, the medication desired, and the directions for use. </a:t>
            </a:r>
          </a:p>
        </p:txBody>
      </p:sp>
    </p:spTree>
    <p:extLst>
      <p:ext uri="{BB962C8B-B14F-4D97-AF65-F5344CB8AC3E}">
        <p14:creationId xmlns:p14="http://schemas.microsoft.com/office/powerpoint/2010/main" val="4139073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4341" r="14737" b="30288"/>
          <a:stretch/>
        </p:blipFill>
        <p:spPr bwMode="auto">
          <a:xfrm>
            <a:off x="685800" y="614647"/>
            <a:ext cx="8153400" cy="6243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8686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533400"/>
          </a:xfrm>
          <a:solidFill>
            <a:schemeClr val="accent2">
              <a:lumMod val="20000"/>
              <a:lumOff val="80000"/>
            </a:schemeClr>
          </a:solidFill>
        </p:spPr>
        <p:txBody>
          <a:bodyPr>
            <a:normAutofit fontScale="90000"/>
          </a:bodyPr>
          <a:lstStyle/>
          <a:p>
            <a:pPr algn="ctr"/>
            <a:r>
              <a:rPr lang="en-GB" dirty="0"/>
              <a:t>Components of a typical prescription</a:t>
            </a:r>
          </a:p>
        </p:txBody>
      </p:sp>
      <p:sp>
        <p:nvSpPr>
          <p:cNvPr id="3" name="Content Placeholder 2"/>
          <p:cNvSpPr>
            <a:spLocks noGrp="1"/>
          </p:cNvSpPr>
          <p:nvPr>
            <p:ph idx="1"/>
          </p:nvPr>
        </p:nvSpPr>
        <p:spPr>
          <a:xfrm>
            <a:off x="304800" y="1676400"/>
            <a:ext cx="8610600" cy="4898136"/>
          </a:xfrm>
        </p:spPr>
        <p:txBody>
          <a:bodyPr>
            <a:normAutofit fontScale="85000" lnSpcReduction="20000"/>
          </a:bodyPr>
          <a:lstStyle/>
          <a:p>
            <a:pPr algn="just">
              <a:lnSpc>
                <a:spcPct val="90000"/>
              </a:lnSpc>
              <a:buNone/>
            </a:pPr>
            <a:r>
              <a:rPr lang="en-US" altLang="en-US" dirty="0">
                <a:latin typeface="Arial" panose="020B0604020202020204" pitchFamily="34" charset="0"/>
                <a:cs typeface="Arial" panose="020B0604020202020204" pitchFamily="34" charset="0"/>
              </a:rPr>
              <a:t>(1) Prescriber information and signature</a:t>
            </a:r>
          </a:p>
          <a:p>
            <a:pPr algn="just">
              <a:lnSpc>
                <a:spcPct val="90000"/>
              </a:lnSpc>
              <a:buNone/>
            </a:pPr>
            <a:r>
              <a:rPr lang="en-US" altLang="en-US" dirty="0">
                <a:latin typeface="Arial" panose="020B0604020202020204" pitchFamily="34" charset="0"/>
                <a:cs typeface="Arial" panose="020B0604020202020204" pitchFamily="34" charset="0"/>
              </a:rPr>
              <a:t>(2) Patient information</a:t>
            </a:r>
          </a:p>
          <a:p>
            <a:pPr algn="just">
              <a:lnSpc>
                <a:spcPct val="90000"/>
              </a:lnSpc>
              <a:buNone/>
            </a:pPr>
            <a:r>
              <a:rPr lang="en-US" altLang="en-US" dirty="0">
                <a:latin typeface="Arial" panose="020B0604020202020204" pitchFamily="34" charset="0"/>
                <a:cs typeface="Arial" panose="020B0604020202020204" pitchFamily="34" charset="0"/>
              </a:rPr>
              <a:t>(3) Date prescription was written</a:t>
            </a:r>
          </a:p>
          <a:p>
            <a:pPr algn="just">
              <a:lnSpc>
                <a:spcPct val="90000"/>
              </a:lnSpc>
              <a:buNone/>
            </a:pPr>
            <a:r>
              <a:rPr lang="en-US" altLang="en-US" dirty="0">
                <a:latin typeface="Arial" panose="020B0604020202020204" pitchFamily="34" charset="0"/>
                <a:cs typeface="Arial" panose="020B0604020202020204" pitchFamily="34" charset="0"/>
              </a:rPr>
              <a:t>(4) symbol (the Superscription), meaning ‘‘take thou,’’</a:t>
            </a:r>
          </a:p>
          <a:p>
            <a:pPr algn="just">
              <a:lnSpc>
                <a:spcPct val="90000"/>
              </a:lnSpc>
              <a:buNone/>
            </a:pPr>
            <a:r>
              <a:rPr lang="en-US" altLang="en-US" dirty="0">
                <a:latin typeface="Arial" panose="020B0604020202020204" pitchFamily="34" charset="0"/>
                <a:cs typeface="Arial" panose="020B0604020202020204" pitchFamily="34" charset="0"/>
              </a:rPr>
              <a:t>‘‘you take,’’ or ‘‘recipe’’</a:t>
            </a:r>
          </a:p>
          <a:p>
            <a:pPr algn="just">
              <a:lnSpc>
                <a:spcPct val="90000"/>
              </a:lnSpc>
              <a:buNone/>
            </a:pPr>
            <a:r>
              <a:rPr lang="en-US" altLang="en-US" dirty="0">
                <a:latin typeface="Arial" panose="020B0604020202020204" pitchFamily="34" charset="0"/>
                <a:cs typeface="Arial" panose="020B0604020202020204" pitchFamily="34" charset="0"/>
              </a:rPr>
              <a:t>(5) Medication prescribed (the Inscription)</a:t>
            </a:r>
          </a:p>
          <a:p>
            <a:pPr algn="just">
              <a:lnSpc>
                <a:spcPct val="90000"/>
              </a:lnSpc>
              <a:buNone/>
            </a:pPr>
            <a:r>
              <a:rPr lang="en-US" altLang="en-US" dirty="0">
                <a:latin typeface="Arial" panose="020B0604020202020204" pitchFamily="34" charset="0"/>
                <a:cs typeface="Arial" panose="020B0604020202020204" pitchFamily="34" charset="0"/>
              </a:rPr>
              <a:t>(6) Dispensing instructions to the pharmacist (the Subscription)</a:t>
            </a:r>
          </a:p>
          <a:p>
            <a:pPr algn="just">
              <a:lnSpc>
                <a:spcPct val="90000"/>
              </a:lnSpc>
              <a:buNone/>
            </a:pPr>
            <a:r>
              <a:rPr lang="en-US" altLang="en-US" dirty="0">
                <a:latin typeface="Arial" panose="020B0604020202020204" pitchFamily="34" charset="0"/>
                <a:cs typeface="Arial" panose="020B0604020202020204" pitchFamily="34" charset="0"/>
              </a:rPr>
              <a:t>(7) Directions to the patient (the </a:t>
            </a:r>
            <a:r>
              <a:rPr lang="en-US" altLang="en-US" dirty="0" err="1">
                <a:latin typeface="Arial" panose="020B0604020202020204" pitchFamily="34" charset="0"/>
                <a:cs typeface="Arial" panose="020B0604020202020204" pitchFamily="34" charset="0"/>
              </a:rPr>
              <a:t>Signa</a:t>
            </a:r>
            <a:r>
              <a:rPr lang="en-US" altLang="en-US" dirty="0">
                <a:latin typeface="Arial" panose="020B0604020202020204" pitchFamily="34" charset="0"/>
                <a:cs typeface="Arial" panose="020B0604020202020204" pitchFamily="34" charset="0"/>
              </a:rPr>
              <a:t>)</a:t>
            </a:r>
          </a:p>
          <a:p>
            <a:pPr algn="just">
              <a:lnSpc>
                <a:spcPct val="90000"/>
              </a:lnSpc>
              <a:buNone/>
            </a:pPr>
            <a:r>
              <a:rPr lang="en-US" altLang="en-US" dirty="0">
                <a:latin typeface="Arial" panose="020B0604020202020204" pitchFamily="34" charset="0"/>
                <a:cs typeface="Arial" panose="020B0604020202020204" pitchFamily="34" charset="0"/>
              </a:rPr>
              <a:t>(8) Special instructions. </a:t>
            </a:r>
            <a:endParaRPr lang="en-US" altLang="en-US" dirty="0" smtClean="0">
              <a:latin typeface="Arial" panose="020B0604020202020204" pitchFamily="34" charset="0"/>
              <a:cs typeface="Arial" panose="020B0604020202020204" pitchFamily="34" charset="0"/>
            </a:endParaRPr>
          </a:p>
          <a:p>
            <a:pPr algn="just">
              <a:lnSpc>
                <a:spcPct val="90000"/>
              </a:lnSpc>
              <a:buNone/>
            </a:pPr>
            <a:endParaRPr lang="en-US" altLang="en-US" dirty="0" smtClean="0">
              <a:latin typeface="Arial" panose="020B0604020202020204" pitchFamily="34" charset="0"/>
              <a:cs typeface="Arial" panose="020B0604020202020204" pitchFamily="34" charset="0"/>
            </a:endParaRPr>
          </a:p>
          <a:p>
            <a:pPr algn="just">
              <a:lnSpc>
                <a:spcPct val="90000"/>
              </a:lnSpc>
            </a:pPr>
            <a:r>
              <a:rPr lang="en-US" altLang="en-US" dirty="0" smtClean="0">
                <a:latin typeface="Arial" panose="020B0604020202020204" pitchFamily="34" charset="0"/>
                <a:cs typeface="Arial" panose="020B0604020202020204" pitchFamily="34" charset="0"/>
              </a:rPr>
              <a:t>It </a:t>
            </a:r>
            <a:r>
              <a:rPr lang="en-US" altLang="en-US" dirty="0">
                <a:latin typeface="Arial" panose="020B0604020202020204" pitchFamily="34" charset="0"/>
                <a:cs typeface="Arial" panose="020B0604020202020204" pitchFamily="34" charset="0"/>
              </a:rPr>
              <a:t>is important to note that for any Medicated or Medicare prescription and according to individual state laws, a handwritten language by the prescriber, such as ‘‘Brand necessary,’’ may be required to disallow generic substitution.</a:t>
            </a:r>
          </a:p>
          <a:p>
            <a:pPr algn="just"/>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9576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71600"/>
            <a:ext cx="4017817" cy="4419600"/>
          </a:xfrm>
        </p:spPr>
        <p:txBody>
          <a:bodyPr>
            <a:normAutofit fontScale="92500" lnSpcReduction="10000"/>
          </a:bodyPr>
          <a:lstStyle/>
          <a:p>
            <a:pPr algn="just"/>
            <a:r>
              <a:rPr lang="en-US" altLang="en-US" dirty="0"/>
              <a:t>In hospitals and other institutions, the forms are somewhat different and are referred to as medication orders</a:t>
            </a:r>
            <a:r>
              <a:rPr lang="en-US" altLang="en-US" dirty="0" smtClean="0"/>
              <a:t>.</a:t>
            </a:r>
          </a:p>
          <a:p>
            <a:pPr algn="just"/>
            <a:endParaRPr lang="en-US" altLang="en-US" dirty="0" smtClean="0"/>
          </a:p>
          <a:p>
            <a:pPr algn="just"/>
            <a:r>
              <a:rPr lang="en-US" altLang="en-US" dirty="0"/>
              <a:t>The orders shown in this example are typed; typically, these instructions are written by the physician in ink</a:t>
            </a:r>
            <a:endParaRPr lang="en-GB" dirty="0"/>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472" t="1890" r="9385" b="5871"/>
          <a:stretch/>
        </p:blipFill>
        <p:spPr>
          <a:xfrm>
            <a:off x="4038600" y="609600"/>
            <a:ext cx="5091545" cy="62484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40452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990600"/>
            <a:ext cx="5029200" cy="4267200"/>
          </a:xfrm>
        </p:spPr>
        <p:txBody>
          <a:bodyPr>
            <a:normAutofit fontScale="92500"/>
          </a:bodyPr>
          <a:lstStyle/>
          <a:p>
            <a:pPr algn="just"/>
            <a:r>
              <a:rPr lang="en-US" altLang="en-US" dirty="0"/>
              <a:t>A prescription or medication order for an infant, child, or an elderly person may also include the age, weight, and/or body surface area (BSA) of the patient </a:t>
            </a:r>
            <a:endParaRPr lang="en-US" altLang="en-US" dirty="0" smtClean="0"/>
          </a:p>
          <a:p>
            <a:pPr algn="just"/>
            <a:r>
              <a:rPr lang="en-US" altLang="en-US" dirty="0" smtClean="0"/>
              <a:t>This </a:t>
            </a:r>
            <a:r>
              <a:rPr lang="en-US" altLang="en-US" dirty="0"/>
              <a:t>information is sometimes necessary in calculating the appropriate medication dosage.</a:t>
            </a:r>
          </a:p>
          <a:p>
            <a:pPr algn="just"/>
            <a:endParaRPr lang="en-GB" dirty="0"/>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335" r="50000" b="6800"/>
          <a:stretch/>
        </p:blipFill>
        <p:spPr bwMode="auto">
          <a:xfrm>
            <a:off x="4989795" y="609600"/>
            <a:ext cx="4181914" cy="624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501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1" y="838200"/>
            <a:ext cx="3809999" cy="5181600"/>
          </a:xfrm>
        </p:spPr>
        <p:txBody>
          <a:bodyPr>
            <a:normAutofit fontScale="85000" lnSpcReduction="10000"/>
          </a:bodyPr>
          <a:lstStyle/>
          <a:p>
            <a:pPr algn="just">
              <a:buNone/>
            </a:pPr>
            <a:r>
              <a:rPr lang="en-US" altLang="en-US" dirty="0"/>
              <a:t>It is important to recognize two broad categories of prescriptions: </a:t>
            </a:r>
          </a:p>
          <a:p>
            <a:pPr marL="624078" indent="-514350" algn="just">
              <a:buAutoNum type="arabicParenBoth"/>
            </a:pPr>
            <a:r>
              <a:rPr lang="en-US" altLang="en-US" dirty="0" smtClean="0">
                <a:solidFill>
                  <a:srgbClr val="FF0066"/>
                </a:solidFill>
              </a:rPr>
              <a:t>those </a:t>
            </a:r>
            <a:r>
              <a:rPr lang="en-US" altLang="en-US" dirty="0">
                <a:solidFill>
                  <a:srgbClr val="FF0066"/>
                </a:solidFill>
              </a:rPr>
              <a:t>not requiring compounding or admixture by the </a:t>
            </a:r>
            <a:r>
              <a:rPr lang="en-US" altLang="en-US" dirty="0" smtClean="0">
                <a:solidFill>
                  <a:srgbClr val="FF0066"/>
                </a:solidFill>
              </a:rPr>
              <a:t>pharmacist</a:t>
            </a:r>
            <a:endParaRPr lang="en-US" altLang="en-US" dirty="0">
              <a:solidFill>
                <a:srgbClr val="FF0066"/>
              </a:solidFill>
            </a:endParaRPr>
          </a:p>
          <a:p>
            <a:pPr marL="109728" indent="0" algn="just">
              <a:buNone/>
            </a:pPr>
            <a:r>
              <a:rPr lang="en-GB" altLang="en-US" dirty="0">
                <a:solidFill>
                  <a:srgbClr val="FF0066"/>
                </a:solidFill>
              </a:rPr>
              <a:t> </a:t>
            </a:r>
            <a:r>
              <a:rPr lang="en-GB" altLang="en-US" dirty="0">
                <a:latin typeface="Arial" panose="020B0604020202020204" pitchFamily="34" charset="0"/>
                <a:cs typeface="Arial" panose="020B0604020202020204" pitchFamily="34" charset="0"/>
              </a:rPr>
              <a:t>A prescription may include the chemical or </a:t>
            </a:r>
            <a:r>
              <a:rPr lang="en-GB" altLang="en-US" dirty="0" smtClean="0">
                <a:latin typeface="Arial" panose="020B0604020202020204" pitchFamily="34" charset="0"/>
                <a:cs typeface="Arial" panose="020B0604020202020204" pitchFamily="34" charset="0"/>
              </a:rPr>
              <a:t>non proprietary </a:t>
            </a:r>
            <a:r>
              <a:rPr lang="en-GB" altLang="en-US" dirty="0">
                <a:latin typeface="Arial" panose="020B0604020202020204" pitchFamily="34" charset="0"/>
                <a:cs typeface="Arial" panose="020B0604020202020204" pitchFamily="34" charset="0"/>
              </a:rPr>
              <a:t>(generic) name of the substance or the manufacturer’s brand or trademark name </a:t>
            </a:r>
            <a:endParaRPr lang="en-US" altLang="en-US" dirty="0">
              <a:latin typeface="Arial" panose="020B0604020202020204" pitchFamily="34" charset="0"/>
              <a:cs typeface="Arial" panose="020B0604020202020204" pitchFamily="34" charset="0"/>
            </a:endParaRPr>
          </a:p>
          <a:p>
            <a:pPr>
              <a:buNone/>
            </a:pPr>
            <a:r>
              <a:rPr lang="en-US" altLang="en-US" dirty="0">
                <a:solidFill>
                  <a:srgbClr val="FF0066"/>
                </a:solidFill>
              </a:rPr>
              <a:t> </a:t>
            </a:r>
            <a:endParaRPr lang="en-GB" dirty="0"/>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47646"/>
          <a:stretch/>
        </p:blipFill>
        <p:spPr bwMode="auto">
          <a:xfrm>
            <a:off x="3892337" y="381000"/>
            <a:ext cx="5251663" cy="650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9926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4572000" cy="3124200"/>
          </a:xfrm>
        </p:spPr>
        <p:txBody>
          <a:bodyPr>
            <a:normAutofit/>
          </a:bodyPr>
          <a:lstStyle/>
          <a:p>
            <a:pPr algn="just">
              <a:buNone/>
            </a:pPr>
            <a:r>
              <a:rPr lang="en-US" altLang="en-US" dirty="0">
                <a:solidFill>
                  <a:srgbClr val="FF0066"/>
                </a:solidFill>
                <a:latin typeface="Arial" panose="020B0604020202020204" pitchFamily="34" charset="0"/>
                <a:cs typeface="Arial" panose="020B0604020202020204" pitchFamily="34" charset="0"/>
              </a:rPr>
              <a:t>(2) those requiring compounding</a:t>
            </a:r>
            <a:r>
              <a:rPr lang="en-US" altLang="en-US" dirty="0">
                <a:latin typeface="Arial" panose="020B0604020202020204" pitchFamily="34" charset="0"/>
                <a:cs typeface="Arial" panose="020B0604020202020204" pitchFamily="34" charset="0"/>
              </a:rPr>
              <a:t> </a:t>
            </a:r>
            <a:endParaRPr lang="en-US" altLang="en-US" dirty="0" smtClean="0">
              <a:latin typeface="Arial" panose="020B0604020202020204" pitchFamily="34" charset="0"/>
              <a:cs typeface="Arial" panose="020B0604020202020204" pitchFamily="34" charset="0"/>
            </a:endParaRPr>
          </a:p>
          <a:p>
            <a:pPr algn="just">
              <a:buNone/>
            </a:pPr>
            <a:r>
              <a:rPr lang="en-GB" altLang="en-US" dirty="0">
                <a:latin typeface="Arial" panose="020B0604020202020204" pitchFamily="34" charset="0"/>
                <a:cs typeface="Arial" panose="020B0604020202020204" pitchFamily="34" charset="0"/>
              </a:rPr>
              <a:t> Prescriptions requiring compounding contain the quantities of each ingredient required</a:t>
            </a:r>
            <a:endParaRPr lang="en-US" altLang="en-US" dirty="0">
              <a:latin typeface="Arial" panose="020B0604020202020204" pitchFamily="34" charset="0"/>
              <a:cs typeface="Arial" panose="020B0604020202020204" pitchFamily="34" charset="0"/>
            </a:endParaRPr>
          </a:p>
          <a:p>
            <a:pPr algn="just"/>
            <a:endParaRPr lang="en-GB" dirty="0">
              <a:latin typeface="Arial" panose="020B0604020202020204" pitchFamily="34" charset="0"/>
              <a:cs typeface="Arial" panose="020B0604020202020204" pitchFamily="34" charset="0"/>
            </a:endParaRPr>
          </a:p>
          <a:p>
            <a:pPr algn="just"/>
            <a:endParaRPr lang="en-GB" dirty="0">
              <a:latin typeface="Arial" panose="020B0604020202020204" pitchFamily="34" charset="0"/>
              <a:cs typeface="Arial" panose="020B0604020202020204" pitchFamily="34" charset="0"/>
            </a:endParaRPr>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050" t="2427" r="48406" b="3291"/>
          <a:stretch/>
        </p:blipFill>
        <p:spPr>
          <a:xfrm>
            <a:off x="4724400" y="403259"/>
            <a:ext cx="4419600" cy="645474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03340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295400"/>
            <a:ext cx="8763000" cy="5105400"/>
          </a:xfrm>
        </p:spPr>
        <p:txBody>
          <a:bodyPr>
            <a:normAutofit/>
          </a:bodyPr>
          <a:lstStyle/>
          <a:p>
            <a:pPr algn="just">
              <a:lnSpc>
                <a:spcPct val="80000"/>
              </a:lnSpc>
            </a:pPr>
            <a:r>
              <a:rPr lang="en-US" altLang="en-US" dirty="0">
                <a:latin typeface="Arial" panose="020B0604020202020204" pitchFamily="34" charset="0"/>
                <a:cs typeface="Arial" panose="020B0604020202020204" pitchFamily="34" charset="0"/>
              </a:rPr>
              <a:t>The quantities of ingredients to be used almost always are expressed in </a:t>
            </a:r>
            <a:r>
              <a:rPr lang="en-US" altLang="en-US" dirty="0">
                <a:solidFill>
                  <a:srgbClr val="FF0000"/>
                </a:solidFill>
                <a:latin typeface="Arial" panose="020B0604020202020204" pitchFamily="34" charset="0"/>
                <a:cs typeface="Arial" panose="020B0604020202020204" pitchFamily="34" charset="0"/>
              </a:rPr>
              <a:t>SI metric units </a:t>
            </a:r>
            <a:r>
              <a:rPr lang="en-US" altLang="en-US" dirty="0">
                <a:latin typeface="Arial" panose="020B0604020202020204" pitchFamily="34" charset="0"/>
                <a:cs typeface="Arial" panose="020B0604020202020204" pitchFamily="34" charset="0"/>
              </a:rPr>
              <a:t>of weight and measurement. </a:t>
            </a:r>
            <a:endParaRPr lang="en-US" altLang="en-US" dirty="0" smtClean="0">
              <a:latin typeface="Arial" panose="020B0604020202020204" pitchFamily="34" charset="0"/>
              <a:cs typeface="Arial" panose="020B0604020202020204" pitchFamily="34" charset="0"/>
            </a:endParaRPr>
          </a:p>
          <a:p>
            <a:pPr algn="just">
              <a:lnSpc>
                <a:spcPct val="80000"/>
              </a:lnSpc>
            </a:pPr>
            <a:r>
              <a:rPr lang="en-US" altLang="en-US" dirty="0" smtClean="0">
                <a:latin typeface="Arial" panose="020B0604020202020204" pitchFamily="34" charset="0"/>
                <a:cs typeface="Arial" panose="020B0604020202020204" pitchFamily="34" charset="0"/>
              </a:rPr>
              <a:t>In </a:t>
            </a:r>
            <a:r>
              <a:rPr lang="en-US" altLang="en-US" dirty="0">
                <a:latin typeface="Arial" panose="020B0604020202020204" pitchFamily="34" charset="0"/>
                <a:cs typeface="Arial" panose="020B0604020202020204" pitchFamily="34" charset="0"/>
              </a:rPr>
              <a:t>rare instances, units of the </a:t>
            </a:r>
            <a:r>
              <a:rPr lang="en-US" altLang="en-US" dirty="0">
                <a:solidFill>
                  <a:srgbClr val="FF0000"/>
                </a:solidFill>
                <a:latin typeface="Arial" panose="020B0604020202020204" pitchFamily="34" charset="0"/>
                <a:cs typeface="Arial" panose="020B0604020202020204" pitchFamily="34" charset="0"/>
              </a:rPr>
              <a:t>apothecaries’ system </a:t>
            </a:r>
            <a:r>
              <a:rPr lang="en-US" altLang="en-US" dirty="0">
                <a:latin typeface="Arial" panose="020B0604020202020204" pitchFamily="34" charset="0"/>
                <a:cs typeface="Arial" panose="020B0604020202020204" pitchFamily="34" charset="0"/>
              </a:rPr>
              <a:t>may be used. </a:t>
            </a:r>
            <a:endParaRPr lang="en-US" altLang="en-US" dirty="0" smtClean="0">
              <a:latin typeface="Arial" panose="020B0604020202020204" pitchFamily="34" charset="0"/>
              <a:cs typeface="Arial" panose="020B0604020202020204" pitchFamily="34" charset="0"/>
            </a:endParaRPr>
          </a:p>
          <a:p>
            <a:pPr algn="just">
              <a:lnSpc>
                <a:spcPct val="80000"/>
              </a:lnSpc>
            </a:pPr>
            <a:r>
              <a:rPr lang="en-US" altLang="en-US" dirty="0" smtClean="0">
                <a:latin typeface="Arial" panose="020B0604020202020204" pitchFamily="34" charset="0"/>
                <a:cs typeface="Arial" panose="020B0604020202020204" pitchFamily="34" charset="0"/>
              </a:rPr>
              <a:t>In </a:t>
            </a:r>
            <a:r>
              <a:rPr lang="en-US" altLang="en-US" dirty="0">
                <a:latin typeface="Arial" panose="020B0604020202020204" pitchFamily="34" charset="0"/>
                <a:cs typeface="Arial" panose="020B0604020202020204" pitchFamily="34" charset="0"/>
              </a:rPr>
              <a:t>the use of the SI(metric system),the decimal point may be replaced by a vertical line that is imprinted on the prescription blank or hand drawn by the prescriber. </a:t>
            </a:r>
            <a:r>
              <a:rPr lang="en-US" altLang="en-US" dirty="0" smtClean="0">
                <a:latin typeface="Arial" panose="020B0604020202020204" pitchFamily="34" charset="0"/>
                <a:cs typeface="Arial" panose="020B0604020202020204" pitchFamily="34" charset="0"/>
              </a:rPr>
              <a:t>In </a:t>
            </a:r>
            <a:r>
              <a:rPr lang="en-US" altLang="en-US" dirty="0">
                <a:latin typeface="Arial" panose="020B0604020202020204" pitchFamily="34" charset="0"/>
                <a:cs typeface="Arial" panose="020B0604020202020204" pitchFamily="34" charset="0"/>
              </a:rPr>
              <a:t>these instances, whole or subunits of grams of weight and milliliters of volume are separated by the vertical line. </a:t>
            </a:r>
            <a:endParaRPr lang="en-US" altLang="en-US" dirty="0" smtClean="0">
              <a:latin typeface="Arial" panose="020B0604020202020204" pitchFamily="34" charset="0"/>
              <a:cs typeface="Arial" panose="020B0604020202020204" pitchFamily="34" charset="0"/>
            </a:endParaRPr>
          </a:p>
          <a:p>
            <a:pPr algn="just">
              <a:lnSpc>
                <a:spcPct val="80000"/>
              </a:lnSpc>
            </a:pPr>
            <a:r>
              <a:rPr lang="en-US" altLang="en-US" dirty="0" smtClean="0">
                <a:latin typeface="Arial" panose="020B0604020202020204" pitchFamily="34" charset="0"/>
                <a:cs typeface="Arial" panose="020B0604020202020204" pitchFamily="34" charset="0"/>
              </a:rPr>
              <a:t>Sometimes </a:t>
            </a:r>
            <a:r>
              <a:rPr lang="en-US" altLang="en-US" dirty="0">
                <a:latin typeface="Arial" panose="020B0604020202020204" pitchFamily="34" charset="0"/>
                <a:cs typeface="Arial" panose="020B0604020202020204" pitchFamily="34" charset="0"/>
              </a:rPr>
              <a:t>the abbreviations g (for gram) and mL (for milliliter) are absent and must be presumed.</a:t>
            </a:r>
          </a:p>
          <a:p>
            <a:pPr algn="just"/>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98149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2986</TotalTime>
  <Words>669</Words>
  <Application>Microsoft Office PowerPoint</Application>
  <PresentationFormat>On-screen Show (4:3)</PresentationFormat>
  <Paragraphs>52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Urban</vt:lpstr>
      <vt:lpstr>Principles of pharmacy practice</vt:lpstr>
      <vt:lpstr>Interpretation of Prescriptions and Medication Orders</vt:lpstr>
      <vt:lpstr>PowerPoint Presentation</vt:lpstr>
      <vt:lpstr>Components of a typical prescription</vt:lpstr>
      <vt:lpstr>PowerPoint Presentation</vt:lpstr>
      <vt:lpstr>PowerPoint Presentation</vt:lpstr>
      <vt:lpstr>PowerPoint Presentation</vt:lpstr>
      <vt:lpstr>PowerPoint Presentation</vt:lpstr>
      <vt:lpstr>PowerPoint Presentation</vt:lpstr>
      <vt:lpstr>Examples of prescriptions written in SI metric units: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pharmacy practice</dc:title>
  <dc:creator>Habeeb</dc:creator>
  <cp:lastModifiedBy>Habeeb</cp:lastModifiedBy>
  <cp:revision>264</cp:revision>
  <dcterms:created xsi:type="dcterms:W3CDTF">2018-10-18T08:17:58Z</dcterms:created>
  <dcterms:modified xsi:type="dcterms:W3CDTF">2018-11-05T17:42:21Z</dcterms:modified>
</cp:coreProperties>
</file>