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DE6D0-0915-458E-B42C-6703210298C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12D74-46BD-4F1D-B784-279357D2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35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2D74-46BD-4F1D-B784-279357D260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1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F690-2F5F-4A8B-9C50-D5B375E27DB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EF0-30B6-44FB-80F3-2CFB15545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F690-2F5F-4A8B-9C50-D5B375E27DB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EF0-30B6-44FB-80F3-2CFB15545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F690-2F5F-4A8B-9C50-D5B375E27DB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EF0-30B6-44FB-80F3-2CFB15545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F690-2F5F-4A8B-9C50-D5B375E27DB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EF0-30B6-44FB-80F3-2CFB15545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F690-2F5F-4A8B-9C50-D5B375E27DB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EF0-30B6-44FB-80F3-2CFB15545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F690-2F5F-4A8B-9C50-D5B375E27DB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EF0-30B6-44FB-80F3-2CFB155451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F690-2F5F-4A8B-9C50-D5B375E27DB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EF0-30B6-44FB-80F3-2CFB15545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F690-2F5F-4A8B-9C50-D5B375E27DB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EF0-30B6-44FB-80F3-2CFB15545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F690-2F5F-4A8B-9C50-D5B375E27DB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EF0-30B6-44FB-80F3-2CFB15545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F690-2F5F-4A8B-9C50-D5B375E27DB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8EBEF0-30B6-44FB-80F3-2CFB15545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5F690-2F5F-4A8B-9C50-D5B375E27DB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EF0-30B6-44FB-80F3-2CFB155451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C5F690-2F5F-4A8B-9C50-D5B375E27DB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88EBEF0-30B6-44FB-80F3-2CFB155451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92696"/>
            <a:ext cx="88924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 Standardization</a:t>
            </a:r>
            <a:endParaRPr lang="en-US" sz="4800" dirty="0" smtClean="0"/>
          </a:p>
          <a:p>
            <a:r>
              <a:rPr lang="en-US" sz="4800" b="1" dirty="0"/>
              <a:t> The Titration</a:t>
            </a:r>
            <a:endParaRPr lang="en-US" sz="4800" dirty="0"/>
          </a:p>
          <a:p>
            <a:endParaRPr lang="en-US" sz="4800" dirty="0"/>
          </a:p>
          <a:p>
            <a:r>
              <a:rPr lang="en-US" dirty="0"/>
              <a:t>	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556792"/>
            <a:ext cx="4248472" cy="4968552"/>
          </a:xfrm>
          <a:prstGeom prst="rect">
            <a:avLst/>
          </a:prstGeom>
          <a:noFill/>
          <a:ln w="12700" cmpd="sng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6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454019" y="59323"/>
            <a:ext cx="2359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08175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1340768"/>
            <a:ext cx="871296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TYPES OF TITRATION</a:t>
            </a:r>
            <a:endParaRPr lang="en-US" sz="4400" dirty="0"/>
          </a:p>
          <a:p>
            <a:pPr lvl="0"/>
            <a:r>
              <a:rPr lang="en-US" sz="3600" dirty="0" smtClean="0"/>
              <a:t>1-Acid </a:t>
            </a:r>
            <a:r>
              <a:rPr lang="en-US" sz="3600" dirty="0"/>
              <a:t>base</a:t>
            </a:r>
          </a:p>
          <a:p>
            <a:pPr lvl="0"/>
            <a:r>
              <a:rPr lang="en-US" sz="3600" dirty="0" smtClean="0"/>
              <a:t>2-Oxidation-reduction</a:t>
            </a:r>
            <a:endParaRPr lang="en-US" sz="3600" dirty="0"/>
          </a:p>
          <a:p>
            <a:pPr lvl="0"/>
            <a:r>
              <a:rPr lang="en-US" sz="3600" dirty="0" smtClean="0"/>
              <a:t>3-Precipitation </a:t>
            </a:r>
            <a:r>
              <a:rPr lang="en-US" sz="3600" dirty="0"/>
              <a:t>titration</a:t>
            </a:r>
          </a:p>
          <a:p>
            <a:pPr lvl="0"/>
            <a:r>
              <a:rPr lang="en-US" sz="3600" dirty="0" smtClean="0"/>
              <a:t>4-Complex-formation </a:t>
            </a:r>
            <a:r>
              <a:rPr lang="en-US" sz="3600" dirty="0"/>
              <a:t>titration 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609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544598"/>
            <a:ext cx="856895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b="1" dirty="0"/>
              <a:t> </a:t>
            </a:r>
            <a:endParaRPr lang="en-US" dirty="0"/>
          </a:p>
          <a:p>
            <a:pPr rtl="1"/>
            <a:r>
              <a:rPr lang="en-US" sz="3200" b="1" dirty="0" smtClean="0"/>
              <a:t> </a:t>
            </a:r>
            <a:endParaRPr lang="en-US" sz="3200" dirty="0"/>
          </a:p>
          <a:p>
            <a:pPr rtl="1"/>
            <a:r>
              <a:rPr lang="en-US" sz="3200" dirty="0"/>
              <a:t>When a solution of a strong acid is mixed with solution of a strong base, a chemical reaction  </a:t>
            </a:r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sz="3200" dirty="0"/>
              <a:t>           </a:t>
            </a:r>
            <a:r>
              <a:rPr lang="en-US" sz="4400" dirty="0"/>
              <a:t>H</a:t>
            </a:r>
            <a:r>
              <a:rPr lang="en-US" sz="4400" baseline="30000" dirty="0"/>
              <a:t>+</a:t>
            </a:r>
            <a:r>
              <a:rPr lang="en-US" sz="4400" dirty="0"/>
              <a:t> (</a:t>
            </a:r>
            <a:r>
              <a:rPr lang="en-US" sz="4400" dirty="0" err="1"/>
              <a:t>aq</a:t>
            </a:r>
            <a:r>
              <a:rPr lang="en-US" sz="4400" dirty="0"/>
              <a:t>)   + OH</a:t>
            </a:r>
            <a:r>
              <a:rPr lang="en-US" sz="4400" baseline="30000" dirty="0"/>
              <a:t>-</a:t>
            </a:r>
            <a:r>
              <a:rPr lang="en-US" sz="4400" dirty="0"/>
              <a:t> (</a:t>
            </a:r>
            <a:r>
              <a:rPr lang="en-US" sz="4400" dirty="0" err="1"/>
              <a:t>aq</a:t>
            </a:r>
            <a:r>
              <a:rPr lang="en-US" sz="4400" dirty="0"/>
              <a:t>)   →  H</a:t>
            </a:r>
            <a:r>
              <a:rPr lang="en-US" sz="4400" baseline="-25000" dirty="0"/>
              <a:t>2</a:t>
            </a:r>
            <a:r>
              <a:rPr lang="en-US" sz="4400" dirty="0"/>
              <a:t>O 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59" y="836712"/>
            <a:ext cx="84249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4000" b="1" u="sng" dirty="0"/>
              <a:t>Applications of Neutralization Titration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79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" y="850464"/>
            <a:ext cx="903649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5400" b="1" dirty="0"/>
              <a:t>Experiment 4</a:t>
            </a:r>
            <a:endParaRPr lang="en-US" sz="5400" dirty="0"/>
          </a:p>
          <a:p>
            <a:pPr rtl="1"/>
            <a:r>
              <a:rPr lang="en-US" sz="3200" b="1" u="sng" dirty="0"/>
              <a:t>Preparation and standardization  (0.1 N ) HCL  with (0.1 N) Na</a:t>
            </a:r>
            <a:r>
              <a:rPr lang="en-US" sz="3200" b="1" u="sng" baseline="-25000" dirty="0"/>
              <a:t> </a:t>
            </a:r>
            <a:r>
              <a:rPr lang="en-US" sz="3200" b="1" u="sng" dirty="0"/>
              <a:t>OH</a:t>
            </a:r>
            <a:endParaRPr lang="en-US" sz="3200" dirty="0"/>
          </a:p>
          <a:p>
            <a:pPr rtl="1"/>
            <a:r>
              <a:rPr lang="en-US" dirty="0" smtClean="0"/>
              <a:t>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13360" y="3035678"/>
                <a:ext cx="9036496" cy="3624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4000" dirty="0" smtClean="0"/>
                  <a:t>1-Preparation </a:t>
                </a:r>
                <a:r>
                  <a:rPr lang="en-US" sz="4000" dirty="0"/>
                  <a:t>of an (0.1N ) Na OH </a:t>
                </a:r>
              </a:p>
              <a:p>
                <a:pPr lvl="1"/>
                <a:r>
                  <a:rPr lang="en-US" sz="3200" dirty="0"/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𝑊𝑇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𝐸𝑄</m:t>
                        </m:r>
                        <m:r>
                          <a:rPr lang="en-US" sz="3200" i="1">
                            <a:latin typeface="Cambria Math"/>
                          </a:rPr>
                          <m:t> .</m:t>
                        </m:r>
                        <m:r>
                          <a:rPr lang="en-US" sz="3200" i="1">
                            <a:latin typeface="Cambria Math"/>
                          </a:rPr>
                          <m:t>𝑊𝑇</m:t>
                        </m:r>
                      </m:den>
                    </m:f>
                    <m:r>
                      <a:rPr lang="en-US" sz="3200" i="1">
                        <a:latin typeface="Cambria Math"/>
                      </a:rPr>
                      <m:t>𝑋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1000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𝑉𝑚𝑙</m:t>
                        </m:r>
                      </m:den>
                    </m:f>
                  </m:oMath>
                </a14:m>
                <a:r>
                  <a:rPr lang="en-US" sz="3200" dirty="0"/>
                  <a:t>                </a:t>
                </a:r>
                <a:r>
                  <a:rPr lang="en-US" sz="2800" dirty="0"/>
                  <a:t>N = 0.1 </a:t>
                </a:r>
              </a:p>
              <a:p>
                <a:pPr lvl="6"/>
                <a:r>
                  <a:rPr lang="en-US" sz="2800" dirty="0"/>
                  <a:t>V ml  = 250 </a:t>
                </a:r>
              </a:p>
              <a:p>
                <a:pPr lvl="6"/>
                <a:r>
                  <a:rPr lang="en-US" sz="2800" dirty="0"/>
                  <a:t>Eq. </a:t>
                </a:r>
                <a:r>
                  <a:rPr lang="en-US" sz="2800" dirty="0" err="1"/>
                  <a:t>wt</a:t>
                </a:r>
                <a:r>
                  <a:rPr lang="en-US" sz="2800" dirty="0"/>
                  <a:t> = 40 </a:t>
                </a:r>
              </a:p>
              <a:p>
                <a:pPr lvl="6"/>
                <a:r>
                  <a:rPr lang="en-US" sz="2800" dirty="0" err="1"/>
                  <a:t>Wt</a:t>
                </a:r>
                <a:r>
                  <a:rPr lang="en-US" sz="2800" dirty="0"/>
                  <a:t> = X  = </a:t>
                </a:r>
                <a:r>
                  <a:rPr lang="en-US" sz="2800" dirty="0" smtClean="0"/>
                  <a:t>1</a:t>
                </a:r>
                <a:endParaRPr lang="en-US" sz="2800" dirty="0"/>
              </a:p>
              <a:p>
                <a:pPr lvl="1"/>
                <a:r>
                  <a:rPr lang="en-US" sz="2800" dirty="0"/>
                  <a:t>Weigh (1gm ) of Na OH , Dissolve and dilute in volumetric flask with (250 ml ) by using distilled water .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" y="3035678"/>
                <a:ext cx="9036496" cy="3624903"/>
              </a:xfrm>
              <a:prstGeom prst="rect">
                <a:avLst/>
              </a:prstGeom>
              <a:blipFill rotWithShape="1">
                <a:blip r:embed="rId2"/>
                <a:stretch>
                  <a:fillRect l="-2362" t="-3025" r="-1417" b="-3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0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-18608" y="116632"/>
                <a:ext cx="9289032" cy="6829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/>
                  <a:t>2. Preparation </a:t>
                </a:r>
                <a:r>
                  <a:rPr lang="en-US" sz="3200" b="1" dirty="0"/>
                  <a:t>of (0.1N) </a:t>
                </a:r>
                <a:r>
                  <a:rPr lang="en-US" sz="3200" b="1" dirty="0" err="1" smtClean="0"/>
                  <a:t>HCl</a:t>
                </a:r>
                <a:r>
                  <a:rPr lang="en-US" sz="3200" b="1" dirty="0" smtClean="0"/>
                  <a:t> </a:t>
                </a:r>
                <a:r>
                  <a:rPr lang="en-US" sz="3200" b="1" dirty="0"/>
                  <a:t>from concentrated </a:t>
                </a:r>
                <a:r>
                  <a:rPr lang="en-US" sz="3200" b="1" dirty="0" err="1" smtClean="0"/>
                  <a:t>HCl</a:t>
                </a:r>
                <a:endParaRPr lang="en-US" sz="3200" dirty="0"/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N</a:t>
                </a:r>
                <a:r>
                  <a:rPr lang="en-US" sz="3200" baseline="-25000" dirty="0" smtClean="0"/>
                  <a:t>(</a:t>
                </a:r>
                <a:r>
                  <a:rPr lang="en-US" sz="3200" baseline="-25000" dirty="0" err="1" smtClean="0"/>
                  <a:t>HCl</a:t>
                </a:r>
                <a:r>
                  <a:rPr lang="en-US" sz="3200" baseline="-25000" dirty="0" smtClean="0"/>
                  <a:t>)</a:t>
                </a:r>
                <a:r>
                  <a:rPr lang="en-US" sz="3200" dirty="0" smtClean="0"/>
                  <a:t> </a:t>
                </a:r>
                <a:r>
                  <a:rPr lang="en-US" sz="32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𝑆𝑒𝑐𝑖𝑓𝑖𝑐𝑔𝑟𝑎𝑣𝑖𝑡𝑦𝑋</m:t>
                        </m:r>
                        <m:r>
                          <a:rPr lang="en-US" sz="3200" i="1">
                            <a:latin typeface="Cambria Math"/>
                          </a:rPr>
                          <m:t>  %</m:t>
                        </m:r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  <m:f>
                          <m:fPr>
                            <m:type m:val="skw"/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latin typeface="Cambria Math"/>
                              </a:rPr>
                              <m:t>𝑤</m:t>
                            </m:r>
                          </m:num>
                          <m:den>
                            <m:r>
                              <a:rPr lang="en-US" sz="3200" i="1">
                                <a:latin typeface="Cambria Math"/>
                              </a:rPr>
                              <m:t>𝑤</m:t>
                            </m:r>
                          </m:den>
                        </m:f>
                        <m:r>
                          <a:rPr lang="en-US" sz="3200" i="1">
                            <a:latin typeface="Cambria Math"/>
                          </a:rPr>
                          <m:t>𝑋</m:t>
                        </m:r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</a:rPr>
                          <m:t>1000</m:t>
                        </m:r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𝐸𝑄</m:t>
                        </m:r>
                        <m:r>
                          <a:rPr lang="en-US" sz="3200" i="1">
                            <a:latin typeface="Cambria Math"/>
                          </a:rPr>
                          <m:t> .</m:t>
                        </m:r>
                        <m:r>
                          <a:rPr lang="en-US" sz="3200" i="1">
                            <a:latin typeface="Cambria Math"/>
                          </a:rPr>
                          <m:t>𝑊𝑇𝑜𝑓𝐻𝐶𝑙</m:t>
                        </m:r>
                      </m:den>
                    </m:f>
                  </m:oMath>
                </a14:m>
                <a:endParaRPr lang="en-US" sz="3200" dirty="0"/>
              </a:p>
              <a:p>
                <a:r>
                  <a:rPr lang="en-US" sz="3200" dirty="0"/>
                  <a:t> </a:t>
                </a:r>
              </a:p>
              <a:p>
                <a:r>
                  <a:rPr lang="en-US" sz="3200" dirty="0"/>
                  <a:t>Specific gravity = 1.18 </a:t>
                </a:r>
              </a:p>
              <a:p>
                <a:r>
                  <a:rPr lang="en-US" sz="3200" dirty="0" err="1"/>
                  <a:t>Eq.wt</a:t>
                </a:r>
                <a:r>
                  <a:rPr lang="en-US" sz="3200" dirty="0"/>
                  <a:t>  of </a:t>
                </a:r>
                <a:r>
                  <a:rPr lang="en-US" sz="3200" dirty="0" err="1" smtClean="0"/>
                  <a:t>HCl</a:t>
                </a:r>
                <a:r>
                  <a:rPr lang="en-US" sz="3200" dirty="0" smtClean="0"/>
                  <a:t> </a:t>
                </a:r>
                <a:r>
                  <a:rPr lang="en-US" sz="3200" dirty="0"/>
                  <a:t>= 36.5 </a:t>
                </a:r>
              </a:p>
              <a:p>
                <a:r>
                  <a:rPr lang="en-US" sz="3200" dirty="0" smtClean="0"/>
                  <a:t>%38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𝑤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𝑤</m:t>
                        </m:r>
                      </m:den>
                    </m:f>
                  </m:oMath>
                </a14:m>
                <a:r>
                  <a:rPr lang="en-US" sz="3200" dirty="0"/>
                  <a:t> of </a:t>
                </a:r>
                <a:r>
                  <a:rPr lang="en-US" sz="3200" dirty="0" err="1" smtClean="0"/>
                  <a:t>HCl</a:t>
                </a:r>
                <a:r>
                  <a:rPr lang="en-US" sz="3200" dirty="0" smtClean="0"/>
                  <a:t> </a:t>
                </a:r>
                <a:r>
                  <a:rPr lang="en-US" sz="3200" dirty="0"/>
                  <a:t>is obtained from the reagent bottle </a:t>
                </a:r>
              </a:p>
              <a:p>
                <a:r>
                  <a:rPr lang="en-US" sz="3200" b="1" dirty="0"/>
                  <a:t>.</a:t>
                </a:r>
                <a:r>
                  <a:rPr lang="en-US" sz="3200" b="1" baseline="30000" dirty="0"/>
                  <a:t>.</a:t>
                </a:r>
                <a:r>
                  <a:rPr lang="en-US" sz="3200" b="1" dirty="0"/>
                  <a:t>.  </a:t>
                </a:r>
                <a:r>
                  <a:rPr lang="en-US" sz="3200" dirty="0"/>
                  <a:t>N  concentrated HCL = 12 </a:t>
                </a:r>
              </a:p>
              <a:p>
                <a:r>
                  <a:rPr lang="en-US" sz="2000" dirty="0"/>
                  <a:t>To calculate the volume of concentrated HCL that should be taken to prepare 250 ml of (0.1N) HCL </a:t>
                </a:r>
                <a:r>
                  <a:rPr lang="en-US" sz="2000" dirty="0" smtClean="0"/>
                  <a:t> </a:t>
                </a:r>
                <a:endParaRPr lang="en-US" sz="2000" dirty="0"/>
              </a:p>
              <a:p>
                <a:r>
                  <a:rPr lang="en-US" sz="2000" dirty="0"/>
                  <a:t> </a:t>
                </a:r>
                <a:r>
                  <a:rPr lang="en-US" sz="2000" dirty="0" smtClean="0"/>
                  <a:t>                                        </a:t>
                </a:r>
                <a:r>
                  <a:rPr lang="en-US" sz="2400" b="1" dirty="0" err="1" smtClean="0"/>
                  <a:t>Conc.HCL</a:t>
                </a:r>
                <a:r>
                  <a:rPr lang="en-US" sz="2400" b="1" dirty="0" smtClean="0"/>
                  <a:t>           </a:t>
                </a:r>
                <a:r>
                  <a:rPr lang="en-US" sz="2400" b="1" dirty="0"/>
                  <a:t>diluted HCL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                                                 </a:t>
                </a:r>
                <a:r>
                  <a:rPr lang="en-US" sz="2400" dirty="0"/>
                  <a:t>N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V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   =       N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V</a:t>
                </a:r>
                <a:r>
                  <a:rPr lang="en-US" sz="2400" baseline="-25000" dirty="0"/>
                  <a:t>2</a:t>
                </a:r>
                <a:endParaRPr lang="en-US" sz="2400" dirty="0"/>
              </a:p>
              <a:p>
                <a:r>
                  <a:rPr lang="en-US" sz="2400" dirty="0" smtClean="0"/>
                  <a:t>                                                  12   </a:t>
                </a:r>
                <a:r>
                  <a:rPr lang="en-US" sz="2400" dirty="0"/>
                  <a:t>X  V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 =    0.1  X  250 </a:t>
                </a:r>
              </a:p>
              <a:p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 = </a:t>
                </a:r>
                <a:r>
                  <a:rPr lang="en-US" sz="2000" b="1" dirty="0"/>
                  <a:t>2.2 ml     </a:t>
                </a:r>
                <a:r>
                  <a:rPr lang="en-US" sz="2400" dirty="0"/>
                  <a:t>should be taken from the concentrated HCL and should be diluted with distilled water in the volumetric flask with (250 ml ) to obtain  ( 0.1 N) HCL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608" y="116632"/>
                <a:ext cx="9289032" cy="6829177"/>
              </a:xfrm>
              <a:prstGeom prst="rect">
                <a:avLst/>
              </a:prstGeom>
              <a:blipFill rotWithShape="1">
                <a:blip r:embed="rId2"/>
                <a:stretch>
                  <a:fillRect l="-1706" t="-1071" r="-1575" b="-1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07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6672"/>
            <a:ext cx="9144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4800" b="1" dirty="0"/>
              <a:t>Standardization of  (0.1N ) </a:t>
            </a:r>
            <a:r>
              <a:rPr lang="en-US" sz="4800" b="1" dirty="0" err="1" smtClean="0"/>
              <a:t>NaOH</a:t>
            </a:r>
            <a:r>
              <a:rPr lang="en-US" sz="4800" b="1" dirty="0" smtClean="0"/>
              <a:t>  </a:t>
            </a:r>
            <a:r>
              <a:rPr lang="en-US" sz="4800" b="1" dirty="0"/>
              <a:t>solution</a:t>
            </a:r>
          </a:p>
          <a:p>
            <a:pPr rtl="1"/>
            <a:r>
              <a:rPr lang="en-US" sz="3200" b="1" dirty="0" smtClean="0"/>
              <a:t>Procedure </a:t>
            </a:r>
            <a:r>
              <a:rPr lang="en-US" sz="3200" b="1" dirty="0"/>
              <a:t>:</a:t>
            </a:r>
          </a:p>
          <a:p>
            <a:pPr rtl="1"/>
            <a:r>
              <a:rPr lang="en-US" dirty="0"/>
              <a:t> </a:t>
            </a:r>
          </a:p>
          <a:p>
            <a:r>
              <a:rPr lang="en-US" sz="2800" dirty="0" smtClean="0"/>
              <a:t>1.Transfer </a:t>
            </a:r>
            <a:r>
              <a:rPr lang="en-US" sz="2800" dirty="0"/>
              <a:t>(</a:t>
            </a:r>
            <a:r>
              <a:rPr lang="en-US" sz="2800" dirty="0" smtClean="0"/>
              <a:t>10.0 ml) </a:t>
            </a:r>
            <a:r>
              <a:rPr lang="en-US" sz="2800" dirty="0"/>
              <a:t>of standard </a:t>
            </a:r>
            <a:r>
              <a:rPr lang="en-US" sz="2800" dirty="0" err="1" smtClean="0"/>
              <a:t>HCl</a:t>
            </a:r>
            <a:r>
              <a:rPr lang="en-US" sz="2800" dirty="0" smtClean="0"/>
              <a:t> </a:t>
            </a:r>
            <a:r>
              <a:rPr lang="en-US" sz="2800" dirty="0"/>
              <a:t>solution to conical flask . </a:t>
            </a:r>
          </a:p>
          <a:p>
            <a:r>
              <a:rPr lang="en-US" sz="2800" dirty="0" smtClean="0"/>
              <a:t>2. Add </a:t>
            </a:r>
            <a:r>
              <a:rPr lang="en-US" sz="2800" dirty="0"/>
              <a:t>1-2 drops of </a:t>
            </a:r>
            <a:r>
              <a:rPr lang="en-US" sz="2800" dirty="0" smtClean="0"/>
              <a:t>phenolphthalein(</a:t>
            </a:r>
            <a:r>
              <a:rPr lang="en-US" sz="2800" dirty="0" err="1" smtClean="0"/>
              <a:t>ph</a:t>
            </a:r>
            <a:r>
              <a:rPr lang="en-US" sz="2800" dirty="0" smtClean="0"/>
              <a:t>- </a:t>
            </a:r>
            <a:r>
              <a:rPr lang="en-US" sz="2800" dirty="0" err="1" smtClean="0"/>
              <a:t>ph</a:t>
            </a:r>
            <a:r>
              <a:rPr lang="en-US" sz="2800" dirty="0" smtClean="0"/>
              <a:t>)indicator </a:t>
            </a:r>
            <a:r>
              <a:rPr lang="en-US" sz="2800" dirty="0"/>
              <a:t>it will be colorless .</a:t>
            </a:r>
          </a:p>
          <a:p>
            <a:r>
              <a:rPr lang="en-US" sz="2800" dirty="0" smtClean="0"/>
              <a:t>3. Place </a:t>
            </a:r>
            <a:r>
              <a:rPr lang="en-US" sz="2800" dirty="0"/>
              <a:t>a white sheet of paper under the flask to aid in the detection of any color change .   </a:t>
            </a:r>
          </a:p>
          <a:p>
            <a:r>
              <a:rPr lang="en-US" sz="2800" dirty="0" smtClean="0"/>
              <a:t>4. Fill the burette </a:t>
            </a:r>
            <a:r>
              <a:rPr lang="en-US" sz="2800" dirty="0"/>
              <a:t>with the prepared </a:t>
            </a:r>
            <a:r>
              <a:rPr lang="en-US" sz="2800" dirty="0" err="1"/>
              <a:t>NaOH</a:t>
            </a:r>
            <a:r>
              <a:rPr lang="en-US" sz="2800" dirty="0"/>
              <a:t> solution . </a:t>
            </a:r>
          </a:p>
          <a:p>
            <a:r>
              <a:rPr lang="en-US" sz="2800" dirty="0" smtClean="0"/>
              <a:t>5. Start </a:t>
            </a:r>
            <a:r>
              <a:rPr lang="en-US" sz="2800" dirty="0"/>
              <a:t>titration by adding </a:t>
            </a:r>
            <a:r>
              <a:rPr lang="en-US" sz="2800" dirty="0" err="1"/>
              <a:t>NaOH</a:t>
            </a:r>
            <a:r>
              <a:rPr lang="en-US" sz="2800" dirty="0"/>
              <a:t> </a:t>
            </a:r>
            <a:r>
              <a:rPr lang="en-US" sz="2800" dirty="0" smtClean="0"/>
              <a:t>solution </a:t>
            </a:r>
            <a:r>
              <a:rPr lang="en-US" sz="2800" dirty="0" err="1" smtClean="0"/>
              <a:t>dropwise</a:t>
            </a:r>
            <a:r>
              <a:rPr lang="en-US" sz="2800" dirty="0" smtClean="0"/>
              <a:t> </a:t>
            </a:r>
            <a:r>
              <a:rPr lang="en-US" sz="2800" dirty="0"/>
              <a:t>into the conical flask until the color of the solution is faint pink </a:t>
            </a:r>
          </a:p>
        </p:txBody>
      </p:sp>
    </p:spTree>
    <p:extLst>
      <p:ext uri="{BB962C8B-B14F-4D97-AF65-F5344CB8AC3E}">
        <p14:creationId xmlns:p14="http://schemas.microsoft.com/office/powerpoint/2010/main" val="15547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6764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6. The </a:t>
            </a:r>
            <a:r>
              <a:rPr lang="en-US" sz="3200" dirty="0"/>
              <a:t>exact  normality of </a:t>
            </a:r>
            <a:r>
              <a:rPr lang="en-US" sz="3200" dirty="0" err="1"/>
              <a:t>NaOH</a:t>
            </a:r>
            <a:r>
              <a:rPr lang="en-US" sz="3200" dirty="0"/>
              <a:t> is obtained from the following equation :</a:t>
            </a:r>
          </a:p>
          <a:p>
            <a:r>
              <a:rPr lang="en-US" sz="3200" dirty="0"/>
              <a:t> </a:t>
            </a:r>
            <a:endParaRPr lang="en-US" sz="4000" dirty="0"/>
          </a:p>
          <a:p>
            <a:r>
              <a:rPr lang="en-US" sz="4800" b="1" dirty="0" err="1" smtClean="0"/>
              <a:t>HCl</a:t>
            </a:r>
            <a:r>
              <a:rPr lang="en-US" sz="4800" b="1" dirty="0" smtClean="0"/>
              <a:t> </a:t>
            </a:r>
            <a:r>
              <a:rPr lang="en-US" sz="4800" b="1" dirty="0"/>
              <a:t>+ </a:t>
            </a:r>
            <a:r>
              <a:rPr lang="en-US" sz="4800" b="1" dirty="0" err="1" smtClean="0"/>
              <a:t>NaOH</a:t>
            </a:r>
            <a:r>
              <a:rPr lang="en-US" sz="4800" b="1" dirty="0" smtClean="0"/>
              <a:t>  </a:t>
            </a:r>
            <a:r>
              <a:rPr lang="en-US" sz="4800" b="1" dirty="0"/>
              <a:t>→  </a:t>
            </a:r>
            <a:r>
              <a:rPr lang="en-US" sz="4800" b="1" dirty="0" err="1" smtClean="0"/>
              <a:t>NaCl</a:t>
            </a:r>
            <a:r>
              <a:rPr lang="en-US" sz="4800" b="1" dirty="0" smtClean="0"/>
              <a:t> </a:t>
            </a:r>
            <a:r>
              <a:rPr lang="en-US" sz="4800" b="1" dirty="0"/>
              <a:t>+ H 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O </a:t>
            </a:r>
          </a:p>
          <a:p>
            <a:endParaRPr lang="en-US" sz="4800" b="1" dirty="0"/>
          </a:p>
          <a:p>
            <a:pPr rtl="1"/>
            <a:r>
              <a:rPr lang="en-US" sz="4000" dirty="0" smtClean="0"/>
              <a:t>    </a:t>
            </a:r>
            <a:r>
              <a:rPr lang="en-US" sz="4000" b="1" dirty="0" smtClean="0"/>
              <a:t>N</a:t>
            </a:r>
            <a:r>
              <a:rPr lang="en-US" sz="4000" b="1" baseline="-25000" dirty="0" smtClean="0"/>
              <a:t>1</a:t>
            </a:r>
            <a:r>
              <a:rPr lang="en-US" sz="4000" b="1" dirty="0" smtClean="0"/>
              <a:t> </a:t>
            </a:r>
            <a:r>
              <a:rPr lang="en-US" sz="4000" b="1" dirty="0"/>
              <a:t>V</a:t>
            </a:r>
            <a:r>
              <a:rPr lang="en-US" sz="4000" b="1" baseline="-25000" dirty="0"/>
              <a:t>1</a:t>
            </a:r>
            <a:r>
              <a:rPr lang="en-US" sz="4000" b="1" dirty="0"/>
              <a:t>        =      N</a:t>
            </a:r>
            <a:r>
              <a:rPr lang="en-US" sz="4000" b="1" baseline="-25000" dirty="0"/>
              <a:t>2</a:t>
            </a:r>
            <a:r>
              <a:rPr lang="en-US" sz="4000" b="1" dirty="0"/>
              <a:t>V</a:t>
            </a:r>
            <a:r>
              <a:rPr lang="en-US" sz="4000" b="1" baseline="-25000" dirty="0"/>
              <a:t>2      </a:t>
            </a:r>
            <a:r>
              <a:rPr lang="en-US" sz="4000" baseline="-25000" dirty="0"/>
              <a:t>                                                  </a:t>
            </a:r>
            <a:r>
              <a:rPr lang="en-US" sz="4000" baseline="-25000" dirty="0" smtClean="0"/>
              <a:t>     </a:t>
            </a:r>
            <a:r>
              <a:rPr lang="en-US" sz="4000" dirty="0" smtClean="0"/>
              <a:t>(</a:t>
            </a:r>
            <a:r>
              <a:rPr lang="en-US" sz="4000" dirty="0" err="1"/>
              <a:t>NaOH</a:t>
            </a:r>
            <a:r>
              <a:rPr lang="en-US" sz="4000" dirty="0"/>
              <a:t>) </a:t>
            </a:r>
            <a:r>
              <a:rPr lang="en-US" sz="4000" dirty="0" smtClean="0"/>
              <a:t>        </a:t>
            </a:r>
            <a:r>
              <a:rPr lang="en-US" sz="4000" dirty="0"/>
              <a:t>( </a:t>
            </a:r>
            <a:r>
              <a:rPr lang="en-US" sz="4000" dirty="0" err="1" smtClean="0"/>
              <a:t>HCl</a:t>
            </a:r>
            <a:r>
              <a:rPr lang="en-US" sz="4000" dirty="0" smtClean="0"/>
              <a:t> </a:t>
            </a:r>
            <a:r>
              <a:rPr lang="en-US" sz="4000" dirty="0"/>
              <a:t>)  </a:t>
            </a:r>
            <a:r>
              <a:rPr lang="en-US" sz="4000" dirty="0" smtClean="0"/>
              <a:t>                                                 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546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157</TotalTime>
  <Words>153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CANARY</dc:creator>
  <cp:lastModifiedBy>CANARY</cp:lastModifiedBy>
  <cp:revision>14</cp:revision>
  <dcterms:created xsi:type="dcterms:W3CDTF">2013-11-23T16:33:32Z</dcterms:created>
  <dcterms:modified xsi:type="dcterms:W3CDTF">2013-11-24T06:25:48Z</dcterms:modified>
</cp:coreProperties>
</file>