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0" r:id="rId1"/>
  </p:sldMasterIdLst>
  <p:sldIdLst>
    <p:sldId id="256" r:id="rId2"/>
    <p:sldId id="257" r:id="rId3"/>
    <p:sldId id="259" r:id="rId4"/>
    <p:sldId id="362" r:id="rId5"/>
    <p:sldId id="260" r:id="rId6"/>
    <p:sldId id="361" r:id="rId7"/>
    <p:sldId id="261" r:id="rId8"/>
    <p:sldId id="359" r:id="rId9"/>
    <p:sldId id="365" r:id="rId10"/>
    <p:sldId id="268" r:id="rId11"/>
    <p:sldId id="272" r:id="rId12"/>
    <p:sldId id="370" r:id="rId13"/>
    <p:sldId id="273" r:id="rId14"/>
    <p:sldId id="274" r:id="rId15"/>
    <p:sldId id="285" r:id="rId16"/>
    <p:sldId id="279" r:id="rId17"/>
    <p:sldId id="287" r:id="rId18"/>
    <p:sldId id="283" r:id="rId19"/>
    <p:sldId id="288" r:id="rId20"/>
    <p:sldId id="290" r:id="rId21"/>
    <p:sldId id="401" r:id="rId22"/>
    <p:sldId id="292" r:id="rId23"/>
    <p:sldId id="293" r:id="rId24"/>
    <p:sldId id="295" r:id="rId25"/>
    <p:sldId id="403" r:id="rId26"/>
    <p:sldId id="404" r:id="rId27"/>
    <p:sldId id="296" r:id="rId28"/>
    <p:sldId id="340" r:id="rId29"/>
    <p:sldId id="373" r:id="rId30"/>
    <p:sldId id="375" r:id="rId31"/>
    <p:sldId id="331" r:id="rId32"/>
    <p:sldId id="332" r:id="rId33"/>
    <p:sldId id="357" r:id="rId34"/>
    <p:sldId id="356" r:id="rId35"/>
    <p:sldId id="297" r:id="rId36"/>
    <p:sldId id="298" r:id="rId37"/>
    <p:sldId id="299" r:id="rId38"/>
    <p:sldId id="376" r:id="rId39"/>
    <p:sldId id="300" r:id="rId40"/>
    <p:sldId id="358" r:id="rId41"/>
    <p:sldId id="302" r:id="rId42"/>
    <p:sldId id="342" r:id="rId43"/>
    <p:sldId id="303" r:id="rId44"/>
    <p:sldId id="378" r:id="rId45"/>
    <p:sldId id="304" r:id="rId46"/>
    <p:sldId id="380" r:id="rId47"/>
    <p:sldId id="394" r:id="rId48"/>
    <p:sldId id="395" r:id="rId49"/>
    <p:sldId id="308" r:id="rId50"/>
    <p:sldId id="382" r:id="rId51"/>
    <p:sldId id="310" r:id="rId52"/>
    <p:sldId id="309" r:id="rId53"/>
    <p:sldId id="393" r:id="rId54"/>
    <p:sldId id="312" r:id="rId55"/>
    <p:sldId id="313" r:id="rId56"/>
    <p:sldId id="311" r:id="rId57"/>
    <p:sldId id="384" r:id="rId58"/>
    <p:sldId id="387" r:id="rId59"/>
    <p:sldId id="396" r:id="rId60"/>
    <p:sldId id="323" r:id="rId61"/>
    <p:sldId id="385" r:id="rId62"/>
    <p:sldId id="324" r:id="rId63"/>
    <p:sldId id="386" r:id="rId64"/>
    <p:sldId id="316" r:id="rId65"/>
    <p:sldId id="325" r:id="rId66"/>
    <p:sldId id="389" r:id="rId67"/>
    <p:sldId id="318" r:id="rId68"/>
    <p:sldId id="319" r:id="rId69"/>
    <p:sldId id="321" r:id="rId70"/>
    <p:sldId id="326" r:id="rId71"/>
    <p:sldId id="327" r:id="rId72"/>
    <p:sldId id="328" r:id="rId73"/>
    <p:sldId id="391" r:id="rId74"/>
    <p:sldId id="329" r:id="rId75"/>
    <p:sldId id="390" r:id="rId76"/>
    <p:sldId id="334" r:id="rId77"/>
    <p:sldId id="337" r:id="rId78"/>
    <p:sldId id="338" r:id="rId79"/>
    <p:sldId id="397" r:id="rId80"/>
    <p:sldId id="345" r:id="rId81"/>
    <p:sldId id="346" r:id="rId82"/>
    <p:sldId id="407" r:id="rId83"/>
    <p:sldId id="406" r:id="rId84"/>
    <p:sldId id="398" r:id="rId85"/>
    <p:sldId id="351" r:id="rId86"/>
    <p:sldId id="350" r:id="rId87"/>
    <p:sldId id="353" r:id="rId88"/>
    <p:sldId id="352" r:id="rId89"/>
    <p:sldId id="354" r:id="rId90"/>
    <p:sldId id="400" r:id="rId91"/>
    <p:sldId id="355" r:id="rId9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417" autoAdjust="0"/>
    <p:restoredTop sz="95161" autoAdjust="0"/>
  </p:normalViewPr>
  <p:slideViewPr>
    <p:cSldViewPr>
      <p:cViewPr varScale="1">
        <p:scale>
          <a:sx n="40" d="100"/>
          <a:sy n="40" d="100"/>
        </p:scale>
        <p:origin x="-126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01DA810-3C2C-48C3-AD2A-5F953D6416A5}" type="datetimeFigureOut">
              <a:rPr lang="ar-IQ" smtClean="0"/>
              <a:pPr/>
              <a:t>17/04/1440</a:t>
            </a:fld>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IQ"/>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4AF72EE-E31A-4EB6-A305-03615EEA901B}"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01DA810-3C2C-48C3-AD2A-5F953D6416A5}" type="datetimeFigureOut">
              <a:rPr lang="ar-IQ" smtClean="0"/>
              <a:pPr/>
              <a:t>17/04/1440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A4AF72EE-E31A-4EB6-A305-03615EEA901B}"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01DA810-3C2C-48C3-AD2A-5F953D6416A5}" type="datetimeFigureOut">
              <a:rPr lang="ar-IQ" smtClean="0"/>
              <a:pPr/>
              <a:t>17/04/1440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A4AF72EE-E31A-4EB6-A305-03615EEA901B}"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01DA810-3C2C-48C3-AD2A-5F953D6416A5}" type="datetimeFigureOut">
              <a:rPr lang="ar-IQ" smtClean="0"/>
              <a:pPr/>
              <a:t>17/04/1440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A4AF72EE-E31A-4EB6-A305-03615EEA901B}" type="slidenum">
              <a:rPr lang="ar-IQ" smtClean="0"/>
              <a:pPr/>
              <a:t>‹#›</a:t>
            </a:fld>
            <a:endParaRPr lang="ar-IQ"/>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01DA810-3C2C-48C3-AD2A-5F953D6416A5}" type="datetimeFigureOut">
              <a:rPr lang="ar-IQ" smtClean="0"/>
              <a:pPr/>
              <a:t>17/04/1440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A4AF72EE-E31A-4EB6-A305-03615EEA901B}" type="slidenum">
              <a:rPr lang="ar-IQ" smtClean="0"/>
              <a:pPr/>
              <a:t>‹#›</a:t>
            </a:fld>
            <a:endParaRPr lang="ar-IQ"/>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01DA810-3C2C-48C3-AD2A-5F953D6416A5}" type="datetimeFigureOut">
              <a:rPr lang="ar-IQ" smtClean="0"/>
              <a:pPr/>
              <a:t>17/04/1440</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A4AF72EE-E31A-4EB6-A305-03615EEA901B}" type="slidenum">
              <a:rPr lang="ar-IQ" smtClean="0"/>
              <a:pPr/>
              <a:t>‹#›</a:t>
            </a:fld>
            <a:endParaRPr lang="ar-IQ"/>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01DA810-3C2C-48C3-AD2A-5F953D6416A5}" type="datetimeFigureOut">
              <a:rPr lang="ar-IQ" smtClean="0"/>
              <a:pPr/>
              <a:t>17/04/1440</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A4AF72EE-E31A-4EB6-A305-03615EEA901B}"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01DA810-3C2C-48C3-AD2A-5F953D6416A5}" type="datetimeFigureOut">
              <a:rPr lang="ar-IQ" smtClean="0"/>
              <a:pPr/>
              <a:t>17/04/1440</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A4AF72EE-E31A-4EB6-A305-03615EEA901B}" type="slidenum">
              <a:rPr lang="ar-IQ" smtClean="0"/>
              <a:pPr/>
              <a:t>‹#›</a:t>
            </a:fld>
            <a:endParaRPr lang="ar-IQ"/>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01DA810-3C2C-48C3-AD2A-5F953D6416A5}" type="datetimeFigureOut">
              <a:rPr lang="ar-IQ" smtClean="0"/>
              <a:pPr/>
              <a:t>17/04/1440</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A4AF72EE-E31A-4EB6-A305-03615EEA901B}"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01DA810-3C2C-48C3-AD2A-5F953D6416A5}" type="datetimeFigureOut">
              <a:rPr lang="ar-IQ" smtClean="0"/>
              <a:pPr/>
              <a:t>17/04/1440</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A4AF72EE-E31A-4EB6-A305-03615EEA901B}"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01DA810-3C2C-48C3-AD2A-5F953D6416A5}" type="datetimeFigureOut">
              <a:rPr lang="ar-IQ" smtClean="0"/>
              <a:pPr/>
              <a:t>17/04/1440</a:t>
            </a:fld>
            <a:endParaRPr lang="ar-IQ"/>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4AF72EE-E31A-4EB6-A305-03615EEA901B}" type="slidenum">
              <a:rPr lang="ar-IQ" smtClean="0"/>
              <a:pPr/>
              <a:t>‹#›</a:t>
            </a:fld>
            <a:endParaRPr lang="ar-IQ"/>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01DA810-3C2C-48C3-AD2A-5F953D6416A5}" type="datetimeFigureOut">
              <a:rPr lang="ar-IQ" smtClean="0"/>
              <a:pPr/>
              <a:t>17/04/1440</a:t>
            </a:fld>
            <a:endParaRPr lang="ar-IQ"/>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4AF72EE-E31A-4EB6-A305-03615EEA901B}"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052737"/>
            <a:ext cx="7772400" cy="2088231"/>
          </a:xfrm>
        </p:spPr>
        <p:txBody>
          <a:bodyPr>
            <a:noAutofit/>
          </a:bodyPr>
          <a:lstStyle/>
          <a:p>
            <a:pPr algn="ctr" rtl="0"/>
            <a:r>
              <a:rPr lang="en-US" sz="6000" dirty="0" smtClean="0">
                <a:solidFill>
                  <a:schemeClr val="accent2">
                    <a:lumMod val="60000"/>
                    <a:lumOff val="40000"/>
                  </a:schemeClr>
                </a:solidFill>
                <a:latin typeface="Arial Rounded MT Bold" pitchFamily="34" charset="0"/>
              </a:rPr>
              <a:t>Pharmaceutical</a:t>
            </a:r>
            <a:r>
              <a:rPr lang="en-US" sz="6000" dirty="0" smtClean="0">
                <a:latin typeface="Arial Rounded MT Bold" pitchFamily="34" charset="0"/>
              </a:rPr>
              <a:t> </a:t>
            </a:r>
            <a:r>
              <a:rPr lang="en-US" sz="6000" dirty="0" smtClean="0">
                <a:solidFill>
                  <a:schemeClr val="accent2">
                    <a:lumMod val="60000"/>
                    <a:lumOff val="40000"/>
                  </a:schemeClr>
                </a:solidFill>
                <a:latin typeface="Arial Rounded MT Bold" pitchFamily="34" charset="0"/>
              </a:rPr>
              <a:t>chemistry</a:t>
            </a:r>
            <a:r>
              <a:rPr lang="en-US" sz="6000" dirty="0" smtClean="0">
                <a:latin typeface="Arial Rounded MT Bold" pitchFamily="34" charset="0"/>
              </a:rPr>
              <a:t/>
            </a:r>
            <a:br>
              <a:rPr lang="en-US" sz="6000" dirty="0" smtClean="0">
                <a:latin typeface="Arial Rounded MT Bold" pitchFamily="34" charset="0"/>
              </a:rPr>
            </a:br>
            <a:endParaRPr lang="ar-IQ" sz="6000" dirty="0">
              <a:latin typeface="Arial Rounded MT Bold" pitchFamily="34" charset="0"/>
            </a:endParaRPr>
          </a:p>
        </p:txBody>
      </p:sp>
      <p:sp>
        <p:nvSpPr>
          <p:cNvPr id="3" name="Subtitle 2"/>
          <p:cNvSpPr>
            <a:spLocks noGrp="1"/>
          </p:cNvSpPr>
          <p:nvPr>
            <p:ph type="subTitle" idx="1"/>
          </p:nvPr>
        </p:nvSpPr>
        <p:spPr>
          <a:xfrm>
            <a:off x="1371600" y="2636912"/>
            <a:ext cx="6400800" cy="3001888"/>
          </a:xfrm>
        </p:spPr>
        <p:txBody>
          <a:bodyPr>
            <a:normAutofit/>
          </a:bodyPr>
          <a:lstStyle/>
          <a:p>
            <a:pPr algn="ctr" rtl="0"/>
            <a:r>
              <a:rPr lang="en-US" sz="4000" smtClean="0">
                <a:solidFill>
                  <a:schemeClr val="accent2">
                    <a:lumMod val="75000"/>
                  </a:schemeClr>
                </a:solidFill>
              </a:rPr>
              <a:t>Adrenergic </a:t>
            </a:r>
            <a:r>
              <a:rPr lang="en-US" sz="4000" smtClean="0">
                <a:solidFill>
                  <a:schemeClr val="accent2">
                    <a:lumMod val="75000"/>
                  </a:schemeClr>
                </a:solidFill>
              </a:rPr>
              <a:t>Agents</a:t>
            </a:r>
            <a:endParaRPr lang="en-US" sz="4000" dirty="0" smtClean="0">
              <a:solidFill>
                <a:schemeClr val="accent2">
                  <a:lumMod val="75000"/>
                </a:schemeClr>
              </a:solidFill>
            </a:endParaRPr>
          </a:p>
          <a:p>
            <a:pPr algn="ctr" rtl="0"/>
            <a:r>
              <a:rPr lang="en-US" sz="3500" dirty="0" smtClean="0">
                <a:solidFill>
                  <a:schemeClr val="accent1">
                    <a:lumMod val="75000"/>
                  </a:schemeClr>
                </a:solidFill>
              </a:rPr>
              <a:t>Assist . Prof . Karima  F. Ali</a:t>
            </a:r>
          </a:p>
          <a:p>
            <a:pPr algn="ctr" rtl="0"/>
            <a:r>
              <a:rPr lang="en-US" sz="2800" dirty="0" smtClean="0">
                <a:solidFill>
                  <a:schemeClr val="tx1"/>
                </a:solidFill>
              </a:rPr>
              <a:t>AL-Mustansiriyah university</a:t>
            </a:r>
          </a:p>
          <a:p>
            <a:pPr algn="ctr" rtl="0"/>
            <a:r>
              <a:rPr lang="en-US" sz="2800" dirty="0" smtClean="0">
                <a:solidFill>
                  <a:schemeClr val="tx1"/>
                </a:solidFill>
              </a:rPr>
              <a:t>College of pharmacy</a:t>
            </a:r>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08720"/>
            <a:ext cx="8229600" cy="5030019"/>
          </a:xfrm>
        </p:spPr>
        <p:txBody>
          <a:bodyPr>
            <a:noAutofit/>
          </a:bodyPr>
          <a:lstStyle/>
          <a:p>
            <a:pPr marL="0" indent="630238" algn="just" rtl="0">
              <a:buNone/>
            </a:pPr>
            <a:r>
              <a:rPr lang="en-US" sz="2800" b="1" i="1" dirty="0" smtClean="0">
                <a:solidFill>
                  <a:schemeClr val="accent2"/>
                </a:solidFill>
              </a:rPr>
              <a:t>Storage and Release.</a:t>
            </a:r>
          </a:p>
          <a:p>
            <a:pPr marL="0" indent="630238" algn="just" rtl="0">
              <a:buNone/>
            </a:pPr>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large percentage of the </a:t>
            </a:r>
            <a:r>
              <a:rPr lang="en-US" sz="2400" dirty="0" smtClean="0">
                <a:latin typeface="Times New Roman" pitchFamily="18" charset="0"/>
                <a:cs typeface="Times New Roman" pitchFamily="18" charset="0"/>
              </a:rPr>
              <a:t>NE present </a:t>
            </a:r>
            <a:r>
              <a:rPr lang="en-US" sz="2400" dirty="0">
                <a:latin typeface="Times New Roman" pitchFamily="18" charset="0"/>
                <a:cs typeface="Times New Roman" pitchFamily="18" charset="0"/>
              </a:rPr>
              <a:t>is located within highly specialized subcellular </a:t>
            </a:r>
            <a:r>
              <a:rPr lang="en-US" sz="2400" dirty="0" smtClean="0">
                <a:latin typeface="Times New Roman" pitchFamily="18" charset="0"/>
                <a:cs typeface="Times New Roman" pitchFamily="18" charset="0"/>
              </a:rPr>
              <a:t>particles (later </a:t>
            </a:r>
            <a:r>
              <a:rPr lang="en-US" sz="2400" dirty="0">
                <a:latin typeface="Times New Roman" pitchFamily="18" charset="0"/>
                <a:cs typeface="Times New Roman" pitchFamily="18" charset="0"/>
              </a:rPr>
              <a:t>shown to be synaptic vesicles but </a:t>
            </a:r>
            <a:r>
              <a:rPr lang="en-US" sz="2400" dirty="0" smtClean="0">
                <a:latin typeface="Times New Roman" pitchFamily="18" charset="0"/>
                <a:cs typeface="Times New Roman" pitchFamily="18" charset="0"/>
              </a:rPr>
              <a:t>colloquially referred </a:t>
            </a:r>
            <a:r>
              <a:rPr lang="en-US" sz="2400" dirty="0">
                <a:latin typeface="Times New Roman" pitchFamily="18" charset="0"/>
                <a:cs typeface="Times New Roman" pitchFamily="18" charset="0"/>
              </a:rPr>
              <a:t>to as granules) in sympathetic nerve endings </a:t>
            </a:r>
            <a:r>
              <a:rPr lang="en-US" sz="2400" dirty="0" smtClean="0">
                <a:latin typeface="Times New Roman" pitchFamily="18" charset="0"/>
                <a:cs typeface="Times New Roman" pitchFamily="18" charset="0"/>
              </a:rPr>
              <a:t>and chromaffin </a:t>
            </a:r>
            <a:r>
              <a:rPr lang="en-US" sz="2400" dirty="0">
                <a:latin typeface="Times New Roman" pitchFamily="18" charset="0"/>
                <a:cs typeface="Times New Roman" pitchFamily="18" charset="0"/>
              </a:rPr>
              <a:t>cells</a:t>
            </a:r>
            <a:r>
              <a:rPr lang="en-US" sz="2400" dirty="0" smtClean="0">
                <a:latin typeface="Times New Roman" pitchFamily="18" charset="0"/>
                <a:cs typeface="Times New Roman" pitchFamily="18" charset="0"/>
              </a:rPr>
              <a:t>. Much of the NE in CNS is also located within similar vesicles. The concentration in the vesicles is maintained also by the </a:t>
            </a:r>
            <a:r>
              <a:rPr lang="en-US" sz="2400" dirty="0" smtClean="0">
                <a:solidFill>
                  <a:schemeClr val="accent2"/>
                </a:solidFill>
                <a:latin typeface="Times New Roman" pitchFamily="18" charset="0"/>
                <a:cs typeface="Times New Roman" pitchFamily="18" charset="0"/>
              </a:rPr>
              <a:t>VMAT</a:t>
            </a:r>
            <a:r>
              <a:rPr lang="en-US" sz="2400" dirty="0" smtClean="0">
                <a:latin typeface="Times New Roman" pitchFamily="18" charset="0"/>
                <a:cs typeface="Times New Roman" pitchFamily="18" charset="0"/>
              </a:rPr>
              <a:t> (Vesicular monoamine transporter). </a:t>
            </a:r>
            <a:r>
              <a:rPr lang="en-US" sz="2400" dirty="0">
                <a:latin typeface="Times New Roman" pitchFamily="18" charset="0"/>
                <a:cs typeface="Times New Roman" pitchFamily="18" charset="0"/>
              </a:rPr>
              <a:t>Indirectly acting and mixed sympatho-mimetics </a:t>
            </a:r>
            <a:r>
              <a:rPr lang="en-US" sz="2400" dirty="0" smtClean="0">
                <a:latin typeface="Times New Roman" pitchFamily="18" charset="0"/>
                <a:cs typeface="Times New Roman" pitchFamily="18" charset="0"/>
              </a:rPr>
              <a:t>(e.g. Tyramine, </a:t>
            </a:r>
            <a:r>
              <a:rPr lang="en-US" sz="2400" dirty="0">
                <a:latin typeface="Times New Roman" pitchFamily="18" charset="0"/>
                <a:cs typeface="Times New Roman" pitchFamily="18" charset="0"/>
              </a:rPr>
              <a:t>amphetamines, and ephedrine) are capable of releasing stored transmitter from noradrenergic nerve endings by a calcium-independent process. </a:t>
            </a:r>
          </a:p>
          <a:p>
            <a:pPr marL="0" indent="630238" algn="just" rtl="0">
              <a:buNone/>
            </a:pPr>
            <a:r>
              <a:rPr lang="en-US" sz="2400" dirty="0">
                <a:latin typeface="Times New Roman" pitchFamily="18" charset="0"/>
                <a:cs typeface="Times New Roman" pitchFamily="18" charset="0"/>
              </a:rPr>
              <a:t>These drugs are poor agonists (some are inactive) at adrenoceptors, but they are excellent substrates for </a:t>
            </a:r>
            <a:r>
              <a:rPr lang="en-US" sz="2400" dirty="0">
                <a:solidFill>
                  <a:srgbClr val="FF0000"/>
                </a:solidFill>
                <a:latin typeface="Times New Roman" pitchFamily="18" charset="0"/>
                <a:cs typeface="Times New Roman" pitchFamily="18" charset="0"/>
              </a:rPr>
              <a:t>VMAT</a:t>
            </a:r>
          </a:p>
          <a:p>
            <a:pPr marL="0" indent="630238" algn="just" rtl="0">
              <a:buNone/>
            </a:pPr>
            <a:endParaRPr lang="ar-IQ" sz="2400" dirty="0">
              <a:latin typeface="Times New Roman" pitchFamily="18" charset="0"/>
              <a:cs typeface="Times New Roman" pitchFamily="18" charset="0"/>
            </a:endParaRPr>
          </a:p>
        </p:txBody>
      </p:sp>
      <p:sp>
        <p:nvSpPr>
          <p:cNvPr id="2" name="Title 1"/>
          <p:cNvSpPr>
            <a:spLocks noGrp="1"/>
          </p:cNvSpPr>
          <p:nvPr>
            <p:ph type="title"/>
          </p:nvPr>
        </p:nvSpPr>
        <p:spPr>
          <a:xfrm>
            <a:off x="323528" y="274638"/>
            <a:ext cx="8640960" cy="706090"/>
          </a:xfrm>
        </p:spPr>
        <p:txBody>
          <a:bodyPr>
            <a:noAutofit/>
          </a:bodyPr>
          <a:lstStyle/>
          <a:p>
            <a:pPr rtl="0"/>
            <a:r>
              <a:rPr lang="en-US" sz="3600" b="1" dirty="0">
                <a:solidFill>
                  <a:srgbClr val="00B0F0"/>
                </a:solidFill>
                <a:latin typeface="Times New Roman" panose="02020603050405020304" pitchFamily="18" charset="0"/>
                <a:cs typeface="Times New Roman" panose="02020603050405020304" pitchFamily="18" charset="0"/>
              </a:rPr>
              <a:t>Storage, Release, </a:t>
            </a:r>
            <a:r>
              <a:rPr lang="en-US" sz="3600" b="1" dirty="0" smtClean="0">
                <a:solidFill>
                  <a:srgbClr val="00B0F0"/>
                </a:solidFill>
                <a:latin typeface="Times New Roman" panose="02020603050405020304" pitchFamily="18" charset="0"/>
                <a:cs typeface="Times New Roman" panose="02020603050405020304" pitchFamily="18" charset="0"/>
              </a:rPr>
              <a:t>Uptake, and </a:t>
            </a:r>
            <a:r>
              <a:rPr lang="en-US" sz="3600" dirty="0" smtClean="0">
                <a:solidFill>
                  <a:srgbClr val="00B0F0"/>
                </a:solidFill>
                <a:latin typeface="Times New Roman" panose="02020603050405020304" pitchFamily="18" charset="0"/>
                <a:cs typeface="Times New Roman" panose="02020603050405020304" pitchFamily="18" charset="0"/>
              </a:rPr>
              <a:t> </a:t>
            </a:r>
            <a:r>
              <a:rPr lang="en-US" sz="3600" b="1" dirty="0" smtClean="0">
                <a:solidFill>
                  <a:srgbClr val="00B0F0"/>
                </a:solidFill>
                <a:latin typeface="Times New Roman" panose="02020603050405020304" pitchFamily="18" charset="0"/>
                <a:cs typeface="Times New Roman" panose="02020603050405020304" pitchFamily="18" charset="0"/>
              </a:rPr>
              <a:t>Metabolism</a:t>
            </a:r>
            <a:endParaRPr lang="ar-IQ" sz="3600" dirty="0">
              <a:solidFill>
                <a:srgbClr val="00B0F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386603"/>
          </a:xfrm>
        </p:spPr>
        <p:txBody>
          <a:bodyPr>
            <a:noAutofit/>
          </a:bodyPr>
          <a:lstStyle/>
          <a:p>
            <a:pPr marL="0" indent="630238" algn="just" rtl="0">
              <a:buNone/>
            </a:pPr>
            <a:r>
              <a:rPr lang="en-US" sz="2400" dirty="0">
                <a:latin typeface="Times New Roman" pitchFamily="18" charset="0"/>
                <a:cs typeface="Times New Roman" pitchFamily="18" charset="0"/>
              </a:rPr>
              <a:t>Two uptake mechanisms exist for terminating the action of adrenergic catecholamines - uptake 1 and uptake 2. Uptake 1 occurs at the presynaptic nerve terminal to remove the neurotransmitter from the synapse. Uptake 2 occurs at postsynaptic and peripheral cells to prevent the neurotransmitter from diffusing laterally</a:t>
            </a:r>
            <a:r>
              <a:rPr lang="en-US" sz="2400" dirty="0" smtClean="0">
                <a:latin typeface="Times New Roman" pitchFamily="18" charset="0"/>
                <a:cs typeface="Times New Roman" pitchFamily="18" charset="0"/>
              </a:rPr>
              <a:t>. Once </a:t>
            </a:r>
            <a:r>
              <a:rPr lang="en-US" sz="2400" dirty="0">
                <a:latin typeface="Times New Roman" pitchFamily="18" charset="0"/>
                <a:cs typeface="Times New Roman" pitchFamily="18" charset="0"/>
              </a:rPr>
              <a:t>NE has exerted its effect at adrenergic </a:t>
            </a:r>
            <a:r>
              <a:rPr lang="en-US" sz="2400" dirty="0" smtClean="0">
                <a:latin typeface="Times New Roman" pitchFamily="18" charset="0"/>
                <a:cs typeface="Times New Roman" pitchFamily="18" charset="0"/>
              </a:rPr>
              <a:t>receptors, there </a:t>
            </a:r>
            <a:r>
              <a:rPr lang="en-US" sz="2400" dirty="0">
                <a:latin typeface="Times New Roman" pitchFamily="18" charset="0"/>
                <a:cs typeface="Times New Roman" pitchFamily="18" charset="0"/>
              </a:rPr>
              <a:t>must be mechanisms for removing the </a:t>
            </a:r>
            <a:r>
              <a:rPr lang="en-US" sz="2400" dirty="0" smtClean="0">
                <a:latin typeface="Times New Roman" pitchFamily="18" charset="0"/>
                <a:cs typeface="Times New Roman" pitchFamily="18" charset="0"/>
              </a:rPr>
              <a:t>NE from </a:t>
            </a:r>
            <a:r>
              <a:rPr lang="en-US" sz="2400" dirty="0">
                <a:latin typeface="Times New Roman" pitchFamily="18" charset="0"/>
                <a:cs typeface="Times New Roman" pitchFamily="18" charset="0"/>
              </a:rPr>
              <a:t>the synapse and terminating its action at the </a:t>
            </a:r>
            <a:r>
              <a:rPr lang="en-US" sz="2400" dirty="0" smtClean="0">
                <a:latin typeface="Times New Roman" pitchFamily="18" charset="0"/>
                <a:cs typeface="Times New Roman" pitchFamily="18" charset="0"/>
              </a:rPr>
              <a:t>receptors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These </a:t>
            </a:r>
            <a:r>
              <a:rPr lang="en-US" sz="2400" dirty="0">
                <a:latin typeface="Times New Roman" pitchFamily="18" charset="0"/>
                <a:cs typeface="Times New Roman" pitchFamily="18" charset="0"/>
              </a:rPr>
              <a:t>mechanisms include (a) </a:t>
            </a:r>
            <a:r>
              <a:rPr lang="en-US" sz="2400" dirty="0">
                <a:solidFill>
                  <a:srgbClr val="0070C0"/>
                </a:solidFill>
                <a:latin typeface="Times New Roman" pitchFamily="18" charset="0"/>
                <a:cs typeface="Times New Roman" pitchFamily="18" charset="0"/>
              </a:rPr>
              <a:t>reuptake</a:t>
            </a:r>
            <a:r>
              <a:rPr lang="en-US" sz="2400" dirty="0">
                <a:latin typeface="Times New Roman" pitchFamily="18" charset="0"/>
                <a:cs typeface="Times New Roman" pitchFamily="18" charset="0"/>
              </a:rPr>
              <a:t> of NE into </a:t>
            </a:r>
            <a:r>
              <a:rPr lang="en-US" sz="2400" dirty="0" smtClean="0">
                <a:latin typeface="Times New Roman" pitchFamily="18" charset="0"/>
                <a:cs typeface="Times New Roman" pitchFamily="18" charset="0"/>
              </a:rPr>
              <a:t>the presynaptic </a:t>
            </a:r>
            <a:r>
              <a:rPr lang="en-US" sz="2400" dirty="0">
                <a:latin typeface="Times New Roman" pitchFamily="18" charset="0"/>
                <a:cs typeface="Times New Roman" pitchFamily="18" charset="0"/>
              </a:rPr>
              <a:t>neuron (recycling, major mechanism) by </a:t>
            </a:r>
            <a:r>
              <a:rPr lang="en-US" sz="2400" dirty="0" smtClean="0">
                <a:solidFill>
                  <a:schemeClr val="accent2"/>
                </a:solidFill>
                <a:latin typeface="Times New Roman" pitchFamily="18" charset="0"/>
                <a:cs typeface="Times New Roman" pitchFamily="18" charset="0"/>
              </a:rPr>
              <a:t>NET </a:t>
            </a:r>
            <a:r>
              <a:rPr lang="en-US" sz="2400" dirty="0" smtClean="0">
                <a:latin typeface="Times New Roman" pitchFamily="18" charset="0"/>
                <a:cs typeface="Times New Roman" pitchFamily="18" charset="0"/>
              </a:rPr>
              <a:t>(NE reuptake transporter)</a:t>
            </a:r>
            <a:r>
              <a:rPr lang="en-US" sz="2400" dirty="0" smtClean="0">
                <a:solidFill>
                  <a:schemeClr val="accent2"/>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and </a:t>
            </a:r>
            <a:r>
              <a:rPr lang="en-US" sz="2400" dirty="0">
                <a:latin typeface="Times New Roman" pitchFamily="18" charset="0"/>
                <a:cs typeface="Times New Roman" pitchFamily="18" charset="0"/>
              </a:rPr>
              <a:t>into extraneuronal tissues, (b) </a:t>
            </a:r>
            <a:r>
              <a:rPr lang="en-US" sz="2400" dirty="0">
                <a:solidFill>
                  <a:srgbClr val="0070C0"/>
                </a:solidFill>
                <a:latin typeface="Times New Roman" pitchFamily="18" charset="0"/>
                <a:cs typeface="Times New Roman" pitchFamily="18" charset="0"/>
              </a:rPr>
              <a:t>conversion </a:t>
            </a:r>
            <a:r>
              <a:rPr lang="en-US" sz="2400" dirty="0">
                <a:latin typeface="Times New Roman" pitchFamily="18" charset="0"/>
                <a:cs typeface="Times New Roman" pitchFamily="18" charset="0"/>
              </a:rPr>
              <a:t>of NE to </a:t>
            </a:r>
            <a:r>
              <a:rPr lang="en-US" sz="2400" dirty="0" smtClean="0">
                <a:latin typeface="Times New Roman" pitchFamily="18" charset="0"/>
                <a:cs typeface="Times New Roman" pitchFamily="18" charset="0"/>
              </a:rPr>
              <a:t>an inactive </a:t>
            </a:r>
            <a:r>
              <a:rPr lang="en-US" sz="2400" dirty="0">
                <a:latin typeface="Times New Roman" pitchFamily="18" charset="0"/>
                <a:cs typeface="Times New Roman" pitchFamily="18" charset="0"/>
              </a:rPr>
              <a:t>metabolite, and (c) </a:t>
            </a:r>
            <a:r>
              <a:rPr lang="en-US" sz="2400" dirty="0">
                <a:solidFill>
                  <a:srgbClr val="0070C0"/>
                </a:solidFill>
                <a:latin typeface="Times New Roman" pitchFamily="18" charset="0"/>
                <a:cs typeface="Times New Roman" pitchFamily="18" charset="0"/>
              </a:rPr>
              <a:t>diffusion</a:t>
            </a:r>
            <a:r>
              <a:rPr lang="en-US" sz="2400" dirty="0">
                <a:latin typeface="Times New Roman" pitchFamily="18" charset="0"/>
                <a:cs typeface="Times New Roman" pitchFamily="18" charset="0"/>
              </a:rPr>
              <a:t> of the NE away </a:t>
            </a:r>
            <a:r>
              <a:rPr lang="en-US" sz="2400" dirty="0" smtClean="0">
                <a:latin typeface="Times New Roman" pitchFamily="18" charset="0"/>
                <a:cs typeface="Times New Roman" pitchFamily="18" charset="0"/>
              </a:rPr>
              <a:t>from the </a:t>
            </a:r>
            <a:r>
              <a:rPr lang="en-US" sz="2400" dirty="0">
                <a:latin typeface="Times New Roman" pitchFamily="18" charset="0"/>
                <a:cs typeface="Times New Roman" pitchFamily="18" charset="0"/>
              </a:rPr>
              <a:t>synapse. The first two of these mechanisms </a:t>
            </a:r>
            <a:r>
              <a:rPr lang="en-US" sz="2400" dirty="0" smtClean="0">
                <a:latin typeface="Times New Roman" pitchFamily="18" charset="0"/>
                <a:cs typeface="Times New Roman" pitchFamily="18" charset="0"/>
              </a:rPr>
              <a:t>require specific </a:t>
            </a:r>
            <a:r>
              <a:rPr lang="en-US" sz="2400" dirty="0">
                <a:latin typeface="Times New Roman" pitchFamily="18" charset="0"/>
                <a:cs typeface="Times New Roman" pitchFamily="18" charset="0"/>
              </a:rPr>
              <a:t>transport proteins or enzymes, and therefore are </a:t>
            </a:r>
            <a:r>
              <a:rPr lang="en-US" sz="2400" dirty="0" smtClean="0">
                <a:latin typeface="Times New Roman" pitchFamily="18" charset="0"/>
                <a:cs typeface="Times New Roman" pitchFamily="18" charset="0"/>
              </a:rPr>
              <a:t>targets for </a:t>
            </a:r>
            <a:r>
              <a:rPr lang="en-US" sz="2400" dirty="0">
                <a:latin typeface="Times New Roman" pitchFamily="18" charset="0"/>
                <a:cs typeface="Times New Roman" pitchFamily="18" charset="0"/>
              </a:rPr>
              <a:t>pharmacologic intervention.</a:t>
            </a:r>
            <a:endParaRPr lang="ar-IQ" sz="24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457200" y="274638"/>
            <a:ext cx="8229600" cy="346050"/>
          </a:xfrm>
        </p:spPr>
        <p:txBody>
          <a:bodyPr>
            <a:normAutofit fontScale="90000"/>
          </a:bodyPr>
          <a:lstStyle/>
          <a:p>
            <a:r>
              <a:rPr lang="en-US" b="1" i="1" dirty="0">
                <a:solidFill>
                  <a:schemeClr val="accent2">
                    <a:lumMod val="60000"/>
                    <a:lumOff val="40000"/>
                  </a:schemeClr>
                </a:solidFill>
              </a:rPr>
              <a:t>Uptake.</a:t>
            </a:r>
            <a:endParaRPr lang="ar-IQ"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Model of life cycle of NE.</a:t>
            </a:r>
            <a:endParaRPr lang="ar-IQ" dirty="0"/>
          </a:p>
        </p:txBody>
      </p:sp>
      <p:pic>
        <p:nvPicPr>
          <p:cNvPr id="1026" name="Picture 2"/>
          <p:cNvPicPr>
            <a:picLocks noGrp="1" noChangeAspect="1" noChangeArrowheads="1"/>
          </p:cNvPicPr>
          <p:nvPr>
            <p:ph idx="1"/>
          </p:nvPr>
        </p:nvPicPr>
        <p:blipFill>
          <a:blip r:embed="rId2" cstate="print"/>
          <a:srcRect l="6181" t="6445" r="7094" b="9232"/>
          <a:stretch>
            <a:fillRect/>
          </a:stretch>
        </p:blipFill>
        <p:spPr bwMode="auto">
          <a:xfrm>
            <a:off x="467544" y="1124744"/>
            <a:ext cx="8424936"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00808"/>
            <a:ext cx="7772400" cy="4318992"/>
          </a:xfrm>
        </p:spPr>
        <p:txBody>
          <a:bodyPr>
            <a:normAutofit/>
          </a:bodyPr>
          <a:lstStyle/>
          <a:p>
            <a:pPr marL="0" indent="630238" algn="just" rtl="0">
              <a:buNone/>
            </a:pPr>
            <a:r>
              <a:rPr lang="en-US" sz="3200" dirty="0">
                <a:latin typeface="Times New Roman" pitchFamily="18" charset="0"/>
                <a:cs typeface="Times New Roman" pitchFamily="18" charset="0"/>
              </a:rPr>
              <a:t>The major mammalian enzymes of </a:t>
            </a:r>
            <a:r>
              <a:rPr lang="en-US" sz="3200" dirty="0" smtClean="0">
                <a:latin typeface="Times New Roman" pitchFamily="18" charset="0"/>
                <a:cs typeface="Times New Roman" pitchFamily="18" charset="0"/>
              </a:rPr>
              <a:t>importance in </a:t>
            </a:r>
            <a:r>
              <a:rPr lang="en-US" sz="3200" dirty="0">
                <a:latin typeface="Times New Roman" pitchFamily="18" charset="0"/>
                <a:cs typeface="Times New Roman" pitchFamily="18" charset="0"/>
              </a:rPr>
              <a:t>the CA metabolism are monoamine oxidase (</a:t>
            </a:r>
            <a:r>
              <a:rPr lang="en-US" sz="3200" dirty="0">
                <a:solidFill>
                  <a:srgbClr val="FF0000"/>
                </a:solidFill>
                <a:latin typeface="Times New Roman" pitchFamily="18" charset="0"/>
                <a:cs typeface="Times New Roman" pitchFamily="18" charset="0"/>
              </a:rPr>
              <a:t>MAO</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and catechol-O-methyl transferase </a:t>
            </a:r>
            <a:r>
              <a:rPr lang="en-US" sz="3200" dirty="0">
                <a:latin typeface="Times New Roman" pitchFamily="18" charset="0"/>
                <a:cs typeface="Times New Roman" pitchFamily="18" charset="0"/>
              </a:rPr>
              <a:t>(</a:t>
            </a:r>
            <a:r>
              <a:rPr lang="en-US" sz="3200" dirty="0">
                <a:solidFill>
                  <a:srgbClr val="FF0000"/>
                </a:solidFill>
                <a:latin typeface="Times New Roman" pitchFamily="18" charset="0"/>
                <a:cs typeface="Times New Roman" pitchFamily="18" charset="0"/>
              </a:rPr>
              <a:t>COMT</a:t>
            </a:r>
            <a:r>
              <a:rPr lang="en-US" sz="3200" dirty="0" smtClean="0">
                <a:latin typeface="Times New Roman" pitchFamily="18" charset="0"/>
                <a:cs typeface="Times New Roman" pitchFamily="18" charset="0"/>
              </a:rPr>
              <a:t>).</a:t>
            </a:r>
          </a:p>
          <a:p>
            <a:pPr marL="0" indent="630238" algn="just" rtl="0">
              <a:buNone/>
            </a:pPr>
            <a:r>
              <a:rPr lang="en-US" sz="3200" dirty="0" smtClean="0">
                <a:latin typeface="Times New Roman" pitchFamily="18" charset="0"/>
                <a:cs typeface="Times New Roman" pitchFamily="18" charset="0"/>
              </a:rPr>
              <a:t>MAOs </a:t>
            </a:r>
            <a:r>
              <a:rPr lang="en-US" sz="3200" dirty="0">
                <a:latin typeface="Times New Roman" pitchFamily="18" charset="0"/>
                <a:cs typeface="Times New Roman" pitchFamily="18" charset="0"/>
              </a:rPr>
              <a:t>oxidatively deaminate CAs </a:t>
            </a:r>
            <a:r>
              <a:rPr lang="en-US" sz="3200" dirty="0" smtClean="0">
                <a:latin typeface="Times New Roman" pitchFamily="18" charset="0"/>
                <a:cs typeface="Times New Roman" pitchFamily="18" charset="0"/>
              </a:rPr>
              <a:t>to their </a:t>
            </a:r>
            <a:r>
              <a:rPr lang="en-US" sz="3200" dirty="0">
                <a:latin typeface="Times New Roman" pitchFamily="18" charset="0"/>
                <a:cs typeface="Times New Roman" pitchFamily="18" charset="0"/>
              </a:rPr>
              <a:t>corresponding aldehydes, which are rapidly </a:t>
            </a:r>
            <a:r>
              <a:rPr lang="en-US" sz="3200" dirty="0" smtClean="0">
                <a:latin typeface="Times New Roman" pitchFamily="18" charset="0"/>
                <a:cs typeface="Times New Roman" pitchFamily="18" charset="0"/>
              </a:rPr>
              <a:t>oxidized to </a:t>
            </a:r>
            <a:r>
              <a:rPr lang="en-US" sz="3200" dirty="0">
                <a:latin typeface="Times New Roman" pitchFamily="18" charset="0"/>
                <a:cs typeface="Times New Roman" pitchFamily="18" charset="0"/>
              </a:rPr>
              <a:t>the corresponding acid by the enzyme aldehyde </a:t>
            </a:r>
            <a:r>
              <a:rPr lang="en-US" sz="3200" dirty="0" smtClean="0">
                <a:latin typeface="Times New Roman" pitchFamily="18" charset="0"/>
                <a:cs typeface="Times New Roman" pitchFamily="18" charset="0"/>
              </a:rPr>
              <a:t>dehydrogenase</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r>
              <a:rPr lang="en-US" sz="3200" dirty="0" smtClean="0">
                <a:solidFill>
                  <a:srgbClr val="FF0000"/>
                </a:solidFill>
                <a:latin typeface="Times New Roman" pitchFamily="18" charset="0"/>
                <a:cs typeface="Times New Roman" pitchFamily="18" charset="0"/>
              </a:rPr>
              <a:t>AD</a:t>
            </a:r>
            <a:r>
              <a:rPr lang="en-US" sz="3200" dirty="0">
                <a:latin typeface="Times New Roman" pitchFamily="18" charset="0"/>
                <a:cs typeface="Times New Roman" pitchFamily="18" charset="0"/>
              </a:rPr>
              <a:t>).</a:t>
            </a:r>
            <a:endParaRPr lang="ar-IQ" sz="3200" dirty="0">
              <a:latin typeface="Times New Roman" pitchFamily="18" charset="0"/>
              <a:cs typeface="Times New Roman" pitchFamily="18" charset="0"/>
            </a:endParaRPr>
          </a:p>
        </p:txBody>
      </p:sp>
      <p:sp>
        <p:nvSpPr>
          <p:cNvPr id="2" name="Title 1"/>
          <p:cNvSpPr>
            <a:spLocks noGrp="1"/>
          </p:cNvSpPr>
          <p:nvPr>
            <p:ph type="title"/>
          </p:nvPr>
        </p:nvSpPr>
        <p:spPr>
          <a:xfrm>
            <a:off x="457200" y="274638"/>
            <a:ext cx="8229600" cy="1426170"/>
          </a:xfrm>
        </p:spPr>
        <p:txBody>
          <a:bodyPr/>
          <a:lstStyle/>
          <a:p>
            <a:r>
              <a:rPr lang="en-US" b="1" i="1" dirty="0" smtClean="0">
                <a:solidFill>
                  <a:schemeClr val="accent2">
                    <a:lumMod val="60000"/>
                    <a:lumOff val="40000"/>
                  </a:schemeClr>
                </a:solidFill>
              </a:rPr>
              <a:t>Metabolism</a:t>
            </a:r>
            <a:endParaRPr lang="ar-IQ"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rema\Pictures\2014-04-15 karima\Screenshot006.jpg"/>
          <p:cNvPicPr>
            <a:picLocks noChangeAspect="1" noChangeArrowheads="1"/>
          </p:cNvPicPr>
          <p:nvPr/>
        </p:nvPicPr>
        <p:blipFill>
          <a:blip r:embed="rId2" cstate="print"/>
          <a:srcRect l="5128" t="7877" r="8547" b="13357"/>
          <a:stretch>
            <a:fillRect/>
          </a:stretch>
        </p:blipFill>
        <p:spPr bwMode="auto">
          <a:xfrm>
            <a:off x="0" y="188640"/>
            <a:ext cx="8964488" cy="5544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60363" indent="271463" algn="just" rtl="0">
              <a:buNone/>
            </a:pPr>
            <a:r>
              <a:rPr lang="en-US" sz="2400" dirty="0" smtClean="0">
                <a:latin typeface="Times New Roman" pitchFamily="18" charset="0"/>
                <a:cs typeface="Times New Roman" pitchFamily="18" charset="0"/>
              </a:rPr>
              <a:t>most signaling molecules such as CAs are too polar to pass through the membrane, and no </a:t>
            </a:r>
            <a:r>
              <a:rPr lang="en-US" sz="2800" dirty="0" smtClean="0">
                <a:latin typeface="Times New Roman" pitchFamily="18" charset="0"/>
                <a:cs typeface="Times New Roman" pitchFamily="18" charset="0"/>
              </a:rPr>
              <a:t>appropriate</a:t>
            </a:r>
            <a:r>
              <a:rPr lang="en-US" sz="2400" dirty="0" smtClean="0">
                <a:latin typeface="Times New Roman" pitchFamily="18" charset="0"/>
                <a:cs typeface="Times New Roman" pitchFamily="18" charset="0"/>
              </a:rPr>
              <a:t> transport systems are available. Thus, the information that they present must be transmitted across the cell membrane without the molecules themselves entering the cell.</a:t>
            </a:r>
            <a:endParaRPr lang="ar-IQ" sz="2400" dirty="0" smtClean="0">
              <a:latin typeface="Times New Roman" pitchFamily="18" charset="0"/>
              <a:cs typeface="Times New Roman" pitchFamily="18" charset="0"/>
            </a:endParaRPr>
          </a:p>
          <a:p>
            <a:pPr marL="365125" indent="357188" algn="just" rtl="0">
              <a:buNone/>
            </a:pPr>
            <a:r>
              <a:rPr lang="en-US" sz="2400" dirty="0" smtClean="0">
                <a:latin typeface="Times New Roman" pitchFamily="18" charset="0"/>
                <a:cs typeface="Times New Roman" pitchFamily="18" charset="0"/>
              </a:rPr>
              <a:t>An important factor in the response of any cell or organ to adrenergic drugs is the </a:t>
            </a:r>
            <a:r>
              <a:rPr lang="en-US" sz="2400" dirty="0" smtClean="0">
                <a:solidFill>
                  <a:schemeClr val="accent4"/>
                </a:solidFill>
                <a:latin typeface="Times New Roman" pitchFamily="18" charset="0"/>
                <a:cs typeface="Times New Roman" pitchFamily="18" charset="0"/>
              </a:rPr>
              <a:t>density and proportion of </a:t>
            </a:r>
            <a:r>
              <a:rPr lang="el-GR" sz="2400" dirty="0" smtClean="0">
                <a:solidFill>
                  <a:schemeClr val="accent4"/>
                </a:solidFill>
                <a:latin typeface="Times New Roman"/>
                <a:cs typeface="Times New Roman"/>
              </a:rPr>
              <a:t>α</a:t>
            </a:r>
            <a:r>
              <a:rPr lang="en-US" sz="2400" dirty="0" smtClean="0">
                <a:solidFill>
                  <a:schemeClr val="accent4"/>
                </a:solidFill>
                <a:latin typeface="Times New Roman" pitchFamily="18" charset="0"/>
                <a:cs typeface="Times New Roman" pitchFamily="18" charset="0"/>
              </a:rPr>
              <a:t>- and </a:t>
            </a:r>
            <a:r>
              <a:rPr lang="el-GR" sz="2400" dirty="0" smtClean="0">
                <a:solidFill>
                  <a:schemeClr val="accent4"/>
                </a:solidFill>
                <a:latin typeface="Times New Roman"/>
                <a:cs typeface="Times New Roman"/>
              </a:rPr>
              <a:t>β</a:t>
            </a:r>
            <a:r>
              <a:rPr lang="en-US" sz="2400" dirty="0" smtClean="0">
                <a:solidFill>
                  <a:schemeClr val="accent4"/>
                </a:solidFill>
                <a:latin typeface="Times New Roman" pitchFamily="18" charset="0"/>
                <a:cs typeface="Times New Roman" pitchFamily="18" charset="0"/>
              </a:rPr>
              <a:t>-adrenoceptors. </a:t>
            </a:r>
            <a:r>
              <a:rPr lang="en-US" sz="2400" dirty="0" smtClean="0">
                <a:latin typeface="Times New Roman" pitchFamily="18" charset="0"/>
                <a:cs typeface="Times New Roman" pitchFamily="18" charset="0"/>
              </a:rPr>
              <a:t>For example, NE has relatively little capacity to increase bronchial airflow, because the receptors in bronchial smooth muscle are largely of the </a:t>
            </a:r>
            <a:r>
              <a:rPr lang="el-GR" sz="2400" dirty="0" smtClean="0">
                <a:latin typeface="Times New Roman"/>
                <a:cs typeface="Times New Roman"/>
              </a:rPr>
              <a:t>β</a:t>
            </a:r>
            <a:r>
              <a:rPr lang="en-US" sz="2400" dirty="0" smtClean="0">
                <a:latin typeface="Times New Roman" pitchFamily="18" charset="0"/>
                <a:cs typeface="Times New Roman" pitchFamily="18" charset="0"/>
              </a:rPr>
              <a:t>2-subtype.</a:t>
            </a:r>
            <a:r>
              <a:rPr lang="en-US" sz="2400" dirty="0" smtClean="0"/>
              <a:t> </a:t>
            </a:r>
          </a:p>
          <a:p>
            <a:pPr marL="365125" indent="357188" algn="just" rtl="0">
              <a:buNone/>
            </a:pPr>
            <a:r>
              <a:rPr lang="en-US" sz="2400" dirty="0" smtClean="0">
                <a:latin typeface="Times New Roman" pitchFamily="18" charset="0"/>
                <a:cs typeface="Times New Roman" pitchFamily="18" charset="0"/>
              </a:rPr>
              <a:t>In contrast, isoproterenol (ISO) and E are potent bronchodilators.</a:t>
            </a:r>
          </a:p>
        </p:txBody>
      </p:sp>
      <p:sp>
        <p:nvSpPr>
          <p:cNvPr id="3" name="Title 2"/>
          <p:cNvSpPr>
            <a:spLocks noGrp="1"/>
          </p:cNvSpPr>
          <p:nvPr>
            <p:ph type="title"/>
          </p:nvPr>
        </p:nvSpPr>
        <p:spPr/>
        <p:txBody>
          <a:bodyPr>
            <a:normAutofit fontScale="90000"/>
          </a:bodyPr>
          <a:lstStyle/>
          <a:p>
            <a:pPr algn="ctr"/>
            <a:r>
              <a:rPr lang="en-US" dirty="0" smtClean="0">
                <a:solidFill>
                  <a:srgbClr val="FF0000"/>
                </a:solidFill>
                <a:latin typeface="Times New Roman" pitchFamily="18" charset="0"/>
                <a:cs typeface="Times New Roman" pitchFamily="18" charset="0"/>
              </a:rPr>
              <a:t>Adrenergic Receptors</a:t>
            </a:r>
            <a:br>
              <a:rPr lang="en-US" dirty="0" smtClean="0">
                <a:solidFill>
                  <a:srgbClr val="FF0000"/>
                </a:solidFill>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Adrenergic Receptor Subtypes</a:t>
            </a:r>
            <a:endParaRPr lang="ar-IQ"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602627"/>
          </a:xfrm>
        </p:spPr>
        <p:txBody>
          <a:bodyPr>
            <a:normAutofit/>
          </a:bodyPr>
          <a:lstStyle/>
          <a:p>
            <a:pPr marL="273050" indent="88900" algn="just" rtl="0">
              <a:buNone/>
            </a:pPr>
            <a:r>
              <a:rPr lang="en-US" sz="2400" dirty="0" smtClean="0">
                <a:latin typeface="Times New Roman" pitchFamily="18" charset="0"/>
                <a:cs typeface="Times New Roman" pitchFamily="18" charset="0"/>
              </a:rPr>
              <a:t>The various adrenoceptor types and subtypes are not uniformly distributed with certain tissues containing more of one type than another.</a:t>
            </a:r>
          </a:p>
          <a:p>
            <a:pPr marL="0" indent="361950" algn="l" rtl="0">
              <a:buNone/>
            </a:pPr>
            <a:r>
              <a:rPr lang="en-US" sz="2400" dirty="0" smtClean="0">
                <a:latin typeface="Times New Roman" pitchFamily="18" charset="0"/>
                <a:cs typeface="Times New Roman" pitchFamily="18" charset="0"/>
              </a:rPr>
              <a:t>The clinical use of receptors-selective drugs becomes obvious when one considers the adrenoceptor subtypes and their locations.</a:t>
            </a:r>
          </a:p>
          <a:p>
            <a:pPr marL="95250" indent="-95250" algn="l" rtl="0">
              <a:buNone/>
              <a:tabLst>
                <a:tab pos="0" algn="l"/>
              </a:tabLst>
            </a:pPr>
            <a:r>
              <a:rPr lang="en-US" sz="2400" b="1" i="1" dirty="0" smtClean="0">
                <a:latin typeface="Times New Roman" pitchFamily="18" charset="0"/>
                <a:cs typeface="Times New Roman" pitchFamily="18" charset="0"/>
              </a:rPr>
              <a:t>  </a:t>
            </a:r>
            <a:r>
              <a:rPr lang="el-GR" sz="2400" b="1" i="1" dirty="0" smtClean="0">
                <a:latin typeface="Times New Roman" pitchFamily="18" charset="0"/>
                <a:cs typeface="Times New Roman" pitchFamily="18" charset="0"/>
              </a:rPr>
              <a:t>α</a:t>
            </a:r>
            <a:r>
              <a:rPr lang="en-US" sz="2400" b="1" i="1" dirty="0" smtClean="0">
                <a:latin typeface="Times New Roman" pitchFamily="18" charset="0"/>
                <a:cs typeface="Times New Roman" pitchFamily="18" charset="0"/>
              </a:rPr>
              <a:t>1-Agonists as Vasoconstrictors and Nasal Decongestants.</a:t>
            </a:r>
            <a:r>
              <a:rPr lang="el-GR" sz="2400" b="1" i="1" dirty="0" smtClean="0">
                <a:latin typeface="Times New Roman" pitchFamily="18" charset="0"/>
                <a:cs typeface="Times New Roman" pitchFamily="18" charset="0"/>
              </a:rPr>
              <a:t> </a:t>
            </a:r>
            <a:endParaRPr lang="en-US" sz="2400" b="1" i="1" dirty="0" smtClean="0">
              <a:latin typeface="Times New Roman" pitchFamily="18" charset="0"/>
              <a:cs typeface="Times New Roman" pitchFamily="18" charset="0"/>
            </a:endParaRPr>
          </a:p>
          <a:p>
            <a:pPr marL="95250" indent="-95250" algn="l" rtl="0">
              <a:buNone/>
              <a:tabLst>
                <a:tab pos="0" algn="l"/>
              </a:tabLst>
            </a:pPr>
            <a:r>
              <a:rPr lang="el-GR" sz="2400" b="1" i="1" dirty="0" smtClean="0">
                <a:latin typeface="Times New Roman" pitchFamily="18" charset="0"/>
                <a:cs typeface="Times New Roman" pitchFamily="18" charset="0"/>
              </a:rPr>
              <a:t>α</a:t>
            </a:r>
            <a:r>
              <a:rPr lang="en-US" sz="2400" b="1" i="1" dirty="0" smtClean="0">
                <a:latin typeface="Times New Roman" pitchFamily="18" charset="0"/>
                <a:cs typeface="Times New Roman" pitchFamily="18" charset="0"/>
              </a:rPr>
              <a:t>1-Antagonists for Treatment of Hypertension.                  </a:t>
            </a:r>
          </a:p>
          <a:p>
            <a:pPr marL="95250" indent="-95250" algn="l" rtl="0">
              <a:buNone/>
              <a:tabLst>
                <a:tab pos="0" algn="l"/>
              </a:tabLst>
            </a:pPr>
            <a:r>
              <a:rPr lang="en-US" sz="2400" b="1" i="1" dirty="0" smtClean="0">
                <a:latin typeface="Times New Roman" pitchFamily="18" charset="0"/>
                <a:cs typeface="Times New Roman" pitchFamily="18" charset="0"/>
              </a:rPr>
              <a:t> </a:t>
            </a:r>
            <a:r>
              <a:rPr lang="el-GR" sz="2400" b="1" i="1" dirty="0" smtClean="0">
                <a:latin typeface="Times New Roman" pitchFamily="18" charset="0"/>
                <a:cs typeface="Times New Roman" pitchFamily="18" charset="0"/>
              </a:rPr>
              <a:t>α</a:t>
            </a:r>
            <a:r>
              <a:rPr lang="en-US" sz="2400" b="1" i="1" dirty="0" smtClean="0">
                <a:latin typeface="Times New Roman" pitchFamily="18" charset="0"/>
                <a:cs typeface="Times New Roman" pitchFamily="18" charset="0"/>
              </a:rPr>
              <a:t>2-Agonists for Treatment of Hypertension</a:t>
            </a:r>
            <a:r>
              <a:rPr lang="en-US" sz="2400" b="1" i="1" dirty="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  </a:t>
            </a:r>
          </a:p>
          <a:p>
            <a:pPr marL="95250" indent="-95250" algn="l" rtl="0">
              <a:buNone/>
              <a:tabLst>
                <a:tab pos="0" algn="l"/>
              </a:tabLst>
            </a:pPr>
            <a:r>
              <a:rPr lang="en-US" sz="2400" b="1" i="1" dirty="0" smtClean="0">
                <a:latin typeface="Times New Roman" pitchFamily="18" charset="0"/>
                <a:cs typeface="Times New Roman" pitchFamily="18" charset="0"/>
              </a:rPr>
              <a:t>β1-Blockers </a:t>
            </a:r>
            <a:r>
              <a:rPr lang="en-US" sz="2400" b="1" i="1" dirty="0">
                <a:latin typeface="Times New Roman" pitchFamily="18" charset="0"/>
                <a:cs typeface="Times New Roman" pitchFamily="18" charset="0"/>
              </a:rPr>
              <a:t>for Treatment of Hypertension, Angina, and Certain Cardiac Arrhythmias.</a:t>
            </a:r>
          </a:p>
          <a:p>
            <a:pPr marL="95250" indent="-95250" algn="l" rtl="0">
              <a:buNone/>
              <a:tabLst>
                <a:tab pos="0" algn="l"/>
              </a:tabLst>
            </a:pPr>
            <a:r>
              <a:rPr lang="en-US" sz="2400" b="1" i="1" dirty="0">
                <a:latin typeface="Times New Roman" pitchFamily="18" charset="0"/>
                <a:cs typeface="Times New Roman" pitchFamily="18" charset="0"/>
              </a:rPr>
              <a:t>β 2-Agonists for Treatment of Asthma and Premature Labor. </a:t>
            </a:r>
            <a:endParaRPr lang="en-US" sz="2400" b="1" i="1" dirty="0" smtClean="0">
              <a:latin typeface="Times New Roman" pitchFamily="18" charset="0"/>
              <a:cs typeface="Times New Roman" pitchFamily="18" charset="0"/>
            </a:endParaRPr>
          </a:p>
          <a:p>
            <a:pPr marL="95250" indent="-95250" algn="l" rtl="0">
              <a:buNone/>
              <a:tabLst>
                <a:tab pos="0" algn="l"/>
              </a:tabLst>
            </a:pPr>
            <a:endParaRPr lang="en-US" sz="2400" b="1" i="1" dirty="0" smtClean="0">
              <a:latin typeface="Times New Roman" pitchFamily="18" charset="0"/>
              <a:cs typeface="Times New Roman" pitchFamily="18" charset="0"/>
            </a:endParaRPr>
          </a:p>
          <a:p>
            <a:pPr marL="95250" indent="-95250" algn="l" rtl="0">
              <a:buNone/>
              <a:tabLst>
                <a:tab pos="0" algn="l"/>
              </a:tabLst>
            </a:pPr>
            <a:endParaRPr lang="ar-IQ"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170579"/>
          </a:xfrm>
        </p:spPr>
        <p:txBody>
          <a:bodyPr>
            <a:normAutofit fontScale="92500"/>
          </a:bodyPr>
          <a:lstStyle/>
          <a:p>
            <a:pPr marL="365125" indent="268288" algn="just" rtl="0">
              <a:buNone/>
            </a:pPr>
            <a:r>
              <a:rPr lang="en-US" sz="2400" dirty="0" smtClean="0">
                <a:latin typeface="Times New Roman" pitchFamily="18" charset="0"/>
                <a:cs typeface="Times New Roman" pitchFamily="18" charset="0"/>
              </a:rPr>
              <a:t>A functional classification of the </a:t>
            </a:r>
            <a:r>
              <a:rPr lang="el-GR" sz="2400" dirty="0" smtClean="0">
                <a:latin typeface="Times New Roman"/>
                <a:cs typeface="Times New Roman"/>
              </a:rPr>
              <a:t>α</a:t>
            </a:r>
            <a:r>
              <a:rPr lang="en-US" sz="2400" dirty="0" smtClean="0">
                <a:latin typeface="Times New Roman" pitchFamily="18" charset="0"/>
                <a:cs typeface="Times New Roman" pitchFamily="18" charset="0"/>
              </a:rPr>
              <a:t>–receptors was proposed wherein </a:t>
            </a:r>
            <a:r>
              <a:rPr lang="el-GR" sz="2400" dirty="0" smtClean="0">
                <a:latin typeface="Times New Roman"/>
                <a:cs typeface="Times New Roman"/>
              </a:rPr>
              <a:t>α</a:t>
            </a:r>
            <a:r>
              <a:rPr lang="en-US" sz="15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-receptors were designated as those that were </a:t>
            </a:r>
            <a:r>
              <a:rPr lang="en-US" sz="2400" dirty="0" smtClean="0">
                <a:solidFill>
                  <a:srgbClr val="0070C0"/>
                </a:solidFill>
                <a:latin typeface="Times New Roman" pitchFamily="18" charset="0"/>
                <a:cs typeface="Times New Roman" pitchFamily="18" charset="0"/>
              </a:rPr>
              <a:t>excitatory,</a:t>
            </a:r>
            <a:r>
              <a:rPr lang="en-US" sz="2400" dirty="0" smtClean="0">
                <a:latin typeface="Times New Roman" pitchFamily="18" charset="0"/>
                <a:cs typeface="Times New Roman" pitchFamily="18" charset="0"/>
              </a:rPr>
              <a:t> while </a:t>
            </a:r>
            <a:r>
              <a:rPr lang="el-GR" sz="2400" dirty="0" smtClean="0">
                <a:latin typeface="Times New Roman"/>
                <a:cs typeface="Times New Roman"/>
              </a:rPr>
              <a:t>α</a:t>
            </a:r>
            <a:r>
              <a:rPr lang="en-US" sz="15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-receptors purportedly mediated </a:t>
            </a:r>
            <a:r>
              <a:rPr lang="en-US" sz="2400" dirty="0" smtClean="0">
                <a:solidFill>
                  <a:srgbClr val="0070C0"/>
                </a:solidFill>
                <a:latin typeface="Times New Roman" pitchFamily="18" charset="0"/>
                <a:cs typeface="Times New Roman" pitchFamily="18" charset="0"/>
              </a:rPr>
              <a:t>inhibitory</a:t>
            </a:r>
            <a:r>
              <a:rPr lang="en-US" sz="2400" dirty="0" smtClean="0">
                <a:latin typeface="Times New Roman" pitchFamily="18" charset="0"/>
                <a:cs typeface="Times New Roman" pitchFamily="18" charset="0"/>
              </a:rPr>
              <a:t> responses.</a:t>
            </a:r>
          </a:p>
          <a:p>
            <a:pPr marL="365125" indent="268288" algn="just" rtl="0">
              <a:buNone/>
            </a:pPr>
            <a:r>
              <a:rPr lang="en-US" sz="2400" dirty="0" smtClean="0">
                <a:latin typeface="Times New Roman" pitchFamily="18" charset="0"/>
                <a:cs typeface="Times New Roman" pitchFamily="18" charset="0"/>
              </a:rPr>
              <a:t>The </a:t>
            </a:r>
            <a:r>
              <a:rPr lang="el-GR" sz="2400" dirty="0" smtClean="0">
                <a:latin typeface="Times New Roman"/>
                <a:cs typeface="Times New Roman"/>
              </a:rPr>
              <a:t>α</a:t>
            </a:r>
            <a:r>
              <a:rPr lang="en-US" sz="15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and </a:t>
            </a:r>
            <a:r>
              <a:rPr lang="el-GR" sz="2400" dirty="0" smtClean="0">
                <a:latin typeface="Times New Roman"/>
                <a:cs typeface="Times New Roman"/>
              </a:rPr>
              <a:t>α</a:t>
            </a:r>
            <a:r>
              <a:rPr lang="en-US" sz="17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-receptors each have been divided into at least three subtypes.</a:t>
            </a:r>
          </a:p>
          <a:p>
            <a:pPr marL="365125" indent="268288" algn="just" rtl="0">
              <a:buNone/>
            </a:pPr>
            <a:r>
              <a:rPr lang="en-US" sz="2400" dirty="0" smtClean="0">
                <a:latin typeface="Times New Roman" pitchFamily="18" charset="0"/>
                <a:cs typeface="Times New Roman" pitchFamily="18" charset="0"/>
              </a:rPr>
              <a:t> The interaction of adrenergic drugs and the receptors alters the tertiary or quaternary structure of the receptor, including the intracellular domain. </a:t>
            </a:r>
            <a:r>
              <a:rPr lang="en-US" sz="2400" dirty="0">
                <a:latin typeface="Times New Roman" pitchFamily="18" charset="0"/>
                <a:cs typeface="Times New Roman" pitchFamily="18" charset="0"/>
              </a:rPr>
              <a:t>α-receptors are involved in control of the Cardio-vascular system.</a:t>
            </a:r>
          </a:p>
          <a:p>
            <a:pPr marL="365125" indent="268288" algn="just" rtl="0">
              <a:buNone/>
            </a:pPr>
            <a:r>
              <a:rPr lang="en-US" sz="2400" dirty="0">
                <a:latin typeface="Times New Roman" pitchFamily="18" charset="0"/>
                <a:cs typeface="Times New Roman" pitchFamily="18" charset="0"/>
              </a:rPr>
              <a:t>The α</a:t>
            </a:r>
            <a:r>
              <a:rPr lang="en-US" sz="1500" dirty="0">
                <a:latin typeface="Times New Roman" pitchFamily="18" charset="0"/>
                <a:cs typeface="Times New Roman" pitchFamily="18" charset="0"/>
              </a:rPr>
              <a:t>2</a:t>
            </a:r>
            <a:r>
              <a:rPr lang="en-US" sz="2400" dirty="0">
                <a:latin typeface="Times New Roman" pitchFamily="18" charset="0"/>
                <a:cs typeface="Times New Roman" pitchFamily="18" charset="0"/>
              </a:rPr>
              <a:t>-receptors not only play a role in the regulation of NE release but also regulate the release of other NTs, such as acetylcholine and serotonin. Both α</a:t>
            </a:r>
            <a:r>
              <a:rPr lang="en-US" sz="1500" dirty="0">
                <a:latin typeface="Times New Roman" pitchFamily="18" charset="0"/>
                <a:cs typeface="Times New Roman" pitchFamily="18" charset="0"/>
              </a:rPr>
              <a:t>1</a:t>
            </a:r>
            <a:r>
              <a:rPr lang="en-US" sz="2400" dirty="0">
                <a:latin typeface="Times New Roman" pitchFamily="18" charset="0"/>
                <a:cs typeface="Times New Roman" pitchFamily="18" charset="0"/>
              </a:rPr>
              <a:t>- and α</a:t>
            </a:r>
            <a:r>
              <a:rPr lang="en-US" sz="1500" dirty="0">
                <a:latin typeface="Times New Roman" pitchFamily="18" charset="0"/>
                <a:cs typeface="Times New Roman" pitchFamily="18" charset="0"/>
              </a:rPr>
              <a:t>2</a:t>
            </a:r>
            <a:r>
              <a:rPr lang="en-US" sz="2400" dirty="0">
                <a:latin typeface="Times New Roman" pitchFamily="18" charset="0"/>
                <a:cs typeface="Times New Roman" pitchFamily="18" charset="0"/>
              </a:rPr>
              <a:t>-receptors also play an important role in the regulation of several metabolic processes, such as insulin secretion and glycogenolysis.</a:t>
            </a:r>
          </a:p>
          <a:p>
            <a:pPr marL="365125" indent="268288" algn="just" rtl="0">
              <a:buNone/>
            </a:pPr>
            <a:endParaRPr lang="ar-IQ" sz="2400"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418058"/>
          </a:xfrm>
        </p:spPr>
        <p:txBody>
          <a:bodyPr>
            <a:normAutofit fontScale="90000"/>
          </a:bodyPr>
          <a:lstStyle/>
          <a:p>
            <a:r>
              <a:rPr lang="el-GR" dirty="0" smtClean="0">
                <a:solidFill>
                  <a:srgbClr val="FF0000"/>
                </a:solidFill>
                <a:latin typeface="Times New Roman" pitchFamily="18" charset="0"/>
                <a:cs typeface="Times New Roman" pitchFamily="18" charset="0"/>
              </a:rPr>
              <a:t>α</a:t>
            </a:r>
            <a:r>
              <a:rPr lang="en-US" dirty="0" smtClean="0">
                <a:solidFill>
                  <a:srgbClr val="FF0000"/>
                </a:solidFill>
                <a:latin typeface="Times New Roman" pitchFamily="18" charset="0"/>
                <a:cs typeface="Times New Roman" pitchFamily="18" charset="0"/>
              </a:rPr>
              <a:t>-Adrenergic Receptors</a:t>
            </a:r>
            <a:endParaRPr lang="ar-IQ"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098571"/>
          </a:xfrm>
        </p:spPr>
        <p:txBody>
          <a:bodyPr>
            <a:normAutofit/>
          </a:bodyPr>
          <a:lstStyle/>
          <a:p>
            <a:pPr marL="365125" indent="358775" algn="just" rtl="0">
              <a:buNone/>
            </a:pPr>
            <a:r>
              <a:rPr lang="en-US" sz="2400" dirty="0" smtClean="0">
                <a:latin typeface="Times New Roman" pitchFamily="18" charset="0"/>
                <a:cs typeface="Times New Roman" pitchFamily="18" charset="0"/>
              </a:rPr>
              <a:t>Three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-receptor subtypes have been cloned, including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1,</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2, and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3. </a:t>
            </a:r>
          </a:p>
          <a:p>
            <a:pPr marL="365125" indent="257175" algn="just" rtl="0">
              <a:buNone/>
            </a:pPr>
            <a:r>
              <a:rPr lang="en-US" sz="2400" dirty="0" smtClean="0">
                <a:latin typeface="Times New Roman" pitchFamily="18" charset="0"/>
                <a:cs typeface="Times New Roman" pitchFamily="18" charset="0"/>
              </a:rPr>
              <a:t>The use of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2-agonists as bronchodilators and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1- or</a:t>
            </a:r>
          </a:p>
          <a:p>
            <a:pPr algn="just" rtl="0">
              <a:buNone/>
            </a:pPr>
            <a:r>
              <a:rPr lang="en-US" sz="2400" dirty="0" smtClean="0">
                <a:latin typeface="Times New Roman" pitchFamily="18" charset="0"/>
                <a:cs typeface="Times New Roman" pitchFamily="18" charset="0"/>
              </a:rPr>
              <a:t>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1/</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2-blockers as antihypertensives is well established.</a:t>
            </a:r>
          </a:p>
          <a:p>
            <a:pPr marL="365125" indent="257175" algn="just" rtl="0">
              <a:buNone/>
            </a:pPr>
            <a:r>
              <a:rPr lang="en-US" sz="2400" dirty="0" smtClean="0">
                <a:latin typeface="Times New Roman" pitchFamily="18" charset="0"/>
                <a:cs typeface="Times New Roman" pitchFamily="18" charset="0"/>
              </a:rPr>
              <a:t> The</a:t>
            </a:r>
            <a:r>
              <a:rPr lang="el-GR" sz="2400" dirty="0" smtClean="0">
                <a:latin typeface="Times New Roman" panose="02020603050405020304" pitchFamily="18" charset="0"/>
                <a:cs typeface="Times New Roman" panose="02020603050405020304" pitchFamily="18" charset="0"/>
              </a:rPr>
              <a:t> β</a:t>
            </a:r>
            <a:r>
              <a:rPr lang="en-US" sz="2400" dirty="0" smtClean="0">
                <a:latin typeface="Times New Roman" pitchFamily="18" charset="0"/>
                <a:cs typeface="Times New Roman" pitchFamily="18" charset="0"/>
              </a:rPr>
              <a:t>2-receptors are located on smooth muscle throughout the body, where they are involved in relaxation of the smooth muscle, producing such effects as bronchodilation and vasodilatation</a:t>
            </a:r>
          </a:p>
          <a:p>
            <a:pPr marL="365125" indent="358775" algn="just" rtl="0">
              <a:buNone/>
            </a:pPr>
            <a:r>
              <a:rPr lang="en-US" sz="2400" dirty="0" smtClean="0">
                <a:latin typeface="Times New Roman" pitchFamily="18" charset="0"/>
                <a:cs typeface="Times New Roman" pitchFamily="18" charset="0"/>
              </a:rPr>
              <a:t>The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3-receptor is located on brown adipose tissue and is involved in the stimulation of lipolysis. </a:t>
            </a:r>
            <a:endParaRPr lang="ar-IQ" sz="2400" dirty="0">
              <a:latin typeface="Times New Roman" pitchFamily="18" charset="0"/>
              <a:cs typeface="Times New Roman" pitchFamily="18" charset="0"/>
            </a:endParaRPr>
          </a:p>
        </p:txBody>
      </p:sp>
      <p:sp>
        <p:nvSpPr>
          <p:cNvPr id="2" name="Title 1"/>
          <p:cNvSpPr>
            <a:spLocks noGrp="1"/>
          </p:cNvSpPr>
          <p:nvPr>
            <p:ph type="title"/>
          </p:nvPr>
        </p:nvSpPr>
        <p:spPr>
          <a:xfrm>
            <a:off x="457200" y="274638"/>
            <a:ext cx="8229600" cy="706090"/>
          </a:xfrm>
        </p:spPr>
        <p:txBody>
          <a:bodyPr>
            <a:normAutofit fontScale="90000"/>
          </a:bodyPr>
          <a:lstStyle/>
          <a:p>
            <a:pPr rtl="0"/>
            <a:r>
              <a:rPr lang="el-GR" b="1" dirty="0" smtClean="0">
                <a:solidFill>
                  <a:srgbClr val="FF0000"/>
                </a:solidFill>
                <a:latin typeface="Times New Roman" pitchFamily="18" charset="0"/>
                <a:cs typeface="Times New Roman" pitchFamily="18" charset="0"/>
              </a:rPr>
              <a:t>β</a:t>
            </a:r>
            <a:r>
              <a:rPr lang="en-US" b="1" dirty="0" smtClean="0">
                <a:solidFill>
                  <a:srgbClr val="FF0000"/>
                </a:solidFill>
                <a:latin typeface="Times New Roman" pitchFamily="18" charset="0"/>
                <a:cs typeface="Times New Roman" pitchFamily="18" charset="0"/>
              </a:rPr>
              <a:t>-Adrenergic Receptors</a:t>
            </a:r>
            <a:endParaRPr lang="ar-IQ"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764704"/>
            <a:ext cx="8435280" cy="5242587"/>
          </a:xfrm>
        </p:spPr>
        <p:txBody>
          <a:bodyPr/>
          <a:lstStyle/>
          <a:p>
            <a:pPr algn="l" rtl="0">
              <a:buNone/>
            </a:pPr>
            <a:r>
              <a:rPr lang="en-US" sz="2800" b="1" dirty="0" smtClean="0">
                <a:solidFill>
                  <a:schemeClr val="bg2">
                    <a:lumMod val="50000"/>
                  </a:schemeClr>
                </a:solidFill>
                <a:latin typeface="Times New Roman" pitchFamily="18" charset="0"/>
                <a:cs typeface="Times New Roman" pitchFamily="18" charset="0"/>
              </a:rPr>
              <a:t>   Drugs Affecting Catecholamine Biosynthesis   </a:t>
            </a:r>
          </a:p>
          <a:p>
            <a:pPr algn="l" rtl="0">
              <a:buNone/>
            </a:pPr>
            <a:r>
              <a:rPr lang="en-US" sz="2800" b="1" i="1" dirty="0"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Metyrosine (-Methyl-L-tyrosine, Demser). </a:t>
            </a:r>
          </a:p>
          <a:p>
            <a:pPr marL="365125" indent="371475" algn="just" rtl="0">
              <a:buNone/>
            </a:pPr>
            <a:r>
              <a:rPr lang="en-US" sz="2400" dirty="0" smtClean="0">
                <a:latin typeface="Times New Roman" pitchFamily="18" charset="0"/>
                <a:cs typeface="Times New Roman" pitchFamily="18" charset="0"/>
              </a:rPr>
              <a:t>Metyrosine is a much more effective competitive  inhibitor of E and NE production than agents that inhibit any of the other enzymes involved in CA biosynthesis. Metyrosine differs structurally from tyrosine only in the presence of an -methyl group.</a:t>
            </a:r>
          </a:p>
          <a:p>
            <a:pPr algn="just" rtl="0">
              <a:buNone/>
            </a:pPr>
            <a:endParaRPr lang="ar-IQ" dirty="0">
              <a:solidFill>
                <a:schemeClr val="bg2">
                  <a:lumMod val="50000"/>
                </a:schemeClr>
              </a:solidFill>
              <a:latin typeface="Times New Roman" pitchFamily="18" charset="0"/>
              <a:cs typeface="Times New Roman" pitchFamily="18" charset="0"/>
            </a:endParaRPr>
          </a:p>
        </p:txBody>
      </p:sp>
      <p:sp>
        <p:nvSpPr>
          <p:cNvPr id="3" name="Title 2"/>
          <p:cNvSpPr>
            <a:spLocks noGrp="1"/>
          </p:cNvSpPr>
          <p:nvPr>
            <p:ph type="title"/>
          </p:nvPr>
        </p:nvSpPr>
        <p:spPr>
          <a:xfrm>
            <a:off x="457200" y="274638"/>
            <a:ext cx="8579296" cy="490066"/>
          </a:xfrm>
        </p:spPr>
        <p:txBody>
          <a:bodyPr>
            <a:noAutofit/>
          </a:bodyPr>
          <a:lstStyle/>
          <a:p>
            <a:r>
              <a:rPr lang="en-US" sz="3200" dirty="0" smtClean="0">
                <a:solidFill>
                  <a:srgbClr val="FF0000"/>
                </a:solidFill>
                <a:latin typeface="Times New Roman" pitchFamily="18" charset="0"/>
                <a:cs typeface="Times New Roman" pitchFamily="18" charset="0"/>
              </a:rPr>
              <a:t>Drugs affecting adrenergic neurotransmission</a:t>
            </a:r>
            <a:endParaRPr lang="ar-IQ" sz="32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2583"/>
          <a:stretch/>
        </p:blipFill>
        <p:spPr bwMode="auto">
          <a:xfrm>
            <a:off x="1619673" y="3356992"/>
            <a:ext cx="6173047" cy="28803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0"/>
            <a:ext cx="8640960" cy="6093296"/>
          </a:xfrm>
        </p:spPr>
        <p:txBody>
          <a:bodyPr>
            <a:normAutofit lnSpcReduction="10000"/>
          </a:bodyPr>
          <a:lstStyle/>
          <a:p>
            <a:pPr marL="0" indent="536575" algn="just" rtl="0">
              <a:buNone/>
            </a:pPr>
            <a:endParaRPr lang="en-US" sz="3200" b="1" dirty="0">
              <a:solidFill>
                <a:srgbClr val="FF0000"/>
              </a:solidFill>
              <a:latin typeface="Times New Roman" pitchFamily="18" charset="0"/>
              <a:cs typeface="Times New Roman" pitchFamily="18" charset="0"/>
            </a:endParaRPr>
          </a:p>
          <a:p>
            <a:pPr marL="0" indent="536575" algn="just" rtl="0">
              <a:buNone/>
            </a:pPr>
            <a:r>
              <a:rPr lang="en-US" sz="3200" b="1" dirty="0" smtClean="0">
                <a:solidFill>
                  <a:srgbClr val="FF0000"/>
                </a:solidFill>
                <a:latin typeface="Times New Roman" pitchFamily="18" charset="0"/>
                <a:cs typeface="Times New Roman" pitchFamily="18" charset="0"/>
              </a:rPr>
              <a:t>Adrenergic drugs</a:t>
            </a:r>
            <a:r>
              <a:rPr lang="en-US" sz="3200" b="1" dirty="0" smtClean="0">
                <a:solidFill>
                  <a:schemeClr val="accent2">
                    <a:lumMod val="60000"/>
                    <a:lumOff val="40000"/>
                  </a:schemeClr>
                </a:solidFill>
              </a:rPr>
              <a:t> </a:t>
            </a:r>
            <a:r>
              <a:rPr lang="en-US" sz="2400" dirty="0">
                <a:latin typeface="Times New Roman" pitchFamily="18" charset="0"/>
                <a:cs typeface="Times New Roman" pitchFamily="18" charset="0"/>
              </a:rPr>
              <a:t>exert their principal pharmacological </a:t>
            </a:r>
            <a:r>
              <a:rPr lang="en-US" sz="2400" dirty="0" smtClean="0">
                <a:latin typeface="Times New Roman" pitchFamily="18" charset="0"/>
                <a:cs typeface="Times New Roman" pitchFamily="18" charset="0"/>
              </a:rPr>
              <a:t>and therapeutic </a:t>
            </a:r>
            <a:r>
              <a:rPr lang="en-US" sz="2400" dirty="0">
                <a:latin typeface="Times New Roman" pitchFamily="18" charset="0"/>
                <a:cs typeface="Times New Roman" pitchFamily="18" charset="0"/>
              </a:rPr>
              <a:t>effects by either enhancing or reducing </a:t>
            </a:r>
            <a:r>
              <a:rPr lang="en-US" sz="2400" dirty="0" smtClean="0">
                <a:latin typeface="Times New Roman" pitchFamily="18" charset="0"/>
                <a:cs typeface="Times New Roman" pitchFamily="18" charset="0"/>
              </a:rPr>
              <a:t>the activity </a:t>
            </a:r>
            <a:r>
              <a:rPr lang="en-US" sz="2400" dirty="0">
                <a:latin typeface="Times New Roman" pitchFamily="18" charset="0"/>
                <a:cs typeface="Times New Roman" pitchFamily="18" charset="0"/>
              </a:rPr>
              <a:t>of the various components of the </a:t>
            </a:r>
            <a:r>
              <a:rPr lang="en-US" sz="2400" dirty="0" smtClean="0">
                <a:latin typeface="Times New Roman" pitchFamily="18" charset="0"/>
                <a:cs typeface="Times New Roman" pitchFamily="18" charset="0"/>
              </a:rPr>
              <a:t>sympathetic division </a:t>
            </a:r>
            <a:r>
              <a:rPr lang="en-US" sz="2400" dirty="0">
                <a:latin typeface="Times New Roman" pitchFamily="18" charset="0"/>
                <a:cs typeface="Times New Roman" pitchFamily="18" charset="0"/>
              </a:rPr>
              <a:t>of the autonomic nervous </a:t>
            </a:r>
            <a:r>
              <a:rPr lang="en-US" sz="2400" dirty="0" smtClean="0">
                <a:latin typeface="Times New Roman" pitchFamily="18" charset="0"/>
                <a:cs typeface="Times New Roman" pitchFamily="18" charset="0"/>
              </a:rPr>
              <a:t>system.</a:t>
            </a:r>
          </a:p>
          <a:p>
            <a:pPr marL="95250" indent="441325" algn="just" rtl="0">
              <a:buNone/>
            </a:pPr>
            <a:r>
              <a:rPr lang="en-US" sz="2400" dirty="0" smtClean="0">
                <a:latin typeface="Times New Roman" pitchFamily="18" charset="0"/>
                <a:cs typeface="Times New Roman" pitchFamily="18" charset="0"/>
              </a:rPr>
              <a:t> In general, substances that </a:t>
            </a:r>
            <a:r>
              <a:rPr lang="en-US" sz="2400" dirty="0">
                <a:latin typeface="Times New Roman" pitchFamily="18" charset="0"/>
                <a:cs typeface="Times New Roman" pitchFamily="18" charset="0"/>
              </a:rPr>
              <a:t>produce effects similar to stimulation of </a:t>
            </a:r>
            <a:r>
              <a:rPr lang="en-US" sz="2400" dirty="0" smtClean="0">
                <a:latin typeface="Times New Roman" pitchFamily="18" charset="0"/>
                <a:cs typeface="Times New Roman" pitchFamily="18" charset="0"/>
              </a:rPr>
              <a:t>sympathetic nervous </a:t>
            </a:r>
            <a:r>
              <a:rPr lang="en-US" sz="2400" dirty="0">
                <a:latin typeface="Times New Roman" pitchFamily="18" charset="0"/>
                <a:cs typeface="Times New Roman" pitchFamily="18" charset="0"/>
              </a:rPr>
              <a:t>activity are known as </a:t>
            </a:r>
            <a:r>
              <a:rPr lang="en-US" sz="2400" dirty="0" smtClean="0">
                <a:latin typeface="Times New Roman" pitchFamily="18" charset="0"/>
                <a:cs typeface="Times New Roman" pitchFamily="18" charset="0"/>
              </a:rPr>
              <a:t>sympathomimetics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or </a:t>
            </a:r>
            <a:r>
              <a:rPr lang="en-US" sz="2400" dirty="0">
                <a:latin typeface="Times New Roman" pitchFamily="18" charset="0"/>
                <a:cs typeface="Times New Roman" pitchFamily="18" charset="0"/>
              </a:rPr>
              <a:t>adrenergic </a:t>
            </a:r>
            <a:r>
              <a:rPr lang="en-US" sz="2400" dirty="0" smtClean="0">
                <a:latin typeface="Times New Roman" pitchFamily="18" charset="0"/>
                <a:cs typeface="Times New Roman" pitchFamily="18" charset="0"/>
              </a:rPr>
              <a:t>stimulants. Those that </a:t>
            </a:r>
            <a:r>
              <a:rPr lang="en-US" sz="2400" dirty="0">
                <a:latin typeface="Times New Roman" pitchFamily="18" charset="0"/>
                <a:cs typeface="Times New Roman" pitchFamily="18" charset="0"/>
              </a:rPr>
              <a:t>decrease </a:t>
            </a:r>
            <a:r>
              <a:rPr lang="en-US" sz="2400" dirty="0" smtClean="0">
                <a:latin typeface="Times New Roman" pitchFamily="18" charset="0"/>
                <a:cs typeface="Times New Roman" pitchFamily="18" charset="0"/>
              </a:rPr>
              <a:t>sympathetic activity </a:t>
            </a:r>
            <a:r>
              <a:rPr lang="en-US" sz="2400" dirty="0">
                <a:latin typeface="Times New Roman" pitchFamily="18" charset="0"/>
                <a:cs typeface="Times New Roman" pitchFamily="18" charset="0"/>
              </a:rPr>
              <a:t>are </a:t>
            </a:r>
            <a:r>
              <a:rPr lang="en-US" sz="2400" dirty="0" smtClean="0">
                <a:latin typeface="Times New Roman" pitchFamily="18" charset="0"/>
                <a:cs typeface="Times New Roman" pitchFamily="18" charset="0"/>
              </a:rPr>
              <a:t>referred to as sympatholytics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antiadrenergics, or </a:t>
            </a:r>
            <a:r>
              <a:rPr lang="en-US" sz="2400" dirty="0">
                <a:latin typeface="Times New Roman" pitchFamily="18" charset="0"/>
                <a:cs typeface="Times New Roman" pitchFamily="18" charset="0"/>
              </a:rPr>
              <a:t>adrenergic-blocking agents. </a:t>
            </a:r>
            <a:endParaRPr lang="en-US" sz="2400" dirty="0" smtClean="0">
              <a:latin typeface="Times New Roman" pitchFamily="18" charset="0"/>
              <a:cs typeface="Times New Roman" pitchFamily="18" charset="0"/>
            </a:endParaRPr>
          </a:p>
          <a:p>
            <a:pPr marL="95250" indent="441325" algn="just" rtl="0">
              <a:buNone/>
            </a:pPr>
            <a:r>
              <a:rPr lang="en-US" sz="2400" dirty="0" smtClean="0">
                <a:latin typeface="Times New Roman" pitchFamily="18" charset="0"/>
                <a:cs typeface="Times New Roman" pitchFamily="18" charset="0"/>
              </a:rPr>
              <a:t>Adrenergic </a:t>
            </a:r>
            <a:r>
              <a:rPr lang="en-US" sz="2400" dirty="0">
                <a:latin typeface="Times New Roman" pitchFamily="18" charset="0"/>
                <a:cs typeface="Times New Roman" pitchFamily="18" charset="0"/>
              </a:rPr>
              <a:t>agents act on adrenergic receptors (adrenoceptors, ARs) or affect the life cycle of adrenergic neurotransmitters (NTs), including norepinephrine (NE, noradrenaline), epinephrine (E, adrenaline), and dopamine (DA). These NTs modulate many vital functions, such as the rate and force of cardiac contraction, constriction, and dilation of blood vessels and bronchioles, the release of insulin, and the breakdown of </a:t>
            </a:r>
            <a:r>
              <a:rPr lang="en-US" sz="2400" dirty="0" smtClean="0">
                <a:latin typeface="Times New Roman" pitchFamily="18" charset="0"/>
                <a:cs typeface="Times New Roman" pitchFamily="18" charset="0"/>
              </a:rPr>
              <a:t>fat.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764704"/>
            <a:ext cx="8208913" cy="5400600"/>
          </a:xfrm>
        </p:spPr>
        <p:txBody>
          <a:bodyPr>
            <a:normAutofit fontScale="77500" lnSpcReduction="20000"/>
          </a:bodyPr>
          <a:lstStyle/>
          <a:p>
            <a:pPr algn="l" rtl="0">
              <a:buNone/>
            </a:pPr>
            <a:r>
              <a:rPr lang="en-US" sz="4000" b="1" dirty="0" smtClean="0">
                <a:solidFill>
                  <a:srgbClr val="0070C0"/>
                </a:solidFill>
                <a:latin typeface="Times New Roman" pitchFamily="18" charset="0"/>
                <a:cs typeface="Times New Roman" pitchFamily="18" charset="0"/>
              </a:rPr>
              <a:t>1.Reserpine (an NT Depleter).</a:t>
            </a:r>
          </a:p>
          <a:p>
            <a:pPr marL="338138" indent="30163" algn="l" rtl="0">
              <a:lnSpc>
                <a:spcPct val="120000"/>
              </a:lnSpc>
              <a:buNone/>
            </a:pPr>
            <a:r>
              <a:rPr lang="en-US" sz="3400" dirty="0" smtClean="0">
                <a:latin typeface="Times New Roman" pitchFamily="18" charset="0"/>
                <a:cs typeface="Times New Roman" pitchFamily="18" charset="0"/>
              </a:rPr>
              <a:t>Reserpine, a prototypical and historically important drug, is an indole  alkaloid obtained from the root of </a:t>
            </a:r>
            <a:r>
              <a:rPr lang="en-US" sz="3400" i="1" dirty="0" smtClean="0">
                <a:latin typeface="Times New Roman" pitchFamily="18" charset="0"/>
                <a:cs typeface="Times New Roman" pitchFamily="18" charset="0"/>
              </a:rPr>
              <a:t>Rauwolfia serpentina found in India.</a:t>
            </a:r>
          </a:p>
          <a:p>
            <a:pPr marL="365125" indent="-20638" algn="just" rtl="0">
              <a:lnSpc>
                <a:spcPct val="120000"/>
              </a:lnSpc>
              <a:buNone/>
            </a:pPr>
            <a:r>
              <a:rPr lang="en-US" sz="3400" dirty="0" smtClean="0">
                <a:latin typeface="Times New Roman" pitchFamily="18" charset="0"/>
                <a:cs typeface="Times New Roman" pitchFamily="18" charset="0"/>
              </a:rPr>
              <a:t>    It not only depletes the vesicle storage of NE in sympathetic neurons in </a:t>
            </a:r>
            <a:r>
              <a:rPr lang="en-US" sz="3400" dirty="0">
                <a:latin typeface="Times New Roman" pitchFamily="18" charset="0"/>
                <a:cs typeface="Times New Roman" pitchFamily="18" charset="0"/>
              </a:rPr>
              <a:t> </a:t>
            </a:r>
            <a:r>
              <a:rPr lang="en-US" sz="3400" dirty="0" smtClean="0">
                <a:latin typeface="Times New Roman" pitchFamily="18" charset="0"/>
                <a:cs typeface="Times New Roman" pitchFamily="18" charset="0"/>
              </a:rPr>
              <a:t>PNS, neurons of the CNS, and E in the adrenal medulla, but also depletes  the storage of serotonin and DA in their respective neurons in the brain.</a:t>
            </a:r>
          </a:p>
          <a:p>
            <a:pPr marL="365125" indent="-20638" algn="just" rtl="0">
              <a:lnSpc>
                <a:spcPct val="120000"/>
              </a:lnSpc>
              <a:buNone/>
            </a:pPr>
            <a:r>
              <a:rPr lang="en-US" sz="3400" dirty="0" smtClean="0">
                <a:latin typeface="Times New Roman" pitchFamily="18" charset="0"/>
                <a:cs typeface="Times New Roman" pitchFamily="18" charset="0"/>
              </a:rPr>
              <a:t>    Reserpine binds extremely tightly with and blocks </a:t>
            </a:r>
            <a:r>
              <a:rPr lang="en-US" sz="3400" dirty="0" smtClean="0">
                <a:solidFill>
                  <a:srgbClr val="FF0000"/>
                </a:solidFill>
                <a:latin typeface="Times New Roman" pitchFamily="18" charset="0"/>
                <a:cs typeface="Times New Roman" pitchFamily="18" charset="0"/>
              </a:rPr>
              <a:t>VMAT</a:t>
            </a:r>
            <a:r>
              <a:rPr lang="en-US" sz="3400" dirty="0" smtClean="0">
                <a:latin typeface="Times New Roman" pitchFamily="18" charset="0"/>
                <a:cs typeface="Times New Roman" pitchFamily="18" charset="0"/>
              </a:rPr>
              <a:t> that  transports NE and other biogenic amines from the cytoplasm into the  storage vesicles.</a:t>
            </a:r>
            <a:endParaRPr lang="ar-IQ" sz="3400"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418058"/>
          </a:xfrm>
        </p:spPr>
        <p:txBody>
          <a:bodyPr>
            <a:noAutofit/>
          </a:bodyPr>
          <a:lstStyle/>
          <a:p>
            <a:pPr rtl="0"/>
            <a:r>
              <a:rPr lang="en-US" sz="2800" dirty="0" smtClean="0">
                <a:solidFill>
                  <a:srgbClr val="FF0000"/>
                </a:solidFill>
                <a:latin typeface="Times New Roman" pitchFamily="18" charset="0"/>
                <a:cs typeface="Times New Roman" pitchFamily="18" charset="0"/>
              </a:rPr>
              <a:t>Drugs Affecting Catecholamine Storage and Release</a:t>
            </a:r>
            <a:endParaRPr lang="ar-IQ"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340768"/>
            <a:ext cx="7272807" cy="3832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004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704"/>
            <a:ext cx="8229600" cy="5242587"/>
          </a:xfrm>
        </p:spPr>
        <p:txBody>
          <a:bodyPr/>
          <a:lstStyle/>
          <a:p>
            <a:pPr marL="365125" indent="257175" algn="l" rtl="0">
              <a:buNone/>
            </a:pPr>
            <a:r>
              <a:rPr lang="en-US" sz="2400" dirty="0" smtClean="0">
                <a:latin typeface="Times New Roman" pitchFamily="18" charset="0"/>
                <a:cs typeface="Times New Roman" pitchFamily="18" charset="0"/>
              </a:rPr>
              <a:t>Are seldom used orally active antihypertensives. Drugs of this type enter the adrenergic neuron by way of the uptake-1 process and accumulate within the neuronal storage vesicles.</a:t>
            </a:r>
          </a:p>
          <a:p>
            <a:pPr marL="365125" indent="257175" algn="l" rtl="0">
              <a:buNone/>
            </a:pPr>
            <a:r>
              <a:rPr lang="en-US" dirty="0">
                <a:latin typeface="Times New Roman" pitchFamily="18" charset="0"/>
                <a:cs typeface="Times New Roman" pitchFamily="18" charset="0"/>
              </a:rPr>
              <a:t>They bind to the storage vesicles and stabilize the neuronal storage vesicle membranes, making them less responsive to nerve impulses. </a:t>
            </a:r>
          </a:p>
          <a:p>
            <a:pPr marL="365125" indent="257175" algn="l" rtl="0">
              <a:buNone/>
            </a:pPr>
            <a:endParaRPr lang="en-US" dirty="0" smtClean="0">
              <a:latin typeface="Times New Roman" pitchFamily="18" charset="0"/>
              <a:cs typeface="Times New Roman" pitchFamily="18" charset="0"/>
            </a:endParaRPr>
          </a:p>
          <a:p>
            <a:pPr marL="365125" indent="257175" algn="l" rtl="0">
              <a:buNone/>
            </a:pPr>
            <a:endParaRPr lang="en-US" dirty="0" smtClean="0">
              <a:latin typeface="Times New Roman" pitchFamily="18" charset="0"/>
              <a:cs typeface="Times New Roman" pitchFamily="18" charset="0"/>
            </a:endParaRPr>
          </a:p>
          <a:p>
            <a:pPr marL="365125" indent="257175" algn="l" rtl="0">
              <a:buNone/>
            </a:pPr>
            <a:endParaRPr lang="en-US" dirty="0" smtClean="0">
              <a:latin typeface="Times New Roman" pitchFamily="18" charset="0"/>
              <a:cs typeface="Times New Roman" pitchFamily="18" charset="0"/>
            </a:endParaRPr>
          </a:p>
          <a:p>
            <a:pPr marL="365125" indent="257175" algn="l" rtl="0">
              <a:buNone/>
            </a:pPr>
            <a:endParaRPr lang="en-US" dirty="0" smtClean="0">
              <a:latin typeface="Times New Roman" pitchFamily="18" charset="0"/>
              <a:cs typeface="Times New Roman" pitchFamily="18" charset="0"/>
            </a:endParaRPr>
          </a:p>
          <a:p>
            <a:pPr marL="365125" indent="257175" algn="l" rtl="0">
              <a:buNone/>
            </a:pPr>
            <a:endParaRPr lang="en-US" dirty="0" smtClean="0">
              <a:latin typeface="Times New Roman" pitchFamily="18" charset="0"/>
              <a:cs typeface="Times New Roman" pitchFamily="18" charset="0"/>
            </a:endParaRPr>
          </a:p>
          <a:p>
            <a:pPr marL="365125" indent="257175" algn="l" rtl="0">
              <a:buNone/>
            </a:pPr>
            <a:endParaRPr lang="ar-IQ"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562074"/>
          </a:xfrm>
        </p:spPr>
        <p:txBody>
          <a:bodyPr>
            <a:normAutofit/>
          </a:bodyPr>
          <a:lstStyle/>
          <a:p>
            <a:pPr algn="r" rtl="0"/>
            <a:r>
              <a:rPr lang="en-US" sz="2800" dirty="0" smtClean="0">
                <a:solidFill>
                  <a:srgbClr val="0070C0"/>
                </a:solidFill>
                <a:latin typeface="Times New Roman" pitchFamily="18" charset="0"/>
                <a:cs typeface="Times New Roman" pitchFamily="18" charset="0"/>
              </a:rPr>
              <a:t>2.Guanethidine (Ismelin) and guanadrel (Hylorel)</a:t>
            </a:r>
            <a:endParaRPr lang="ar-IQ" sz="2800" dirty="0">
              <a:solidFill>
                <a:srgbClr val="0070C0"/>
              </a:solidFill>
              <a:latin typeface="Times New Roman" pitchFamily="18" charset="0"/>
              <a:cs typeface="Times New Roman" pitchFamily="18" charset="0"/>
            </a:endParaRPr>
          </a:p>
        </p:txBody>
      </p:sp>
      <p:pic>
        <p:nvPicPr>
          <p:cNvPr id="3076" name="Picture 4" descr="C:\Users\krema\Pictures\2014-04-15 karima\Screenshot01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l="9278" t="14634" r="15464" b="17073"/>
          <a:stretch>
            <a:fillRect/>
          </a:stretch>
        </p:blipFill>
        <p:spPr bwMode="auto">
          <a:xfrm>
            <a:off x="1979712" y="3573016"/>
            <a:ext cx="6048672" cy="23762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314595"/>
          </a:xfrm>
        </p:spPr>
        <p:txBody>
          <a:bodyPr>
            <a:normAutofit fontScale="92500" lnSpcReduction="10000"/>
          </a:bodyPr>
          <a:lstStyle/>
          <a:p>
            <a:pPr marL="365125" indent="358775" algn="just" rtl="0">
              <a:buNone/>
            </a:pPr>
            <a:r>
              <a:rPr lang="en-US" dirty="0" smtClean="0">
                <a:latin typeface="Times New Roman" pitchFamily="18" charset="0"/>
                <a:cs typeface="Times New Roman" pitchFamily="18" charset="0"/>
              </a:rPr>
              <a:t>The ability of the vesicles to fuse with the neuronal membrane is also diminished, resulting in inhibition of NE release into the synaptic cleft in response to a neuronal impulse and generalized decrease in sympathetic tone. Long-term administration of some of these agents also can produce a depletion of NE stores in sympathetic neurons</a:t>
            </a:r>
            <a:r>
              <a:rPr lang="en-US" dirty="0">
                <a:latin typeface="Times New Roman" pitchFamily="18" charset="0"/>
                <a:cs typeface="Times New Roman" pitchFamily="18" charset="0"/>
              </a:rPr>
              <a:t>. Both neuronal blocking drugs possess a guanidino moiety which is attached to either  hexahydroazocinyl ring linked by an ethyl group as in guanethidine, or a dioxaspirodecyl ring linked by a methyl group as in guanadrel. </a:t>
            </a:r>
          </a:p>
          <a:p>
            <a:pPr marL="365125" indent="358775" algn="just" rtl="0">
              <a:buNone/>
            </a:pPr>
            <a:r>
              <a:rPr lang="en-US" dirty="0">
                <a:latin typeface="Times New Roman" pitchFamily="18" charset="0"/>
                <a:cs typeface="Times New Roman" pitchFamily="18" charset="0"/>
              </a:rPr>
              <a:t>The presence of the more basic guanidino group (pKa 12) than the ordinary amino group in these drugs means that at physiological pH, they are essentially completely protonated. </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435280" cy="5098571"/>
          </a:xfrm>
        </p:spPr>
        <p:txBody>
          <a:bodyPr>
            <a:noAutofit/>
          </a:bodyPr>
          <a:lstStyle/>
          <a:p>
            <a:pPr marL="365125" indent="347663" algn="just" rtl="0">
              <a:buNone/>
            </a:pPr>
            <a:r>
              <a:rPr lang="en-US" sz="2400" dirty="0" smtClean="0">
                <a:latin typeface="Times New Roman" pitchFamily="18" charset="0"/>
                <a:cs typeface="Times New Roman" pitchFamily="18" charset="0"/>
              </a:rPr>
              <a:t>Sympathomimetic agents produce effects resembling those produced by stimulation of the sympathetic nervous system. They may be classified as agents that produce effects by a direct, indirect, or mixed mechanism of action.</a:t>
            </a:r>
          </a:p>
          <a:p>
            <a:pPr marL="365125" indent="347663" algn="just" rtl="0">
              <a:buNone/>
            </a:pPr>
            <a:r>
              <a:rPr lang="en-US" sz="2400" dirty="0" smtClean="0">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Direct-acting agents </a:t>
            </a:r>
            <a:r>
              <a:rPr lang="en-US" sz="2400" dirty="0" smtClean="0">
                <a:latin typeface="Times New Roman" pitchFamily="18" charset="0"/>
                <a:cs typeface="Times New Roman" pitchFamily="18" charset="0"/>
              </a:rPr>
              <a:t>elicit a sympathomimetic response by interacting directly with adrenergic receptors. </a:t>
            </a:r>
            <a:r>
              <a:rPr lang="en-US" sz="2400" dirty="0">
                <a:latin typeface="Times New Roman" pitchFamily="18" charset="0"/>
                <a:cs typeface="Times New Roman" pitchFamily="18" charset="0"/>
              </a:rPr>
              <a:t>These drugs act directly on one or more adrenergic receptors. According to receptor selectivity they are two types:</a:t>
            </a:r>
          </a:p>
          <a:p>
            <a:pPr marL="365125" indent="347663" algn="just" rtl="0">
              <a:buNone/>
            </a:pPr>
            <a:r>
              <a:rPr lang="en-US" sz="2400" dirty="0" smtClean="0">
                <a:solidFill>
                  <a:srgbClr val="FF0000"/>
                </a:solidFill>
                <a:latin typeface="Times New Roman" pitchFamily="18" charset="0"/>
                <a:cs typeface="Times New Roman" pitchFamily="18" charset="0"/>
              </a:rPr>
              <a:t>Non-selective</a:t>
            </a:r>
            <a:r>
              <a:rPr lang="en-US" sz="2400" dirty="0">
                <a:solidFill>
                  <a:srgbClr val="FF0000"/>
                </a:solidFill>
                <a:latin typeface="Times New Roman" pitchFamily="18" charset="0"/>
                <a:cs typeface="Times New Roman" pitchFamily="18" charset="0"/>
              </a:rPr>
              <a:t>:</a:t>
            </a:r>
            <a:r>
              <a:rPr lang="en-US" sz="2400" dirty="0">
                <a:latin typeface="Times New Roman" pitchFamily="18" charset="0"/>
                <a:cs typeface="Times New Roman" pitchFamily="18" charset="0"/>
              </a:rPr>
              <a:t> drugs act on one or more receptors; these are:</a:t>
            </a:r>
          </a:p>
          <a:p>
            <a:pPr marL="365125" indent="347663" algn="just" rtl="0">
              <a:buNone/>
            </a:pPr>
            <a:r>
              <a:rPr lang="en-US" sz="2400" dirty="0">
                <a:latin typeface="Times New Roman" pitchFamily="18" charset="0"/>
                <a:cs typeface="Times New Roman" pitchFamily="18" charset="0"/>
              </a:rPr>
              <a:t>Adrenaline (almost all adrenergic receptors).</a:t>
            </a:r>
          </a:p>
          <a:p>
            <a:pPr marL="365125" indent="347663" algn="just" rtl="0">
              <a:buNone/>
            </a:pPr>
            <a:r>
              <a:rPr lang="en-US" sz="2400" dirty="0">
                <a:latin typeface="Times New Roman" pitchFamily="18" charset="0"/>
                <a:cs typeface="Times New Roman" pitchFamily="18" charset="0"/>
              </a:rPr>
              <a:t>Noradrenaline (acts on </a:t>
            </a:r>
            <a:r>
              <a:rPr lang="el-GR" sz="2400" dirty="0">
                <a:latin typeface="Times New Roman" pitchFamily="18" charset="0"/>
                <a:cs typeface="Times New Roman" pitchFamily="18" charset="0"/>
              </a:rPr>
              <a:t>α1, α2, β1).</a:t>
            </a:r>
          </a:p>
          <a:p>
            <a:pPr marL="365125" indent="347663" algn="just" rtl="0">
              <a:buNone/>
            </a:pPr>
            <a:r>
              <a:rPr lang="en-US" sz="2400" dirty="0">
                <a:latin typeface="Times New Roman" pitchFamily="18" charset="0"/>
                <a:cs typeface="Times New Roman" pitchFamily="18" charset="0"/>
              </a:rPr>
              <a:t>Isoprenaline (acts on </a:t>
            </a:r>
            <a:r>
              <a:rPr lang="el-GR" sz="2400" dirty="0">
                <a:latin typeface="Times New Roman" pitchFamily="18" charset="0"/>
                <a:cs typeface="Times New Roman" pitchFamily="18" charset="0"/>
              </a:rPr>
              <a:t>β1, β2, β3).</a:t>
            </a:r>
          </a:p>
          <a:p>
            <a:pPr marL="365125" indent="347663" algn="just" rtl="0">
              <a:buNone/>
            </a:pPr>
            <a:r>
              <a:rPr lang="en-US" sz="2400" dirty="0">
                <a:latin typeface="Times New Roman" pitchFamily="18" charset="0"/>
                <a:cs typeface="Times New Roman" pitchFamily="18" charset="0"/>
              </a:rPr>
              <a:t>Dopamine (acts on </a:t>
            </a:r>
            <a:r>
              <a:rPr lang="el-GR" sz="2400" dirty="0">
                <a:latin typeface="Times New Roman" pitchFamily="18" charset="0"/>
                <a:cs typeface="Times New Roman" pitchFamily="18" charset="0"/>
              </a:rPr>
              <a:t>α1, α2, β1, </a:t>
            </a:r>
            <a:r>
              <a:rPr lang="en-US" sz="2400" dirty="0">
                <a:latin typeface="Times New Roman" pitchFamily="18" charset="0"/>
                <a:cs typeface="Times New Roman" pitchFamily="18" charset="0"/>
              </a:rPr>
              <a:t>D1, D2</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634082"/>
          </a:xfrm>
        </p:spPr>
        <p:txBody>
          <a:bodyPr>
            <a:normAutofit fontScale="90000"/>
          </a:bodyPr>
          <a:lstStyle/>
          <a:p>
            <a:r>
              <a:rPr lang="en-US" dirty="0" smtClean="0">
                <a:solidFill>
                  <a:srgbClr val="FF0000"/>
                </a:solidFill>
                <a:latin typeface="Times New Roman" pitchFamily="18" charset="0"/>
                <a:cs typeface="Times New Roman" pitchFamily="18" charset="0"/>
              </a:rPr>
              <a:t>Sympathomimetic agents</a:t>
            </a:r>
            <a:endParaRPr lang="ar-IQ"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normAutofit/>
          </a:bodyPr>
          <a:lstStyle/>
          <a:p>
            <a:pPr marL="109728" indent="0" algn="l" rtl="0">
              <a:buNone/>
            </a:pPr>
            <a:r>
              <a:rPr lang="en-US" dirty="0" smtClean="0">
                <a:solidFill>
                  <a:srgbClr val="FF0000"/>
                </a:solidFill>
                <a:latin typeface="Times New Roman" panose="02020603050405020304" pitchFamily="18" charset="0"/>
                <a:cs typeface="Times New Roman" panose="02020603050405020304" pitchFamily="18" charset="0"/>
              </a:rPr>
              <a:t>Selective</a:t>
            </a:r>
            <a:r>
              <a:rPr lang="en-US" dirty="0">
                <a:latin typeface="Times New Roman" panose="02020603050405020304" pitchFamily="18" charset="0"/>
                <a:cs typeface="Times New Roman" panose="02020603050405020304" pitchFamily="18" charset="0"/>
              </a:rPr>
              <a:t>: drugs which act on a single receptor only; these are further classified into </a:t>
            </a:r>
            <a:r>
              <a:rPr lang="el-GR" dirty="0">
                <a:solidFill>
                  <a:srgbClr val="FF0000"/>
                </a:solidFill>
                <a:latin typeface="Times New Roman" panose="02020603050405020304" pitchFamily="18" charset="0"/>
                <a:cs typeface="Times New Roman" panose="02020603050405020304" pitchFamily="18" charset="0"/>
              </a:rPr>
              <a:t>α</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selective &amp; </a:t>
            </a:r>
            <a:r>
              <a:rPr lang="el-GR" dirty="0">
                <a:solidFill>
                  <a:srgbClr val="FF0000"/>
                </a:solidFill>
                <a:latin typeface="Times New Roman" panose="02020603050405020304" pitchFamily="18" charset="0"/>
                <a:cs typeface="Times New Roman" panose="02020603050405020304" pitchFamily="18" charset="0"/>
              </a:rPr>
              <a:t>β </a:t>
            </a:r>
            <a:r>
              <a:rPr lang="en-US" dirty="0">
                <a:latin typeface="Times New Roman" panose="02020603050405020304" pitchFamily="18" charset="0"/>
                <a:cs typeface="Times New Roman" panose="02020603050405020304" pitchFamily="18" charset="0"/>
              </a:rPr>
              <a:t>selective.</a:t>
            </a:r>
          </a:p>
          <a:p>
            <a:pPr marL="109728" indent="0" algn="l" rtl="0">
              <a:buNone/>
            </a:pPr>
            <a:r>
              <a:rPr lang="el-GR" dirty="0">
                <a:solidFill>
                  <a:srgbClr val="FF0000"/>
                </a:solidFill>
                <a:latin typeface="Times New Roman" panose="02020603050405020304" pitchFamily="18" charset="0"/>
                <a:cs typeface="Times New Roman" panose="02020603050405020304" pitchFamily="18" charset="0"/>
              </a:rPr>
              <a:t>α</a:t>
            </a:r>
            <a:r>
              <a:rPr lang="el-GR" sz="1900" dirty="0">
                <a:solidFill>
                  <a:srgbClr val="FF0000"/>
                </a:solidFill>
                <a:latin typeface="Times New Roman" panose="02020603050405020304" pitchFamily="18" charset="0"/>
                <a:cs typeface="Times New Roman" panose="02020603050405020304" pitchFamily="18" charset="0"/>
              </a:rPr>
              <a:t>1</a:t>
            </a:r>
            <a:r>
              <a:rPr lang="el-GR"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selective: </a:t>
            </a:r>
            <a:r>
              <a:rPr lang="en-US" dirty="0">
                <a:latin typeface="Times New Roman" panose="02020603050405020304" pitchFamily="18" charset="0"/>
                <a:cs typeface="Times New Roman" panose="02020603050405020304" pitchFamily="18" charset="0"/>
              </a:rPr>
              <a:t>Phenylephrine, Methoxamine, Midodrine, Oxymetazoline.</a:t>
            </a:r>
          </a:p>
          <a:p>
            <a:pPr marL="109728" indent="0" algn="l" rtl="0">
              <a:buNone/>
            </a:pPr>
            <a:r>
              <a:rPr lang="el-GR" dirty="0">
                <a:solidFill>
                  <a:srgbClr val="FF0000"/>
                </a:solidFill>
                <a:latin typeface="Times New Roman" panose="02020603050405020304" pitchFamily="18" charset="0"/>
                <a:cs typeface="Times New Roman" panose="02020603050405020304" pitchFamily="18" charset="0"/>
              </a:rPr>
              <a:t>α</a:t>
            </a:r>
            <a:r>
              <a:rPr lang="el-GR" sz="1900" dirty="0">
                <a:solidFill>
                  <a:srgbClr val="FF0000"/>
                </a:solidFill>
                <a:latin typeface="Times New Roman" panose="02020603050405020304" pitchFamily="18" charset="0"/>
                <a:cs typeface="Times New Roman" panose="02020603050405020304" pitchFamily="18" charset="0"/>
              </a:rPr>
              <a:t>2</a:t>
            </a:r>
            <a:r>
              <a:rPr lang="el-GR"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selective: </a:t>
            </a:r>
            <a:r>
              <a:rPr lang="el-GR" dirty="0">
                <a:latin typeface="Times New Roman" panose="02020603050405020304" pitchFamily="18" charset="0"/>
                <a:cs typeface="Times New Roman" panose="02020603050405020304" pitchFamily="18" charset="0"/>
              </a:rPr>
              <a:t>α-</a:t>
            </a:r>
            <a:r>
              <a:rPr lang="en-US" dirty="0">
                <a:latin typeface="Times New Roman" panose="02020603050405020304" pitchFamily="18" charset="0"/>
                <a:cs typeface="Times New Roman" panose="02020603050405020304" pitchFamily="18" charset="0"/>
              </a:rPr>
              <a:t>Methyl dopa, clonidine, brimonidine.</a:t>
            </a:r>
          </a:p>
          <a:p>
            <a:pPr marL="109728" indent="0" algn="l" rtl="0">
              <a:buNone/>
            </a:pPr>
            <a:r>
              <a:rPr lang="el-GR" dirty="0">
                <a:solidFill>
                  <a:srgbClr val="FF0000"/>
                </a:solidFill>
                <a:latin typeface="Times New Roman" panose="02020603050405020304" pitchFamily="18" charset="0"/>
                <a:cs typeface="Times New Roman" panose="02020603050405020304" pitchFamily="18" charset="0"/>
              </a:rPr>
              <a:t>β1 </a:t>
            </a:r>
            <a:r>
              <a:rPr lang="en-US" dirty="0">
                <a:solidFill>
                  <a:srgbClr val="FF0000"/>
                </a:solidFill>
                <a:latin typeface="Times New Roman" panose="02020603050405020304" pitchFamily="18" charset="0"/>
                <a:cs typeface="Times New Roman" panose="02020603050405020304" pitchFamily="18" charset="0"/>
              </a:rPr>
              <a:t>selective: </a:t>
            </a:r>
            <a:r>
              <a:rPr lang="en-US" dirty="0">
                <a:latin typeface="Times New Roman" panose="02020603050405020304" pitchFamily="18" charset="0"/>
                <a:cs typeface="Times New Roman" panose="02020603050405020304" pitchFamily="18" charset="0"/>
              </a:rPr>
              <a:t>Dobutamine.</a:t>
            </a:r>
          </a:p>
          <a:p>
            <a:pPr marL="109728" indent="0" algn="l" rtl="0">
              <a:buNone/>
            </a:pPr>
            <a:r>
              <a:rPr lang="el-GR" dirty="0">
                <a:solidFill>
                  <a:srgbClr val="FF0000"/>
                </a:solidFill>
                <a:latin typeface="Times New Roman" panose="02020603050405020304" pitchFamily="18" charset="0"/>
                <a:cs typeface="Times New Roman" panose="02020603050405020304" pitchFamily="18" charset="0"/>
              </a:rPr>
              <a:t>β2 </a:t>
            </a:r>
            <a:r>
              <a:rPr lang="en-US" dirty="0">
                <a:solidFill>
                  <a:srgbClr val="FF0000"/>
                </a:solidFill>
                <a:latin typeface="Times New Roman" panose="02020603050405020304" pitchFamily="18" charset="0"/>
                <a:cs typeface="Times New Roman" panose="02020603050405020304" pitchFamily="18" charset="0"/>
              </a:rPr>
              <a:t>selective: </a:t>
            </a:r>
            <a:r>
              <a:rPr lang="en-US" dirty="0">
                <a:latin typeface="Times New Roman" panose="02020603050405020304" pitchFamily="18" charset="0"/>
                <a:cs typeface="Times New Roman" panose="02020603050405020304" pitchFamily="18" charset="0"/>
              </a:rPr>
              <a:t>Salbutamol/Albuterol, Terbutaline, Salmeterol, Formoterol, Pirbuterol</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430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435280" cy="5674635"/>
          </a:xfrm>
        </p:spPr>
        <p:txBody>
          <a:bodyPr>
            <a:normAutofit/>
          </a:bodyPr>
          <a:lstStyle/>
          <a:p>
            <a:pPr marL="109728" indent="0" algn="l" rtl="0">
              <a:buNone/>
            </a:pPr>
            <a:r>
              <a:rPr lang="en-US" sz="2600" dirty="0">
                <a:solidFill>
                  <a:srgbClr val="00B0F0"/>
                </a:solidFill>
                <a:latin typeface="Times New Roman" panose="02020603050405020304" pitchFamily="18" charset="0"/>
                <a:cs typeface="Times New Roman" panose="02020603050405020304" pitchFamily="18" charset="0"/>
              </a:rPr>
              <a:t>Indirect-acting agents</a:t>
            </a:r>
            <a:r>
              <a:rPr lang="en-US" sz="2600" dirty="0">
                <a:latin typeface="Times New Roman" panose="02020603050405020304" pitchFamily="18" charset="0"/>
                <a:cs typeface="Times New Roman" panose="02020603050405020304" pitchFamily="18" charset="0"/>
              </a:rPr>
              <a:t> produce effects primarily by causing the release of NE from adrenergic nerve terminals; the NE that is released by the indirect- acting agent activates the receptors to produce the response. (agents that increase neurotransmission in endogenous chemicals in this case Epinephrine and Norepinephrine</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marL="109728" indent="0" algn="l" rtl="0">
              <a:buNone/>
            </a:pPr>
            <a:r>
              <a:rPr lang="en-US" sz="2600" dirty="0" smtClean="0">
                <a:latin typeface="Times New Roman" panose="02020603050405020304" pitchFamily="18" charset="0"/>
                <a:cs typeface="Times New Roman" panose="02020603050405020304" pitchFamily="18" charset="0"/>
              </a:rPr>
              <a:t>Amphetamines, Cocaine, Methylenedioxy methamphetamine </a:t>
            </a:r>
            <a:r>
              <a:rPr lang="en-US" sz="2600" dirty="0">
                <a:latin typeface="Times New Roman" panose="02020603050405020304" pitchFamily="18" charset="0"/>
                <a:cs typeface="Times New Roman" panose="02020603050405020304" pitchFamily="18" charset="0"/>
              </a:rPr>
              <a:t>(MDMA</a:t>
            </a:r>
            <a:r>
              <a:rPr lang="en-US" sz="2600" dirty="0" smtClean="0">
                <a:latin typeface="Times New Roman" panose="02020603050405020304" pitchFamily="18" charset="0"/>
                <a:cs typeface="Times New Roman" panose="02020603050405020304" pitchFamily="18" charset="0"/>
              </a:rPr>
              <a:t>), Tyramine, Nicotine, Caffeine, Methylphenidate</a:t>
            </a:r>
            <a:endParaRPr lang="en-US" sz="2600" dirty="0">
              <a:latin typeface="Times New Roman" panose="02020603050405020304" pitchFamily="18" charset="0"/>
              <a:cs typeface="Times New Roman" panose="02020603050405020304" pitchFamily="18" charset="0"/>
            </a:endParaRPr>
          </a:p>
          <a:p>
            <a:pPr marL="109728" indent="0" algn="l" rtl="0">
              <a:buNone/>
            </a:pPr>
            <a:r>
              <a:rPr lang="en-US" dirty="0">
                <a:solidFill>
                  <a:srgbClr val="00B0F0"/>
                </a:solidFill>
                <a:latin typeface="Times New Roman" panose="02020603050405020304" pitchFamily="18" charset="0"/>
                <a:cs typeface="Times New Roman" panose="02020603050405020304" pitchFamily="18" charset="0"/>
              </a:rPr>
              <a:t>Compounds with a mixed mechanism of action </a:t>
            </a:r>
            <a:r>
              <a:rPr lang="en-US" dirty="0">
                <a:latin typeface="Times New Roman" panose="02020603050405020304" pitchFamily="18" charset="0"/>
                <a:cs typeface="Times New Roman" panose="02020603050405020304" pitchFamily="18" charset="0"/>
              </a:rPr>
              <a:t>interact directly with adrenergic receptors and indirectly cause the release of NE</a:t>
            </a:r>
            <a:r>
              <a:rPr lang="en-US" dirty="0" smtClean="0">
                <a:latin typeface="Times New Roman" panose="02020603050405020304" pitchFamily="18" charset="0"/>
                <a:cs typeface="Times New Roman" panose="02020603050405020304" pitchFamily="18" charset="0"/>
              </a:rPr>
              <a:t>.</a:t>
            </a:r>
          </a:p>
          <a:p>
            <a:pPr marL="109728" indent="0" algn="l" rtl="0">
              <a:buNone/>
            </a:pPr>
            <a:r>
              <a:rPr lang="en-US" dirty="0" smtClean="0">
                <a:latin typeface="Times New Roman" panose="02020603050405020304" pitchFamily="18" charset="0"/>
                <a:cs typeface="Times New Roman" panose="02020603050405020304" pitchFamily="18" charset="0"/>
              </a:rPr>
              <a:t> Ephedrine, Pseudoephedrine</a:t>
            </a:r>
            <a:endParaRPr lang="en-US" dirty="0">
              <a:latin typeface="Times New Roman" panose="02020603050405020304" pitchFamily="18" charset="0"/>
              <a:cs typeface="Times New Roman" panose="02020603050405020304" pitchFamily="18" charset="0"/>
            </a:endParaRPr>
          </a:p>
          <a:p>
            <a:pPr marL="109728" indent="0" algn="l" rtl="0">
              <a:buNone/>
            </a:pPr>
            <a:endParaRPr lang="en-US" dirty="0"/>
          </a:p>
        </p:txBody>
      </p:sp>
    </p:spTree>
    <p:extLst>
      <p:ext uri="{BB962C8B-B14F-4D97-AF65-F5344CB8AC3E}">
        <p14:creationId xmlns:p14="http://schemas.microsoft.com/office/powerpoint/2010/main" val="399756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507288" cy="5256584"/>
          </a:xfrm>
        </p:spPr>
        <p:txBody>
          <a:bodyPr>
            <a:normAutofit fontScale="25000" lnSpcReduction="20000"/>
          </a:bodyPr>
          <a:lstStyle/>
          <a:p>
            <a:pPr marL="365125" indent="354013" algn="l" rtl="0">
              <a:lnSpc>
                <a:spcPct val="120000"/>
              </a:lnSpc>
              <a:buNone/>
            </a:pPr>
            <a:r>
              <a:rPr lang="en-US" sz="9600" dirty="0" smtClean="0">
                <a:latin typeface="Times New Roman" pitchFamily="18" charset="0"/>
                <a:cs typeface="Times New Roman" pitchFamily="18" charset="0"/>
              </a:rPr>
              <a:t>The parent structure with the features in common for many of the adrenergic drugs is: </a:t>
            </a:r>
            <a:r>
              <a:rPr lang="el-GR" sz="9600" dirty="0" smtClean="0">
                <a:solidFill>
                  <a:schemeClr val="accent2"/>
                </a:solidFill>
                <a:latin typeface="Times New Roman"/>
                <a:cs typeface="Times New Roman"/>
              </a:rPr>
              <a:t>β</a:t>
            </a:r>
            <a:r>
              <a:rPr lang="en-US" sz="9600" dirty="0" smtClean="0">
                <a:solidFill>
                  <a:schemeClr val="accent2"/>
                </a:solidFill>
                <a:latin typeface="Times New Roman"/>
                <a:cs typeface="Times New Roman"/>
              </a:rPr>
              <a:t>-</a:t>
            </a:r>
            <a:r>
              <a:rPr lang="en-US" sz="9600" dirty="0" smtClean="0">
                <a:solidFill>
                  <a:schemeClr val="accent2"/>
                </a:solidFill>
                <a:latin typeface="Times New Roman" pitchFamily="18" charset="0"/>
                <a:cs typeface="Times New Roman" pitchFamily="18" charset="0"/>
              </a:rPr>
              <a:t>phenyl ethyl-amine.</a:t>
            </a:r>
          </a:p>
          <a:p>
            <a:pPr marL="365125" indent="354013" algn="l" rtl="0">
              <a:lnSpc>
                <a:spcPct val="120000"/>
              </a:lnSpc>
              <a:buNone/>
            </a:pPr>
            <a:endParaRPr lang="en-US" sz="9600" dirty="0" smtClean="0">
              <a:solidFill>
                <a:schemeClr val="accent2"/>
              </a:solidFill>
              <a:latin typeface="Times New Roman" pitchFamily="18" charset="0"/>
              <a:cs typeface="Times New Roman" pitchFamily="18" charset="0"/>
            </a:endParaRPr>
          </a:p>
          <a:p>
            <a:pPr marL="365125" indent="354013" algn="just" rtl="0">
              <a:lnSpc>
                <a:spcPct val="120000"/>
              </a:lnSpc>
              <a:buNone/>
            </a:pPr>
            <a:endParaRPr lang="en-US" sz="9600" dirty="0" smtClean="0">
              <a:latin typeface="Times New Roman" pitchFamily="18" charset="0"/>
              <a:cs typeface="Times New Roman" pitchFamily="18" charset="0"/>
            </a:endParaRPr>
          </a:p>
          <a:p>
            <a:pPr marL="365125" indent="354013" algn="just" rtl="0">
              <a:lnSpc>
                <a:spcPct val="120000"/>
              </a:lnSpc>
              <a:buNone/>
            </a:pPr>
            <a:endParaRPr lang="en-US" sz="9600" dirty="0" smtClean="0">
              <a:latin typeface="Times New Roman" pitchFamily="18" charset="0"/>
              <a:cs typeface="Times New Roman" pitchFamily="18" charset="0"/>
            </a:endParaRPr>
          </a:p>
          <a:p>
            <a:pPr marL="365125" indent="354013" algn="just" rtl="0">
              <a:lnSpc>
                <a:spcPct val="120000"/>
              </a:lnSpc>
              <a:buNone/>
            </a:pPr>
            <a:r>
              <a:rPr lang="en-US" sz="9600" dirty="0" smtClean="0">
                <a:latin typeface="Times New Roman" pitchFamily="18" charset="0"/>
                <a:cs typeface="Times New Roman" pitchFamily="18" charset="0"/>
              </a:rPr>
              <a:t>The substitution </a:t>
            </a:r>
            <a:r>
              <a:rPr lang="en-US" sz="9600" dirty="0">
                <a:latin typeface="Times New Roman" pitchFamily="18" charset="0"/>
                <a:cs typeface="Times New Roman" pitchFamily="18" charset="0"/>
              </a:rPr>
              <a:t>on the </a:t>
            </a:r>
            <a:r>
              <a:rPr lang="en-US" sz="9600" dirty="0" smtClean="0">
                <a:latin typeface="Times New Roman" pitchFamily="18" charset="0"/>
                <a:cs typeface="Times New Roman" pitchFamily="18" charset="0"/>
              </a:rPr>
              <a:t>meta-,and </a:t>
            </a:r>
            <a:r>
              <a:rPr lang="en-US" sz="9600" dirty="0">
                <a:latin typeface="Times New Roman" pitchFamily="18" charset="0"/>
                <a:cs typeface="Times New Roman" pitchFamily="18" charset="0"/>
              </a:rPr>
              <a:t>Para-positions of the aromatic ring, on the </a:t>
            </a:r>
            <a:r>
              <a:rPr lang="en-US" sz="9600" dirty="0" smtClean="0">
                <a:latin typeface="Times New Roman" pitchFamily="18" charset="0"/>
                <a:cs typeface="Times New Roman" pitchFamily="18" charset="0"/>
              </a:rPr>
              <a:t>amino, and </a:t>
            </a:r>
            <a:r>
              <a:rPr lang="en-US" sz="9600" dirty="0">
                <a:latin typeface="Times New Roman" pitchFamily="18" charset="0"/>
                <a:cs typeface="Times New Roman" pitchFamily="18" charset="0"/>
              </a:rPr>
              <a:t>on α </a:t>
            </a:r>
            <a:r>
              <a:rPr lang="en-US" sz="9600" dirty="0" smtClean="0">
                <a:latin typeface="Times New Roman" pitchFamily="18" charset="0"/>
                <a:cs typeface="Times New Roman" pitchFamily="18" charset="0"/>
              </a:rPr>
              <a:t>- </a:t>
            </a:r>
            <a:r>
              <a:rPr lang="en-US" sz="9600" dirty="0">
                <a:latin typeface="Times New Roman" pitchFamily="18" charset="0"/>
                <a:cs typeface="Times New Roman" pitchFamily="18" charset="0"/>
              </a:rPr>
              <a:t>(R</a:t>
            </a:r>
            <a:r>
              <a:rPr lang="en-US" sz="7200" dirty="0">
                <a:latin typeface="Times New Roman" pitchFamily="18" charset="0"/>
                <a:cs typeface="Times New Roman" pitchFamily="18" charset="0"/>
              </a:rPr>
              <a:t>2</a:t>
            </a:r>
            <a:r>
              <a:rPr lang="en-US" sz="9600" dirty="0">
                <a:latin typeface="Times New Roman" pitchFamily="18" charset="0"/>
                <a:cs typeface="Times New Roman" pitchFamily="18" charset="0"/>
              </a:rPr>
              <a:t>) </a:t>
            </a:r>
            <a:r>
              <a:rPr lang="en-US" sz="9600" dirty="0" smtClean="0">
                <a:latin typeface="Times New Roman" pitchFamily="18" charset="0"/>
                <a:cs typeface="Times New Roman" pitchFamily="18" charset="0"/>
              </a:rPr>
              <a:t> and β-positions (R</a:t>
            </a:r>
            <a:r>
              <a:rPr lang="en-US" sz="7200" dirty="0" smtClean="0">
                <a:latin typeface="Times New Roman" pitchFamily="18" charset="0"/>
                <a:cs typeface="Times New Roman" pitchFamily="18" charset="0"/>
              </a:rPr>
              <a:t>1</a:t>
            </a:r>
            <a:r>
              <a:rPr lang="en-US" sz="9600" dirty="0" smtClean="0">
                <a:latin typeface="Times New Roman" pitchFamily="18" charset="0"/>
                <a:cs typeface="Times New Roman" pitchFamily="18" charset="0"/>
              </a:rPr>
              <a:t>) </a:t>
            </a:r>
            <a:r>
              <a:rPr lang="en-US" sz="9600" dirty="0">
                <a:latin typeface="Times New Roman" pitchFamily="18" charset="0"/>
                <a:cs typeface="Times New Roman" pitchFamily="18" charset="0"/>
              </a:rPr>
              <a:t>of the ethylamine side chain influences not only their mechanism of action, the receptor selectivity, but also their absorption, oral activity, metabolism, degradation, and thus duration 0f action (DOA). For the direct acting Sympathomimetic amines, maximal activity is seen in β-phenylethylamine derivatives containing </a:t>
            </a:r>
            <a:r>
              <a:rPr lang="en-US" sz="9600" dirty="0">
                <a:solidFill>
                  <a:srgbClr val="FF0000"/>
                </a:solidFill>
                <a:latin typeface="Times New Roman" pitchFamily="18" charset="0"/>
                <a:cs typeface="Times New Roman" pitchFamily="18" charset="0"/>
              </a:rPr>
              <a:t>(a) a catechol </a:t>
            </a:r>
            <a:r>
              <a:rPr lang="en-US" sz="9600" dirty="0">
                <a:latin typeface="Times New Roman" pitchFamily="18" charset="0"/>
                <a:cs typeface="Times New Roman" pitchFamily="18" charset="0"/>
              </a:rPr>
              <a:t>and </a:t>
            </a:r>
            <a:r>
              <a:rPr lang="en-US" sz="9600" dirty="0">
                <a:solidFill>
                  <a:srgbClr val="FF0000"/>
                </a:solidFill>
                <a:latin typeface="Times New Roman" pitchFamily="18" charset="0"/>
                <a:cs typeface="Times New Roman" pitchFamily="18" charset="0"/>
              </a:rPr>
              <a:t>(b) a (1R)-OH group</a:t>
            </a:r>
            <a:r>
              <a:rPr lang="en-US" sz="9600" dirty="0">
                <a:latin typeface="Times New Roman" pitchFamily="18" charset="0"/>
                <a:cs typeface="Times New Roman" pitchFamily="18" charset="0"/>
              </a:rPr>
              <a:t> on the ethylamine portion of the molecule. </a:t>
            </a:r>
          </a:p>
          <a:p>
            <a:pPr marL="365125" indent="354013" algn="just" rtl="0">
              <a:lnSpc>
                <a:spcPct val="120000"/>
              </a:lnSpc>
              <a:buNone/>
            </a:pPr>
            <a:endParaRPr lang="en-US" sz="11200" dirty="0">
              <a:latin typeface="Times New Roman" pitchFamily="18" charset="0"/>
              <a:cs typeface="Times New Roman" pitchFamily="18" charset="0"/>
            </a:endParaRPr>
          </a:p>
          <a:p>
            <a:pPr marL="365125" indent="354013" algn="just" rtl="0">
              <a:lnSpc>
                <a:spcPct val="120000"/>
              </a:lnSpc>
              <a:buNone/>
            </a:pPr>
            <a:r>
              <a:rPr lang="en-US" sz="11200" dirty="0" smtClean="0">
                <a:latin typeface="Times New Roman" pitchFamily="18" charset="0"/>
                <a:cs typeface="Times New Roman" pitchFamily="18" charset="0"/>
              </a:rPr>
              <a:t> </a:t>
            </a:r>
          </a:p>
          <a:p>
            <a:pPr algn="just" rtl="0">
              <a:buNone/>
              <a:tabLst>
                <a:tab pos="273050" algn="l"/>
              </a:tabLst>
            </a:pPr>
            <a:endParaRPr lang="ar-IQ" dirty="0">
              <a:latin typeface="Times New Roman" pitchFamily="18" charset="0"/>
              <a:cs typeface="Times New Roman" pitchFamily="18" charset="0"/>
            </a:endParaRPr>
          </a:p>
        </p:txBody>
      </p:sp>
      <p:sp>
        <p:nvSpPr>
          <p:cNvPr id="4" name="Title 3"/>
          <p:cNvSpPr>
            <a:spLocks noGrp="1"/>
          </p:cNvSpPr>
          <p:nvPr>
            <p:ph type="title"/>
          </p:nvPr>
        </p:nvSpPr>
        <p:spPr>
          <a:xfrm>
            <a:off x="457200" y="274638"/>
            <a:ext cx="8229600" cy="634082"/>
          </a:xfrm>
        </p:spPr>
        <p:txBody>
          <a:bodyPr>
            <a:normAutofit fontScale="90000"/>
          </a:bodyPr>
          <a:lstStyle/>
          <a:p>
            <a:pPr rtl="0"/>
            <a:r>
              <a:rPr lang="en-US" sz="3200" dirty="0" smtClean="0">
                <a:solidFill>
                  <a:srgbClr val="FF0000"/>
                </a:solidFill>
                <a:effectLst/>
              </a:rPr>
              <a:t>Direct Acting Sympathomimetics</a:t>
            </a:r>
            <a:br>
              <a:rPr lang="en-US" sz="3200" dirty="0" smtClean="0">
                <a:solidFill>
                  <a:srgbClr val="FF0000"/>
                </a:solidFill>
                <a:effectLst/>
              </a:rPr>
            </a:br>
            <a:endParaRPr lang="ar-IQ" sz="3200" dirty="0">
              <a:solidFill>
                <a:srgbClr val="FF0000"/>
              </a:solidFill>
              <a:effectLs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8139"/>
          <a:stretch/>
        </p:blipFill>
        <p:spPr bwMode="auto">
          <a:xfrm>
            <a:off x="2699792" y="1484784"/>
            <a:ext cx="388843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332656"/>
            <a:ext cx="8579296" cy="5256585"/>
          </a:xfrm>
        </p:spPr>
        <p:txBody>
          <a:bodyPr>
            <a:normAutofit lnSpcReduction="10000"/>
          </a:bodyPr>
          <a:lstStyle/>
          <a:p>
            <a:pPr marL="365125" indent="347663" algn="just" rtl="0">
              <a:buNone/>
            </a:pPr>
            <a:r>
              <a:rPr lang="en-US" sz="2400" dirty="0" smtClean="0">
                <a:latin typeface="Times New Roman" pitchFamily="18" charset="0"/>
                <a:cs typeface="Times New Roman" pitchFamily="18" charset="0"/>
              </a:rPr>
              <a:t>Such structural features are seen in the prototypical direct-acting compounds NE, E, and ISO. A critical factor in the interaction of adrenergic agonists with their receptors is stereo selectivity.</a:t>
            </a:r>
          </a:p>
          <a:p>
            <a:pPr marL="365125" indent="347663" algn="just" rtl="0">
              <a:buNone/>
            </a:pPr>
            <a:r>
              <a:rPr lang="en-US" sz="2400" dirty="0" smtClean="0">
                <a:latin typeface="Times New Roman" pitchFamily="18" charset="0"/>
                <a:cs typeface="Times New Roman" pitchFamily="18" charset="0"/>
              </a:rPr>
              <a:t> Substitution on either carbon-1 or carbon-2 yields optical isomers. (</a:t>
            </a:r>
            <a:r>
              <a:rPr lang="en-US" sz="2400" dirty="0" smtClean="0">
                <a:solidFill>
                  <a:srgbClr val="0070C0"/>
                </a:solidFill>
                <a:latin typeface="Times New Roman" pitchFamily="18" charset="0"/>
                <a:cs typeface="Times New Roman" pitchFamily="18" charset="0"/>
              </a:rPr>
              <a:t>1R,2S</a:t>
            </a:r>
            <a:r>
              <a:rPr lang="en-US" sz="2400" dirty="0" smtClean="0">
                <a:latin typeface="Times New Roman" pitchFamily="18" charset="0"/>
                <a:cs typeface="Times New Roman" pitchFamily="18" charset="0"/>
              </a:rPr>
              <a:t>) isomers seem correct configuration for direct-acting activity</a:t>
            </a:r>
            <a:r>
              <a:rPr lang="en-US" sz="2400" dirty="0">
                <a:latin typeface="Times New Roman" pitchFamily="18" charset="0"/>
                <a:cs typeface="Times New Roman" pitchFamily="18" charset="0"/>
              </a:rPr>
              <a:t>. For CAs, the more potent enantiomer has the (1R) configuration. This enantiomer is typically several 100-fold more potent than the enantiomer with the (1S) configuration. </a:t>
            </a:r>
          </a:p>
          <a:p>
            <a:pPr marL="365125" indent="347663" algn="just" rtl="0">
              <a:buNone/>
            </a:pPr>
            <a:r>
              <a:rPr lang="en-US" sz="2400" dirty="0">
                <a:latin typeface="Times New Roman" pitchFamily="18" charset="0"/>
                <a:cs typeface="Times New Roman" pitchFamily="18" charset="0"/>
              </a:rPr>
              <a:t>All direct-acting, phenylethylamine-derived agonists that are structurally similar to NE, the more potent enantiomer is capable of assuming a conformation that results in the arrangement in space of the catechol group, the amino group, and the (1R)-OH group in a fashion resembling that of (1R)-NE. </a:t>
            </a:r>
            <a:endParaRPr lang="ar-IQ"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7"/>
            <a:ext cx="8229600" cy="1584176"/>
          </a:xfrm>
        </p:spPr>
        <p:txBody>
          <a:bodyPr/>
          <a:lstStyle/>
          <a:p>
            <a:pPr marL="365125" indent="347663" algn="just" rtl="0">
              <a:buNone/>
            </a:pPr>
            <a:r>
              <a:rPr lang="en-US" sz="2400" dirty="0" smtClean="0">
                <a:latin typeface="Times New Roman" pitchFamily="18" charset="0"/>
                <a:cs typeface="Times New Roman" pitchFamily="18" charset="0"/>
              </a:rPr>
              <a:t>This explanation of stereo selectivity is based on the presumed interaction of these three critical pharmacophoric groups with three complementary binding areas on the receptor.</a:t>
            </a:r>
            <a:endParaRPr lang="ar-IQ" sz="2400" dirty="0" smtClean="0">
              <a:latin typeface="Times New Roman" pitchFamily="18" charset="0"/>
              <a:cs typeface="Times New Roman" pitchFamily="18" charset="0"/>
            </a:endParaRPr>
          </a:p>
          <a:p>
            <a:endParaRPr lang="ar-IQ" dirty="0"/>
          </a:p>
        </p:txBody>
      </p:sp>
      <p:pic>
        <p:nvPicPr>
          <p:cNvPr id="4" name="Picture 2" descr="C:\Users\krema\Pictures\2014-04-15 karima\Screenshot069.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b="15068"/>
          <a:stretch>
            <a:fillRect/>
          </a:stretch>
        </p:blipFill>
        <p:spPr bwMode="auto">
          <a:xfrm>
            <a:off x="1259632" y="1916832"/>
            <a:ext cx="7200800" cy="4104456"/>
          </a:xfrm>
          <a:prstGeom prst="rect">
            <a:avLst/>
          </a:prstGeom>
          <a:ln>
            <a:solidFill>
              <a:srgbClr val="FF0000"/>
            </a:solid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19256" cy="5183088"/>
          </a:xfrm>
        </p:spPr>
        <p:txBody>
          <a:bodyPr>
            <a:normAutofit/>
          </a:bodyPr>
          <a:lstStyle/>
          <a:p>
            <a:pPr marL="0" indent="371475" algn="just" rtl="0">
              <a:buNone/>
            </a:pPr>
            <a:r>
              <a:rPr lang="en-US" sz="32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NE,E, and DA are chemically catecholamines (</a:t>
            </a:r>
            <a:r>
              <a:rPr lang="en-US" sz="2400" dirty="0">
                <a:latin typeface="Times New Roman" pitchFamily="18" charset="0"/>
                <a:cs typeface="Times New Roman" pitchFamily="18" charset="0"/>
              </a:rPr>
              <a:t>CAs</a:t>
            </a:r>
            <a:r>
              <a:rPr lang="en-US" sz="2400" dirty="0" smtClean="0">
                <a:latin typeface="Times New Roman" pitchFamily="18" charset="0"/>
                <a:cs typeface="Times New Roman" pitchFamily="18" charset="0"/>
              </a:rPr>
              <a:t>) ,which refer </a:t>
            </a:r>
            <a:r>
              <a:rPr lang="en-US" sz="2400" dirty="0">
                <a:latin typeface="Times New Roman" pitchFamily="18" charset="0"/>
                <a:cs typeface="Times New Roman" pitchFamily="18" charset="0"/>
              </a:rPr>
              <a:t>generally to all organic </a:t>
            </a:r>
            <a:r>
              <a:rPr lang="en-US" sz="2400" dirty="0" smtClean="0">
                <a:latin typeface="Times New Roman" pitchFamily="18" charset="0"/>
                <a:cs typeface="Times New Roman" pitchFamily="18" charset="0"/>
              </a:rPr>
              <a:t>compounds that contain a catechol nucleus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orthodihydroxybenzene) and an ethylamine group.</a:t>
            </a:r>
          </a:p>
          <a:p>
            <a:pPr marL="0" indent="371475" algn="just" rtl="0">
              <a:buNone/>
            </a:pPr>
            <a:r>
              <a:rPr lang="en-US" sz="2400" dirty="0" smtClean="0">
                <a:latin typeface="Times New Roman" pitchFamily="18" charset="0"/>
                <a:cs typeface="Times New Roman" pitchFamily="18" charset="0"/>
              </a:rPr>
              <a:t> In </a:t>
            </a:r>
            <a:r>
              <a:rPr lang="en-US" sz="2400" dirty="0">
                <a:latin typeface="Times New Roman" pitchFamily="18" charset="0"/>
                <a:cs typeface="Times New Roman" pitchFamily="18" charset="0"/>
              </a:rPr>
              <a:t>a physiological context, </a:t>
            </a:r>
            <a:r>
              <a:rPr lang="en-US" sz="2400" dirty="0" smtClean="0">
                <a:latin typeface="Times New Roman" pitchFamily="18" charset="0"/>
                <a:cs typeface="Times New Roman" pitchFamily="18" charset="0"/>
              </a:rPr>
              <a:t>the term usually means </a:t>
            </a:r>
            <a:r>
              <a:rPr lang="en-US" sz="2400" dirty="0">
                <a:latin typeface="Times New Roman" pitchFamily="18" charset="0"/>
                <a:cs typeface="Times New Roman" pitchFamily="18" charset="0"/>
              </a:rPr>
              <a:t>DA and its metabolites NE and E</a:t>
            </a:r>
            <a:r>
              <a:rPr lang="en-US" sz="2400" dirty="0" smtClean="0">
                <a:latin typeface="Times New Roman" pitchFamily="18" charset="0"/>
                <a:cs typeface="Times New Roman" pitchFamily="18" charset="0"/>
              </a:rPr>
              <a:t>.</a:t>
            </a:r>
          </a:p>
          <a:p>
            <a:pPr marL="0" indent="371475" algn="just" rtl="0">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 contains </a:t>
            </a:r>
            <a:r>
              <a:rPr lang="en-US" sz="2400" dirty="0" smtClean="0">
                <a:latin typeface="Times New Roman" pitchFamily="18" charset="0"/>
                <a:cs typeface="Times New Roman" pitchFamily="18" charset="0"/>
              </a:rPr>
              <a:t>one secondary </a:t>
            </a:r>
            <a:r>
              <a:rPr lang="en-US" sz="2400" dirty="0">
                <a:latin typeface="Times New Roman" pitchFamily="18" charset="0"/>
                <a:cs typeface="Times New Roman" pitchFamily="18" charset="0"/>
              </a:rPr>
              <a:t>amino group and three hydroxyl groups. E and NE each possess a chiral carbon atom; thus, each can exist as an enantiomeric pair of isomers. The enantiomer with the (R) configuration is biosynthesized by the body and possesses the biological activity. This (R) configuration of many other adrenergic agents also contributes to their high affinity to the corresponding adrenoceptors</a:t>
            </a:r>
            <a:endParaRPr lang="ar-IQ" sz="2400" dirty="0">
              <a:latin typeface="Times New Roman" pitchFamily="18" charset="0"/>
              <a:cs typeface="Times New Roman" pitchFamily="18" charset="0"/>
            </a:endParaRPr>
          </a:p>
        </p:txBody>
      </p:sp>
      <p:sp>
        <p:nvSpPr>
          <p:cNvPr id="2" name="Title 1"/>
          <p:cNvSpPr>
            <a:spLocks noGrp="1"/>
          </p:cNvSpPr>
          <p:nvPr>
            <p:ph type="title"/>
          </p:nvPr>
        </p:nvSpPr>
        <p:spPr>
          <a:xfrm>
            <a:off x="457200" y="274638"/>
            <a:ext cx="8229600" cy="490066"/>
          </a:xfrm>
        </p:spPr>
        <p:txBody>
          <a:bodyPr>
            <a:normAutofit fontScale="90000"/>
          </a:bodyPr>
          <a:lstStyle/>
          <a:p>
            <a:pPr rtl="0"/>
            <a:r>
              <a:rPr lang="en-US" sz="3200" b="1" dirty="0">
                <a:solidFill>
                  <a:srgbClr val="FF0000"/>
                </a:solidFill>
                <a:latin typeface="Times New Roman" pitchFamily="18" charset="0"/>
                <a:cs typeface="Times New Roman" pitchFamily="18" charset="0"/>
              </a:rPr>
              <a:t>Structure and </a:t>
            </a:r>
            <a:r>
              <a:rPr lang="en-US" sz="3200" b="1" dirty="0" smtClean="0">
                <a:solidFill>
                  <a:srgbClr val="FF0000"/>
                </a:solidFill>
                <a:latin typeface="Times New Roman" pitchFamily="18" charset="0"/>
                <a:cs typeface="Times New Roman" pitchFamily="18" charset="0"/>
              </a:rPr>
              <a:t>Physicochemical Properties</a:t>
            </a:r>
            <a:endParaRPr lang="ar-IQ"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rtl="0">
              <a:buNone/>
            </a:pPr>
            <a:r>
              <a:rPr lang="en-US" b="1" i="1" dirty="0" smtClean="0"/>
              <a:t>1.Separation of Aromatic Ring and Amino Group.</a:t>
            </a:r>
          </a:p>
          <a:p>
            <a:pPr marL="365125" indent="358775" algn="l" rtl="0">
              <a:buNone/>
            </a:pPr>
            <a:r>
              <a:rPr lang="en-US" dirty="0" smtClean="0">
                <a:latin typeface="Times New Roman" pitchFamily="18" charset="0"/>
                <a:cs typeface="Times New Roman" pitchFamily="18" charset="0"/>
              </a:rPr>
              <a:t>The greatest adrenergic activity occurs when </a:t>
            </a:r>
            <a:r>
              <a:rPr lang="en-US" dirty="0" smtClean="0">
                <a:solidFill>
                  <a:srgbClr val="FF0000"/>
                </a:solidFill>
                <a:latin typeface="Times New Roman" pitchFamily="18" charset="0"/>
                <a:cs typeface="Times New Roman" pitchFamily="18" charset="0"/>
              </a:rPr>
              <a:t>two carbon </a:t>
            </a:r>
            <a:r>
              <a:rPr lang="en-US" dirty="0" smtClean="0">
                <a:latin typeface="Times New Roman" pitchFamily="18" charset="0"/>
                <a:cs typeface="Times New Roman" pitchFamily="18" charset="0"/>
              </a:rPr>
              <a:t>atoms separate the aromatic ring from the amino group. This rule applies with few exceptions to all types of activities.</a:t>
            </a:r>
            <a:r>
              <a:rPr lang="en-US" b="1" i="1" dirty="0" smtClean="0"/>
              <a:t> </a:t>
            </a:r>
          </a:p>
          <a:p>
            <a:pPr algn="l" rtl="0">
              <a:buNone/>
            </a:pPr>
            <a:r>
              <a:rPr lang="en-US" b="1" i="1" dirty="0" smtClean="0"/>
              <a:t>2.R1, Substitution on the Amino Nitrogen Determines </a:t>
            </a:r>
            <a:r>
              <a:rPr lang="el-GR" b="1" i="1" dirty="0" smtClean="0">
                <a:latin typeface="Times New Roman"/>
                <a:cs typeface="Times New Roman"/>
              </a:rPr>
              <a:t>α</a:t>
            </a:r>
            <a:r>
              <a:rPr lang="en-US" b="1" i="1" dirty="0" smtClean="0"/>
              <a:t> – or </a:t>
            </a:r>
            <a:r>
              <a:rPr lang="el-GR" b="1" i="1" dirty="0" smtClean="0">
                <a:latin typeface="Times New Roman"/>
                <a:cs typeface="Times New Roman"/>
              </a:rPr>
              <a:t>β</a:t>
            </a:r>
            <a:r>
              <a:rPr lang="en-US" b="1" i="1" dirty="0" smtClean="0"/>
              <a:t> -Receptor </a:t>
            </a:r>
            <a:r>
              <a:rPr lang="en-US" b="1" i="1" dirty="0" smtClean="0">
                <a:latin typeface="Times New Roman" pitchFamily="18" charset="0"/>
                <a:cs typeface="Times New Roman" pitchFamily="18" charset="0"/>
              </a:rPr>
              <a:t>Selectivity</a:t>
            </a:r>
          </a:p>
          <a:p>
            <a:pPr marL="365125" indent="358775" algn="l" rtl="0">
              <a:buNone/>
            </a:pPr>
            <a:r>
              <a:rPr lang="en-US" dirty="0" smtClean="0">
                <a:latin typeface="Times New Roman" pitchFamily="18" charset="0"/>
                <a:cs typeface="Times New Roman" pitchFamily="18" charset="0"/>
              </a:rPr>
              <a:t>Replacing nitrogen with carbon results in a large decline in activity. The activity is also affected by the number of substituents on the nitrogen. Primary and secondary amines have good adrenergic activity, whereas tertiary amines and quaternary ammonium salts do not.</a:t>
            </a:r>
            <a:endParaRPr lang="ar-IQ" dirty="0"/>
          </a:p>
        </p:txBody>
      </p:sp>
      <p:sp>
        <p:nvSpPr>
          <p:cNvPr id="3" name="Title 2"/>
          <p:cNvSpPr>
            <a:spLocks noGrp="1"/>
          </p:cNvSpPr>
          <p:nvPr>
            <p:ph type="title"/>
          </p:nvPr>
        </p:nvSpPr>
        <p:spPr/>
        <p:txBody>
          <a:bodyPr>
            <a:normAutofit/>
          </a:bodyPr>
          <a:lstStyle/>
          <a:p>
            <a:r>
              <a:rPr lang="en-US" sz="4400" dirty="0" smtClean="0">
                <a:solidFill>
                  <a:srgbClr val="FF0000"/>
                </a:solidFill>
                <a:effectLst/>
              </a:rPr>
              <a:t> </a:t>
            </a:r>
            <a:r>
              <a:rPr lang="en-US" sz="4400" dirty="0" smtClean="0">
                <a:solidFill>
                  <a:srgbClr val="0070C0"/>
                </a:solidFill>
                <a:effectLst/>
                <a:latin typeface="Times New Roman" pitchFamily="18" charset="0"/>
                <a:cs typeface="Times New Roman" pitchFamily="18" charset="0"/>
              </a:rPr>
              <a:t>Structure–activity relationships</a:t>
            </a:r>
            <a:endParaRPr lang="ar-IQ" dirty="0">
              <a:solidFill>
                <a:srgbClr val="0070C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normAutofit lnSpcReduction="10000"/>
          </a:bodyPr>
          <a:lstStyle/>
          <a:p>
            <a:pPr marL="365125" indent="358775" algn="just" rtl="0">
              <a:buNone/>
            </a:pPr>
            <a:r>
              <a:rPr lang="en-US" dirty="0" smtClean="0">
                <a:solidFill>
                  <a:srgbClr val="FF0000"/>
                </a:solidFill>
                <a:latin typeface="Times New Roman"/>
                <a:cs typeface="Times New Roman"/>
              </a:rPr>
              <a:t>*</a:t>
            </a:r>
            <a:r>
              <a:rPr lang="en-US" dirty="0" smtClean="0">
                <a:latin typeface="Times New Roman" pitchFamily="18" charset="0"/>
                <a:cs typeface="Times New Roman" pitchFamily="18" charset="0"/>
              </a:rPr>
              <a:t>As the size of the nitrogen substituent increases, </a:t>
            </a:r>
            <a:r>
              <a:rPr lang="el-GR" dirty="0" smtClean="0">
                <a:latin typeface="Times New Roman"/>
                <a:cs typeface="Times New Roman"/>
              </a:rPr>
              <a:t>α</a:t>
            </a:r>
            <a:r>
              <a:rPr lang="en-US" dirty="0" smtClean="0">
                <a:latin typeface="Times New Roman" pitchFamily="18" charset="0"/>
                <a:cs typeface="Times New Roman" pitchFamily="18" charset="0"/>
              </a:rPr>
              <a:t>-receptor agonist activity generally decreases and </a:t>
            </a:r>
            <a:r>
              <a:rPr lang="el-GR" dirty="0" smtClean="0">
                <a:latin typeface="Times New Roman"/>
                <a:cs typeface="Times New Roman"/>
              </a:rPr>
              <a:t>β</a:t>
            </a:r>
            <a:r>
              <a:rPr lang="en-US" dirty="0" smtClean="0">
                <a:latin typeface="Times New Roman" pitchFamily="18" charset="0"/>
                <a:cs typeface="Times New Roman" pitchFamily="18" charset="0"/>
              </a:rPr>
              <a:t>–receptor agonist activity increases.</a:t>
            </a:r>
            <a:r>
              <a:rPr lang="en-US" b="1" i="1" dirty="0" smtClean="0"/>
              <a:t>   </a:t>
            </a:r>
          </a:p>
          <a:p>
            <a:pPr marL="365125" indent="358775" algn="just" rtl="0">
              <a:buNone/>
            </a:pPr>
            <a:r>
              <a:rPr lang="en-US" b="1" dirty="0" smtClean="0">
                <a:latin typeface="Times New Roman" pitchFamily="18" charset="0"/>
                <a:cs typeface="Times New Roman" pitchFamily="18" charset="0"/>
              </a:rPr>
              <a:t>3. R2, Substitution on the -Carbon (Carbon-2).</a:t>
            </a:r>
            <a:endParaRPr lang="en-US" dirty="0" smtClean="0">
              <a:latin typeface="Times New Roman" pitchFamily="18" charset="0"/>
              <a:cs typeface="Times New Roman" pitchFamily="18" charset="0"/>
            </a:endParaRPr>
          </a:p>
          <a:p>
            <a:pPr marL="365125" indent="358775" algn="just" rtl="0">
              <a:buNone/>
            </a:pPr>
            <a:r>
              <a:rPr lang="en-US" dirty="0" smtClean="0">
                <a:latin typeface="Times New Roman" pitchFamily="18" charset="0"/>
                <a:cs typeface="Times New Roman" pitchFamily="18" charset="0"/>
              </a:rPr>
              <a:t>Substitution by small alkyl group (e.g., CH3- or C2H5-) slows metabolism by MAO but has little overall effect on DOA of catechols because they remain substrates for COMT.</a:t>
            </a:r>
          </a:p>
          <a:p>
            <a:pPr marL="365125" indent="358775" algn="l" rtl="0">
              <a:buNone/>
            </a:pPr>
            <a:r>
              <a:rPr lang="en-US" b="1" dirty="0" smtClean="0">
                <a:latin typeface="Times New Roman" pitchFamily="18" charset="0"/>
                <a:cs typeface="Times New Roman" pitchFamily="18" charset="0"/>
              </a:rPr>
              <a:t>4. OH substitution on the -carbon (carbon-1). </a:t>
            </a:r>
            <a:r>
              <a:rPr lang="en-US" dirty="0" smtClean="0">
                <a:latin typeface="Times New Roman" pitchFamily="18" charset="0"/>
                <a:cs typeface="Times New Roman" pitchFamily="18" charset="0"/>
              </a:rPr>
              <a:t>generally decreases CNS activity largely because it lowers lipid solubility. However, such substitution greatly enhances agonist activity at both </a:t>
            </a:r>
            <a:r>
              <a:rPr lang="el-GR" dirty="0" smtClean="0">
                <a:latin typeface="Times New Roman"/>
                <a:cs typeface="Times New Roman"/>
              </a:rPr>
              <a:t>α</a:t>
            </a:r>
            <a:r>
              <a:rPr lang="en-US" dirty="0" smtClean="0">
                <a:latin typeface="Times New Roman" pitchFamily="18" charset="0"/>
                <a:cs typeface="Times New Roman" pitchFamily="18" charset="0"/>
              </a:rPr>
              <a:t> – and </a:t>
            </a:r>
            <a:r>
              <a:rPr lang="el-GR" dirty="0" smtClean="0">
                <a:latin typeface="Times New Roman"/>
                <a:cs typeface="Times New Roman"/>
              </a:rPr>
              <a:t>β</a:t>
            </a:r>
            <a:r>
              <a:rPr lang="en-US" dirty="0" smtClean="0">
                <a:latin typeface="Times New Roman" pitchFamily="18" charset="0"/>
                <a:cs typeface="Times New Roman" pitchFamily="18" charset="0"/>
              </a:rPr>
              <a:t> -receptors</a:t>
            </a:r>
            <a:r>
              <a:rPr lang="en-US" dirty="0" smtClean="0"/>
              <a:t>.</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a:bodyPr>
          <a:lstStyle/>
          <a:p>
            <a:pPr marL="365125" indent="358775" algn="l" rtl="0">
              <a:buNone/>
            </a:pPr>
            <a:r>
              <a:rPr lang="en-US" b="1" dirty="0" smtClean="0">
                <a:latin typeface="Times New Roman" pitchFamily="18" charset="0"/>
                <a:cs typeface="Times New Roman" pitchFamily="18" charset="0"/>
              </a:rPr>
              <a:t>5. Substitution on the Aromatic Ring. </a:t>
            </a:r>
          </a:p>
          <a:p>
            <a:pPr marL="365125" indent="350838" algn="just" rtl="0">
              <a:buNone/>
            </a:pPr>
            <a:r>
              <a:rPr lang="en-US" sz="2400" dirty="0" smtClean="0">
                <a:latin typeface="Times New Roman" pitchFamily="18" charset="0"/>
                <a:cs typeface="Times New Roman" pitchFamily="18" charset="0"/>
              </a:rPr>
              <a:t>Maximal </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itchFamily="18" charset="0"/>
                <a:cs typeface="Times New Roman" pitchFamily="18" charset="0"/>
              </a:rPr>
              <a:t> – and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 -activity also depends on the presence of 3′ and 4′ OH groups. </a:t>
            </a:r>
          </a:p>
          <a:p>
            <a:pPr marL="365125" indent="350838" algn="just" rtl="0">
              <a:buNone/>
            </a:pPr>
            <a:r>
              <a:rPr lang="en-US" sz="2400" dirty="0" smtClean="0">
                <a:latin typeface="Times New Roman" pitchFamily="18" charset="0"/>
                <a:cs typeface="Times New Roman" pitchFamily="18" charset="0"/>
              </a:rPr>
              <a:t>Tyramine, which lacks two OH groups, has no affinity for adrenoceptors, indicating the importance of the OH groups. Studies of adrenoceptor structure suggest that the OH groups on serine residues 204 and 207 probably form H bonds with the catechol OH groups at positions 3 and 4, respectively. </a:t>
            </a:r>
          </a:p>
          <a:p>
            <a:pPr marL="365125" indent="350838" algn="just" rtl="0">
              <a:buNone/>
            </a:pPr>
            <a:r>
              <a:rPr lang="en-US" sz="2400" dirty="0" smtClean="0">
                <a:latin typeface="Times New Roman" pitchFamily="18" charset="0"/>
                <a:cs typeface="Times New Roman" pitchFamily="18" charset="0"/>
              </a:rPr>
              <a:t>Replacement of the catechol function of ISO with the resorcinol structure gives a selective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2- agonist , (metaproterenol).</a:t>
            </a:r>
            <a:r>
              <a:rPr lang="en-US" sz="2400" b="1" i="1"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Furthermore, because the resorcinol ring is not a substrate for COMT, β-agonists that contain this ring structure tend to have better absorption characteristics and a longer DOA than their catechol-containing counterparts. </a:t>
            </a:r>
          </a:p>
          <a:p>
            <a:pPr marL="365125" indent="350838" algn="just" rtl="0">
              <a:buNone/>
            </a:pPr>
            <a:endParaRPr lang="en-US" sz="2400" dirty="0" smtClean="0">
              <a:latin typeface="Times New Roman" pitchFamily="18" charset="0"/>
              <a:cs typeface="Times New Roman" pitchFamily="18" charset="0"/>
            </a:endParaRPr>
          </a:p>
          <a:p>
            <a:pPr algn="l" rtl="0">
              <a:buNone/>
            </a:pP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7931224" cy="5602627"/>
          </a:xfrm>
        </p:spPr>
        <p:txBody>
          <a:bodyPr>
            <a:noAutofit/>
          </a:bodyPr>
          <a:lstStyle/>
          <a:p>
            <a:pPr marL="365125" indent="350838" algn="just" rtl="0">
              <a:buNone/>
            </a:pPr>
            <a:r>
              <a:rPr lang="en-US" sz="2800" dirty="0" smtClean="0">
                <a:latin typeface="Times New Roman" pitchFamily="18" charset="0"/>
                <a:cs typeface="Times New Roman" pitchFamily="18" charset="0"/>
              </a:rPr>
              <a:t>In another approach, replacement of the meta-OH of the catechol structure </a:t>
            </a:r>
            <a:r>
              <a:rPr lang="en-US" sz="2800" dirty="0" smtClean="0">
                <a:solidFill>
                  <a:srgbClr val="FF0000"/>
                </a:solidFill>
                <a:latin typeface="Times New Roman" pitchFamily="18" charset="0"/>
                <a:cs typeface="Times New Roman" pitchFamily="18" charset="0"/>
              </a:rPr>
              <a:t>with a hydroxymethyl </a:t>
            </a:r>
            <a:r>
              <a:rPr lang="en-US" sz="2800" dirty="0" smtClean="0">
                <a:latin typeface="Times New Roman" pitchFamily="18" charset="0"/>
                <a:cs typeface="Times New Roman" pitchFamily="18" charset="0"/>
              </a:rPr>
              <a:t>group gives agents, such as albuterol, which show selectivity to the </a:t>
            </a:r>
            <a:r>
              <a:rPr lang="el-GR" sz="2800" dirty="0" smtClean="0">
                <a:solidFill>
                  <a:srgbClr val="0070C0"/>
                </a:solidFill>
                <a:latin typeface="Times New Roman"/>
                <a:cs typeface="Times New Roman"/>
              </a:rPr>
              <a:t>β</a:t>
            </a:r>
            <a:r>
              <a:rPr lang="en-US" sz="2000" dirty="0" smtClean="0">
                <a:solidFill>
                  <a:srgbClr val="0070C0"/>
                </a:solidFill>
                <a:latin typeface="Times New Roman" pitchFamily="18" charset="0"/>
                <a:cs typeface="Times New Roman" pitchFamily="18" charset="0"/>
              </a:rPr>
              <a:t>2</a:t>
            </a:r>
            <a:r>
              <a:rPr lang="en-US" sz="2800" dirty="0" smtClean="0">
                <a:solidFill>
                  <a:srgbClr val="0070C0"/>
                </a:solidFill>
                <a:latin typeface="Times New Roman" pitchFamily="18" charset="0"/>
                <a:cs typeface="Times New Roman" pitchFamily="18" charset="0"/>
              </a:rPr>
              <a:t>-receptor. </a:t>
            </a:r>
            <a:r>
              <a:rPr lang="en-US" sz="2800" dirty="0" smtClean="0">
                <a:latin typeface="Times New Roman" pitchFamily="18" charset="0"/>
                <a:cs typeface="Times New Roman" pitchFamily="18" charset="0"/>
              </a:rPr>
              <a:t>Because they are not catechols, these agents are not metabolized by COMT and thus show improved oral bioavailability and longer DOA. </a:t>
            </a:r>
          </a:p>
          <a:p>
            <a:pPr marL="365125" indent="350838" algn="just" rtl="0">
              <a:buNone/>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catechol </a:t>
            </a:r>
            <a:r>
              <a:rPr lang="en-US" sz="2800" dirty="0" smtClean="0">
                <a:latin typeface="Times New Roman" pitchFamily="18" charset="0"/>
                <a:cs typeface="Times New Roman" pitchFamily="18" charset="0"/>
              </a:rPr>
              <a:t>moiety is </a:t>
            </a:r>
            <a:r>
              <a:rPr lang="en-US" sz="2800" dirty="0">
                <a:latin typeface="Times New Roman" pitchFamily="18" charset="0"/>
                <a:cs typeface="Times New Roman" pitchFamily="18" charset="0"/>
              </a:rPr>
              <a:t>more important for </a:t>
            </a:r>
            <a:r>
              <a:rPr lang="hy-AM" sz="2800" dirty="0">
                <a:latin typeface="Times New Roman" pitchFamily="18" charset="0"/>
                <a:cs typeface="Times New Roman" pitchFamily="18" charset="0"/>
              </a:rPr>
              <a:t>α</a:t>
            </a:r>
            <a:r>
              <a:rPr lang="en-US" sz="18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-activity </a:t>
            </a:r>
            <a:r>
              <a:rPr lang="en-US" sz="2800" dirty="0">
                <a:latin typeface="Times New Roman" pitchFamily="18" charset="0"/>
                <a:cs typeface="Times New Roman" pitchFamily="18" charset="0"/>
              </a:rPr>
              <a:t>than for </a:t>
            </a:r>
            <a:r>
              <a:rPr lang="el-GR" sz="2800" dirty="0">
                <a:latin typeface="Times New Roman" pitchFamily="18" charset="0"/>
                <a:cs typeface="Times New Roman" pitchFamily="18" charset="0"/>
              </a:rPr>
              <a:t>α</a:t>
            </a:r>
            <a:r>
              <a:rPr lang="en-US" sz="2000"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-activity</a:t>
            </a:r>
            <a:r>
              <a:rPr lang="en-US" sz="2800" dirty="0">
                <a:latin typeface="Times New Roman" pitchFamily="18" charset="0"/>
                <a:cs typeface="Times New Roman" pitchFamily="18" charset="0"/>
              </a:rPr>
              <a:t>.</a:t>
            </a:r>
          </a:p>
          <a:p>
            <a:pPr marL="365125" indent="350838" algn="just" rtl="0">
              <a:buNone/>
            </a:pPr>
            <a:r>
              <a:rPr lang="en-US" sz="2800" dirty="0">
                <a:latin typeface="Times New Roman" pitchFamily="18" charset="0"/>
                <a:cs typeface="Times New Roman" pitchFamily="18" charset="0"/>
              </a:rPr>
              <a:t>For example, removal of the p-OH group from E </a:t>
            </a:r>
            <a:r>
              <a:rPr lang="en-US" sz="2800" dirty="0" smtClean="0">
                <a:latin typeface="Times New Roman" pitchFamily="18" charset="0"/>
                <a:cs typeface="Times New Roman" pitchFamily="18" charset="0"/>
              </a:rPr>
              <a:t>gives phenylephrine</a:t>
            </a:r>
            <a:r>
              <a:rPr lang="en-US" sz="2800" dirty="0">
                <a:latin typeface="Times New Roman" pitchFamily="18" charset="0"/>
                <a:cs typeface="Times New Roman" pitchFamily="18" charset="0"/>
              </a:rPr>
              <a:t>, which, in contrast to E, is selective for </a:t>
            </a:r>
            <a:r>
              <a:rPr lang="en-US" sz="2800" dirty="0" smtClean="0">
                <a:latin typeface="Times New Roman" pitchFamily="18" charset="0"/>
                <a:cs typeface="Times New Roman" pitchFamily="18" charset="0"/>
              </a:rPr>
              <a:t>the </a:t>
            </a:r>
            <a:r>
              <a:rPr lang="el-GR" sz="2800" dirty="0">
                <a:latin typeface="Times New Roman" pitchFamily="18" charset="0"/>
                <a:cs typeface="Times New Roman" pitchFamily="18" charset="0"/>
              </a:rPr>
              <a:t>α</a:t>
            </a:r>
            <a:r>
              <a:rPr lang="en-US" sz="1800"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-receptor</a:t>
            </a:r>
            <a:r>
              <a:rPr lang="en-US" sz="2800" dirty="0">
                <a:latin typeface="Times New Roman" pitchFamily="18" charset="0"/>
                <a:cs typeface="Times New Roman" pitchFamily="18" charset="0"/>
              </a:rPr>
              <a:t>.</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7931224" cy="5602627"/>
          </a:xfrm>
        </p:spPr>
        <p:txBody>
          <a:bodyPr>
            <a:normAutofit/>
          </a:bodyPr>
          <a:lstStyle/>
          <a:p>
            <a:pPr marL="365125" indent="358775" algn="l" rtl="0">
              <a:buNone/>
            </a:pPr>
            <a:r>
              <a:rPr lang="en-US" b="1" dirty="0" smtClean="0">
                <a:latin typeface="Times New Roman" pitchFamily="18" charset="0"/>
                <a:cs typeface="Times New Roman" pitchFamily="18" charset="0"/>
              </a:rPr>
              <a:t>6. CAs without OH Groups. </a:t>
            </a:r>
          </a:p>
          <a:p>
            <a:pPr marL="365125" indent="354013" algn="just" rtl="0">
              <a:buNone/>
            </a:pPr>
            <a:r>
              <a:rPr lang="en-US" sz="2800" dirty="0" smtClean="0">
                <a:latin typeface="Times New Roman" pitchFamily="18" charset="0"/>
                <a:cs typeface="Times New Roman" pitchFamily="18" charset="0"/>
              </a:rPr>
              <a:t>Phenylethylamines that lack OH groups on the ring and the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-OH group on the side chain act almost exclusively by causing the release of NE from sympathetic nerve terminals and thus results in a </a:t>
            </a:r>
            <a:r>
              <a:rPr lang="en-US" sz="2800" dirty="0" smtClean="0">
                <a:solidFill>
                  <a:srgbClr val="0070C0"/>
                </a:solidFill>
                <a:latin typeface="Times New Roman" pitchFamily="18" charset="0"/>
                <a:cs typeface="Times New Roman" pitchFamily="18" charset="0"/>
              </a:rPr>
              <a:t>loss of direct Sympathomimetic activity. </a:t>
            </a:r>
          </a:p>
          <a:p>
            <a:pPr marL="365125" indent="354013" algn="just" rtl="0">
              <a:buNone/>
            </a:pPr>
            <a:r>
              <a:rPr lang="en-US" sz="2800" dirty="0" smtClean="0">
                <a:latin typeface="Times New Roman" pitchFamily="18" charset="0"/>
                <a:cs typeface="Times New Roman" pitchFamily="18" charset="0"/>
              </a:rPr>
              <a:t>Because substitution of OH groups on the phenylethylamine structure makes the resultant compounds less lipophilic, </a:t>
            </a:r>
            <a:r>
              <a:rPr lang="en-US" sz="2800" dirty="0" smtClean="0">
                <a:solidFill>
                  <a:srgbClr val="00B050"/>
                </a:solidFill>
                <a:latin typeface="Times New Roman" pitchFamily="18" charset="0"/>
                <a:cs typeface="Times New Roman" pitchFamily="18" charset="0"/>
              </a:rPr>
              <a:t>unsubstituted or alkyl substituted </a:t>
            </a:r>
            <a:r>
              <a:rPr lang="en-US" sz="2800" dirty="0" smtClean="0">
                <a:latin typeface="Times New Roman" pitchFamily="18" charset="0"/>
                <a:cs typeface="Times New Roman" pitchFamily="18" charset="0"/>
              </a:rPr>
              <a:t>compounds cross the BBB more readily and have more central activity.</a:t>
            </a:r>
          </a:p>
          <a:p>
            <a:pPr algn="l" rtl="0">
              <a:buNone/>
            </a:pP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13208" t="10101" r="16352" b="16011"/>
          <a:stretch>
            <a:fillRect/>
          </a:stretch>
        </p:blipFill>
        <p:spPr bwMode="auto">
          <a:xfrm>
            <a:off x="179512" y="188640"/>
            <a:ext cx="8784976" cy="5616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rema\Pictures\2014-04-15 karima\Screenshot013.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l="6688" t="11724" r="8263" b="12070"/>
          <a:stretch>
            <a:fillRect/>
          </a:stretch>
        </p:blipFill>
        <p:spPr bwMode="auto">
          <a:xfrm>
            <a:off x="179512" y="332656"/>
            <a:ext cx="8784976" cy="4608512"/>
          </a:xfrm>
          <a:prstGeom prst="rect">
            <a:avLst/>
          </a:prstGeom>
          <a:ln>
            <a:noFill/>
          </a:ln>
          <a:effectLst>
            <a:softEdge rad="112500"/>
          </a:effectLst>
        </p:spPr>
      </p:pic>
      <p:sp>
        <p:nvSpPr>
          <p:cNvPr id="2" name="Oval 1"/>
          <p:cNvSpPr/>
          <p:nvPr/>
        </p:nvSpPr>
        <p:spPr>
          <a:xfrm rot="652712">
            <a:off x="1877602" y="611743"/>
            <a:ext cx="429362" cy="7712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rot="301869">
            <a:off x="3891496" y="666359"/>
            <a:ext cx="510341" cy="7078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1016346">
            <a:off x="6012160" y="620030"/>
            <a:ext cx="432048" cy="7965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1208817">
            <a:off x="8257462" y="605685"/>
            <a:ext cx="476738" cy="7826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350653">
            <a:off x="4492487" y="2864995"/>
            <a:ext cx="1796291" cy="13179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rema\Pictures\2014-04-15 karima\Screenshot014.jpg"/>
          <p:cNvPicPr>
            <a:picLocks noGrp="1" noChangeAspect="1" noChangeArrowheads="1"/>
          </p:cNvPicPr>
          <p:nvPr>
            <p:ph idx="1"/>
          </p:nvPr>
        </p:nvPicPr>
        <p:blipFill rotWithShape="1">
          <a:blip r:embed="rId2" cstate="print"/>
          <a:srcRect l="10514" r="7198"/>
          <a:stretch/>
        </p:blipFill>
        <p:spPr bwMode="auto">
          <a:xfrm>
            <a:off x="467544" y="476672"/>
            <a:ext cx="8676456" cy="41044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krema\Pictures\2014-04-15 karima\Screenshot015.jpg"/>
          <p:cNvPicPr>
            <a:picLocks noGrp="1" noChangeAspect="1" noChangeArrowheads="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l="8170" r="10762"/>
          <a:stretch/>
        </p:blipFill>
        <p:spPr bwMode="auto">
          <a:xfrm>
            <a:off x="179512" y="476672"/>
            <a:ext cx="8424936" cy="4608512"/>
          </a:xfrm>
          <a:prstGeom prst="rect">
            <a:avLst/>
          </a:prstGeom>
          <a:ln>
            <a:noFill/>
          </a:ln>
          <a:effectLst>
            <a:softEdge rad="112500"/>
          </a:effectLst>
        </p:spPr>
      </p:pic>
      <p:sp>
        <p:nvSpPr>
          <p:cNvPr id="2" name="Oval 1"/>
          <p:cNvSpPr/>
          <p:nvPr/>
        </p:nvSpPr>
        <p:spPr>
          <a:xfrm>
            <a:off x="395536" y="1772816"/>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843808" y="2420888"/>
            <a:ext cx="432048"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5292080" y="2348880"/>
            <a:ext cx="576064" cy="432048"/>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836713"/>
            <a:ext cx="8435280" cy="5040560"/>
          </a:xfrm>
        </p:spPr>
        <p:txBody>
          <a:bodyPr>
            <a:normAutofit/>
          </a:bodyPr>
          <a:lstStyle/>
          <a:p>
            <a:pPr marL="365125" indent="354013" algn="just" rtl="0">
              <a:buNone/>
            </a:pPr>
            <a:r>
              <a:rPr lang="en-US" sz="2400" dirty="0" smtClean="0">
                <a:latin typeface="Times New Roman" pitchFamily="18" charset="0"/>
                <a:cs typeface="Times New Roman" pitchFamily="18" charset="0"/>
              </a:rPr>
              <a:t>A second chemical class of </a:t>
            </a:r>
            <a:r>
              <a:rPr lang="en-US" sz="2400" dirty="0" smtClean="0">
                <a:latin typeface="Times New Roman"/>
                <a:cs typeface="Times New Roman"/>
              </a:rPr>
              <a:t>α</a:t>
            </a:r>
            <a:r>
              <a:rPr lang="en-US" sz="2400" dirty="0" smtClean="0">
                <a:latin typeface="Times New Roman" pitchFamily="18" charset="0"/>
                <a:cs typeface="Times New Roman" pitchFamily="18" charset="0"/>
              </a:rPr>
              <a:t>-agonists, the imidazolines,  which give rise to </a:t>
            </a:r>
            <a:r>
              <a:rPr lang="el-GR" sz="2400" dirty="0" smtClean="0">
                <a:solidFill>
                  <a:srgbClr val="0070C0"/>
                </a:solidFill>
                <a:latin typeface="Times New Roman"/>
                <a:cs typeface="Times New Roman"/>
              </a:rPr>
              <a:t>α</a:t>
            </a:r>
            <a:r>
              <a:rPr lang="en-US" sz="2400" dirty="0" smtClean="0">
                <a:solidFill>
                  <a:srgbClr val="0070C0"/>
                </a:solidFill>
                <a:latin typeface="Times New Roman" pitchFamily="18" charset="0"/>
                <a:cs typeface="Times New Roman" pitchFamily="18" charset="0"/>
              </a:rPr>
              <a:t> -agonists </a:t>
            </a:r>
            <a:r>
              <a:rPr lang="en-US" sz="2400" dirty="0" smtClean="0">
                <a:latin typeface="Times New Roman" pitchFamily="18" charset="0"/>
                <a:cs typeface="Times New Roman" pitchFamily="18" charset="0"/>
              </a:rPr>
              <a:t>and are thus vasoconstrictors.</a:t>
            </a:r>
          </a:p>
          <a:p>
            <a:pPr marL="365125" indent="358775" algn="just" rtl="0">
              <a:buNone/>
            </a:pPr>
            <a:r>
              <a:rPr lang="en-US" sz="2400" dirty="0" smtClean="0">
                <a:latin typeface="Times New Roman" pitchFamily="18" charset="0"/>
                <a:cs typeface="Times New Roman" pitchFamily="18" charset="0"/>
              </a:rPr>
              <a:t> These imidazolines can be nonselective, or they can be selective for either </a:t>
            </a:r>
            <a:r>
              <a:rPr lang="el-GR" sz="2400" dirty="0" smtClean="0">
                <a:latin typeface="Times New Roman"/>
                <a:cs typeface="Times New Roman"/>
              </a:rPr>
              <a:t>α</a:t>
            </a:r>
            <a:r>
              <a:rPr lang="en-US" sz="2400" dirty="0" smtClean="0">
                <a:latin typeface="Times New Roman" pitchFamily="18" charset="0"/>
                <a:cs typeface="Times New Roman" pitchFamily="18" charset="0"/>
              </a:rPr>
              <a:t>1-or </a:t>
            </a:r>
            <a:r>
              <a:rPr lang="el-GR" sz="2400" dirty="0" smtClean="0">
                <a:latin typeface="Times New Roman"/>
                <a:cs typeface="Times New Roman"/>
              </a:rPr>
              <a:t>α</a:t>
            </a:r>
            <a:r>
              <a:rPr lang="en-US" sz="2400" dirty="0" smtClean="0">
                <a:latin typeface="Times New Roman" pitchFamily="18" charset="0"/>
                <a:cs typeface="Times New Roman" pitchFamily="18" charset="0"/>
              </a:rPr>
              <a:t>2-receptors. Structurally, most imidazolines have their heterocyclic imidazoline nucleus linked to a substituted aromatic moiety via some type of bridging unit .</a:t>
            </a:r>
            <a:r>
              <a:rPr lang="en-US" sz="2400" dirty="0" smtClean="0">
                <a:solidFill>
                  <a:srgbClr val="0070C0"/>
                </a:solidFill>
                <a:latin typeface="Times New Roman" pitchFamily="18" charset="0"/>
                <a:cs typeface="Times New Roman" pitchFamily="18" charset="0"/>
              </a:rPr>
              <a:t>The optimum bridging unit (X) is usually a single methylene group or amino group</a:t>
            </a:r>
            <a:r>
              <a:rPr lang="en-US" sz="2400" dirty="0" smtClean="0">
                <a:latin typeface="Times New Roman" pitchFamily="18" charset="0"/>
                <a:cs typeface="Times New Roman" pitchFamily="18" charset="0"/>
              </a:rPr>
              <a:t>.</a:t>
            </a:r>
            <a:endParaRPr lang="ar-IQ" sz="2400" dirty="0">
              <a:latin typeface="Times New Roman" pitchFamily="18" charset="0"/>
              <a:cs typeface="Times New Roman" pitchFamily="18" charset="0"/>
            </a:endParaRPr>
          </a:p>
        </p:txBody>
      </p:sp>
      <p:sp>
        <p:nvSpPr>
          <p:cNvPr id="3" name="Title 2"/>
          <p:cNvSpPr>
            <a:spLocks noGrp="1"/>
          </p:cNvSpPr>
          <p:nvPr>
            <p:ph type="title"/>
          </p:nvPr>
        </p:nvSpPr>
        <p:spPr>
          <a:xfrm>
            <a:off x="539552" y="260648"/>
            <a:ext cx="8229600" cy="648072"/>
          </a:xfrm>
        </p:spPr>
        <p:txBody>
          <a:bodyPr>
            <a:normAutofit fontScale="90000"/>
          </a:bodyPr>
          <a:lstStyle/>
          <a:p>
            <a:r>
              <a:rPr lang="en-US" sz="3100" i="1" dirty="0" smtClean="0">
                <a:solidFill>
                  <a:srgbClr val="FF0000"/>
                </a:solidFill>
              </a:rPr>
              <a:t>Imidazolines and </a:t>
            </a:r>
            <a:r>
              <a:rPr lang="el-GR" sz="3100" i="1" dirty="0" smtClean="0">
                <a:solidFill>
                  <a:srgbClr val="FF0000"/>
                </a:solidFill>
                <a:latin typeface="Times New Roman"/>
                <a:cs typeface="Times New Roman"/>
              </a:rPr>
              <a:t>α</a:t>
            </a:r>
            <a:r>
              <a:rPr lang="en-US" sz="3100" i="1" dirty="0" smtClean="0">
                <a:solidFill>
                  <a:srgbClr val="FF0000"/>
                </a:solidFill>
              </a:rPr>
              <a:t> -Adrenergic Agonists</a:t>
            </a:r>
            <a:r>
              <a:rPr lang="en-US" i="1" dirty="0" smtClean="0">
                <a:solidFill>
                  <a:srgbClr val="FF0000"/>
                </a:solidFill>
              </a:rPr>
              <a:t>.</a:t>
            </a:r>
            <a:endParaRPr lang="ar-IQ"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724" y="3933056"/>
            <a:ext cx="5457825"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22114"/>
          </a:xfrm>
        </p:spPr>
        <p:txBody>
          <a:bodyPr>
            <a:normAutofit fontScale="90000"/>
          </a:bodyPr>
          <a:lstStyle/>
          <a:p>
            <a:r>
              <a:rPr lang="en-US" sz="3200" dirty="0" smtClean="0">
                <a:solidFill>
                  <a:srgbClr val="0070C0"/>
                </a:solidFill>
                <a:latin typeface="Times New Roman" pitchFamily="18" charset="0"/>
                <a:cs typeface="Times New Roman" pitchFamily="18" charset="0"/>
              </a:rPr>
              <a:t>Adrenergic neurotransmitters and related compounds.</a:t>
            </a:r>
            <a:endParaRPr lang="ar-IQ" sz="3200" dirty="0">
              <a:solidFill>
                <a:srgbClr val="0070C0"/>
              </a:solidFill>
              <a:latin typeface="Times New Roman" pitchFamily="18" charset="0"/>
              <a:cs typeface="Times New Roman" pitchFamily="18" charset="0"/>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555"/>
          <a:stretch/>
        </p:blipFill>
        <p:spPr bwMode="auto">
          <a:xfrm>
            <a:off x="819150" y="1447800"/>
            <a:ext cx="7505700" cy="3861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fontScale="92500" lnSpcReduction="10000"/>
          </a:bodyPr>
          <a:lstStyle/>
          <a:p>
            <a:pPr marL="365125" indent="350838" algn="just" rtl="0">
              <a:buNone/>
            </a:pPr>
            <a:r>
              <a:rPr lang="en-US" sz="2800" dirty="0" smtClean="0">
                <a:latin typeface="Times New Roman" pitchFamily="18" charset="0"/>
                <a:cs typeface="Times New Roman" pitchFamily="18" charset="0"/>
              </a:rPr>
              <a:t>Although </a:t>
            </a:r>
            <a:r>
              <a:rPr lang="en-US" sz="2800" dirty="0" smtClean="0">
                <a:solidFill>
                  <a:srgbClr val="0070C0"/>
                </a:solidFill>
                <a:latin typeface="Times New Roman" pitchFamily="18" charset="0"/>
                <a:cs typeface="Times New Roman" pitchFamily="18" charset="0"/>
              </a:rPr>
              <a:t>modification</a:t>
            </a:r>
            <a:r>
              <a:rPr lang="en-US" sz="2800" dirty="0" smtClean="0">
                <a:latin typeface="Times New Roman" pitchFamily="18" charset="0"/>
                <a:cs typeface="Times New Roman" pitchFamily="18" charset="0"/>
              </a:rPr>
              <a:t> of the imidazoline ring generally results in compounds with significantly </a:t>
            </a:r>
            <a:r>
              <a:rPr lang="en-US" sz="2800" dirty="0" smtClean="0">
                <a:solidFill>
                  <a:srgbClr val="FF0000"/>
                </a:solidFill>
                <a:latin typeface="Times New Roman" pitchFamily="18" charset="0"/>
                <a:cs typeface="Times New Roman" pitchFamily="18" charset="0"/>
              </a:rPr>
              <a:t>reduced agonist activity,</a:t>
            </a:r>
            <a:r>
              <a:rPr lang="en-US" sz="2800" dirty="0" smtClean="0">
                <a:latin typeface="Times New Roman" pitchFamily="18" charset="0"/>
                <a:cs typeface="Times New Roman" pitchFamily="18" charset="0"/>
              </a:rPr>
              <a:t> there are examples of so-called open-ring imidazolines that are highly active.   </a:t>
            </a:r>
          </a:p>
          <a:p>
            <a:pPr marL="365125" indent="350838" algn="just" rtl="0">
              <a:buNone/>
            </a:pPr>
            <a:r>
              <a:rPr lang="en-US" sz="2800" dirty="0" smtClean="0">
                <a:latin typeface="Times New Roman" pitchFamily="18" charset="0"/>
                <a:cs typeface="Times New Roman" pitchFamily="18" charset="0"/>
              </a:rPr>
              <a:t>The nature of the aromatic moiety, as well as how it is substituted, is quite flexible.</a:t>
            </a:r>
          </a:p>
          <a:p>
            <a:pPr marL="365125" indent="350838" algn="just" rtl="0">
              <a:buNone/>
            </a:pPr>
            <a:r>
              <a:rPr lang="en-US" sz="2800" dirty="0" smtClean="0">
                <a:solidFill>
                  <a:srgbClr val="0070C0"/>
                </a:solidFill>
                <a:latin typeface="Times New Roman" pitchFamily="18" charset="0"/>
                <a:cs typeface="Times New Roman" pitchFamily="18" charset="0"/>
              </a:rPr>
              <a:t>Agonist activity is enhanced</a:t>
            </a:r>
            <a:r>
              <a:rPr lang="en-US" sz="2800" dirty="0" smtClean="0">
                <a:latin typeface="Times New Roman" pitchFamily="18" charset="0"/>
                <a:cs typeface="Times New Roman" pitchFamily="18" charset="0"/>
              </a:rPr>
              <a:t> when the aromatic ring </a:t>
            </a:r>
            <a:r>
              <a:rPr lang="en-US" sz="2800" dirty="0" smtClean="0">
                <a:solidFill>
                  <a:srgbClr val="00B050"/>
                </a:solidFill>
                <a:latin typeface="Times New Roman" pitchFamily="18" charset="0"/>
                <a:cs typeface="Times New Roman" pitchFamily="18" charset="0"/>
              </a:rPr>
              <a:t>is substituted </a:t>
            </a:r>
            <a:r>
              <a:rPr lang="en-US" sz="2800" dirty="0" smtClean="0">
                <a:latin typeface="Times New Roman" pitchFamily="18" charset="0"/>
                <a:cs typeface="Times New Roman" pitchFamily="18" charset="0"/>
              </a:rPr>
              <a:t>with halogen substituents like chlorine (Cl) or small alkyl groups like methyl group, particularly when they are placed in the two </a:t>
            </a:r>
            <a:r>
              <a:rPr lang="en-US" sz="2800" i="1" dirty="0" smtClean="0">
                <a:latin typeface="Times New Roman" pitchFamily="18" charset="0"/>
                <a:cs typeface="Times New Roman" pitchFamily="18" charset="0"/>
              </a:rPr>
              <a:t>ortho</a:t>
            </a:r>
            <a:r>
              <a:rPr lang="en-US" sz="2800" dirty="0" smtClean="0">
                <a:latin typeface="Times New Roman" pitchFamily="18" charset="0"/>
                <a:cs typeface="Times New Roman" pitchFamily="18" charset="0"/>
              </a:rPr>
              <a:t> positions. </a:t>
            </a:r>
            <a:r>
              <a:rPr lang="en-US" sz="2800" dirty="0">
                <a:latin typeface="Times New Roman" pitchFamily="18" charset="0"/>
                <a:cs typeface="Times New Roman" pitchFamily="18" charset="0"/>
              </a:rPr>
              <a:t>Because the SARs of the imidazolines are  quite different from those of the </a:t>
            </a:r>
            <a:r>
              <a:rPr lang="en-US" sz="2800" dirty="0" smtClean="0">
                <a:latin typeface="Times New Roman" pitchFamily="18" charset="0"/>
                <a:cs typeface="Times New Roman" pitchFamily="18" charset="0"/>
              </a:rPr>
              <a:t>β-phenyl ethylamines</a:t>
            </a:r>
            <a:r>
              <a:rPr lang="en-US" sz="2800" dirty="0">
                <a:latin typeface="Times New Roman" pitchFamily="18" charset="0"/>
                <a:cs typeface="Times New Roman" pitchFamily="18" charset="0"/>
              </a:rPr>
              <a:t>, it has been postulated that the imidazolines interact with receptors differently from the way the </a:t>
            </a:r>
            <a:r>
              <a:rPr lang="en-US" sz="2800" dirty="0" smtClean="0">
                <a:latin typeface="Times New Roman" pitchFamily="18" charset="0"/>
                <a:cs typeface="Times New Roman" pitchFamily="18" charset="0"/>
              </a:rPr>
              <a:t>β-phenyl ethylamines </a:t>
            </a:r>
            <a:r>
              <a:rPr lang="en-US" sz="2800" dirty="0">
                <a:latin typeface="Times New Roman" pitchFamily="18" charset="0"/>
                <a:cs typeface="Times New Roman" pitchFamily="18" charset="0"/>
              </a:rPr>
              <a:t>do, particularly with regard to the aromatic moiety.</a:t>
            </a:r>
          </a:p>
          <a:p>
            <a:pPr marL="365125" indent="350838" algn="just" rtl="0">
              <a:buNone/>
            </a:pP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026563"/>
          </a:xfrm>
        </p:spPr>
        <p:txBody>
          <a:bodyPr/>
          <a:lstStyle/>
          <a:p>
            <a:pPr algn="l" rtl="0">
              <a:buNone/>
            </a:pPr>
            <a:r>
              <a:rPr lang="en-US" dirty="0" smtClean="0">
                <a:latin typeface="Times New Roman" pitchFamily="18" charset="0"/>
                <a:cs typeface="Times New Roman" pitchFamily="18" charset="0"/>
              </a:rPr>
              <a:t>The three naturally occurring catecholamines DA, NE, and E are used as therapeutic agents.</a:t>
            </a:r>
          </a:p>
          <a:p>
            <a:pPr algn="ctr" rtl="0">
              <a:buNone/>
            </a:pPr>
            <a:endParaRPr lang="ar-IQ" dirty="0">
              <a:latin typeface="Times New Roman" pitchFamily="18" charset="0"/>
              <a:cs typeface="Times New Roman" pitchFamily="18" charset="0"/>
            </a:endParaRPr>
          </a:p>
        </p:txBody>
      </p:sp>
      <p:sp>
        <p:nvSpPr>
          <p:cNvPr id="3" name="Title 2"/>
          <p:cNvSpPr>
            <a:spLocks noGrp="1"/>
          </p:cNvSpPr>
          <p:nvPr>
            <p:ph type="title"/>
          </p:nvPr>
        </p:nvSpPr>
        <p:spPr>
          <a:xfrm>
            <a:off x="467544" y="332656"/>
            <a:ext cx="8229600" cy="576064"/>
          </a:xfrm>
        </p:spPr>
        <p:txBody>
          <a:bodyPr>
            <a:normAutofit fontScale="90000"/>
          </a:bodyPr>
          <a:lstStyle/>
          <a:p>
            <a:r>
              <a:rPr lang="en-US" dirty="0" smtClean="0">
                <a:solidFill>
                  <a:srgbClr val="FF0000"/>
                </a:solidFill>
              </a:rPr>
              <a:t>Endogenous catecholamines</a:t>
            </a:r>
            <a:endParaRPr lang="ar-IQ" dirty="0">
              <a:solidFill>
                <a:srgbClr val="FF0000"/>
              </a:solidFill>
            </a:endParaRPr>
          </a:p>
        </p:txBody>
      </p:sp>
      <p:pic>
        <p:nvPicPr>
          <p:cNvPr id="6146" name="Picture 2" descr="C:\Users\krema\Pictures\2014-04-15 karima\Screenshot017.jpg"/>
          <p:cNvPicPr>
            <a:picLocks noChangeAspect="1" noChangeArrowheads="1"/>
          </p:cNvPicPr>
          <p:nvPr/>
        </p:nvPicPr>
        <p:blipFill>
          <a:blip r:embed="rId2" cstate="print"/>
          <a:srcRect l="7619" t="14286" r="9524" b="25000"/>
          <a:stretch>
            <a:fillRect/>
          </a:stretch>
        </p:blipFill>
        <p:spPr bwMode="auto">
          <a:xfrm>
            <a:off x="395536" y="1988840"/>
            <a:ext cx="8424936" cy="2808312"/>
          </a:xfrm>
          <a:prstGeom prst="rect">
            <a:avLst/>
          </a:prstGeom>
          <a:ln>
            <a:noFill/>
          </a:ln>
          <a:effectLst>
            <a:softEdge rad="112500"/>
          </a:effectLst>
        </p:spPr>
      </p:pic>
      <p:sp>
        <p:nvSpPr>
          <p:cNvPr id="4" name="Oval 3"/>
          <p:cNvSpPr/>
          <p:nvPr/>
        </p:nvSpPr>
        <p:spPr>
          <a:xfrm>
            <a:off x="4716016" y="2276872"/>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8244408" y="2924944"/>
            <a:ext cx="432048" cy="468052"/>
          </a:xfrm>
          <a:prstGeom prst="flowChartConnector">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a:bodyPr>
          <a:lstStyle/>
          <a:p>
            <a:pPr algn="l" rtl="0">
              <a:buNone/>
            </a:pPr>
            <a:r>
              <a:rPr lang="en-US" sz="2400" dirty="0" smtClean="0">
                <a:latin typeface="Times New Roman" pitchFamily="18" charset="0"/>
                <a:cs typeface="Times New Roman" pitchFamily="18" charset="0"/>
              </a:rPr>
              <a:t>-</a:t>
            </a:r>
            <a:r>
              <a:rPr lang="en-US" sz="2400" dirty="0" smtClean="0">
                <a:solidFill>
                  <a:srgbClr val="FF0000"/>
                </a:solidFill>
                <a:latin typeface="Times New Roman" pitchFamily="18" charset="0"/>
                <a:cs typeface="Times New Roman" pitchFamily="18" charset="0"/>
              </a:rPr>
              <a:t>DA</a:t>
            </a:r>
            <a:r>
              <a:rPr lang="en-US" sz="2400" dirty="0" smtClean="0">
                <a:latin typeface="Times New Roman" pitchFamily="18" charset="0"/>
                <a:cs typeface="Times New Roman" pitchFamily="18" charset="0"/>
              </a:rPr>
              <a:t> stimulates the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1-receptors of the heart to increase cardiac output.</a:t>
            </a:r>
          </a:p>
          <a:p>
            <a:pPr algn="l" rtl="0">
              <a:buNone/>
            </a:pPr>
            <a:r>
              <a:rPr lang="en-US" sz="2400" dirty="0" smtClean="0">
                <a:latin typeface="Times New Roman" pitchFamily="18" charset="0"/>
                <a:cs typeface="Times New Roman" pitchFamily="18" charset="0"/>
              </a:rPr>
              <a:t>-</a:t>
            </a:r>
            <a:r>
              <a:rPr lang="en-US" sz="2400" dirty="0" smtClean="0">
                <a:solidFill>
                  <a:srgbClr val="FF0000"/>
                </a:solidFill>
                <a:latin typeface="Times New Roman" panose="02020603050405020304" pitchFamily="18" charset="0"/>
                <a:cs typeface="Times New Roman" panose="02020603050405020304" pitchFamily="18" charset="0"/>
              </a:rPr>
              <a:t>NE</a:t>
            </a:r>
            <a:r>
              <a:rPr lang="en-US" sz="2400" dirty="0" smtClean="0">
                <a:latin typeface="Times New Roman" pitchFamily="18" charset="0"/>
                <a:cs typeface="Times New Roman" pitchFamily="18" charset="0"/>
              </a:rPr>
              <a:t> is a stimulant of </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itchFamily="18" charset="0"/>
                <a:cs typeface="Times New Roman" pitchFamily="18" charset="0"/>
              </a:rPr>
              <a:t>1-,</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itchFamily="18" charset="0"/>
                <a:cs typeface="Times New Roman" pitchFamily="18" charset="0"/>
              </a:rPr>
              <a:t> 2-, and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1-adrenoceptors (</a:t>
            </a:r>
            <a:r>
              <a:rPr lang="en-US" sz="2400" dirty="0" smtClean="0">
                <a:solidFill>
                  <a:srgbClr val="0070C0"/>
                </a:solidFill>
                <a:latin typeface="Times New Roman" pitchFamily="18" charset="0"/>
                <a:cs typeface="Times New Roman" pitchFamily="18" charset="0"/>
              </a:rPr>
              <a:t>notice that lacking the </a:t>
            </a:r>
            <a:r>
              <a:rPr lang="en-US" sz="2400" i="1" dirty="0" smtClean="0">
                <a:solidFill>
                  <a:srgbClr val="0070C0"/>
                </a:solidFill>
                <a:latin typeface="Times New Roman" pitchFamily="18" charset="0"/>
                <a:cs typeface="Times New Roman" pitchFamily="18" charset="0"/>
              </a:rPr>
              <a:t>N-methyl group results</a:t>
            </a:r>
          </a:p>
          <a:p>
            <a:pPr algn="l" rtl="0">
              <a:buNone/>
            </a:pPr>
            <a:r>
              <a:rPr lang="en-US" sz="2400" dirty="0" smtClean="0">
                <a:solidFill>
                  <a:srgbClr val="0070C0"/>
                </a:solidFill>
                <a:latin typeface="Times New Roman" pitchFamily="18" charset="0"/>
                <a:cs typeface="Times New Roman" pitchFamily="18" charset="0"/>
              </a:rPr>
              <a:t>in lacking </a:t>
            </a:r>
            <a:r>
              <a:rPr lang="el-GR" sz="2400" dirty="0" smtClean="0">
                <a:solidFill>
                  <a:srgbClr val="0070C0"/>
                </a:solidFill>
                <a:latin typeface="Times New Roman" panose="02020603050405020304" pitchFamily="18" charset="0"/>
                <a:cs typeface="Times New Roman" panose="02020603050405020304" pitchFamily="18" charset="0"/>
              </a:rPr>
              <a:t>β</a:t>
            </a:r>
            <a:r>
              <a:rPr lang="en-US" sz="2400" dirty="0" smtClean="0">
                <a:solidFill>
                  <a:srgbClr val="0070C0"/>
                </a:solidFill>
                <a:latin typeface="Times New Roman" pitchFamily="18" charset="0"/>
                <a:cs typeface="Times New Roman" pitchFamily="18" charset="0"/>
              </a:rPr>
              <a:t>2- and </a:t>
            </a:r>
            <a:r>
              <a:rPr lang="el-GR" sz="2400" dirty="0" smtClean="0">
                <a:solidFill>
                  <a:srgbClr val="0070C0"/>
                </a:solidFill>
                <a:latin typeface="Times New Roman" panose="02020603050405020304" pitchFamily="18" charset="0"/>
                <a:cs typeface="Times New Roman" panose="02020603050405020304" pitchFamily="18" charset="0"/>
              </a:rPr>
              <a:t>β</a:t>
            </a:r>
            <a:r>
              <a:rPr lang="en-US" sz="2400" dirty="0" smtClean="0">
                <a:solidFill>
                  <a:srgbClr val="0070C0"/>
                </a:solidFill>
                <a:latin typeface="Times New Roman" pitchFamily="18" charset="0"/>
                <a:cs typeface="Times New Roman" pitchFamily="18" charset="0"/>
              </a:rPr>
              <a:t>3-activity</a:t>
            </a:r>
            <a:r>
              <a:rPr lang="en-US" sz="2400" dirty="0" smtClean="0">
                <a:latin typeface="Times New Roman" pitchFamily="18" charset="0"/>
                <a:cs typeface="Times New Roman" pitchFamily="18" charset="0"/>
              </a:rPr>
              <a:t>). It has limited clinical application caused by the nonselective nature of its</a:t>
            </a:r>
          </a:p>
          <a:p>
            <a:pPr algn="l" rtl="0">
              <a:buNone/>
            </a:pPr>
            <a:r>
              <a:rPr lang="en-US" sz="2400" dirty="0" smtClean="0">
                <a:latin typeface="Times New Roman" pitchFamily="18" charset="0"/>
                <a:cs typeface="Times New Roman" pitchFamily="18" charset="0"/>
              </a:rPr>
              <a:t>activities.</a:t>
            </a:r>
          </a:p>
          <a:p>
            <a:pPr algn="l" rtl="0">
              <a:buNone/>
            </a:pPr>
            <a:r>
              <a:rPr lang="en-US" sz="2400" dirty="0" smtClean="0">
                <a:latin typeface="Times New Roman" pitchFamily="18" charset="0"/>
                <a:cs typeface="Times New Roman" pitchFamily="18" charset="0"/>
              </a:rPr>
              <a:t>-</a:t>
            </a:r>
            <a:r>
              <a:rPr lang="en-US" sz="2400" dirty="0" smtClean="0">
                <a:solidFill>
                  <a:srgbClr val="FF0000"/>
                </a:solidFill>
                <a:latin typeface="Times New Roman" pitchFamily="18" charset="0"/>
                <a:cs typeface="Times New Roman" pitchFamily="18" charset="0"/>
              </a:rPr>
              <a:t>E</a:t>
            </a:r>
            <a:r>
              <a:rPr lang="en-US" sz="2400" dirty="0" smtClean="0">
                <a:latin typeface="Times New Roman" pitchFamily="18" charset="0"/>
                <a:cs typeface="Times New Roman" pitchFamily="18" charset="0"/>
              </a:rPr>
              <a:t> is a potent stimulant of all </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itchFamily="18" charset="0"/>
                <a:cs typeface="Times New Roman" pitchFamily="18" charset="0"/>
              </a:rPr>
              <a:t>1-, </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itchFamily="18" charset="0"/>
                <a:cs typeface="Times New Roman" pitchFamily="18" charset="0"/>
              </a:rPr>
              <a:t>2-,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1-,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2-, and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3-</a:t>
            </a:r>
          </a:p>
          <a:p>
            <a:pPr algn="l" rtl="0">
              <a:buNone/>
            </a:pPr>
            <a:r>
              <a:rPr lang="en-US" sz="2400" dirty="0" smtClean="0">
                <a:latin typeface="Times New Roman" pitchFamily="18" charset="0"/>
                <a:cs typeface="Times New Roman" pitchFamily="18" charset="0"/>
              </a:rPr>
              <a:t>adrenoceptors,). It is much more widely used clinically than NE.</a:t>
            </a:r>
          </a:p>
          <a:p>
            <a:pPr algn="l" rtl="0">
              <a:buNone/>
            </a:pPr>
            <a:r>
              <a:rPr lang="en-US" sz="2400" dirty="0" smtClean="0">
                <a:latin typeface="Times New Roman" pitchFamily="18" charset="0"/>
                <a:cs typeface="Times New Roman" pitchFamily="18" charset="0"/>
              </a:rPr>
              <a:t>-CAs are light sensitive and easily oxidized on exposure to air because of the catechol ring system.</a:t>
            </a:r>
          </a:p>
          <a:p>
            <a:pPr algn="l" rtl="0">
              <a:buNone/>
            </a:pPr>
            <a:r>
              <a:rPr lang="en-US" sz="2400" dirty="0" smtClean="0">
                <a:latin typeface="Times New Roman" pitchFamily="18" charset="0"/>
                <a:cs typeface="Times New Roman" pitchFamily="18" charset="0"/>
              </a:rPr>
              <a:t>-All are polar and rapidly metabolized by both COMT and MAO, resulting in poor oral bioavailability and short DOA.</a:t>
            </a:r>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098571"/>
          </a:xfrm>
        </p:spPr>
        <p:txBody>
          <a:bodyPr/>
          <a:lstStyle/>
          <a:p>
            <a:pPr marL="365125" indent="357188" algn="just" rtl="0">
              <a:buNone/>
            </a:pPr>
            <a:r>
              <a:rPr lang="en-US" sz="2400" dirty="0" smtClean="0">
                <a:latin typeface="Times New Roman" panose="02020603050405020304" pitchFamily="18" charset="0"/>
                <a:cs typeface="Times New Roman" pitchFamily="18" charset="0"/>
              </a:rPr>
              <a:t>Dipivefrin is a prodrug of Epinephrine that is formed by the esterification of the catechol OH groups of Epinephrine with pivalic acid. Most of the advantages of this prodrug over </a:t>
            </a:r>
            <a:r>
              <a:rPr lang="en-US" sz="2400" dirty="0">
                <a:latin typeface="Times New Roman" pitchFamily="18" charset="0"/>
                <a:cs typeface="Times New Roman" pitchFamily="18" charset="0"/>
              </a:rPr>
              <a:t>stem </a:t>
            </a:r>
            <a:r>
              <a:rPr lang="en-US" sz="2400" dirty="0" smtClean="0">
                <a:latin typeface="Times New Roman" pitchFamily="18" charset="0"/>
                <a:cs typeface="Times New Roman" pitchFamily="18" charset="0"/>
              </a:rPr>
              <a:t>Epinephrine from improved bioavailability.</a:t>
            </a:r>
          </a:p>
          <a:p>
            <a:pPr marL="365125" indent="357188" algn="just" rtl="0">
              <a:buNone/>
            </a:pPr>
            <a:endParaRPr lang="ar-IQ" dirty="0"/>
          </a:p>
        </p:txBody>
      </p:sp>
      <p:sp>
        <p:nvSpPr>
          <p:cNvPr id="3" name="Title 2"/>
          <p:cNvSpPr>
            <a:spLocks noGrp="1"/>
          </p:cNvSpPr>
          <p:nvPr>
            <p:ph type="title"/>
          </p:nvPr>
        </p:nvSpPr>
        <p:spPr>
          <a:xfrm>
            <a:off x="395536" y="188640"/>
            <a:ext cx="8373616" cy="648072"/>
          </a:xfrm>
        </p:spPr>
        <p:txBody>
          <a:bodyPr>
            <a:normAutofit fontScale="90000"/>
          </a:bodyPr>
          <a:lstStyle/>
          <a:p>
            <a:r>
              <a:rPr lang="en-US" sz="2800" dirty="0" smtClean="0">
                <a:solidFill>
                  <a:srgbClr val="FF0000"/>
                </a:solidFill>
                <a:effectLst/>
              </a:rPr>
              <a:t/>
            </a:r>
            <a:br>
              <a:rPr lang="en-US" sz="2800" dirty="0" smtClean="0">
                <a:solidFill>
                  <a:srgbClr val="FF0000"/>
                </a:solidFill>
                <a:effectLst/>
              </a:rPr>
            </a:br>
            <a:r>
              <a:rPr lang="en-US" sz="2800" dirty="0" smtClean="0">
                <a:solidFill>
                  <a:srgbClr val="FF0000"/>
                </a:solidFill>
                <a:effectLst/>
              </a:rPr>
              <a:t>    Dipivefrin (Propine, Dipivalyl Epinephrine)</a:t>
            </a:r>
            <a:r>
              <a:rPr lang="en-US" sz="2800" i="1" dirty="0" smtClean="0">
                <a:effectLst/>
              </a:rPr>
              <a:t>.</a:t>
            </a:r>
            <a:r>
              <a:rPr lang="ar-IQ" sz="2800" dirty="0" smtClean="0"/>
              <a:t/>
            </a:r>
            <a:br>
              <a:rPr lang="ar-IQ" sz="2800" dirty="0" smtClean="0"/>
            </a:br>
            <a:endParaRPr lang="ar-IQ"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08920"/>
            <a:ext cx="7848872"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a:bodyPr>
          <a:lstStyle/>
          <a:p>
            <a:pPr marL="365125" indent="347663" algn="just" rtl="0">
              <a:buNone/>
            </a:pPr>
            <a:r>
              <a:rPr lang="en-US" sz="2400" dirty="0" smtClean="0">
                <a:latin typeface="Times New Roman" pitchFamily="18" charset="0"/>
                <a:cs typeface="Times New Roman" pitchFamily="18" charset="0"/>
              </a:rPr>
              <a:t>To overcome several of the pharmacokinetic and pharmaceutical shortcomings of E as an ophthalmic agent, the prodrug approach has been successfully applied. The greatly increased lipophilicity allows much greater penetrability in to the eye through the corneal  epithelial and endothelial layer. Dipivefrin has the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1-OH group and cationic Nitrogen. This dual solubility permits much greater penetrability into the eye than the very hydrophilic E hydrochloride.</a:t>
            </a:r>
          </a:p>
          <a:p>
            <a:pPr marL="365125" indent="347663" algn="just" rtl="0">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Increased DOA is also achieved because the drug is resistant to the metabolism by COMT.</a:t>
            </a:r>
          </a:p>
          <a:p>
            <a:pPr marL="365125" indent="347663" algn="just" rtl="0">
              <a:buNone/>
            </a:pPr>
            <a:r>
              <a:rPr lang="en-US" sz="2400" dirty="0">
                <a:latin typeface="Times New Roman" pitchFamily="18" charset="0"/>
                <a:cs typeface="Times New Roman" pitchFamily="18" charset="0"/>
              </a:rPr>
              <a:t>After its absorption, it is converted to E by esterases slowly in the cornea and anterior chamber.</a:t>
            </a:r>
          </a:p>
          <a:p>
            <a:pPr marL="365125" indent="347663" algn="just" rtl="0">
              <a:buNone/>
            </a:pPr>
            <a:r>
              <a:rPr lang="en-US" sz="2400" dirty="0">
                <a:latin typeface="Times New Roman" pitchFamily="18" charset="0"/>
                <a:cs typeface="Times New Roman" pitchFamily="18" charset="0"/>
              </a:rPr>
              <a:t>Dipivefrin also offers the advantage of being less irritating to the eye than E.</a:t>
            </a:r>
          </a:p>
          <a:p>
            <a:pPr marL="365125" indent="347663" algn="just" rtl="0">
              <a:buNone/>
            </a:pPr>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908720"/>
            <a:ext cx="8229600" cy="4968552"/>
          </a:xfrm>
        </p:spPr>
        <p:txBody>
          <a:bodyPr>
            <a:normAutofit fontScale="92500" lnSpcReduction="10000"/>
          </a:bodyPr>
          <a:lstStyle/>
          <a:p>
            <a:pPr algn="l" rtl="0">
              <a:buNone/>
            </a:pPr>
            <a:r>
              <a:rPr lang="en-US" dirty="0" smtClean="0">
                <a:latin typeface="Times New Roman" pitchFamily="18" charset="0"/>
                <a:cs typeface="Times New Roman" pitchFamily="18" charset="0"/>
              </a:rPr>
              <a:t>All selective </a:t>
            </a:r>
            <a:r>
              <a:rPr lang="el-GR" dirty="0" smtClean="0">
                <a:latin typeface="Times New Roman"/>
                <a:cs typeface="Times New Roman"/>
              </a:rPr>
              <a:t>α</a:t>
            </a:r>
            <a:r>
              <a:rPr lang="en-US" sz="16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-agonists have therapeutic activity as vasoconstrictors. Structurally, they include:</a:t>
            </a:r>
          </a:p>
          <a:p>
            <a:pPr algn="l" rtl="0">
              <a:buNone/>
            </a:pPr>
            <a:r>
              <a:rPr lang="en-US" sz="2400" b="1" dirty="0" smtClean="0">
                <a:solidFill>
                  <a:schemeClr val="accent2"/>
                </a:solidFill>
                <a:latin typeface="Times New Roman" pitchFamily="18" charset="0"/>
                <a:cs typeface="Times New Roman" pitchFamily="18" charset="0"/>
              </a:rPr>
              <a:t>(a)Phenylethanolamine derivatives:</a:t>
            </a:r>
            <a:endParaRPr lang="en-US" dirty="0" smtClean="0">
              <a:solidFill>
                <a:schemeClr val="accent2"/>
              </a:solidFill>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  such as phenylephrine, Metaraminol, and methoxamine.</a:t>
            </a:r>
          </a:p>
          <a:p>
            <a:pPr algn="l" rtl="0">
              <a:buNone/>
            </a:pPr>
            <a:endParaRPr lang="en-US" dirty="0">
              <a:latin typeface="Times New Roman" pitchFamily="18" charset="0"/>
              <a:cs typeface="Times New Roman" pitchFamily="18" charset="0"/>
            </a:endParaRPr>
          </a:p>
          <a:p>
            <a:pPr algn="l" rtl="0">
              <a:buNone/>
            </a:pPr>
            <a:endParaRPr lang="en-US" dirty="0" smtClean="0">
              <a:latin typeface="Times New Roman" pitchFamily="18" charset="0"/>
              <a:cs typeface="Times New Roman" pitchFamily="18" charset="0"/>
            </a:endParaRPr>
          </a:p>
          <a:p>
            <a:pPr algn="l" rtl="0">
              <a:buNone/>
            </a:pPr>
            <a:endParaRPr lang="en-US" dirty="0" smtClean="0">
              <a:latin typeface="Times New Roman" pitchFamily="18" charset="0"/>
              <a:cs typeface="Times New Roman" pitchFamily="18" charset="0"/>
            </a:endParaRPr>
          </a:p>
          <a:p>
            <a:pPr algn="l" rtl="0">
              <a:buNone/>
            </a:pPr>
            <a:endParaRPr lang="en-US" b="1" dirty="0" smtClean="0">
              <a:solidFill>
                <a:schemeClr val="accent2"/>
              </a:solidFill>
              <a:latin typeface="Times New Roman" pitchFamily="18" charset="0"/>
              <a:cs typeface="Times New Roman" pitchFamily="18" charset="0"/>
            </a:endParaRPr>
          </a:p>
          <a:p>
            <a:pPr algn="l" rtl="0">
              <a:buNone/>
            </a:pPr>
            <a:endParaRPr lang="en-US" b="1" dirty="0">
              <a:solidFill>
                <a:schemeClr val="accent2"/>
              </a:solidFill>
              <a:latin typeface="Times New Roman" pitchFamily="18" charset="0"/>
              <a:cs typeface="Times New Roman" pitchFamily="18" charset="0"/>
            </a:endParaRPr>
          </a:p>
          <a:p>
            <a:pPr algn="l" rtl="0">
              <a:buNone/>
            </a:pPr>
            <a:r>
              <a:rPr lang="en-US" b="1" dirty="0" smtClean="0">
                <a:solidFill>
                  <a:schemeClr val="accent2"/>
                </a:solidFill>
                <a:latin typeface="Times New Roman" pitchFamily="18" charset="0"/>
                <a:cs typeface="Times New Roman" pitchFamily="18" charset="0"/>
              </a:rPr>
              <a:t>(b) 2-arylimidazolines derivatives:</a:t>
            </a:r>
          </a:p>
          <a:p>
            <a:pPr algn="l" rtl="0">
              <a:buNone/>
            </a:pPr>
            <a:r>
              <a:rPr lang="en-US" dirty="0" smtClean="0">
                <a:latin typeface="Times New Roman" pitchFamily="18" charset="0"/>
                <a:cs typeface="Times New Roman" pitchFamily="18" charset="0"/>
              </a:rPr>
              <a:t>  such as xylometazoline,oxymetazoline,tetrahydrozoline, and naphazoline.</a:t>
            </a:r>
            <a:endParaRPr lang="ar-IQ"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346050"/>
          </a:xfrm>
        </p:spPr>
        <p:txBody>
          <a:bodyPr>
            <a:normAutofit fontScale="90000"/>
          </a:bodyPr>
          <a:lstStyle/>
          <a:p>
            <a:r>
              <a:rPr lang="el-GR" dirty="0" smtClean="0">
                <a:solidFill>
                  <a:srgbClr val="0070C0"/>
                </a:solidFill>
                <a:latin typeface="Times New Roman"/>
                <a:cs typeface="Times New Roman"/>
              </a:rPr>
              <a:t>α </a:t>
            </a:r>
            <a:r>
              <a:rPr lang="en-US" dirty="0" smtClean="0">
                <a:solidFill>
                  <a:srgbClr val="0070C0"/>
                </a:solidFill>
              </a:rPr>
              <a:t>-</a:t>
            </a:r>
            <a:r>
              <a:rPr lang="en-US" sz="3100" dirty="0" smtClean="0">
                <a:solidFill>
                  <a:srgbClr val="0070C0"/>
                </a:solidFill>
              </a:rPr>
              <a:t>adrenergic receptor agonists</a:t>
            </a:r>
            <a:endParaRPr lang="ar-IQ" sz="3100" dirty="0">
              <a:solidFill>
                <a:srgbClr val="0070C0"/>
              </a:solidFill>
            </a:endParaRPr>
          </a:p>
        </p:txBody>
      </p:sp>
      <p:pic>
        <p:nvPicPr>
          <p:cNvPr id="5" name="Picture 2" descr="C:\Users\krema\Pictures\2014-04-15 karima\Screenshot019.jpg"/>
          <p:cNvPicPr>
            <a:picLocks noChangeAspect="1" noChangeArrowheads="1"/>
          </p:cNvPicPr>
          <p:nvPr/>
        </p:nvPicPr>
        <p:blipFill>
          <a:blip r:embed="rId2" cstate="print"/>
          <a:srcRect l="6933" t="17949" r="10613" b="23077"/>
          <a:stretch>
            <a:fillRect/>
          </a:stretch>
        </p:blipFill>
        <p:spPr bwMode="auto">
          <a:xfrm>
            <a:off x="611560" y="2420888"/>
            <a:ext cx="7920880" cy="1944216"/>
          </a:xfrm>
          <a:prstGeom prst="rect">
            <a:avLst/>
          </a:prstGeom>
          <a:ln>
            <a:noFill/>
          </a:ln>
          <a:effectLst>
            <a:softEdge rad="112500"/>
          </a:effectLst>
        </p:spPr>
      </p:pic>
      <p:sp>
        <p:nvSpPr>
          <p:cNvPr id="4" name="Flowchart: Connector 3"/>
          <p:cNvSpPr/>
          <p:nvPr/>
        </p:nvSpPr>
        <p:spPr>
          <a:xfrm>
            <a:off x="3779911" y="2924944"/>
            <a:ext cx="360041" cy="36004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7737206" y="3410527"/>
            <a:ext cx="457200" cy="318610"/>
          </a:xfrm>
          <a:prstGeom prst="flowChartConnector">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170579"/>
          </a:xfrm>
        </p:spPr>
        <p:txBody>
          <a:bodyPr>
            <a:normAutofit/>
          </a:bodyPr>
          <a:lstStyle/>
          <a:p>
            <a:pPr marL="365125" indent="347663" algn="just" rtl="0">
              <a:buNone/>
            </a:pPr>
            <a:r>
              <a:rPr lang="en-US" sz="2400" dirty="0" smtClean="0">
                <a:latin typeface="Times New Roman" pitchFamily="18" charset="0"/>
                <a:cs typeface="Times New Roman" pitchFamily="18" charset="0"/>
              </a:rPr>
              <a:t>(Neo- Synephrine), a prototypical selective direct-acting </a:t>
            </a:r>
            <a:r>
              <a:rPr lang="el-GR" sz="2400" dirty="0" smtClean="0">
                <a:latin typeface="Times New Roman" pitchFamily="18" charset="0"/>
                <a:cs typeface="Times New Roman" pitchFamily="18" charset="0"/>
              </a:rPr>
              <a:t>α</a:t>
            </a:r>
            <a:r>
              <a:rPr lang="en-US" sz="14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-agonist differs from E only in lacking a p-OH group. </a:t>
            </a:r>
            <a:r>
              <a:rPr lang="en-US" sz="2400" dirty="0" smtClean="0">
                <a:solidFill>
                  <a:srgbClr val="0070C0"/>
                </a:solidFill>
                <a:latin typeface="Times New Roman" pitchFamily="18" charset="0"/>
                <a:cs typeface="Times New Roman" pitchFamily="18" charset="0"/>
              </a:rPr>
              <a:t>It is orally active</a:t>
            </a:r>
            <a:r>
              <a:rPr lang="en-US" sz="2400" dirty="0" smtClean="0">
                <a:latin typeface="Times New Roman" pitchFamily="18" charset="0"/>
                <a:cs typeface="Times New Roman" pitchFamily="18" charset="0"/>
              </a:rPr>
              <a:t>, and its DOA is about twice that of E because it lacks the catechol moiety and thus is not metabolized by COMT. However, its oral bioavailability is less than 10% because of its hydrophilic properties (log P  0.3), intestinal 3-O-glucuronidation/ sulfation and metabolism by MAO</a:t>
            </a:r>
            <a:r>
              <a:rPr lang="en-US" sz="2400" dirty="0">
                <a:latin typeface="Times New Roman" pitchFamily="18" charset="0"/>
                <a:cs typeface="Times New Roman" pitchFamily="18" charset="0"/>
              </a:rPr>
              <a:t>. Lacking the p-OH group, it is less potent than E and NE but it is a selective α</a:t>
            </a:r>
            <a:r>
              <a:rPr lang="en-US" sz="1800" dirty="0">
                <a:latin typeface="Times New Roman" pitchFamily="18" charset="0"/>
                <a:cs typeface="Times New Roman" pitchFamily="18" charset="0"/>
              </a:rPr>
              <a:t>1</a:t>
            </a:r>
            <a:r>
              <a:rPr lang="en-US" sz="2400" dirty="0">
                <a:latin typeface="Times New Roman" pitchFamily="18" charset="0"/>
                <a:cs typeface="Times New Roman" pitchFamily="18" charset="0"/>
              </a:rPr>
              <a:t>-agonist and thus a potent vasoconstrictor. It is used for hypotension.</a:t>
            </a:r>
          </a:p>
          <a:p>
            <a:pPr marL="822325" indent="-457200" algn="just" rtl="0">
              <a:buFont typeface="Wingdings" panose="05000000000000000000" pitchFamily="2" charset="2"/>
              <a:buChar char="v"/>
            </a:pPr>
            <a:r>
              <a:rPr lang="en-US" sz="2400" dirty="0">
                <a:latin typeface="Times New Roman" pitchFamily="18" charset="0"/>
                <a:cs typeface="Times New Roman" pitchFamily="18" charset="0"/>
              </a:rPr>
              <a:t>   Metaraminol is just another example. </a:t>
            </a:r>
            <a:endParaRPr lang="en-US" sz="2400" dirty="0" smtClean="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418058"/>
          </a:xfrm>
        </p:spPr>
        <p:txBody>
          <a:bodyPr>
            <a:normAutofit fontScale="90000"/>
          </a:bodyPr>
          <a:lstStyle/>
          <a:p>
            <a:pPr rtl="0"/>
            <a:r>
              <a:rPr lang="en-US" i="1" dirty="0" smtClean="0">
                <a:solidFill>
                  <a:srgbClr val="FF0000"/>
                </a:solidFill>
              </a:rPr>
              <a:t>Phenylephrine.</a:t>
            </a:r>
            <a:endParaRPr lang="ar-IQ"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a:bodyPr>
          <a:lstStyle/>
          <a:p>
            <a:pPr marL="109728" indent="0" algn="l" rtl="0">
              <a:buNone/>
            </a:pPr>
            <a:r>
              <a:rPr lang="en-US" sz="2400" dirty="0">
                <a:solidFill>
                  <a:srgbClr val="FF0000"/>
                </a:solidFill>
                <a:latin typeface="Times New Roman" panose="02020603050405020304" pitchFamily="18" charset="0"/>
                <a:cs typeface="Times New Roman" panose="02020603050405020304" pitchFamily="18" charset="0"/>
              </a:rPr>
              <a:t>Methoxamine (</a:t>
            </a:r>
            <a:r>
              <a:rPr lang="en-US" sz="2400" dirty="0" smtClean="0">
                <a:solidFill>
                  <a:srgbClr val="FF0000"/>
                </a:solidFill>
                <a:latin typeface="Times New Roman" panose="02020603050405020304" pitchFamily="18" charset="0"/>
                <a:cs typeface="Times New Roman" panose="02020603050405020304" pitchFamily="18" charset="0"/>
              </a:rPr>
              <a:t>Vasoxyl)</a:t>
            </a:r>
          </a:p>
          <a:p>
            <a:pPr marL="109728" indent="0" algn="l" rtl="0">
              <a:buNone/>
            </a:pPr>
            <a:r>
              <a:rPr lang="en-US" sz="2400" dirty="0" smtClean="0">
                <a:latin typeface="Times New Roman" panose="02020603050405020304" pitchFamily="18" charset="0"/>
                <a:cs typeface="Times New Roman" panose="02020603050405020304" pitchFamily="18" charset="0"/>
              </a:rPr>
              <a:t>is </a:t>
            </a:r>
            <a:r>
              <a:rPr lang="en-US" sz="2400" dirty="0">
                <a:latin typeface="Times New Roman" panose="02020603050405020304" pitchFamily="18" charset="0"/>
                <a:cs typeface="Times New Roman" panose="02020603050405020304" pitchFamily="18" charset="0"/>
              </a:rPr>
              <a:t>another </a:t>
            </a:r>
            <a:r>
              <a:rPr lang="el-GR" sz="2400" dirty="0" smtClean="0">
                <a:latin typeface="Times New Roman" panose="02020603050405020304" pitchFamily="18" charset="0"/>
                <a:cs typeface="Times New Roman" panose="02020603050405020304" pitchFamily="18" charset="0"/>
              </a:rPr>
              <a:t>α</a:t>
            </a:r>
            <a:r>
              <a:rPr lang="en-US" sz="16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-agonist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parenteral vasopressor </a:t>
            </a:r>
            <a:r>
              <a:rPr lang="en-US" sz="2400" dirty="0">
                <a:latin typeface="Times New Roman" panose="02020603050405020304" pitchFamily="18" charset="0"/>
                <a:cs typeface="Times New Roman" panose="02020603050405020304" pitchFamily="18" charset="0"/>
              </a:rPr>
              <a:t>used therapeutically and so have </a:t>
            </a:r>
            <a:r>
              <a:rPr lang="en-US" sz="2400" dirty="0" smtClean="0">
                <a:latin typeface="Times New Roman" panose="02020603050405020304" pitchFamily="18" charset="0"/>
                <a:cs typeface="Times New Roman" panose="02020603050405020304" pitchFamily="18" charset="0"/>
              </a:rPr>
              <a:t>few cardiac </a:t>
            </a:r>
            <a:r>
              <a:rPr lang="en-US" sz="2400" dirty="0">
                <a:latin typeface="Times New Roman" panose="02020603050405020304" pitchFamily="18" charset="0"/>
                <a:cs typeface="Times New Roman" panose="02020603050405020304" pitchFamily="18" charset="0"/>
              </a:rPr>
              <a:t>stimulatory properties. </a:t>
            </a:r>
            <a:endParaRPr lang="en-US" sz="2400" dirty="0" smtClean="0">
              <a:latin typeface="Times New Roman" panose="02020603050405020304" pitchFamily="18" charset="0"/>
              <a:cs typeface="Times New Roman" panose="02020603050405020304" pitchFamily="18" charset="0"/>
            </a:endParaRPr>
          </a:p>
          <a:p>
            <a:pPr marL="109728" indent="0" algn="l" rtl="0">
              <a:buNone/>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bioactivated </a:t>
            </a:r>
            <a:r>
              <a:rPr lang="en-US" sz="2400" dirty="0" smtClean="0">
                <a:latin typeface="Times New Roman" panose="02020603050405020304" pitchFamily="18" charset="0"/>
                <a:cs typeface="Times New Roman" panose="02020603050405020304" pitchFamily="18" charset="0"/>
              </a:rPr>
              <a:t>by O-</a:t>
            </a:r>
            <a:r>
              <a:rPr lang="en-US" sz="2400" dirty="0" err="1" smtClean="0">
                <a:latin typeface="Times New Roman" panose="02020603050405020304" pitchFamily="18" charset="0"/>
                <a:cs typeface="Times New Roman" panose="02020603050405020304" pitchFamily="18" charset="0"/>
              </a:rPr>
              <a:t>demethylation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to an active m-phenolic metabolite.</a:t>
            </a:r>
            <a:endParaRPr lang="en-US" sz="2400" dirty="0" smtClean="0">
              <a:latin typeface="Times New Roman" panose="02020603050405020304" pitchFamily="18" charset="0"/>
              <a:cs typeface="Times New Roman" panose="02020603050405020304" pitchFamily="18" charset="0"/>
            </a:endParaRPr>
          </a:p>
          <a:p>
            <a:pPr marL="109728" indent="0" algn="l" rtl="0">
              <a:buNone/>
            </a:pPr>
            <a:endParaRPr lang="en-US" sz="2400" dirty="0">
              <a:latin typeface="Times New Roman" panose="02020603050405020304" pitchFamily="18" charset="0"/>
              <a:cs typeface="Times New Roman" panose="02020603050405020304" pitchFamily="18" charset="0"/>
            </a:endParaRPr>
          </a:p>
          <a:p>
            <a:pPr marL="109728" indent="0" algn="l" rtl="0">
              <a:buNone/>
            </a:pPr>
            <a:endParaRPr lang="en-US" sz="2400" dirty="0" smtClean="0">
              <a:latin typeface="Times New Roman" panose="02020603050405020304" pitchFamily="18" charset="0"/>
              <a:cs typeface="Times New Roman" panose="02020603050405020304" pitchFamily="18" charset="0"/>
            </a:endParaRPr>
          </a:p>
          <a:p>
            <a:pPr marL="109728" indent="0" algn="l" rtl="0">
              <a:buNone/>
            </a:pPr>
            <a:endParaRPr lang="en-US" sz="2400" dirty="0">
              <a:latin typeface="Times New Roman" panose="02020603050405020304" pitchFamily="18" charset="0"/>
              <a:cs typeface="Times New Roman" panose="02020603050405020304" pitchFamily="18" charset="0"/>
            </a:endParaRPr>
          </a:p>
          <a:p>
            <a:pPr marL="109728" indent="0" algn="l" rtl="0">
              <a:buNone/>
            </a:pPr>
            <a:endParaRPr lang="en-US" sz="2400" dirty="0" smtClean="0">
              <a:latin typeface="Times New Roman" panose="02020603050405020304" pitchFamily="18" charset="0"/>
              <a:cs typeface="Times New Roman" panose="02020603050405020304" pitchFamily="18" charset="0"/>
            </a:endParaRPr>
          </a:p>
          <a:p>
            <a:pPr marL="109728" indent="0" algn="l" rtl="0">
              <a:buNone/>
            </a:pPr>
            <a:endParaRPr lang="en-US" sz="2400" dirty="0" smtClean="0">
              <a:latin typeface="Times New Roman" panose="02020603050405020304" pitchFamily="18" charset="0"/>
              <a:cs typeface="Times New Roman" panose="02020603050405020304" pitchFamily="18" charset="0"/>
            </a:endParaRPr>
          </a:p>
          <a:p>
            <a:pPr marL="109728" indent="0" algn="l" rtl="0">
              <a:buNone/>
            </a:pPr>
            <a:endParaRPr lang="en-US" sz="2400" dirty="0" smtClean="0">
              <a:latin typeface="Times New Roman" panose="02020603050405020304" pitchFamily="18" charset="0"/>
              <a:cs typeface="Times New Roman" panose="02020603050405020304" pitchFamily="18" charset="0"/>
            </a:endParaRPr>
          </a:p>
          <a:p>
            <a:pPr marL="109728" indent="0" algn="l" rtl="0">
              <a:buNone/>
            </a:pPr>
            <a:endParaRPr lang="en-US" sz="2400" dirty="0">
              <a:latin typeface="Times New Roman" panose="02020603050405020304" pitchFamily="18" charset="0"/>
              <a:cs typeface="Times New Roman" panose="02020603050405020304" pitchFamily="18" charset="0"/>
            </a:endParaRPr>
          </a:p>
          <a:p>
            <a:pPr marL="109728" indent="0" algn="l" rtl="0">
              <a:buNone/>
            </a:pPr>
            <a:endParaRPr lang="en-US" sz="2400" dirty="0" smtClean="0">
              <a:latin typeface="Times New Roman" panose="02020603050405020304" pitchFamily="18" charset="0"/>
              <a:cs typeface="Times New Roman" panose="02020603050405020304" pitchFamily="18" charset="0"/>
            </a:endParaRPr>
          </a:p>
          <a:p>
            <a:pPr marL="109728" indent="0" algn="l" rtl="0">
              <a:buNone/>
            </a:pPr>
            <a:endParaRPr lang="en-US" sz="2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852936"/>
            <a:ext cx="6432376"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0464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632"/>
            <a:ext cx="8435280" cy="5890659"/>
          </a:xfrm>
        </p:spPr>
        <p:txBody>
          <a:bodyPr>
            <a:normAutofit/>
          </a:bodyPr>
          <a:lstStyle/>
          <a:p>
            <a:pPr marL="109728" indent="0" algn="l" rtl="0">
              <a:buNone/>
            </a:pPr>
            <a:r>
              <a:rPr lang="en-US" dirty="0">
                <a:solidFill>
                  <a:srgbClr val="FF0000"/>
                </a:solidFill>
                <a:latin typeface="Times New Roman" panose="02020603050405020304" pitchFamily="18" charset="0"/>
                <a:cs typeface="Times New Roman" panose="02020603050405020304" pitchFamily="18" charset="0"/>
              </a:rPr>
              <a:t>Midodrine (ProAmatine) </a:t>
            </a:r>
            <a:endParaRPr lang="en-US" dirty="0" smtClean="0">
              <a:solidFill>
                <a:srgbClr val="FF0000"/>
              </a:solidFill>
              <a:latin typeface="Times New Roman" panose="02020603050405020304" pitchFamily="18" charset="0"/>
              <a:cs typeface="Times New Roman" panose="02020603050405020304" pitchFamily="18" charset="0"/>
            </a:endParaRPr>
          </a:p>
          <a:p>
            <a:pPr marL="109728" indent="0" algn="l" rtl="0">
              <a:buNone/>
            </a:pPr>
            <a:r>
              <a:rPr lang="en-US" dirty="0" smtClean="0">
                <a:latin typeface="Times New Roman" panose="02020603050405020304" pitchFamily="18" charset="0"/>
                <a:cs typeface="Times New Roman" panose="02020603050405020304" pitchFamily="18" charset="0"/>
              </a:rPr>
              <a:t>The </a:t>
            </a:r>
            <a:r>
              <a:rPr lang="en-US" dirty="0" smtClean="0">
                <a:solidFill>
                  <a:schemeClr val="accent4"/>
                </a:solidFill>
                <a:latin typeface="Times New Roman" panose="02020603050405020304" pitchFamily="18" charset="0"/>
                <a:cs typeface="Times New Roman" panose="02020603050405020304" pitchFamily="18" charset="0"/>
              </a:rPr>
              <a:t>N- glycyl </a:t>
            </a:r>
            <a:r>
              <a:rPr lang="en-US" dirty="0">
                <a:solidFill>
                  <a:schemeClr val="accent4"/>
                </a:solidFill>
                <a:latin typeface="Times New Roman" panose="02020603050405020304" pitchFamily="18" charset="0"/>
                <a:cs typeface="Times New Roman" panose="02020603050405020304" pitchFamily="18" charset="0"/>
              </a:rPr>
              <a:t>prodrug </a:t>
            </a:r>
            <a:r>
              <a:rPr lang="en-US" dirty="0" smtClean="0">
                <a:latin typeface="Times New Roman" panose="02020603050405020304" pitchFamily="18" charset="0"/>
                <a:cs typeface="Times New Roman" panose="02020603050405020304" pitchFamily="18" charset="0"/>
              </a:rPr>
              <a:t>of the </a:t>
            </a:r>
            <a:r>
              <a:rPr lang="en-US" dirty="0">
                <a:latin typeface="Times New Roman" panose="02020603050405020304" pitchFamily="18" charset="0"/>
                <a:cs typeface="Times New Roman" panose="02020603050405020304" pitchFamily="18" charset="0"/>
              </a:rPr>
              <a:t>selective </a:t>
            </a:r>
            <a:r>
              <a:rPr lang="el-GR" dirty="0" smtClean="0">
                <a:latin typeface="Times New Roman" panose="02020603050405020304" pitchFamily="18" charset="0"/>
                <a:cs typeface="Times New Roman" panose="02020603050405020304" pitchFamily="18" charset="0"/>
              </a:rPr>
              <a:t>α</a:t>
            </a:r>
            <a:r>
              <a:rPr lang="en-US" sz="16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agonist </a:t>
            </a:r>
            <a:r>
              <a:rPr lang="en-US" dirty="0">
                <a:latin typeface="Times New Roman" panose="02020603050405020304" pitchFamily="18" charset="0"/>
                <a:cs typeface="Times New Roman" panose="02020603050405020304" pitchFamily="18" charset="0"/>
              </a:rPr>
              <a:t>desglymidodrine. Removal of </a:t>
            </a:r>
            <a:r>
              <a:rPr lang="en-US" dirty="0" smtClean="0">
                <a:latin typeface="Times New Roman" panose="02020603050405020304" pitchFamily="18" charset="0"/>
                <a:cs typeface="Times New Roman" panose="02020603050405020304" pitchFamily="18" charset="0"/>
              </a:rPr>
              <a:t>the N-glycyl </a:t>
            </a:r>
            <a:r>
              <a:rPr lang="en-US" dirty="0">
                <a:latin typeface="Times New Roman" panose="02020603050405020304" pitchFamily="18" charset="0"/>
                <a:cs typeface="Times New Roman" panose="02020603050405020304" pitchFamily="18" charset="0"/>
              </a:rPr>
              <a:t>moiety from midodrine occurs readily in the liver </a:t>
            </a:r>
            <a:r>
              <a:rPr lang="en-US" dirty="0" smtClean="0">
                <a:latin typeface="Times New Roman" panose="02020603050405020304" pitchFamily="18" charset="0"/>
                <a:cs typeface="Times New Roman" panose="02020603050405020304" pitchFamily="18" charset="0"/>
              </a:rPr>
              <a:t>as well as throughout </a:t>
            </a:r>
            <a:r>
              <a:rPr lang="en-US" dirty="0">
                <a:latin typeface="Times New Roman" panose="02020603050405020304" pitchFamily="18" charset="0"/>
                <a:cs typeface="Times New Roman" panose="02020603050405020304" pitchFamily="18" charset="0"/>
              </a:rPr>
              <a:t>the body, presumably by amidases.</a:t>
            </a:r>
          </a:p>
          <a:p>
            <a:pPr marL="109728" indent="0" algn="l" rtl="0">
              <a:buNone/>
            </a:pPr>
            <a:r>
              <a:rPr lang="en-US" dirty="0">
                <a:latin typeface="Times New Roman" panose="02020603050405020304" pitchFamily="18" charset="0"/>
                <a:cs typeface="Times New Roman" panose="02020603050405020304" pitchFamily="18" charset="0"/>
              </a:rPr>
              <a:t>Midodrine is orally active and represents another example </a:t>
            </a:r>
            <a:r>
              <a:rPr lang="en-US" dirty="0" smtClean="0">
                <a:latin typeface="Times New Roman" panose="02020603050405020304" pitchFamily="18" charset="0"/>
                <a:cs typeface="Times New Roman" panose="02020603050405020304" pitchFamily="18" charset="0"/>
              </a:rPr>
              <a:t>of a dimethoxy-</a:t>
            </a:r>
            <a:r>
              <a:rPr lang="el-GR" dirty="0" smtClean="0">
                <a:latin typeface="Times New Roman" panose="02020603050405020304" pitchFamily="18" charset="0"/>
                <a:cs typeface="Times New Roman" panose="02020603050405020304" pitchFamily="18" charset="0"/>
              </a:rPr>
              <a:t>β</a:t>
            </a:r>
            <a:r>
              <a:rPr lang="en-US" dirty="0" smtClean="0">
                <a:latin typeface="Times New Roman" panose="02020603050405020304" pitchFamily="18" charset="0"/>
                <a:cs typeface="Times New Roman" panose="02020603050405020304" pitchFamily="18" charset="0"/>
              </a:rPr>
              <a:t>-phenylethylamine </a:t>
            </a:r>
            <a:r>
              <a:rPr lang="en-US" dirty="0">
                <a:latin typeface="Times New Roman" panose="02020603050405020304" pitchFamily="18" charset="0"/>
                <a:cs typeface="Times New Roman" panose="02020603050405020304" pitchFamily="18" charset="0"/>
              </a:rPr>
              <a:t>derivative that is used </a:t>
            </a:r>
            <a:r>
              <a:rPr lang="en-US" dirty="0" smtClean="0">
                <a:latin typeface="Times New Roman" panose="02020603050405020304" pitchFamily="18" charset="0"/>
                <a:cs typeface="Times New Roman" panose="02020603050405020304" pitchFamily="18" charset="0"/>
              </a:rPr>
              <a:t>therapeutically for </a:t>
            </a:r>
            <a:r>
              <a:rPr lang="en-US" dirty="0">
                <a:latin typeface="Times New Roman" panose="02020603050405020304" pitchFamily="18" charset="0"/>
                <a:cs typeface="Times New Roman" panose="02020603050405020304" pitchFamily="18" charset="0"/>
              </a:rPr>
              <a:t>its vasoconstrictor properties.</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819"/>
          <a:stretch/>
        </p:blipFill>
        <p:spPr bwMode="auto">
          <a:xfrm>
            <a:off x="179512" y="3861048"/>
            <a:ext cx="3312368"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3275857" y="4437112"/>
            <a:ext cx="23762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861048"/>
            <a:ext cx="324036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7" y="3861048"/>
            <a:ext cx="2167682"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2206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60648"/>
            <a:ext cx="8435280" cy="5746643"/>
          </a:xfrm>
        </p:spPr>
        <p:txBody>
          <a:bodyPr>
            <a:normAutofit fontScale="92500" lnSpcReduction="20000"/>
          </a:bodyPr>
          <a:lstStyle/>
          <a:p>
            <a:pPr marL="365125" indent="358775" algn="just" rtl="0">
              <a:buNone/>
            </a:pPr>
            <a:r>
              <a:rPr lang="en-US" sz="2400" b="1" dirty="0" err="1" smtClean="0">
                <a:solidFill>
                  <a:schemeClr val="accent2"/>
                </a:solidFill>
                <a:latin typeface="Times New Roman" pitchFamily="18" charset="0"/>
                <a:cs typeface="Times New Roman" pitchFamily="18" charset="0"/>
              </a:rPr>
              <a:t>Naphazoline</a:t>
            </a:r>
            <a:r>
              <a:rPr lang="en-US" sz="2400" b="1" dirty="0" smtClean="0">
                <a:solidFill>
                  <a:schemeClr val="accent2"/>
                </a:solidFill>
                <a:latin typeface="Times New Roman" pitchFamily="18" charset="0"/>
                <a:cs typeface="Times New Roman" pitchFamily="18" charset="0"/>
              </a:rPr>
              <a:t> (Privine), tetrahydrozoline (Tyzine,</a:t>
            </a:r>
          </a:p>
          <a:p>
            <a:pPr algn="just" rtl="0">
              <a:buNone/>
            </a:pPr>
            <a:r>
              <a:rPr lang="en-US" sz="2400" b="1" dirty="0" smtClean="0">
                <a:solidFill>
                  <a:schemeClr val="accent2"/>
                </a:solidFill>
                <a:latin typeface="Times New Roman" pitchFamily="18" charset="0"/>
                <a:cs typeface="Times New Roman" pitchFamily="18" charset="0"/>
              </a:rPr>
              <a:t>Visine), </a:t>
            </a:r>
            <a:r>
              <a:rPr lang="en-US" sz="2400" b="1" dirty="0" err="1" smtClean="0">
                <a:solidFill>
                  <a:schemeClr val="accent2"/>
                </a:solidFill>
                <a:latin typeface="Times New Roman" pitchFamily="18" charset="0"/>
                <a:cs typeface="Times New Roman" pitchFamily="18" charset="0"/>
              </a:rPr>
              <a:t>xylometazoline</a:t>
            </a:r>
            <a:r>
              <a:rPr lang="en-US" sz="2400" b="1" dirty="0" smtClean="0">
                <a:solidFill>
                  <a:schemeClr val="accent2"/>
                </a:solidFill>
                <a:latin typeface="Times New Roman" pitchFamily="18" charset="0"/>
                <a:cs typeface="Times New Roman" pitchFamily="18" charset="0"/>
              </a:rPr>
              <a:t> (Otrivin), and oxymetazoline (Afrin)</a:t>
            </a:r>
            <a:r>
              <a:rPr lang="en-US" dirty="0" smtClean="0">
                <a:solidFill>
                  <a:srgbClr val="FF0000"/>
                </a:solidFill>
                <a:latin typeface="Times New Roman" pitchFamily="18" charset="0"/>
                <a:cs typeface="Times New Roman" pitchFamily="18" charset="0"/>
              </a:rPr>
              <a:t> </a:t>
            </a:r>
          </a:p>
          <a:p>
            <a:pPr algn="just" rtl="0">
              <a:buFont typeface="Wingdings" panose="05000000000000000000" pitchFamily="2" charset="2"/>
              <a:buChar char="q"/>
            </a:pPr>
            <a:r>
              <a:rPr lang="en-US" dirty="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These </a:t>
            </a:r>
            <a:r>
              <a:rPr lang="en-US" sz="2600" dirty="0" smtClean="0">
                <a:latin typeface="Times New Roman" pitchFamily="18" charset="0"/>
                <a:cs typeface="Times New Roman" pitchFamily="18" charset="0"/>
              </a:rPr>
              <a:t>agents are used for their vasoconstrictive effects as nasal and ophthalmic decongestants. </a:t>
            </a:r>
          </a:p>
          <a:p>
            <a:pPr algn="just" rtl="0">
              <a:buFont typeface="Wingdings" panose="05000000000000000000" pitchFamily="2" charset="2"/>
              <a:buChar char="q"/>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All </a:t>
            </a:r>
            <a:r>
              <a:rPr lang="el-GR" sz="2600" dirty="0" smtClean="0">
                <a:latin typeface="Times New Roman" pitchFamily="18" charset="0"/>
                <a:cs typeface="Times New Roman" pitchFamily="18" charset="0"/>
              </a:rPr>
              <a:t>α</a:t>
            </a:r>
            <a:r>
              <a:rPr lang="en-US" sz="2600" dirty="0" smtClean="0">
                <a:latin typeface="Times New Roman" pitchFamily="18" charset="0"/>
                <a:cs typeface="Times New Roman" pitchFamily="18" charset="0"/>
              </a:rPr>
              <a:t>2-aralkylimidazoline </a:t>
            </a:r>
            <a:r>
              <a:rPr lang="el-GR" sz="2600" dirty="0" smtClean="0">
                <a:latin typeface="Times New Roman" pitchFamily="18" charset="0"/>
                <a:cs typeface="Times New Roman" pitchFamily="18" charset="0"/>
              </a:rPr>
              <a:t>α</a:t>
            </a:r>
            <a:r>
              <a:rPr lang="en-US" sz="1500" dirty="0" smtClean="0">
                <a:latin typeface="Times New Roman" pitchFamily="18" charset="0"/>
                <a:cs typeface="Times New Roman" pitchFamily="18" charset="0"/>
              </a:rPr>
              <a:t>1</a:t>
            </a:r>
            <a:r>
              <a:rPr lang="en-US" sz="2600" dirty="0" smtClean="0">
                <a:latin typeface="Times New Roman" pitchFamily="18" charset="0"/>
                <a:cs typeface="Times New Roman" pitchFamily="18" charset="0"/>
              </a:rPr>
              <a:t>-agonists </a:t>
            </a:r>
            <a:r>
              <a:rPr lang="en-US" sz="2600" dirty="0">
                <a:latin typeface="Times New Roman" pitchFamily="18" charset="0"/>
                <a:cs typeface="Times New Roman" pitchFamily="18" charset="0"/>
              </a:rPr>
              <a:t>contain a one-carbon bridge between C-2 of </a:t>
            </a:r>
            <a:r>
              <a:rPr lang="en-US" sz="2600" dirty="0" smtClean="0">
                <a:latin typeface="Times New Roman" pitchFamily="18" charset="0"/>
                <a:cs typeface="Times New Roman" pitchFamily="18" charset="0"/>
              </a:rPr>
              <a:t>the imidazoline </a:t>
            </a:r>
            <a:r>
              <a:rPr lang="en-US" sz="2600" dirty="0">
                <a:latin typeface="Times New Roman" pitchFamily="18" charset="0"/>
                <a:cs typeface="Times New Roman" pitchFamily="18" charset="0"/>
              </a:rPr>
              <a:t>ring and a phenyl ring, and thus a </a:t>
            </a:r>
            <a:r>
              <a:rPr lang="en-US" sz="2600" dirty="0" smtClean="0">
                <a:latin typeface="Times New Roman" pitchFamily="18" charset="0"/>
                <a:cs typeface="Times New Roman" pitchFamily="18" charset="0"/>
              </a:rPr>
              <a:t>phenylethylamine structure </a:t>
            </a:r>
            <a:r>
              <a:rPr lang="en-US" sz="2600" dirty="0">
                <a:latin typeface="Times New Roman" pitchFamily="18" charset="0"/>
                <a:cs typeface="Times New Roman" pitchFamily="18" charset="0"/>
              </a:rPr>
              <a:t>feature is there. </a:t>
            </a:r>
            <a:endParaRPr lang="en-US" sz="2600" dirty="0" smtClean="0">
              <a:latin typeface="Times New Roman" pitchFamily="18" charset="0"/>
              <a:cs typeface="Times New Roman" pitchFamily="18" charset="0"/>
            </a:endParaRPr>
          </a:p>
          <a:p>
            <a:pPr algn="just" rtl="0">
              <a:buFont typeface="Wingdings" panose="05000000000000000000" pitchFamily="2" charset="2"/>
              <a:buChar char="q"/>
            </a:pPr>
            <a:r>
              <a:rPr lang="en-US" sz="2600" dirty="0">
                <a:solidFill>
                  <a:schemeClr val="accent4"/>
                </a:solidFill>
                <a:latin typeface="Times New Roman" pitchFamily="18" charset="0"/>
                <a:cs typeface="Times New Roman" pitchFamily="18" charset="0"/>
              </a:rPr>
              <a:t> </a:t>
            </a:r>
            <a:r>
              <a:rPr lang="en-US" sz="2600" dirty="0" smtClean="0">
                <a:solidFill>
                  <a:schemeClr val="accent4"/>
                </a:solidFill>
                <a:latin typeface="Times New Roman" pitchFamily="18" charset="0"/>
                <a:cs typeface="Times New Roman" pitchFamily="18" charset="0"/>
              </a:rPr>
              <a:t>  </a:t>
            </a:r>
            <a:r>
              <a:rPr lang="en-US" sz="2600" dirty="0" smtClean="0">
                <a:latin typeface="Times New Roman" pitchFamily="18" charset="0"/>
                <a:cs typeface="Times New Roman" pitchFamily="18" charset="0"/>
              </a:rPr>
              <a:t>Ortho-lipophilic </a:t>
            </a:r>
            <a:r>
              <a:rPr lang="en-US" sz="2600" dirty="0">
                <a:latin typeface="Times New Roman" pitchFamily="18" charset="0"/>
                <a:cs typeface="Times New Roman" pitchFamily="18" charset="0"/>
              </a:rPr>
              <a:t>groups on the phenyl ring are important for -activity</a:t>
            </a:r>
            <a:r>
              <a:rPr lang="en-US" sz="2600" dirty="0" smtClean="0">
                <a:latin typeface="Times New Roman" pitchFamily="18" charset="0"/>
                <a:cs typeface="Times New Roman" pitchFamily="18" charset="0"/>
              </a:rPr>
              <a:t>.</a:t>
            </a:r>
          </a:p>
          <a:p>
            <a:pPr algn="just" rtl="0">
              <a:buFont typeface="Wingdings" panose="05000000000000000000" pitchFamily="2" charset="2"/>
              <a:buChar char="q"/>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meta </a:t>
            </a:r>
            <a:r>
              <a:rPr lang="en-US" sz="2600" dirty="0">
                <a:latin typeface="Times New Roman" pitchFamily="18" charset="0"/>
                <a:cs typeface="Times New Roman" pitchFamily="18" charset="0"/>
              </a:rPr>
              <a:t>or </a:t>
            </a:r>
            <a:r>
              <a:rPr lang="en-US" sz="2600" dirty="0" smtClean="0">
                <a:latin typeface="Times New Roman" pitchFamily="18" charset="0"/>
                <a:cs typeface="Times New Roman" pitchFamily="18" charset="0"/>
              </a:rPr>
              <a:t>Para-bulky </a:t>
            </a:r>
            <a:r>
              <a:rPr lang="en-US" sz="2600" dirty="0">
                <a:latin typeface="Times New Roman" pitchFamily="18" charset="0"/>
                <a:cs typeface="Times New Roman" pitchFamily="18" charset="0"/>
              </a:rPr>
              <a:t>lipophilic substituents on the phenyl ring </a:t>
            </a:r>
            <a:r>
              <a:rPr lang="en-US" sz="2600" dirty="0" smtClean="0">
                <a:latin typeface="Times New Roman" pitchFamily="18" charset="0"/>
                <a:cs typeface="Times New Roman" pitchFamily="18" charset="0"/>
              </a:rPr>
              <a:t>may be </a:t>
            </a:r>
            <a:r>
              <a:rPr lang="en-US" sz="2600" dirty="0">
                <a:latin typeface="Times New Roman" pitchFamily="18" charset="0"/>
                <a:cs typeface="Times New Roman" pitchFamily="18" charset="0"/>
              </a:rPr>
              <a:t>important for the α</a:t>
            </a:r>
            <a:r>
              <a:rPr lang="en-US" sz="1500" dirty="0">
                <a:latin typeface="Times New Roman" pitchFamily="18" charset="0"/>
                <a:cs typeface="Times New Roman" pitchFamily="18" charset="0"/>
              </a:rPr>
              <a:t>1</a:t>
            </a:r>
            <a:r>
              <a:rPr lang="en-US" sz="2600" dirty="0">
                <a:latin typeface="Times New Roman" pitchFamily="18" charset="0"/>
                <a:cs typeface="Times New Roman" pitchFamily="18" charset="0"/>
              </a:rPr>
              <a:t>-selectivity. </a:t>
            </a:r>
            <a:endParaRPr lang="en-US" sz="2600" dirty="0" smtClean="0">
              <a:latin typeface="Times New Roman" pitchFamily="18" charset="0"/>
              <a:cs typeface="Times New Roman" pitchFamily="18" charset="0"/>
            </a:endParaRPr>
          </a:p>
          <a:p>
            <a:pPr algn="just" rtl="0">
              <a:buFont typeface="Wingdings" panose="05000000000000000000" pitchFamily="2" charset="2"/>
              <a:buChar char="q"/>
            </a:pPr>
            <a:r>
              <a:rPr lang="en-US" sz="2600" dirty="0">
                <a:solidFill>
                  <a:srgbClr val="00B050"/>
                </a:solidFill>
                <a:latin typeface="Times New Roman" pitchFamily="18" charset="0"/>
                <a:cs typeface="Times New Roman" pitchFamily="18" charset="0"/>
              </a:rPr>
              <a:t> </a:t>
            </a:r>
            <a:r>
              <a:rPr lang="en-US" sz="2600" dirty="0" smtClean="0">
                <a:solidFill>
                  <a:srgbClr val="00B050"/>
                </a:solidFill>
                <a:latin typeface="Times New Roman" pitchFamily="18" charset="0"/>
                <a:cs typeface="Times New Roman" pitchFamily="18" charset="0"/>
              </a:rPr>
              <a:t>     </a:t>
            </a:r>
            <a:r>
              <a:rPr lang="en-US" sz="2600" dirty="0" smtClean="0">
                <a:solidFill>
                  <a:srgbClr val="00B0F0"/>
                </a:solidFill>
                <a:latin typeface="Times New Roman" pitchFamily="18" charset="0"/>
                <a:cs typeface="Times New Roman" pitchFamily="18" charset="0"/>
              </a:rPr>
              <a:t>They </a:t>
            </a:r>
            <a:r>
              <a:rPr lang="en-US" sz="2600" dirty="0">
                <a:solidFill>
                  <a:srgbClr val="00B0F0"/>
                </a:solidFill>
                <a:latin typeface="Times New Roman" pitchFamily="18" charset="0"/>
                <a:cs typeface="Times New Roman" pitchFamily="18" charset="0"/>
              </a:rPr>
              <a:t>have limited access to the CNS, because they essentially exist in an ionized form at physiological pH caused by the very basic nature of the imidazoline ring (pKa </a:t>
            </a:r>
            <a:r>
              <a:rPr lang="en-US" sz="2600" dirty="0" smtClean="0">
                <a:solidFill>
                  <a:srgbClr val="00B0F0"/>
                </a:solidFill>
                <a:latin typeface="Times New Roman" pitchFamily="18" charset="0"/>
                <a:cs typeface="Times New Roman" pitchFamily="18" charset="0"/>
              </a:rPr>
              <a:t>10–11</a:t>
            </a:r>
            <a:r>
              <a:rPr lang="en-US" sz="2600" dirty="0">
                <a:solidFill>
                  <a:srgbClr val="00B0F0"/>
                </a:solidFill>
                <a:latin typeface="Times New Roman" pitchFamily="18" charset="0"/>
                <a:cs typeface="Times New Roman" pitchFamily="18" charset="0"/>
              </a:rPr>
              <a:t>). </a:t>
            </a:r>
            <a:endParaRPr lang="en-US" sz="2600" dirty="0" smtClean="0">
              <a:solidFill>
                <a:srgbClr val="00B0F0"/>
              </a:solidFill>
              <a:latin typeface="Times New Roman" pitchFamily="18" charset="0"/>
              <a:cs typeface="Times New Roman" pitchFamily="18" charset="0"/>
            </a:endParaRPr>
          </a:p>
          <a:p>
            <a:pPr algn="just" rtl="0">
              <a:buFont typeface="Wingdings" panose="05000000000000000000" pitchFamily="2" charset="2"/>
              <a:buChar char="q"/>
            </a:pPr>
            <a:r>
              <a:rPr lang="en-US" sz="2600" dirty="0" smtClean="0">
                <a:latin typeface="Times New Roman" pitchFamily="18" charset="0"/>
                <a:cs typeface="Times New Roman" pitchFamily="18" charset="0"/>
              </a:rPr>
              <a:t>Xylometazoline </a:t>
            </a:r>
            <a:r>
              <a:rPr lang="en-US" sz="2600" dirty="0">
                <a:latin typeface="Times New Roman" pitchFamily="18" charset="0"/>
                <a:cs typeface="Times New Roman" pitchFamily="18" charset="0"/>
              </a:rPr>
              <a:t>and oxymetazoline have been used as topical nasal decongestants because of their ability to promote constriction of the nasal mucosa</a:t>
            </a:r>
            <a:endParaRPr lang="en-US" sz="2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460375" algn="just" rtl="0">
              <a:buNone/>
            </a:pPr>
            <a:r>
              <a:rPr lang="en-US" sz="2400" dirty="0" smtClean="0">
                <a:latin typeface="Times New Roman" pitchFamily="18" charset="0"/>
                <a:cs typeface="Times New Roman" pitchFamily="18" charset="0"/>
              </a:rPr>
              <a:t>E </a:t>
            </a:r>
            <a:r>
              <a:rPr lang="en-US" sz="2400" dirty="0">
                <a:latin typeface="Times New Roman" pitchFamily="18" charset="0"/>
                <a:cs typeface="Times New Roman" pitchFamily="18" charset="0"/>
              </a:rPr>
              <a:t>is a weak base (pKa  9.9) because of its </a:t>
            </a:r>
            <a:r>
              <a:rPr lang="en-US" sz="2400" dirty="0" smtClean="0">
                <a:latin typeface="Times New Roman" pitchFamily="18" charset="0"/>
                <a:cs typeface="Times New Roman" pitchFamily="18" charset="0"/>
              </a:rPr>
              <a:t>aliphatic amino group. It is also a weak acid (pKa  8.7) because of its phenolic hydroxyl group. It can be predicted that ionized species (the cation form) of E at physiological pH is predominant (log D at pH 7 2.75). </a:t>
            </a:r>
            <a:r>
              <a:rPr lang="en-US" sz="2400" dirty="0" smtClean="0">
                <a:solidFill>
                  <a:srgbClr val="0070C0"/>
                </a:solidFill>
                <a:latin typeface="Times New Roman" pitchFamily="18" charset="0"/>
                <a:cs typeface="Times New Roman" pitchFamily="18" charset="0"/>
              </a:rPr>
              <a:t>This largely accounts for the high water solubility of this compound as well as other CAs.</a:t>
            </a:r>
          </a:p>
          <a:p>
            <a:pPr marL="0" indent="460375" algn="just" rtl="0">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Because log P with a value of 0 to 3 is an optimal window for absorption, </a:t>
            </a:r>
            <a:r>
              <a:rPr lang="en-US" sz="2400" dirty="0">
                <a:solidFill>
                  <a:srgbClr val="00B050"/>
                </a:solidFill>
                <a:latin typeface="Times New Roman" pitchFamily="18" charset="0"/>
                <a:cs typeface="Times New Roman" pitchFamily="18" charset="0"/>
              </a:rPr>
              <a:t>we can predict that E has poor absorption and poor central nervous system (CNS) penetration.</a:t>
            </a:r>
            <a:endParaRPr lang="ar-IQ" sz="2400"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rema\Pictures\2014-04-15 karima\Screenshot022.jpg"/>
          <p:cNvPicPr>
            <a:picLocks noGrp="1" noChangeAspect="1" noChangeArrowheads="1"/>
          </p:cNvPicPr>
          <p:nvPr>
            <p:ph idx="1"/>
          </p:nvPr>
        </p:nvPicPr>
        <p:blipFill rotWithShape="1">
          <a:blip r:embed="rId2" cstate="print"/>
          <a:srcRect l="15042" t="7538" r="22359" b="9718"/>
          <a:stretch/>
        </p:blipFill>
        <p:spPr bwMode="auto">
          <a:xfrm>
            <a:off x="2483769" y="722889"/>
            <a:ext cx="4536504" cy="544241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rema\Pictures\2014-04-15 karima\Screenshot023.jpg"/>
          <p:cNvPicPr>
            <a:picLocks noGrp="1" noChangeAspect="1" noChangeArrowheads="1"/>
          </p:cNvPicPr>
          <p:nvPr>
            <p:ph idx="1"/>
          </p:nvPr>
        </p:nvPicPr>
        <p:blipFill>
          <a:blip r:embed="rId2" cstate="print"/>
          <a:srcRect l="12037" t="11475" r="9259" b="13115"/>
          <a:stretch>
            <a:fillRect/>
          </a:stretch>
        </p:blipFill>
        <p:spPr bwMode="auto">
          <a:xfrm>
            <a:off x="683568" y="980728"/>
            <a:ext cx="7632848" cy="39604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098571"/>
          </a:xfrm>
        </p:spPr>
        <p:txBody>
          <a:bodyPr>
            <a:normAutofit/>
          </a:bodyPr>
          <a:lstStyle/>
          <a:p>
            <a:pPr marL="365125" indent="358775" algn="just" rtl="0">
              <a:buNone/>
            </a:pPr>
            <a:r>
              <a:rPr lang="en-US" dirty="0" smtClean="0">
                <a:latin typeface="Times New Roman" pitchFamily="18" charset="0"/>
                <a:cs typeface="Times New Roman" pitchFamily="18" charset="0"/>
              </a:rPr>
              <a:t>Differs from 2-arylimidazoline </a:t>
            </a:r>
            <a:r>
              <a:rPr lang="el-GR" dirty="0" smtClean="0">
                <a:latin typeface="Times New Roman"/>
                <a:cs typeface="Times New Roman"/>
              </a:rPr>
              <a:t>α</a:t>
            </a:r>
            <a:r>
              <a:rPr lang="en-US" sz="2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-agonists mainly by the presence of o-chlorine groups and a NH bridge.</a:t>
            </a:r>
          </a:p>
          <a:p>
            <a:pPr marL="365125" indent="358775" algn="just" rtl="0">
              <a:buNone/>
            </a:pPr>
            <a:r>
              <a:rPr lang="en-US" dirty="0" smtClean="0">
                <a:latin typeface="Times New Roman" pitchFamily="18" charset="0"/>
                <a:cs typeface="Times New Roman" pitchFamily="18" charset="0"/>
              </a:rPr>
              <a:t> The o-chlorine groups afford </a:t>
            </a:r>
            <a:r>
              <a:rPr lang="en-US" dirty="0" smtClean="0">
                <a:solidFill>
                  <a:srgbClr val="0070C0"/>
                </a:solidFill>
                <a:latin typeface="Times New Roman" pitchFamily="18" charset="0"/>
                <a:cs typeface="Times New Roman" pitchFamily="18" charset="0"/>
              </a:rPr>
              <a:t>better activity </a:t>
            </a:r>
            <a:r>
              <a:rPr lang="en-US" dirty="0" smtClean="0">
                <a:latin typeface="Times New Roman" pitchFamily="18" charset="0"/>
                <a:cs typeface="Times New Roman" pitchFamily="18" charset="0"/>
              </a:rPr>
              <a:t>than o-methyl groups at </a:t>
            </a:r>
            <a:r>
              <a:rPr lang="el-GR" dirty="0" smtClean="0">
                <a:latin typeface="Times New Roman"/>
                <a:cs typeface="Times New Roman"/>
              </a:rPr>
              <a:t>α</a:t>
            </a:r>
            <a:r>
              <a:rPr lang="en-US" sz="16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sites. Importantly, clonidine  contains a NH bridge (aminoimidazolines) instead of CH</a:t>
            </a:r>
            <a:r>
              <a:rPr lang="en-US" sz="16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bridge in </a:t>
            </a:r>
            <a:r>
              <a:rPr lang="el-GR" dirty="0" smtClean="0">
                <a:latin typeface="Times New Roman" pitchFamily="18" charset="0"/>
                <a:cs typeface="Times New Roman" pitchFamily="18" charset="0"/>
              </a:rPr>
              <a:t>α</a:t>
            </a:r>
            <a:r>
              <a:rPr lang="en-US" sz="16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-arylimidazoline</a:t>
            </a:r>
            <a:r>
              <a:rPr lang="en-US" dirty="0" smtClean="0"/>
              <a:t>. </a:t>
            </a:r>
          </a:p>
          <a:p>
            <a:pPr marL="365125" indent="358775" algn="just" rtl="0">
              <a:buNone/>
            </a:pPr>
            <a:r>
              <a:rPr lang="en-US" dirty="0" smtClean="0">
                <a:latin typeface="Times New Roman" pitchFamily="18" charset="0"/>
                <a:cs typeface="Times New Roman" pitchFamily="18" charset="0"/>
              </a:rPr>
              <a:t>The ability of clonidine and its analogs to exert an antihypertensive effect depends on the ability of these compounds not only to interact with the </a:t>
            </a:r>
            <a:r>
              <a:rPr lang="el-GR" dirty="0" smtClean="0">
                <a:latin typeface="Times New Roman"/>
                <a:cs typeface="Times New Roman"/>
              </a:rPr>
              <a:t>α</a:t>
            </a:r>
            <a:r>
              <a:rPr lang="en-US" sz="18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-receptor in the brain but also to gain entry into the CNS.</a:t>
            </a:r>
            <a:endParaRPr lang="ar-IQ" dirty="0">
              <a:latin typeface="Times New Roman" pitchFamily="18" charset="0"/>
              <a:cs typeface="Times New Roman" pitchFamily="18" charset="0"/>
            </a:endParaRPr>
          </a:p>
        </p:txBody>
      </p:sp>
      <p:sp>
        <p:nvSpPr>
          <p:cNvPr id="3" name="Title 2"/>
          <p:cNvSpPr>
            <a:spLocks noGrp="1"/>
          </p:cNvSpPr>
          <p:nvPr>
            <p:ph type="title"/>
          </p:nvPr>
        </p:nvSpPr>
        <p:spPr>
          <a:xfrm>
            <a:off x="611560" y="188640"/>
            <a:ext cx="8229600" cy="792088"/>
          </a:xfrm>
        </p:spPr>
        <p:txBody>
          <a:bodyPr>
            <a:normAutofit/>
          </a:bodyPr>
          <a:lstStyle/>
          <a:p>
            <a:r>
              <a:rPr lang="en-US" sz="2800" dirty="0" smtClean="0">
                <a:solidFill>
                  <a:srgbClr val="FF0000"/>
                </a:solidFill>
              </a:rPr>
              <a:t>Clonidine (Catapres)</a:t>
            </a:r>
            <a:endParaRPr lang="ar-IQ" sz="2800" dirty="0">
              <a:solidFill>
                <a:srgbClr val="FF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825" y="1052736"/>
            <a:ext cx="8229600" cy="5400600"/>
          </a:xfrm>
        </p:spPr>
        <p:txBody>
          <a:bodyPr>
            <a:normAutofit/>
          </a:bodyPr>
          <a:lstStyle/>
          <a:p>
            <a:pPr marL="109728" indent="0" algn="l" rtl="0">
              <a:buNone/>
            </a:pPr>
            <a:r>
              <a:rPr lang="en-US" sz="2400" dirty="0">
                <a:latin typeface="Times New Roman" panose="02020603050405020304" pitchFamily="18" charset="0"/>
                <a:cs typeface="Times New Roman" panose="02020603050405020304" pitchFamily="18" charset="0"/>
              </a:rPr>
              <a:t>Apraclonidine does not cross the </a:t>
            </a:r>
            <a:r>
              <a:rPr lang="en-US" sz="2400" dirty="0" smtClean="0">
                <a:latin typeface="Times New Roman" panose="02020603050405020304" pitchFamily="18" charset="0"/>
                <a:cs typeface="Times New Roman" panose="02020603050405020304" pitchFamily="18" charset="0"/>
              </a:rPr>
              <a:t>BBB. However</a:t>
            </a:r>
            <a:r>
              <a:rPr lang="en-US" sz="2400" dirty="0">
                <a:latin typeface="Times New Roman" panose="02020603050405020304" pitchFamily="18" charset="0"/>
                <a:cs typeface="Times New Roman" panose="02020603050405020304" pitchFamily="18" charset="0"/>
              </a:rPr>
              <a:t>, brimonidine can cross the BBB and hence </a:t>
            </a:r>
            <a:r>
              <a:rPr lang="en-US" sz="2400" dirty="0" smtClean="0">
                <a:latin typeface="Times New Roman" panose="02020603050405020304" pitchFamily="18" charset="0"/>
                <a:cs typeface="Times New Roman" panose="02020603050405020304" pitchFamily="18" charset="0"/>
              </a:rPr>
              <a:t>can produce </a:t>
            </a:r>
            <a:r>
              <a:rPr lang="en-US" sz="2400" dirty="0">
                <a:latin typeface="Times New Roman" panose="02020603050405020304" pitchFamily="18" charset="0"/>
                <a:cs typeface="Times New Roman" panose="02020603050405020304" pitchFamily="18" charset="0"/>
              </a:rPr>
              <a:t>hypotension and sedation, although these </a:t>
            </a:r>
            <a:r>
              <a:rPr lang="en-US" sz="2400" dirty="0" smtClean="0">
                <a:latin typeface="Times New Roman" panose="02020603050405020304" pitchFamily="18" charset="0"/>
                <a:cs typeface="Times New Roman" panose="02020603050405020304" pitchFamily="18" charset="0"/>
              </a:rPr>
              <a:t>CNS effects </a:t>
            </a:r>
            <a:r>
              <a:rPr lang="en-US" sz="2400" dirty="0">
                <a:latin typeface="Times New Roman" panose="02020603050405020304" pitchFamily="18" charset="0"/>
                <a:cs typeface="Times New Roman" panose="02020603050405020304" pitchFamily="18" charset="0"/>
              </a:rPr>
              <a:t>are slight compared with those of clonidine. Brimonidine is a </a:t>
            </a:r>
            <a:r>
              <a:rPr lang="en-US" sz="2400" dirty="0">
                <a:solidFill>
                  <a:srgbClr val="0070C0"/>
                </a:solidFill>
                <a:latin typeface="Times New Roman" panose="02020603050405020304" pitchFamily="18" charset="0"/>
                <a:cs typeface="Times New Roman" panose="02020603050405020304" pitchFamily="18" charset="0"/>
              </a:rPr>
              <a:t>much more </a:t>
            </a:r>
            <a:r>
              <a:rPr lang="en-US" sz="2400" dirty="0" smtClean="0">
                <a:solidFill>
                  <a:srgbClr val="0070C0"/>
                </a:solidFill>
                <a:latin typeface="Times New Roman" panose="02020603050405020304" pitchFamily="18" charset="0"/>
                <a:cs typeface="Times New Roman" panose="02020603050405020304" pitchFamily="18" charset="0"/>
              </a:rPr>
              <a:t>selective </a:t>
            </a:r>
            <a:r>
              <a:rPr lang="el-GR" sz="2400" dirty="0" smtClean="0">
                <a:solidFill>
                  <a:srgbClr val="0070C0"/>
                </a:solidFill>
                <a:latin typeface="Times New Roman" panose="02020603050405020304" pitchFamily="18" charset="0"/>
                <a:cs typeface="Times New Roman" panose="02020603050405020304" pitchFamily="18" charset="0"/>
              </a:rPr>
              <a:t>α</a:t>
            </a:r>
            <a:r>
              <a:rPr lang="en-US" sz="1600" dirty="0" smtClean="0">
                <a:solidFill>
                  <a:srgbClr val="0070C0"/>
                </a:solidFill>
                <a:latin typeface="Times New Roman" panose="02020603050405020304" pitchFamily="18" charset="0"/>
                <a:cs typeface="Times New Roman" panose="02020603050405020304" pitchFamily="18" charset="0"/>
              </a:rPr>
              <a:t>2</a:t>
            </a:r>
            <a:r>
              <a:rPr lang="en-US" sz="2400" dirty="0" smtClean="0">
                <a:solidFill>
                  <a:srgbClr val="0070C0"/>
                </a:solidFill>
                <a:latin typeface="Times New Roman" panose="02020603050405020304" pitchFamily="18" charset="0"/>
                <a:cs typeface="Times New Roman" panose="02020603050405020304" pitchFamily="18" charset="0"/>
              </a:rPr>
              <a:t>-agonist </a:t>
            </a:r>
            <a:r>
              <a:rPr lang="en-US" sz="2400" dirty="0">
                <a:latin typeface="Times New Roman" panose="02020603050405020304" pitchFamily="18" charset="0"/>
                <a:cs typeface="Times New Roman" panose="02020603050405020304" pitchFamily="18" charset="0"/>
              </a:rPr>
              <a:t>than clonidine or apraclonidine and is a </a:t>
            </a:r>
            <a:r>
              <a:rPr lang="en-US" sz="2400" dirty="0" smtClean="0">
                <a:latin typeface="Times New Roman" panose="02020603050405020304" pitchFamily="18" charset="0"/>
                <a:cs typeface="Times New Roman" panose="02020603050405020304" pitchFamily="18" charset="0"/>
              </a:rPr>
              <a:t>firstline agent </a:t>
            </a:r>
            <a:r>
              <a:rPr lang="en-US" sz="2400" dirty="0">
                <a:latin typeface="Times New Roman" panose="02020603050405020304" pitchFamily="18" charset="0"/>
                <a:cs typeface="Times New Roman" panose="02020603050405020304" pitchFamily="18" charset="0"/>
              </a:rPr>
              <a:t>for treating glaucoma.</a:t>
            </a:r>
          </a:p>
          <a:p>
            <a:pPr marL="109728" indent="0" algn="l" rtl="0">
              <a:buNone/>
            </a:pPr>
            <a:endParaRPr lang="en-US" sz="2800" dirty="0" smtClean="0">
              <a:latin typeface="Times New Roman" panose="02020603050405020304" pitchFamily="18" charset="0"/>
              <a:cs typeface="Times New Roman" panose="02020603050405020304" pitchFamily="18" charset="0"/>
            </a:endParaRPr>
          </a:p>
          <a:p>
            <a:pPr marL="109728" indent="0" algn="l" rtl="0">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109728" indent="0" algn="l" rtl="0">
              <a:buNone/>
            </a:pPr>
            <a:endParaRPr lang="en-US" sz="2800" dirty="0" smtClean="0">
              <a:latin typeface="Times New Roman" panose="02020603050405020304" pitchFamily="18" charset="0"/>
              <a:cs typeface="Times New Roman" panose="02020603050405020304" pitchFamily="18" charset="0"/>
            </a:endParaRPr>
          </a:p>
          <a:p>
            <a:pPr marL="109728" indent="0" algn="l" rtl="0">
              <a:buNone/>
            </a:pPr>
            <a:endParaRPr lang="en-US" sz="2800" dirty="0">
              <a:latin typeface="Times New Roman" panose="02020603050405020304" pitchFamily="18" charset="0"/>
              <a:cs typeface="Times New Roman" panose="02020603050405020304" pitchFamily="18" charset="0"/>
            </a:endParaRPr>
          </a:p>
          <a:p>
            <a:pPr marL="109728" indent="0" algn="l" rtl="0">
              <a:buNone/>
            </a:pPr>
            <a:r>
              <a:rPr lang="en-US" sz="2400" dirty="0" smtClean="0">
                <a:latin typeface="Times New Roman" panose="02020603050405020304" pitchFamily="18" charset="0"/>
                <a:cs typeface="Times New Roman" panose="02020603050405020304" pitchFamily="18" charset="0"/>
              </a:rPr>
              <a:t>                 Apraclonidine                                 Brimonidin</a:t>
            </a:r>
            <a:r>
              <a:rPr lang="en-US" sz="2800" dirty="0" smtClean="0">
                <a:latin typeface="Times New Roman" panose="02020603050405020304" pitchFamily="18" charset="0"/>
                <a:cs typeface="Times New Roman" panose="02020603050405020304" pitchFamily="18" charset="0"/>
              </a:rPr>
              <a:t>e             </a:t>
            </a:r>
            <a:endParaRPr lang="en-US" sz="2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10765" y="260648"/>
            <a:ext cx="8712968" cy="792088"/>
          </a:xfrm>
        </p:spPr>
        <p:txBody>
          <a:bodyPr>
            <a:normAutofit/>
          </a:bodyPr>
          <a:lstStyle/>
          <a:p>
            <a:pPr rtl="0"/>
            <a:r>
              <a:rPr lang="en-US" sz="2800" dirty="0">
                <a:solidFill>
                  <a:srgbClr val="FF0000"/>
                </a:solidFill>
                <a:latin typeface="Times New Roman" panose="02020603050405020304" pitchFamily="18" charset="0"/>
                <a:cs typeface="Times New Roman" panose="02020603050405020304" pitchFamily="18" charset="0"/>
              </a:rPr>
              <a:t>Apraclonidine (Iopidine) </a:t>
            </a:r>
            <a:r>
              <a:rPr lang="en-US" sz="2800" dirty="0" smtClean="0">
                <a:solidFill>
                  <a:srgbClr val="FF0000"/>
                </a:solidFill>
                <a:latin typeface="Times New Roman" panose="02020603050405020304" pitchFamily="18" charset="0"/>
                <a:cs typeface="Times New Roman" panose="02020603050405020304" pitchFamily="18" charset="0"/>
              </a:rPr>
              <a:t>and Brimonidine </a:t>
            </a:r>
            <a:r>
              <a:rPr lang="en-US" sz="2800" dirty="0">
                <a:solidFill>
                  <a:srgbClr val="FF0000"/>
                </a:solidFill>
                <a:latin typeface="Times New Roman" panose="02020603050405020304" pitchFamily="18" charset="0"/>
                <a:cs typeface="Times New Roman" panose="02020603050405020304" pitchFamily="18" charset="0"/>
              </a:rPr>
              <a:t>(</a:t>
            </a:r>
            <a:r>
              <a:rPr lang="en-US" sz="2800" dirty="0" smtClean="0">
                <a:solidFill>
                  <a:srgbClr val="FF0000"/>
                </a:solidFill>
                <a:latin typeface="Times New Roman" panose="02020603050405020304" pitchFamily="18" charset="0"/>
                <a:cs typeface="Times New Roman" panose="02020603050405020304" pitchFamily="18" charset="0"/>
              </a:rPr>
              <a:t>Alphagan)</a:t>
            </a:r>
            <a:endParaRPr lang="en-US" sz="28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573016"/>
            <a:ext cx="2952328"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366" r="11438"/>
          <a:stretch/>
        </p:blipFill>
        <p:spPr bwMode="auto">
          <a:xfrm>
            <a:off x="1115617" y="3933056"/>
            <a:ext cx="2880320"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36837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8686800" cy="4525963"/>
          </a:xfrm>
        </p:spPr>
        <p:txBody>
          <a:bodyPr>
            <a:normAutofit/>
          </a:bodyPr>
          <a:lstStyle/>
          <a:p>
            <a:pPr marL="365125" indent="355600" algn="just" rtl="0">
              <a:buNone/>
            </a:pPr>
            <a:r>
              <a:rPr lang="en-US" sz="2400" dirty="0" smtClean="0">
                <a:latin typeface="Times New Roman" pitchFamily="18" charset="0"/>
                <a:cs typeface="Times New Roman" pitchFamily="18" charset="0"/>
              </a:rPr>
              <a:t>Studies on SAR of central </a:t>
            </a:r>
            <a:r>
              <a:rPr lang="el-GR" sz="2400" dirty="0" smtClean="0">
                <a:latin typeface="Times New Roman" panose="02020603050405020304" pitchFamily="18" charset="0"/>
                <a:cs typeface="Times New Roman" panose="02020603050405020304" pitchFamily="18" charset="0"/>
              </a:rPr>
              <a:t>α</a:t>
            </a:r>
            <a:r>
              <a:rPr lang="en-US" sz="16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-agonists showed that the   imidazoline ring was not necessary for </a:t>
            </a:r>
            <a:r>
              <a:rPr lang="el-GR" sz="2400" dirty="0" smtClean="0">
                <a:latin typeface="Times New Roman" panose="02020603050405020304" pitchFamily="18" charset="0"/>
                <a:cs typeface="Times New Roman" panose="02020603050405020304" pitchFamily="18" charset="0"/>
              </a:rPr>
              <a:t>α</a:t>
            </a:r>
            <a:r>
              <a:rPr lang="en-US" sz="14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-activity.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2,6-dichlorophenyl </a:t>
            </a:r>
            <a:r>
              <a:rPr lang="en-US" sz="2400" dirty="0">
                <a:latin typeface="Times New Roman" pitchFamily="18" charset="0"/>
                <a:cs typeface="Times New Roman" pitchFamily="18" charset="0"/>
              </a:rPr>
              <a:t>moiety found in clonidine is connected to </a:t>
            </a:r>
            <a:r>
              <a:rPr lang="en-US" sz="2400" dirty="0" smtClean="0">
                <a:latin typeface="Times New Roman" pitchFamily="18" charset="0"/>
                <a:cs typeface="Times New Roman" pitchFamily="18" charset="0"/>
              </a:rPr>
              <a:t>aguanidino </a:t>
            </a:r>
            <a:r>
              <a:rPr lang="en-US" sz="2400" dirty="0">
                <a:latin typeface="Times New Roman" pitchFamily="18" charset="0"/>
                <a:cs typeface="Times New Roman" pitchFamily="18" charset="0"/>
              </a:rPr>
              <a:t>group by a two-atom bridge. guanabenz, this </a:t>
            </a:r>
            <a:r>
              <a:rPr lang="en-US" sz="2400" dirty="0" smtClean="0">
                <a:latin typeface="Times New Roman" pitchFamily="18" charset="0"/>
                <a:cs typeface="Times New Roman" pitchFamily="18" charset="0"/>
              </a:rPr>
              <a:t>bridge </a:t>
            </a:r>
            <a:r>
              <a:rPr lang="en-US" sz="2400" dirty="0">
                <a:latin typeface="Times New Roman" pitchFamily="18" charset="0"/>
                <a:cs typeface="Times New Roman" pitchFamily="18" charset="0"/>
              </a:rPr>
              <a:t>is a </a:t>
            </a:r>
            <a:r>
              <a:rPr lang="en-US" sz="2400" dirty="0" smtClean="0">
                <a:latin typeface="Times New Roman" pitchFamily="18" charset="0"/>
                <a:cs typeface="Times New Roman" pitchFamily="18" charset="0"/>
              </a:rPr>
              <a:t>-CH=N- </a:t>
            </a:r>
            <a:r>
              <a:rPr lang="en-US" sz="2400" dirty="0">
                <a:latin typeface="Times New Roman" pitchFamily="18" charset="0"/>
                <a:cs typeface="Times New Roman" pitchFamily="18" charset="0"/>
              </a:rPr>
              <a:t>group, whereas </a:t>
            </a:r>
            <a:r>
              <a:rPr lang="en-US" sz="2400" dirty="0" smtClean="0">
                <a:latin typeface="Times New Roman" pitchFamily="18" charset="0"/>
                <a:cs typeface="Times New Roman" pitchFamily="18" charset="0"/>
              </a:rPr>
              <a:t>for guanfacine</a:t>
            </a:r>
            <a:r>
              <a:rPr lang="en-US" sz="2400" dirty="0">
                <a:latin typeface="Times New Roman" pitchFamily="18" charset="0"/>
                <a:cs typeface="Times New Roman" pitchFamily="18" charset="0"/>
              </a:rPr>
              <a:t>, it is a </a:t>
            </a:r>
            <a:r>
              <a:rPr lang="en-US" sz="2400" dirty="0" smtClean="0">
                <a:latin typeface="Times New Roman" pitchFamily="18" charset="0"/>
                <a:cs typeface="Times New Roman" pitchFamily="18" charset="0"/>
              </a:rPr>
              <a:t>—CH2CO</a:t>
            </a:r>
            <a:r>
              <a:rPr lang="en-US" sz="2400" dirty="0">
                <a:latin typeface="Times New Roman" pitchFamily="18" charset="0"/>
                <a:cs typeface="Times New Roman" pitchFamily="18" charset="0"/>
              </a:rPr>
              <a:t>— moiety. For both </a:t>
            </a:r>
            <a:r>
              <a:rPr lang="en-US" sz="2400" dirty="0" smtClean="0">
                <a:latin typeface="Times New Roman" pitchFamily="18" charset="0"/>
                <a:cs typeface="Times New Roman" pitchFamily="18" charset="0"/>
              </a:rPr>
              <a:t>compounds, conjugation </a:t>
            </a:r>
            <a:r>
              <a:rPr lang="en-US" sz="2400" dirty="0">
                <a:latin typeface="Times New Roman" pitchFamily="18" charset="0"/>
                <a:cs typeface="Times New Roman" pitchFamily="18" charset="0"/>
              </a:rPr>
              <a:t>of the </a:t>
            </a:r>
            <a:r>
              <a:rPr lang="en-US" sz="2400" dirty="0" smtClean="0">
                <a:latin typeface="Times New Roman" pitchFamily="18" charset="0"/>
                <a:cs typeface="Times New Roman" pitchFamily="18" charset="0"/>
              </a:rPr>
              <a:t>guanidino </a:t>
            </a:r>
            <a:r>
              <a:rPr lang="en-US" sz="2400" dirty="0">
                <a:latin typeface="Times New Roman" pitchFamily="18" charset="0"/>
                <a:cs typeface="Times New Roman" pitchFamily="18" charset="0"/>
              </a:rPr>
              <a:t>moiety with the </a:t>
            </a:r>
            <a:r>
              <a:rPr lang="en-US" sz="2400" dirty="0" smtClean="0">
                <a:latin typeface="Times New Roman" pitchFamily="18" charset="0"/>
                <a:cs typeface="Times New Roman" pitchFamily="18" charset="0"/>
              </a:rPr>
              <a:t>bridging moiety </a:t>
            </a:r>
            <a:r>
              <a:rPr lang="en-US" sz="2400" dirty="0">
                <a:latin typeface="Times New Roman" pitchFamily="18" charset="0"/>
                <a:cs typeface="Times New Roman" pitchFamily="18" charset="0"/>
              </a:rPr>
              <a:t>helps to decrease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pKa of the basic group, </a:t>
            </a:r>
            <a:r>
              <a:rPr lang="en-US" sz="2400" dirty="0" smtClean="0">
                <a:latin typeface="Times New Roman" pitchFamily="18" charset="0"/>
                <a:cs typeface="Times New Roman" pitchFamily="18" charset="0"/>
              </a:rPr>
              <a:t>so that </a:t>
            </a:r>
            <a:r>
              <a:rPr lang="en-US" sz="2400" dirty="0">
                <a:latin typeface="Times New Roman" pitchFamily="18" charset="0"/>
                <a:cs typeface="Times New Roman" pitchFamily="18" charset="0"/>
              </a:rPr>
              <a:t>at physiological pH a </a:t>
            </a:r>
            <a:r>
              <a:rPr lang="en-US" sz="2400" dirty="0" smtClean="0">
                <a:latin typeface="Times New Roman" pitchFamily="18" charset="0"/>
                <a:cs typeface="Times New Roman" pitchFamily="18" charset="0"/>
              </a:rPr>
              <a:t>significant </a:t>
            </a:r>
            <a:r>
              <a:rPr lang="en-US" sz="2400" dirty="0">
                <a:latin typeface="Times New Roman" pitchFamily="18" charset="0"/>
                <a:cs typeface="Times New Roman" pitchFamily="18" charset="0"/>
              </a:rPr>
              <a:t>portion of each </a:t>
            </a:r>
            <a:r>
              <a:rPr lang="en-US" sz="2400" dirty="0" smtClean="0">
                <a:latin typeface="Times New Roman" pitchFamily="18" charset="0"/>
                <a:cs typeface="Times New Roman" pitchFamily="18" charset="0"/>
              </a:rPr>
              <a:t>drug exists </a:t>
            </a:r>
            <a:r>
              <a:rPr lang="en-US" sz="2400" dirty="0">
                <a:latin typeface="Times New Roman" pitchFamily="18" charset="0"/>
                <a:cs typeface="Times New Roman" pitchFamily="18" charset="0"/>
              </a:rPr>
              <a:t>in its nonionized form. This accounts for their </a:t>
            </a:r>
            <a:r>
              <a:rPr lang="en-US" sz="2400" dirty="0" smtClean="0">
                <a:latin typeface="Times New Roman" pitchFamily="18" charset="0"/>
                <a:cs typeface="Times New Roman" pitchFamily="18" charset="0"/>
              </a:rPr>
              <a:t>CNS penetration </a:t>
            </a:r>
            <a:r>
              <a:rPr lang="en-US" sz="2400" dirty="0">
                <a:latin typeface="Times New Roman" pitchFamily="18" charset="0"/>
                <a:cs typeface="Times New Roman" pitchFamily="18" charset="0"/>
              </a:rPr>
              <a:t>and high oral bioavailability (70%–80% for </a:t>
            </a:r>
            <a:r>
              <a:rPr lang="en-US" sz="2400" dirty="0" smtClean="0">
                <a:latin typeface="Times New Roman" pitchFamily="18" charset="0"/>
                <a:cs typeface="Times New Roman" pitchFamily="18" charset="0"/>
              </a:rPr>
              <a:t>guanabenz and </a:t>
            </a:r>
            <a:r>
              <a:rPr lang="en-US" sz="2400" dirty="0">
                <a:latin typeface="Times New Roman" pitchFamily="18" charset="0"/>
                <a:cs typeface="Times New Roman" pitchFamily="18" charset="0"/>
              </a:rPr>
              <a:t>80% for guanfacine). Guanfacine is more selective for </a:t>
            </a:r>
            <a:r>
              <a:rPr lang="el-GR" sz="2400" dirty="0" smtClean="0">
                <a:latin typeface="Times New Roman" pitchFamily="18" charset="0"/>
                <a:cs typeface="Times New Roman" pitchFamily="18" charset="0"/>
              </a:rPr>
              <a:t>α</a:t>
            </a:r>
            <a:r>
              <a:rPr lang="en-US" sz="14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-receptors </a:t>
            </a:r>
            <a:r>
              <a:rPr lang="en-US" sz="2400" dirty="0">
                <a:latin typeface="Times New Roman" pitchFamily="18" charset="0"/>
                <a:cs typeface="Times New Roman" pitchFamily="18" charset="0"/>
              </a:rPr>
              <a:t>than </a:t>
            </a:r>
            <a:r>
              <a:rPr lang="en-US" sz="2400" dirty="0" smtClean="0">
                <a:latin typeface="Times New Roman" pitchFamily="18" charset="0"/>
                <a:cs typeface="Times New Roman" pitchFamily="18" charset="0"/>
              </a:rPr>
              <a:t>is clonidine</a:t>
            </a:r>
            <a:r>
              <a:rPr lang="en-US" sz="2400" dirty="0">
                <a:latin typeface="Times New Roman" pitchFamily="18" charset="0"/>
                <a:cs typeface="Times New Roman" pitchFamily="18" charset="0"/>
              </a:rPr>
              <a:t>.</a:t>
            </a:r>
            <a:endParaRPr lang="ar-IQ"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611560" y="274638"/>
            <a:ext cx="8075240" cy="1143000"/>
          </a:xfrm>
        </p:spPr>
        <p:txBody>
          <a:bodyPr>
            <a:noAutofit/>
          </a:bodyPr>
          <a:lstStyle/>
          <a:p>
            <a:r>
              <a:rPr lang="en-US" sz="3200" dirty="0" smtClean="0">
                <a:solidFill>
                  <a:srgbClr val="FF0000"/>
                </a:solidFill>
                <a:latin typeface="Times New Roman" pitchFamily="18" charset="0"/>
                <a:cs typeface="Times New Roman" pitchFamily="18" charset="0"/>
              </a:rPr>
              <a:t>Guanabenz (Wytensin) and Guanfacine </a:t>
            </a:r>
            <a:r>
              <a:rPr lang="ar-IQ" sz="3200" dirty="0" smtClean="0">
                <a:solidFill>
                  <a:srgbClr val="FF0000"/>
                </a:solidFill>
                <a:latin typeface="Times New Roman" pitchFamily="18" charset="0"/>
                <a:cs typeface="Times New Roman" pitchFamily="18" charset="0"/>
              </a:rPr>
              <a:t>(</a:t>
            </a:r>
            <a:r>
              <a:rPr lang="en-US" sz="3200" dirty="0" smtClean="0">
                <a:solidFill>
                  <a:srgbClr val="FF0000"/>
                </a:solidFill>
                <a:latin typeface="Times New Roman" pitchFamily="18" charset="0"/>
                <a:cs typeface="Times New Roman" pitchFamily="18" charset="0"/>
              </a:rPr>
              <a:t>(Tenex) (Open-Ring Imidazolidine</a:t>
            </a:r>
            <a:endParaRPr lang="ar-IQ"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krema\Pictures\2014-04-15 karima\Screenshot024.jpg"/>
          <p:cNvPicPr>
            <a:picLocks noGrp="1" noChangeAspect="1" noChangeArrowheads="1"/>
          </p:cNvPicPr>
          <p:nvPr>
            <p:ph idx="1"/>
          </p:nvPr>
        </p:nvPicPr>
        <p:blipFill>
          <a:blip r:embed="rId2" cstate="print"/>
          <a:srcRect l="12727" t="15068" r="8182" b="21918"/>
          <a:stretch>
            <a:fillRect/>
          </a:stretch>
        </p:blipFill>
        <p:spPr bwMode="auto">
          <a:xfrm>
            <a:off x="1259632" y="1412776"/>
            <a:ext cx="6912768" cy="33123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810539"/>
          </a:xfrm>
        </p:spPr>
        <p:txBody>
          <a:bodyPr>
            <a:noAutofit/>
          </a:bodyPr>
          <a:lstStyle/>
          <a:p>
            <a:pPr marL="365125" indent="349250" algn="just" rtl="0">
              <a:buNone/>
            </a:pPr>
            <a:r>
              <a:rPr lang="en-US" sz="2800" dirty="0" smtClean="0">
                <a:latin typeface="Times New Roman" pitchFamily="18" charset="0"/>
                <a:cs typeface="Times New Roman" pitchFamily="18" charset="0"/>
              </a:rPr>
              <a:t>Differs structurally from L-DOPA only in the presence of a </a:t>
            </a:r>
            <a:r>
              <a:rPr lang="el-GR" sz="2800" dirty="0" smtClean="0">
                <a:latin typeface="Times New Roman" pitchFamily="18" charset="0"/>
                <a:cs typeface="Times New Roman" pitchFamily="18" charset="0"/>
              </a:rPr>
              <a:t>α</a:t>
            </a:r>
            <a:r>
              <a:rPr lang="en-US" sz="2800" dirty="0" smtClean="0">
                <a:latin typeface="Times New Roman" pitchFamily="18" charset="0"/>
                <a:cs typeface="Times New Roman" pitchFamily="18" charset="0"/>
              </a:rPr>
              <a:t> - methyl group. </a:t>
            </a:r>
            <a:r>
              <a:rPr lang="en-US" sz="2800" dirty="0" smtClean="0">
                <a:solidFill>
                  <a:srgbClr val="FF0000"/>
                </a:solidFill>
                <a:latin typeface="Times New Roman" pitchFamily="18" charset="0"/>
                <a:cs typeface="Times New Roman" pitchFamily="18" charset="0"/>
              </a:rPr>
              <a:t>Methyldopa </a:t>
            </a:r>
            <a:r>
              <a:rPr lang="en-US" sz="2800" dirty="0" smtClean="0">
                <a:latin typeface="Times New Roman" pitchFamily="18" charset="0"/>
                <a:cs typeface="Times New Roman" pitchFamily="18" charset="0"/>
              </a:rPr>
              <a:t>ultimately decreases the concentration of DA, NE, E, and serotonin in the CNS and periphery. However, its mechanism of action is not caused by its inhibition of AADC(L-Aromatic Amino acid Decarboxylase) but, rather, by its metabolism in the CNS to its active metabolite (</a:t>
            </a:r>
            <a:r>
              <a:rPr lang="el-GR" sz="2800" dirty="0" smtClean="0">
                <a:solidFill>
                  <a:srgbClr val="00B050"/>
                </a:solidFill>
                <a:latin typeface="Times New Roman" pitchFamily="18" charset="0"/>
                <a:cs typeface="Times New Roman" pitchFamily="18" charset="0"/>
              </a:rPr>
              <a:t>α</a:t>
            </a:r>
            <a:r>
              <a:rPr lang="en-US" sz="2800" dirty="0" smtClean="0">
                <a:solidFill>
                  <a:srgbClr val="00B050"/>
                </a:solidFill>
                <a:latin typeface="Times New Roman" pitchFamily="18" charset="0"/>
                <a:cs typeface="Times New Roman" pitchFamily="18" charset="0"/>
              </a:rPr>
              <a:t>-methylnorepinephrine</a:t>
            </a:r>
            <a:r>
              <a:rPr lang="en-US" sz="2800" dirty="0" smtClean="0">
                <a:latin typeface="Times New Roman" pitchFamily="18" charset="0"/>
                <a:cs typeface="Times New Roman" pitchFamily="18" charset="0"/>
              </a:rPr>
              <a:t>). This active metabolite is a selective </a:t>
            </a:r>
            <a:r>
              <a:rPr lang="el-GR" sz="28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-agonist because it has correct (1R,2S) configuration</a:t>
            </a:r>
            <a:r>
              <a:rPr lang="en-US" sz="2800" i="1"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endParaRPr lang="ar-IQ" sz="2800"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922114"/>
          </a:xfrm>
        </p:spPr>
        <p:txBody>
          <a:bodyPr>
            <a:normAutofit/>
          </a:bodyPr>
          <a:lstStyle/>
          <a:p>
            <a:pPr rtl="0"/>
            <a:r>
              <a:rPr lang="en-US" sz="3200" dirty="0" smtClean="0">
                <a:solidFill>
                  <a:srgbClr val="FF0000"/>
                </a:solidFill>
                <a:latin typeface="Times New Roman" pitchFamily="18" charset="0"/>
                <a:cs typeface="Times New Roman" pitchFamily="18" charset="0"/>
              </a:rPr>
              <a:t>Methyldopa (L-methyldopa, Aldomet)  </a:t>
            </a:r>
            <a:endParaRPr lang="ar-IQ"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386603"/>
          </a:xfrm>
        </p:spPr>
        <p:txBody>
          <a:bodyPr>
            <a:normAutofit/>
          </a:bodyPr>
          <a:lstStyle/>
          <a:p>
            <a:pPr marL="365125" indent="349250" algn="just" rtl="0">
              <a:buNone/>
            </a:pPr>
            <a:r>
              <a:rPr lang="el-GR" sz="2800" dirty="0" smtClean="0">
                <a:solidFill>
                  <a:srgbClr val="00B050"/>
                </a:solidFill>
                <a:latin typeface="Times New Roman" pitchFamily="18" charset="0"/>
                <a:cs typeface="Times New Roman" pitchFamily="18" charset="0"/>
              </a:rPr>
              <a:t>α</a:t>
            </a:r>
            <a:r>
              <a:rPr lang="en-US" sz="2800" dirty="0" smtClean="0">
                <a:solidFill>
                  <a:srgbClr val="00B050"/>
                </a:solidFill>
                <a:latin typeface="Times New Roman" pitchFamily="18" charset="0"/>
                <a:cs typeface="Times New Roman" pitchFamily="18" charset="0"/>
              </a:rPr>
              <a:t>- methyl norepinephrine </a:t>
            </a:r>
            <a:r>
              <a:rPr lang="en-US" sz="2800" dirty="0" smtClean="0">
                <a:latin typeface="Times New Roman" pitchFamily="18" charset="0"/>
                <a:cs typeface="Times New Roman" pitchFamily="18" charset="0"/>
              </a:rPr>
              <a:t>acts on</a:t>
            </a:r>
            <a:r>
              <a:rPr lang="el-GR" sz="2800" dirty="0" smtClean="0">
                <a:latin typeface="Times New Roman" pitchFamily="18" charset="0"/>
                <a:cs typeface="Times New Roman" pitchFamily="18" charset="0"/>
              </a:rPr>
              <a:t> α</a:t>
            </a:r>
            <a:r>
              <a:rPr lang="en-US" sz="2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-receptors in the CNS in the same manner as clonidine, to decrease sympathetic outflow and lower blood pressure.</a:t>
            </a:r>
            <a:r>
              <a:rPr lang="en-US" sz="2800" dirty="0" smtClean="0"/>
              <a:t> </a:t>
            </a:r>
            <a:r>
              <a:rPr lang="en-US" sz="2800" dirty="0" smtClean="0">
                <a:latin typeface="Times New Roman" pitchFamily="18" charset="0"/>
                <a:cs typeface="Times New Roman" pitchFamily="18" charset="0"/>
              </a:rPr>
              <a:t>Methyldopa is used only by oral administration because its zwitter ionic character limits its solubility. The ester hydrochloride salt of </a:t>
            </a:r>
            <a:r>
              <a:rPr lang="en-US" sz="2800" dirty="0" smtClean="0">
                <a:solidFill>
                  <a:srgbClr val="FF0000"/>
                </a:solidFill>
                <a:latin typeface="Times New Roman" pitchFamily="18" charset="0"/>
                <a:cs typeface="Times New Roman" pitchFamily="18" charset="0"/>
              </a:rPr>
              <a:t>methyldopa, </a:t>
            </a:r>
            <a:r>
              <a:rPr lang="en-US" sz="2800" dirty="0" smtClean="0">
                <a:solidFill>
                  <a:srgbClr val="0070C0"/>
                </a:solidFill>
                <a:latin typeface="Times New Roman" pitchFamily="18" charset="0"/>
                <a:cs typeface="Times New Roman" pitchFamily="18" charset="0"/>
              </a:rPr>
              <a:t>methyldopate</a:t>
            </a:r>
            <a:r>
              <a:rPr lang="en-US" sz="2800" dirty="0" smtClean="0">
                <a:latin typeface="Times New Roman" pitchFamily="18" charset="0"/>
                <a:cs typeface="Times New Roman" pitchFamily="18" charset="0"/>
              </a:rPr>
              <a:t> (Aldomet ester), was developed as a highly water-soluble derivative that could be used to make parenteral preparations.</a:t>
            </a:r>
            <a:r>
              <a:rPr lang="en-US" sz="2800" dirty="0" smtClean="0"/>
              <a:t> </a:t>
            </a:r>
            <a:r>
              <a:rPr lang="en-US" sz="2800" dirty="0" smtClean="0">
                <a:latin typeface="Times New Roman" pitchFamily="18" charset="0"/>
                <a:cs typeface="Times New Roman" pitchFamily="18" charset="0"/>
              </a:rPr>
              <a:t>It is converted to methyldopa in the body through the action of esterases</a:t>
            </a:r>
          </a:p>
          <a:p>
            <a:pPr marL="365125" indent="349250" algn="l" rtl="0">
              <a:buNone/>
            </a:pPr>
            <a:endParaRPr lang="ar-IQ"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50106"/>
          </a:xfrm>
        </p:spPr>
        <p:txBody>
          <a:bodyPr>
            <a:normAutofit fontScale="90000"/>
          </a:bodyPr>
          <a:lstStyle/>
          <a:p>
            <a:pPr rtl="0"/>
            <a:r>
              <a:rPr lang="en-US" sz="3100" dirty="0" smtClean="0">
                <a:solidFill>
                  <a:srgbClr val="FF0000"/>
                </a:solidFill>
                <a:latin typeface="Times New Roman" pitchFamily="18" charset="0"/>
                <a:cs typeface="Times New Roman" pitchFamily="18" charset="0"/>
              </a:rPr>
              <a:t>Metabolic conversion of methyl </a:t>
            </a:r>
            <a:r>
              <a:rPr lang="en-US" sz="3100" dirty="0" err="1" smtClean="0">
                <a:solidFill>
                  <a:srgbClr val="FF0000"/>
                </a:solidFill>
                <a:latin typeface="Times New Roman" pitchFamily="18" charset="0"/>
                <a:cs typeface="Times New Roman" pitchFamily="18" charset="0"/>
              </a:rPr>
              <a:t>dopate</a:t>
            </a:r>
            <a:r>
              <a:rPr lang="en-US" sz="3100" dirty="0" smtClean="0">
                <a:solidFill>
                  <a:srgbClr val="FF0000"/>
                </a:solidFill>
                <a:latin typeface="Times New Roman" pitchFamily="18" charset="0"/>
                <a:cs typeface="Times New Roman" pitchFamily="18" charset="0"/>
              </a:rPr>
              <a:t> and methyldopa to -methylnorepinephrine</a:t>
            </a:r>
            <a:endParaRPr lang="ar-IQ" dirty="0"/>
          </a:p>
        </p:txBody>
      </p:sp>
      <p:pic>
        <p:nvPicPr>
          <p:cNvPr id="1026" name="Picture 2"/>
          <p:cNvPicPr>
            <a:picLocks noGrp="1" noChangeAspect="1" noChangeArrowheads="1"/>
          </p:cNvPicPr>
          <p:nvPr>
            <p:ph idx="1"/>
          </p:nvPr>
        </p:nvPicPr>
        <p:blipFill>
          <a:blip r:embed="rId2" cstate="print"/>
          <a:srcRect l="4886" t="8036" r="7894" b="6050"/>
          <a:stretch>
            <a:fillRect/>
          </a:stretch>
        </p:blipFill>
        <p:spPr bwMode="auto">
          <a:xfrm>
            <a:off x="395536" y="1412776"/>
            <a:ext cx="8280920" cy="43204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149080"/>
            <a:ext cx="8568952"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9552" y="404664"/>
            <a:ext cx="8064896" cy="2739211"/>
          </a:xfrm>
          <a:prstGeom prst="rect">
            <a:avLst/>
          </a:prstGeom>
        </p:spPr>
        <p:txBody>
          <a:bodyPr wrap="square">
            <a:spAutoFit/>
          </a:bodyPr>
          <a:lstStyle/>
          <a:p>
            <a:pPr algn="l" rtl="0"/>
            <a:r>
              <a:rPr lang="el-GR" sz="2800" dirty="0">
                <a:solidFill>
                  <a:srgbClr val="FF0000"/>
                </a:solidFill>
                <a:latin typeface="Times New Roman" panose="02020603050405020304" pitchFamily="18" charset="0"/>
                <a:cs typeface="Times New Roman" panose="02020603050405020304" pitchFamily="18" charset="0"/>
              </a:rPr>
              <a:t>β-</a:t>
            </a:r>
            <a:r>
              <a:rPr lang="en-US" sz="2800" dirty="0">
                <a:solidFill>
                  <a:srgbClr val="FF0000"/>
                </a:solidFill>
                <a:latin typeface="Times New Roman" panose="02020603050405020304" pitchFamily="18" charset="0"/>
                <a:cs typeface="Times New Roman" panose="02020603050405020304" pitchFamily="18" charset="0"/>
              </a:rPr>
              <a:t>Adrenergic receptor agonists Isoproterenol</a:t>
            </a:r>
          </a:p>
          <a:p>
            <a:pPr algn="l" rtl="0"/>
            <a:r>
              <a:rPr lang="en-US" sz="2400" dirty="0">
                <a:latin typeface="Times New Roman" panose="02020603050405020304" pitchFamily="18" charset="0"/>
                <a:cs typeface="Times New Roman" panose="02020603050405020304" pitchFamily="18" charset="0"/>
              </a:rPr>
              <a:t>Isoproterenol (</a:t>
            </a:r>
            <a:r>
              <a:rPr lang="en-US" sz="2400" dirty="0" err="1">
                <a:latin typeface="Times New Roman" panose="02020603050405020304" pitchFamily="18" charset="0"/>
                <a:cs typeface="Times New Roman" panose="02020603050405020304" pitchFamily="18" charset="0"/>
              </a:rPr>
              <a:t>Isuprel</a:t>
            </a:r>
            <a:r>
              <a:rPr lang="en-US" sz="2400" dirty="0">
                <a:latin typeface="Times New Roman" panose="02020603050405020304" pitchFamily="18" charset="0"/>
                <a:cs typeface="Times New Roman" panose="02020603050405020304" pitchFamily="18" charset="0"/>
              </a:rPr>
              <a:t>) is a </a:t>
            </a:r>
            <a:r>
              <a:rPr lang="en-US" sz="2400" dirty="0" smtClean="0">
                <a:latin typeface="Times New Roman" panose="02020603050405020304" pitchFamily="18" charset="0"/>
                <a:cs typeface="Times New Roman" panose="02020603050405020304" pitchFamily="18" charset="0"/>
              </a:rPr>
              <a:t>nonselective </a:t>
            </a:r>
            <a:r>
              <a:rPr lang="en-US" sz="2400" dirty="0">
                <a:latin typeface="Times New Roman" panose="02020603050405020304" pitchFamily="18" charset="0"/>
                <a:cs typeface="Times New Roman" panose="02020603050405020304" pitchFamily="18" charset="0"/>
              </a:rPr>
              <a:t>and prototypical  </a:t>
            </a:r>
            <a:r>
              <a:rPr lang="el-GR" sz="2400" dirty="0">
                <a:latin typeface="Times New Roman" panose="02020603050405020304" pitchFamily="18" charset="0"/>
                <a:cs typeface="Times New Roman" panose="02020603050405020304" pitchFamily="18" charset="0"/>
              </a:rPr>
              <a:t>β -</a:t>
            </a:r>
            <a:r>
              <a:rPr lang="en-US" sz="2400" dirty="0">
                <a:latin typeface="Times New Roman" panose="02020603050405020304" pitchFamily="18" charset="0"/>
                <a:cs typeface="Times New Roman" panose="02020603050405020304" pitchFamily="18" charset="0"/>
              </a:rPr>
              <a:t>agonist (</a:t>
            </a:r>
            <a:r>
              <a:rPr lang="el-GR" sz="2400" dirty="0">
                <a:latin typeface="Times New Roman" panose="02020603050405020304" pitchFamily="18" charset="0"/>
                <a:cs typeface="Times New Roman" panose="02020603050405020304" pitchFamily="18" charset="0"/>
              </a:rPr>
              <a:t>β2/β1 = 1). </a:t>
            </a:r>
          </a:p>
          <a:p>
            <a:pPr algn="l" rtl="0"/>
            <a:r>
              <a:rPr lang="en-US" sz="2400" dirty="0">
                <a:latin typeface="Times New Roman" panose="02020603050405020304" pitchFamily="18" charset="0"/>
                <a:cs typeface="Times New Roman" panose="02020603050405020304" pitchFamily="18" charset="0"/>
              </a:rPr>
              <a:t>The principal reason for its </a:t>
            </a:r>
            <a:r>
              <a:rPr lang="en-US" sz="2400" dirty="0" smtClean="0">
                <a:latin typeface="Times New Roman" panose="02020603050405020304" pitchFamily="18" charset="0"/>
                <a:cs typeface="Times New Roman" panose="02020603050405020304" pitchFamily="18" charset="0"/>
              </a:rPr>
              <a:t>poor  </a:t>
            </a:r>
            <a:r>
              <a:rPr lang="en-US" sz="2400" dirty="0">
                <a:latin typeface="Times New Roman" panose="02020603050405020304" pitchFamily="18" charset="0"/>
                <a:cs typeface="Times New Roman" panose="02020603050405020304" pitchFamily="18" charset="0"/>
              </a:rPr>
              <a:t>absorption characteristics and </a:t>
            </a:r>
            <a:r>
              <a:rPr lang="en-US" sz="2400" dirty="0" smtClean="0">
                <a:latin typeface="Times New Roman" panose="02020603050405020304" pitchFamily="18" charset="0"/>
                <a:cs typeface="Times New Roman" panose="02020603050405020304" pitchFamily="18" charset="0"/>
              </a:rPr>
              <a:t>relatively short </a:t>
            </a:r>
            <a:r>
              <a:rPr lang="en-US" sz="2400" dirty="0">
                <a:latin typeface="Times New Roman" panose="02020603050405020304" pitchFamily="18" charset="0"/>
                <a:cs typeface="Times New Roman" panose="02020603050405020304" pitchFamily="18" charset="0"/>
              </a:rPr>
              <a:t>DOA is its facile metabolism by sulfate and glucuronide conjugation of the phenolic OH groups and o-methylation by COMT</a:t>
            </a:r>
            <a:r>
              <a:rPr lang="en-US" dirty="0"/>
              <a:t>. </a:t>
            </a:r>
          </a:p>
        </p:txBody>
      </p:sp>
      <p:sp>
        <p:nvSpPr>
          <p:cNvPr id="2" name="Oval 1"/>
          <p:cNvSpPr/>
          <p:nvPr/>
        </p:nvSpPr>
        <p:spPr>
          <a:xfrm>
            <a:off x="3347864" y="4293096"/>
            <a:ext cx="432048"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rot="1977819">
            <a:off x="5406036" y="4332597"/>
            <a:ext cx="617931" cy="10638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333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Autofit/>
          </a:bodyPr>
          <a:lstStyle/>
          <a:p>
            <a:pPr marL="365125" indent="354013" algn="just" rtl="0">
              <a:buNone/>
            </a:pPr>
            <a:r>
              <a:rPr lang="en-US" sz="2400" dirty="0" smtClean="0">
                <a:latin typeface="Times New Roman" pitchFamily="18" charset="0"/>
                <a:cs typeface="Times New Roman" pitchFamily="18" charset="0"/>
              </a:rPr>
              <a:t>Like most phenols, the catechol functional groups in CAs are highly susceptible to facile oxidation. </a:t>
            </a:r>
          </a:p>
          <a:p>
            <a:pPr marL="365125" indent="354013" algn="just" rtl="0">
              <a:buNone/>
            </a:pPr>
            <a:r>
              <a:rPr lang="en-US" sz="2400" dirty="0" smtClean="0">
                <a:latin typeface="Times New Roman" pitchFamily="18" charset="0"/>
                <a:cs typeface="Times New Roman" pitchFamily="18" charset="0"/>
              </a:rPr>
              <a:t>E and NE undergo oxidation in the presence of oxygen (air) or other oxidizing agents to produce a quinone analog, which undergoes further reactions to give mixtures of colored products, one of which is adrenochrome .Hence, solutions of these drugs often are stabilized by the addition of an antioxidant (reducing agent) such as ascorbic acid or sodium bisulfite.</a:t>
            </a:r>
            <a:endParaRPr lang="ar-IQ" sz="24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cstate="print"/>
          <a:srcRect l="4501" t="20644" r="8876" b="9682"/>
          <a:stretch>
            <a:fillRect/>
          </a:stretch>
        </p:blipFill>
        <p:spPr bwMode="auto">
          <a:xfrm>
            <a:off x="1043608" y="3933056"/>
            <a:ext cx="6984776" cy="18722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476672"/>
            <a:ext cx="8496944" cy="5530619"/>
          </a:xfrm>
        </p:spPr>
        <p:txBody>
          <a:bodyPr>
            <a:noAutofit/>
          </a:bodyPr>
          <a:lstStyle/>
          <a:p>
            <a:pPr marL="365125" indent="347663" algn="just" rtl="0">
              <a:buNone/>
            </a:pPr>
            <a:r>
              <a:rPr lang="en-US" sz="2400" dirty="0" smtClean="0">
                <a:latin typeface="Times New Roman" pitchFamily="18" charset="0"/>
                <a:cs typeface="Times New Roman" pitchFamily="18" charset="0"/>
              </a:rPr>
              <a:t>Unlike E and NE, ISO does not appear to undergo oxidative deamination by MAO. Because of an </a:t>
            </a:r>
            <a:r>
              <a:rPr lang="en-US" sz="2400" dirty="0" smtClean="0">
                <a:solidFill>
                  <a:srgbClr val="00B050"/>
                </a:solidFill>
                <a:latin typeface="Times New Roman" pitchFamily="18" charset="0"/>
                <a:cs typeface="Times New Roman" pitchFamily="18" charset="0"/>
              </a:rPr>
              <a:t>isopropyl</a:t>
            </a:r>
            <a:r>
              <a:rPr lang="en-US" sz="2400" dirty="0" smtClean="0">
                <a:latin typeface="Times New Roman" pitchFamily="18" charset="0"/>
                <a:cs typeface="Times New Roman" pitchFamily="18" charset="0"/>
              </a:rPr>
              <a:t> substitution on the nitrogen atom, isoproterenol  has virtually no </a:t>
            </a:r>
            <a:r>
              <a:rPr lang="el-GR" sz="2400" dirty="0" smtClean="0">
                <a:latin typeface="Times New Roman"/>
                <a:cs typeface="Times New Roman"/>
              </a:rPr>
              <a:t>α</a:t>
            </a:r>
            <a:r>
              <a:rPr lang="en-US" sz="2400" dirty="0" smtClean="0">
                <a:latin typeface="Times New Roman" pitchFamily="18" charset="0"/>
                <a:cs typeface="Times New Roman" pitchFamily="18" charset="0"/>
              </a:rPr>
              <a:t> -activity. However, it does act on both </a:t>
            </a:r>
            <a:r>
              <a:rPr lang="el-GR" sz="2400" dirty="0" smtClean="0">
                <a:latin typeface="Times New Roman"/>
                <a:cs typeface="Times New Roman"/>
              </a:rPr>
              <a:t>β</a:t>
            </a:r>
            <a:r>
              <a:rPr lang="en-US" sz="2400" dirty="0" smtClean="0">
                <a:latin typeface="Times New Roman" pitchFamily="18" charset="0"/>
                <a:cs typeface="Times New Roman" pitchFamily="18" charset="0"/>
              </a:rPr>
              <a:t>1- and </a:t>
            </a:r>
            <a:r>
              <a:rPr lang="el-GR" sz="2400" dirty="0" smtClean="0">
                <a:latin typeface="Times New Roman"/>
                <a:cs typeface="Times New Roman"/>
              </a:rPr>
              <a:t>β</a:t>
            </a:r>
            <a:r>
              <a:rPr lang="en-US" sz="2400" dirty="0" smtClean="0">
                <a:latin typeface="Times New Roman" pitchFamily="18" charset="0"/>
                <a:cs typeface="Times New Roman" pitchFamily="18" charset="0"/>
              </a:rPr>
              <a:t>2-receptors. </a:t>
            </a:r>
            <a:r>
              <a:rPr lang="en-US" sz="2400" dirty="0">
                <a:latin typeface="Times New Roman" pitchFamily="18" charset="0"/>
                <a:cs typeface="Times New Roman" pitchFamily="18" charset="0"/>
              </a:rPr>
              <a:t>It thus can produce an increase in cardiac output by stimulating cardiac β1-receptors and can bring about bronchodilation </a:t>
            </a:r>
            <a:r>
              <a:rPr lang="en-US" sz="2400" dirty="0" smtClean="0">
                <a:latin typeface="Times New Roman" pitchFamily="18" charset="0"/>
                <a:cs typeface="Times New Roman" pitchFamily="18" charset="0"/>
              </a:rPr>
              <a:t>through stimulation </a:t>
            </a:r>
            <a:r>
              <a:rPr lang="en-US" sz="2400" dirty="0">
                <a:latin typeface="Times New Roman" pitchFamily="18" charset="0"/>
                <a:cs typeface="Times New Roman" pitchFamily="18" charset="0"/>
              </a:rPr>
              <a:t>of β2-receptors in the respiratory tract.</a:t>
            </a:r>
          </a:p>
          <a:p>
            <a:pPr marL="365125" indent="347663" algn="l" rtl="0">
              <a:buNone/>
            </a:pPr>
            <a:endParaRPr lang="ar-IQ"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rtl="0"/>
            <a:r>
              <a:rPr lang="en-US" sz="2400" dirty="0" smtClean="0">
                <a:solidFill>
                  <a:srgbClr val="FF0000"/>
                </a:solidFill>
                <a:latin typeface="Times New Roman" pitchFamily="18" charset="0"/>
                <a:cs typeface="Times New Roman" pitchFamily="18" charset="0"/>
              </a:rPr>
              <a:t/>
            </a:r>
            <a:br>
              <a:rPr lang="en-US" sz="2400" dirty="0" smtClean="0">
                <a:solidFill>
                  <a:srgbClr val="FF0000"/>
                </a:solidFill>
                <a:latin typeface="Times New Roman" pitchFamily="18" charset="0"/>
                <a:cs typeface="Times New Roman" pitchFamily="18" charset="0"/>
              </a:rPr>
            </a:br>
            <a:r>
              <a:rPr lang="en-US" sz="2400" dirty="0" smtClean="0">
                <a:solidFill>
                  <a:srgbClr val="FF0000"/>
                </a:solidFill>
                <a:latin typeface="Times New Roman" pitchFamily="18" charset="0"/>
                <a:cs typeface="Times New Roman" pitchFamily="18" charset="0"/>
              </a:rPr>
              <a:t>Metaproterenol (</a:t>
            </a:r>
            <a:r>
              <a:rPr lang="en-US" sz="2400" dirty="0" err="1" smtClean="0">
                <a:solidFill>
                  <a:srgbClr val="FF0000"/>
                </a:solidFill>
                <a:latin typeface="Times New Roman" pitchFamily="18" charset="0"/>
                <a:cs typeface="Times New Roman" pitchFamily="18" charset="0"/>
              </a:rPr>
              <a:t>Alupent</a:t>
            </a:r>
            <a:r>
              <a:rPr lang="en-US" sz="2400" dirty="0" smtClean="0">
                <a:solidFill>
                  <a:srgbClr val="FF0000"/>
                </a:solidFill>
                <a:latin typeface="Times New Roman" pitchFamily="18" charset="0"/>
                <a:cs typeface="Times New Roman" pitchFamily="18" charset="0"/>
              </a:rPr>
              <a:t>), terbutaline (</a:t>
            </a:r>
            <a:r>
              <a:rPr lang="en-US" sz="2400" dirty="0" err="1" smtClean="0">
                <a:solidFill>
                  <a:srgbClr val="FF0000"/>
                </a:solidFill>
                <a:latin typeface="Times New Roman" pitchFamily="18" charset="0"/>
                <a:cs typeface="Times New Roman" pitchFamily="18" charset="0"/>
              </a:rPr>
              <a:t>Bricanyl</a:t>
            </a:r>
            <a:r>
              <a:rPr lang="en-US" sz="2400" dirty="0" smtClean="0">
                <a:solidFill>
                  <a:srgbClr val="FF0000"/>
                </a:solidFill>
                <a:latin typeface="Times New Roman" pitchFamily="18" charset="0"/>
                <a:cs typeface="Times New Roman" pitchFamily="18" charset="0"/>
              </a:rPr>
              <a:t>,</a:t>
            </a:r>
            <a:br>
              <a:rPr lang="en-US" sz="2400" dirty="0" smtClean="0">
                <a:solidFill>
                  <a:srgbClr val="FF0000"/>
                </a:solidFill>
                <a:latin typeface="Times New Roman" pitchFamily="18" charset="0"/>
                <a:cs typeface="Times New Roman" pitchFamily="18" charset="0"/>
              </a:rPr>
            </a:br>
            <a:r>
              <a:rPr lang="en-US" sz="2400" dirty="0" err="1" smtClean="0">
                <a:solidFill>
                  <a:srgbClr val="FF0000"/>
                </a:solidFill>
                <a:latin typeface="Times New Roman" pitchFamily="18" charset="0"/>
                <a:cs typeface="Times New Roman" pitchFamily="18" charset="0"/>
              </a:rPr>
              <a:t>Brethine</a:t>
            </a:r>
            <a:r>
              <a:rPr lang="en-US" sz="2400" dirty="0" smtClean="0">
                <a:solidFill>
                  <a:srgbClr val="FF0000"/>
                </a:solidFill>
                <a:latin typeface="Times New Roman" pitchFamily="18" charset="0"/>
                <a:cs typeface="Times New Roman" pitchFamily="18" charset="0"/>
              </a:rPr>
              <a:t>), and </a:t>
            </a:r>
            <a:r>
              <a:rPr lang="en-US" sz="2400" dirty="0" err="1" smtClean="0">
                <a:solidFill>
                  <a:srgbClr val="FF0000"/>
                </a:solidFill>
                <a:latin typeface="Times New Roman" pitchFamily="18" charset="0"/>
                <a:cs typeface="Times New Roman" pitchFamily="18" charset="0"/>
              </a:rPr>
              <a:t>fenoterol</a:t>
            </a:r>
            <a:r>
              <a:rPr lang="en-US" sz="2400" dirty="0" smtClean="0">
                <a:solidFill>
                  <a:srgbClr val="FF0000"/>
                </a:solidFill>
                <a:latin typeface="Times New Roman" pitchFamily="18" charset="0"/>
                <a:cs typeface="Times New Roman" pitchFamily="18" charset="0"/>
              </a:rPr>
              <a:t> (an investigational drugs)</a:t>
            </a:r>
            <a:br>
              <a:rPr lang="en-US" sz="2400" dirty="0" smtClean="0">
                <a:solidFill>
                  <a:srgbClr val="FF0000"/>
                </a:solidFill>
                <a:latin typeface="Times New Roman" pitchFamily="18" charset="0"/>
                <a:cs typeface="Times New Roman" pitchFamily="18" charset="0"/>
              </a:rPr>
            </a:br>
            <a:endParaRPr lang="ar-IQ" sz="2400" dirty="0">
              <a:solidFill>
                <a:srgbClr val="FF0000"/>
              </a:solidFill>
            </a:endParaRPr>
          </a:p>
        </p:txBody>
      </p:sp>
      <p:pic>
        <p:nvPicPr>
          <p:cNvPr id="4" name="Content Placeholder 3" descr="C:\Users\krema\Pictures\2014-04-15 karima\Screenshot028.jpg"/>
          <p:cNvPicPr>
            <a:picLocks noGrp="1" noChangeAspect="1" noChangeArrowheads="1"/>
          </p:cNvPicPr>
          <p:nvPr>
            <p:ph idx="1"/>
          </p:nvPr>
        </p:nvPicPr>
        <p:blipFill>
          <a:blip r:embed="rId2" cstate="print"/>
          <a:srcRect l="7079" t="10256" r="7890" b="17949"/>
          <a:stretch>
            <a:fillRect/>
          </a:stretch>
        </p:blipFill>
        <p:spPr bwMode="auto">
          <a:xfrm>
            <a:off x="611560" y="1268760"/>
            <a:ext cx="7632848" cy="3240360"/>
          </a:xfrm>
          <a:prstGeom prst="rect">
            <a:avLst/>
          </a:prstGeom>
          <a:ln>
            <a:noFill/>
          </a:ln>
          <a:effectLst>
            <a:softEdge rad="112500"/>
          </a:effectLst>
        </p:spPr>
      </p:pic>
      <p:sp>
        <p:nvSpPr>
          <p:cNvPr id="5" name="Oval 4"/>
          <p:cNvSpPr/>
          <p:nvPr/>
        </p:nvSpPr>
        <p:spPr>
          <a:xfrm rot="2454807">
            <a:off x="4371883" y="1591992"/>
            <a:ext cx="507879" cy="9685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524328" y="1988841"/>
            <a:ext cx="432048" cy="43204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40152" y="2608586"/>
            <a:ext cx="360040" cy="388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15816" y="2608586"/>
            <a:ext cx="360040" cy="388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Autofit/>
          </a:bodyPr>
          <a:lstStyle/>
          <a:p>
            <a:pPr marL="365125" indent="349250" algn="just" rtl="0">
              <a:buNone/>
            </a:pPr>
            <a:r>
              <a:rPr lang="en-US" sz="2400" dirty="0" smtClean="0">
                <a:latin typeface="Times New Roman" pitchFamily="18" charset="0"/>
                <a:cs typeface="Times New Roman" pitchFamily="18" charset="0"/>
              </a:rPr>
              <a:t>They belong to the structural class of </a:t>
            </a:r>
            <a:r>
              <a:rPr lang="en-US" sz="2400" dirty="0" smtClean="0">
                <a:solidFill>
                  <a:srgbClr val="0070C0"/>
                </a:solidFill>
                <a:latin typeface="Times New Roman" pitchFamily="18" charset="0"/>
                <a:cs typeface="Times New Roman" pitchFamily="18" charset="0"/>
              </a:rPr>
              <a:t>resorcinol, </a:t>
            </a:r>
            <a:r>
              <a:rPr lang="en-US" sz="2400" dirty="0" smtClean="0">
                <a:latin typeface="Times New Roman" pitchFamily="18" charset="0"/>
                <a:cs typeface="Times New Roman" pitchFamily="18" charset="0"/>
              </a:rPr>
              <a:t>bronchodilators that have 3,5-diOH groups of the phenyl ring (rather than 3,4-diOH groups as in catechols).they are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2-selective agonists. They relax the bronchial musculature in patients with asthma but cause less direct cardiac stimulation than do the nonselective -agonists. Metaproterenol is less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2 selective than either terbutaline or albuterol (both have 2-directing </a:t>
            </a:r>
            <a:r>
              <a:rPr lang="en-US" sz="2400" i="1" dirty="0" smtClean="0">
                <a:solidFill>
                  <a:srgbClr val="FF0000"/>
                </a:solidFill>
                <a:latin typeface="Times New Roman" pitchFamily="18" charset="0"/>
                <a:cs typeface="Times New Roman" pitchFamily="18" charset="0"/>
              </a:rPr>
              <a:t>t-butyl groups</a:t>
            </a:r>
            <a:r>
              <a:rPr lang="en-US" sz="2400" i="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Although these agents are more selective for β2-receptors, they have a lower affinity for β2-receptors than ISO. However, they are much more effective when given orally, and they have a longer DOA.</a:t>
            </a:r>
          </a:p>
          <a:p>
            <a:pPr marL="365125" indent="349250" algn="just" rtl="0">
              <a:buNone/>
            </a:pPr>
            <a:r>
              <a:rPr lang="en-US" sz="2400" dirty="0">
                <a:latin typeface="Times New Roman" pitchFamily="18" charset="0"/>
                <a:cs typeface="Times New Roman" pitchFamily="18" charset="0"/>
              </a:rPr>
              <a:t>This is because they are resistant to the metabolism by either COMT or MAO. </a:t>
            </a:r>
          </a:p>
          <a:p>
            <a:pPr marL="365125" indent="349250" algn="just" rtl="0">
              <a:buNone/>
            </a:pPr>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rtl="0"/>
            <a:r>
              <a:rPr lang="it-IT" sz="3200" dirty="0" smtClean="0">
                <a:solidFill>
                  <a:srgbClr val="FF0000"/>
                </a:solidFill>
                <a:latin typeface="Times New Roman" pitchFamily="18" charset="0"/>
                <a:cs typeface="Times New Roman" pitchFamily="18" charset="0"/>
              </a:rPr>
              <a:t>Albuterol (Proventil, Ventolin), pirbuterol (Maxair),</a:t>
            </a:r>
            <a:r>
              <a:rPr lang="en-US" sz="3200" dirty="0" smtClean="0">
                <a:solidFill>
                  <a:srgbClr val="FF0000"/>
                </a:solidFill>
                <a:latin typeface="Times New Roman" pitchFamily="18" charset="0"/>
                <a:cs typeface="Times New Roman" pitchFamily="18" charset="0"/>
              </a:rPr>
              <a:t>and </a:t>
            </a:r>
            <a:r>
              <a:rPr lang="en-US" sz="3200" dirty="0" err="1" smtClean="0">
                <a:solidFill>
                  <a:srgbClr val="FF0000"/>
                </a:solidFill>
                <a:latin typeface="Times New Roman" pitchFamily="18" charset="0"/>
                <a:cs typeface="Times New Roman" pitchFamily="18" charset="0"/>
              </a:rPr>
              <a:t>salmeterol</a:t>
            </a:r>
            <a:r>
              <a:rPr lang="en-US" sz="3200" dirty="0" smtClean="0">
                <a:solidFill>
                  <a:srgbClr val="FF0000"/>
                </a:solidFill>
                <a:latin typeface="Times New Roman" pitchFamily="18" charset="0"/>
                <a:cs typeface="Times New Roman" pitchFamily="18" charset="0"/>
              </a:rPr>
              <a:t> (Serevent)</a:t>
            </a:r>
            <a:endParaRPr lang="ar-IQ" sz="3200" dirty="0">
              <a:solidFill>
                <a:srgbClr val="FF0000"/>
              </a:solidFill>
            </a:endParaRPr>
          </a:p>
        </p:txBody>
      </p:sp>
      <p:pic>
        <p:nvPicPr>
          <p:cNvPr id="4" name="Content Placeholder 3" descr="C:\Users\krema\Pictures\2014-04-15 karima\Screenshot030.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l="6140" t="17073" r="7895" b="14634"/>
          <a:stretch>
            <a:fillRect/>
          </a:stretch>
        </p:blipFill>
        <p:spPr bwMode="auto">
          <a:xfrm>
            <a:off x="251520" y="1772816"/>
            <a:ext cx="8784976" cy="2592288"/>
          </a:xfrm>
          <a:prstGeom prst="rect">
            <a:avLst/>
          </a:prstGeom>
          <a:ln>
            <a:noFill/>
          </a:ln>
          <a:effectLst>
            <a:softEdge rad="112500"/>
          </a:effectLst>
        </p:spPr>
      </p:pic>
      <p:sp>
        <p:nvSpPr>
          <p:cNvPr id="2" name="Oval 1"/>
          <p:cNvSpPr/>
          <p:nvPr/>
        </p:nvSpPr>
        <p:spPr>
          <a:xfrm>
            <a:off x="899592" y="3212976"/>
            <a:ext cx="648072"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70913">
            <a:off x="3577995" y="3141851"/>
            <a:ext cx="568919" cy="3808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372200" y="3202626"/>
            <a:ext cx="648072" cy="285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970032">
            <a:off x="2233014" y="2203617"/>
            <a:ext cx="616411" cy="95559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794833">
            <a:off x="4929043" y="2152472"/>
            <a:ext cx="596719" cy="9793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452320" y="2097830"/>
            <a:ext cx="1512168" cy="654733"/>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832648"/>
          </a:xfrm>
        </p:spPr>
        <p:txBody>
          <a:bodyPr>
            <a:noAutofit/>
          </a:bodyPr>
          <a:lstStyle/>
          <a:p>
            <a:pPr marL="365125" indent="347663" algn="just" rtl="0">
              <a:buNone/>
              <a:tabLst>
                <a:tab pos="273050" algn="l"/>
              </a:tabLst>
            </a:pPr>
            <a:r>
              <a:rPr lang="it-IT" sz="2400" dirty="0" smtClean="0">
                <a:latin typeface="Times New Roman" pitchFamily="18" charset="0"/>
                <a:cs typeface="Times New Roman" pitchFamily="18" charset="0"/>
              </a:rPr>
              <a:t>These drugs are </a:t>
            </a:r>
            <a:r>
              <a:rPr lang="en-US" sz="2400" dirty="0" smtClean="0">
                <a:latin typeface="Times New Roman" pitchFamily="18" charset="0"/>
                <a:cs typeface="Times New Roman" pitchFamily="18" charset="0"/>
              </a:rPr>
              <a:t>selective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2-agonists </a:t>
            </a:r>
            <a:r>
              <a:rPr lang="en-US" sz="2800" dirty="0" smtClean="0">
                <a:latin typeface="Times New Roman" pitchFamily="18" charset="0"/>
                <a:cs typeface="Times New Roman" pitchFamily="18" charset="0"/>
              </a:rPr>
              <a:t>whose selectivity results from replacement of the meta-OH group of  the aromatic ring with </a:t>
            </a:r>
            <a:r>
              <a:rPr lang="en-US" sz="2800" dirty="0" smtClean="0">
                <a:solidFill>
                  <a:srgbClr val="0070C0"/>
                </a:solidFill>
                <a:latin typeface="Times New Roman" pitchFamily="18" charset="0"/>
                <a:cs typeface="Times New Roman" pitchFamily="18" charset="0"/>
              </a:rPr>
              <a:t>a hydroxymethyl moiety.</a:t>
            </a:r>
          </a:p>
          <a:p>
            <a:pPr marL="365125" indent="347663" algn="just" rtl="0">
              <a:buNone/>
              <a:tabLst>
                <a:tab pos="273050" algn="l"/>
              </a:tabLst>
            </a:pPr>
            <a:r>
              <a:rPr lang="en-US" sz="2800" dirty="0" smtClean="0">
                <a:solidFill>
                  <a:srgbClr val="0070C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Pirbuterol </a:t>
            </a:r>
            <a:r>
              <a:rPr lang="en-US" sz="2800" dirty="0" smtClean="0">
                <a:latin typeface="Times New Roman" pitchFamily="18" charset="0"/>
                <a:cs typeface="Times New Roman" pitchFamily="18" charset="0"/>
              </a:rPr>
              <a:t>is closely related structurally to </a:t>
            </a:r>
            <a:r>
              <a:rPr lang="en-US" sz="2800" dirty="0" smtClean="0">
                <a:solidFill>
                  <a:srgbClr val="FF0000"/>
                </a:solidFill>
                <a:latin typeface="Times New Roman" pitchFamily="18" charset="0"/>
                <a:cs typeface="Times New Roman" pitchFamily="18" charset="0"/>
              </a:rPr>
              <a:t>albuterol</a:t>
            </a:r>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2/</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1  60); the only difference between the two is that pirbuterol contains </a:t>
            </a:r>
            <a:r>
              <a:rPr lang="en-US" sz="2800" dirty="0" smtClean="0">
                <a:solidFill>
                  <a:srgbClr val="00B050"/>
                </a:solidFill>
                <a:latin typeface="Times New Roman" pitchFamily="18" charset="0"/>
                <a:cs typeface="Times New Roman" pitchFamily="18" charset="0"/>
              </a:rPr>
              <a:t>a pyridine ring </a:t>
            </a:r>
            <a:r>
              <a:rPr lang="en-US" sz="2800" dirty="0" smtClean="0">
                <a:latin typeface="Times New Roman" pitchFamily="18" charset="0"/>
                <a:cs typeface="Times New Roman" pitchFamily="18" charset="0"/>
              </a:rPr>
              <a:t>instead of a benzene ring. As in the case of metaproterenol and terbutaline, these drugs are not metabolized by either COMT or MAO. Instead, they are conjugated with sulfate. They are thus orally active, and exhibit a longer DOA than ISO.</a:t>
            </a:r>
            <a:endParaRPr lang="ar-IQ" sz="2800" dirty="0" smtClean="0">
              <a:latin typeface="Times New Roman" pitchFamily="18" charset="0"/>
              <a:cs typeface="Times New Roman" pitchFamily="18" charset="0"/>
            </a:endParaRPr>
          </a:p>
          <a:p>
            <a:pPr marL="365125" indent="347663" algn="just" rtl="0">
              <a:buNone/>
              <a:tabLst>
                <a:tab pos="273050" algn="l"/>
              </a:tabLst>
            </a:pPr>
            <a:r>
              <a:rPr lang="en-US" sz="2800" dirty="0" smtClean="0">
                <a:solidFill>
                  <a:srgbClr val="0070C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60648"/>
            <a:ext cx="8352928" cy="5746643"/>
          </a:xfrm>
        </p:spPr>
        <p:txBody>
          <a:bodyPr>
            <a:normAutofit lnSpcReduction="10000"/>
          </a:bodyPr>
          <a:lstStyle/>
          <a:p>
            <a:pPr algn="l" rtl="0">
              <a:buNone/>
            </a:pPr>
            <a:endParaRPr lang="en-US" sz="2400" dirty="0" smtClean="0">
              <a:latin typeface="Times New Roman" pitchFamily="18" charset="0"/>
              <a:cs typeface="Times New Roman" pitchFamily="18" charset="0"/>
            </a:endParaRPr>
          </a:p>
          <a:p>
            <a:pPr marL="365125" indent="349250" algn="l" rtl="0">
              <a:buNone/>
            </a:pPr>
            <a:r>
              <a:rPr lang="en-US" sz="2800" dirty="0" smtClean="0">
                <a:solidFill>
                  <a:srgbClr val="FF0000"/>
                </a:solidFill>
                <a:latin typeface="Times New Roman" pitchFamily="18" charset="0"/>
                <a:cs typeface="Times New Roman" pitchFamily="18" charset="0"/>
              </a:rPr>
              <a:t>Salmeterol </a:t>
            </a:r>
            <a:r>
              <a:rPr lang="en-US" sz="2800" dirty="0" smtClean="0">
                <a:latin typeface="Times New Roman" pitchFamily="18" charset="0"/>
                <a:cs typeface="Times New Roman" pitchFamily="18" charset="0"/>
              </a:rPr>
              <a:t>has an </a:t>
            </a:r>
            <a:r>
              <a:rPr lang="en-US" sz="2800" dirty="0" smtClean="0">
                <a:solidFill>
                  <a:srgbClr val="0070C0"/>
                </a:solidFill>
                <a:latin typeface="Times New Roman" pitchFamily="18" charset="0"/>
                <a:cs typeface="Times New Roman" pitchFamily="18" charset="0"/>
              </a:rPr>
              <a:t>N-</a:t>
            </a:r>
            <a:r>
              <a:rPr lang="en-US" sz="2800" dirty="0" err="1" smtClean="0">
                <a:solidFill>
                  <a:srgbClr val="0070C0"/>
                </a:solidFill>
                <a:latin typeface="Times New Roman" pitchFamily="18" charset="0"/>
                <a:cs typeface="Times New Roman" pitchFamily="18" charset="0"/>
              </a:rPr>
              <a:t>phenylbutoxyhexyl</a:t>
            </a:r>
            <a:r>
              <a:rPr lang="ar-IQ"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substituent in combination with a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-OH group and a salicyl phenyl ring for optimal direct-acting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2-receptor selectivity and potency. This drug associates with the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2 -receptor slowly resulting in </a:t>
            </a:r>
            <a:r>
              <a:rPr lang="en-US" sz="2800" dirty="0" smtClean="0">
                <a:solidFill>
                  <a:srgbClr val="FF0000"/>
                </a:solidFill>
                <a:latin typeface="Times New Roman" pitchFamily="18" charset="0"/>
                <a:cs typeface="Times New Roman" pitchFamily="18" charset="0"/>
              </a:rPr>
              <a:t>slow onset of action and dissociates from the</a:t>
            </a:r>
            <a:r>
              <a:rPr lang="ar-IQ" sz="2800" dirty="0" smtClean="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receptor at an even slower rate. </a:t>
            </a:r>
          </a:p>
          <a:p>
            <a:pPr marL="365125" indent="349250" algn="just" rtl="0">
              <a:buNone/>
            </a:pPr>
            <a:r>
              <a:rPr lang="en-US" sz="2800" dirty="0" smtClean="0">
                <a:latin typeface="Times New Roman" pitchFamily="18" charset="0"/>
                <a:cs typeface="Times New Roman" pitchFamily="18" charset="0"/>
              </a:rPr>
              <a:t>It is resistant to both MAO and COMT and highly lipophilic (log P  3.88). It is thus very long acting (12 hours), an effect also attributed to the highly lipophilic phenyl alkyl substituent on the nitrogen atom, which is believed to interact with a site outside but adjacent to the active site.</a:t>
            </a:r>
            <a:endParaRPr lang="ar-IQ" sz="2800" dirty="0" smtClean="0">
              <a:latin typeface="Times New Roman" pitchFamily="18" charset="0"/>
              <a:cs typeface="Times New Roman" pitchFamily="18" charset="0"/>
            </a:endParaRPr>
          </a:p>
          <a:p>
            <a:pPr algn="l" rtl="0">
              <a:buNone/>
            </a:pPr>
            <a:endParaRPr lang="ar-IQ" sz="2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859216" cy="4525963"/>
          </a:xfrm>
        </p:spPr>
        <p:txBody>
          <a:bodyPr>
            <a:normAutofit/>
          </a:bodyPr>
          <a:lstStyle/>
          <a:p>
            <a:pPr marL="365125" indent="354013" algn="just" rtl="0">
              <a:buNone/>
            </a:pPr>
            <a:r>
              <a:rPr lang="en-US" sz="2800" dirty="0" smtClean="0">
                <a:latin typeface="Times New Roman" pitchFamily="18" charset="0"/>
                <a:cs typeface="Times New Roman" pitchFamily="18" charset="0"/>
              </a:rPr>
              <a:t>The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3-receptor has been shown to mediate various pharmacological effects such as lipolysis, thermogenesis, and relaxation of the urinary bladder.</a:t>
            </a:r>
          </a:p>
          <a:p>
            <a:pPr marL="365125" indent="354013" algn="just" rtl="0">
              <a:buNone/>
            </a:pPr>
            <a:r>
              <a:rPr lang="en-US" sz="2800" dirty="0" smtClean="0">
                <a:latin typeface="Times New Roman" pitchFamily="18" charset="0"/>
                <a:cs typeface="Times New Roman" pitchFamily="18" charset="0"/>
              </a:rPr>
              <a:t>Activation of the</a:t>
            </a:r>
            <a:r>
              <a:rPr lang="ar-IQ"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3-receptor is thought to be a possible approach for the treatment of obesity, type 2 diabetes mellitus, and frequent urination.</a:t>
            </a:r>
            <a:endParaRPr lang="ar-IQ" sz="28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rtl="0"/>
            <a:r>
              <a:rPr lang="el-GR" sz="3200" dirty="0" smtClean="0">
                <a:solidFill>
                  <a:srgbClr val="FF0000"/>
                </a:solidFill>
                <a:latin typeface="Times New Roman" pitchFamily="18" charset="0"/>
                <a:cs typeface="Times New Roman" pitchFamily="18" charset="0"/>
              </a:rPr>
              <a:t>β</a:t>
            </a:r>
            <a:r>
              <a:rPr lang="en-US" sz="3200" dirty="0" smtClean="0">
                <a:solidFill>
                  <a:srgbClr val="FF0000"/>
                </a:solidFill>
                <a:latin typeface="Times New Roman" pitchFamily="18" charset="0"/>
                <a:cs typeface="Times New Roman" pitchFamily="18" charset="0"/>
              </a:rPr>
              <a:t>3-Adrenergic Receptor Agonists</a:t>
            </a:r>
            <a:endParaRPr lang="ar-IQ"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620688"/>
            <a:ext cx="8229600" cy="5318051"/>
          </a:xfrm>
        </p:spPr>
        <p:txBody>
          <a:bodyPr>
            <a:noAutofit/>
          </a:bodyPr>
          <a:lstStyle/>
          <a:p>
            <a:pPr marL="365125" indent="347663" algn="just" rtl="0">
              <a:buNone/>
            </a:pPr>
            <a:r>
              <a:rPr lang="en-US" sz="2400" dirty="0" smtClean="0">
                <a:latin typeface="Times New Roman" pitchFamily="18" charset="0"/>
                <a:cs typeface="Times New Roman" pitchFamily="18" charset="0"/>
              </a:rPr>
              <a:t>Indirect-acting sympathomimetics act by releasing endogenous NE. They also enter the nerve ending by way of the active-uptake process and displace NE from its storage granules. </a:t>
            </a:r>
          </a:p>
          <a:p>
            <a:pPr marL="365125" indent="347663" algn="just" rtl="0">
              <a:buNone/>
            </a:pPr>
            <a:r>
              <a:rPr lang="en-US" sz="2400" dirty="0" smtClean="0">
                <a:latin typeface="Times New Roman" pitchFamily="18" charset="0"/>
                <a:cs typeface="Times New Roman" pitchFamily="18" charset="0"/>
              </a:rPr>
              <a:t>As with the direct-acting agents, the presence of the catechol OH groups enhances the potency of indirect-acting phenylethylamines. However, the indirect-acting drugs that are used therapeutically are </a:t>
            </a:r>
            <a:r>
              <a:rPr lang="en-US" sz="2400" dirty="0" smtClean="0">
                <a:solidFill>
                  <a:srgbClr val="0070C0"/>
                </a:solidFill>
                <a:latin typeface="Times New Roman" pitchFamily="18" charset="0"/>
                <a:cs typeface="Times New Roman" pitchFamily="18" charset="0"/>
              </a:rPr>
              <a:t>not catechol </a:t>
            </a:r>
            <a:r>
              <a:rPr lang="en-US" sz="2400" dirty="0" smtClean="0">
                <a:latin typeface="Times New Roman" pitchFamily="18" charset="0"/>
                <a:cs typeface="Times New Roman" pitchFamily="18" charset="0"/>
              </a:rPr>
              <a:t>derivatives and, in most cases, do not even contain an OH moiety</a:t>
            </a:r>
            <a:r>
              <a:rPr lang="en-US" sz="2400" dirty="0">
                <a:latin typeface="Times New Roman" pitchFamily="18" charset="0"/>
                <a:cs typeface="Times New Roman" pitchFamily="18" charset="0"/>
              </a:rPr>
              <a:t>. In contrast with the direct-acting agents, the presence of a β –hydroxyl group decreases, and an α-methyl group increases, the effectiveness of indirect-acting agents.</a:t>
            </a:r>
          </a:p>
          <a:p>
            <a:pPr marL="365125" indent="347663" algn="just" rtl="0">
              <a:buNone/>
            </a:pPr>
            <a:r>
              <a:rPr lang="en-US" sz="2400" dirty="0" smtClean="0">
                <a:latin typeface="Times New Roman" pitchFamily="18" charset="0"/>
                <a:cs typeface="Times New Roman" pitchFamily="18" charset="0"/>
              </a:rPr>
              <a:t>.</a:t>
            </a:r>
          </a:p>
          <a:p>
            <a:pPr marL="365125" indent="263525" algn="just" rtl="0">
              <a:buNone/>
            </a:pPr>
            <a:r>
              <a:rPr lang="en-US" sz="2800" dirty="0" smtClean="0">
                <a:latin typeface="Times New Roman" pitchFamily="18" charset="0"/>
                <a:cs typeface="Times New Roman" pitchFamily="18" charset="0"/>
              </a:rPr>
              <a:t> </a:t>
            </a:r>
            <a:endParaRPr lang="ar-IQ" sz="2800"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202034"/>
          </a:xfrm>
        </p:spPr>
        <p:txBody>
          <a:bodyPr>
            <a:normAutofit fontScale="90000"/>
          </a:bodyPr>
          <a:lstStyle/>
          <a:p>
            <a:r>
              <a:rPr lang="en-US" sz="3600" dirty="0" smtClean="0">
                <a:solidFill>
                  <a:srgbClr val="FF0000"/>
                </a:solidFill>
                <a:latin typeface="Times New Roman" pitchFamily="18" charset="0"/>
                <a:cs typeface="Times New Roman" pitchFamily="18" charset="0"/>
              </a:rPr>
              <a:t>Indirect-Acting Sympathomimetics</a:t>
            </a:r>
            <a:endParaRPr lang="ar-IQ"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a:bodyPr>
          <a:lstStyle/>
          <a:p>
            <a:pPr marL="273050" indent="439738" algn="l" rtl="0">
              <a:buNone/>
              <a:tabLst>
                <a:tab pos="273050" algn="l"/>
              </a:tabLst>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presence of nitrogen substituents decreases indirect activity, with substituents larger than methyl groups rendering the compound virtually inactive</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marL="273050" indent="439738" algn="l" rtl="0">
              <a:buNone/>
              <a:tabLst>
                <a:tab pos="273050" algn="l"/>
              </a:tabLst>
            </a:pPr>
            <a:r>
              <a:rPr lang="en-US" sz="2800" dirty="0" smtClean="0">
                <a:latin typeface="Times New Roman" pitchFamily="18" charset="0"/>
                <a:cs typeface="Times New Roman" pitchFamily="18" charset="0"/>
              </a:rPr>
              <a:t>Phenylethylamines that contain a tertiary amino group are also ineffective as NE-releasing agents.</a:t>
            </a:r>
          </a:p>
          <a:p>
            <a:pPr marL="365125" indent="347663" algn="just" rtl="0">
              <a:buNone/>
            </a:pPr>
            <a:r>
              <a:rPr lang="en-US" sz="2800" dirty="0" smtClean="0">
                <a:latin typeface="Times New Roman" pitchFamily="18" charset="0"/>
                <a:cs typeface="Times New Roman" pitchFamily="18" charset="0"/>
              </a:rPr>
              <a:t>   Amphetamine and p-tyramine are often cited as prototypical indirect-acting sympathomimetics.   Because amphetamine- type drugs exert their primary effects on the CNS.</a:t>
            </a:r>
            <a:endParaRPr lang="ar-IQ" sz="2800" dirty="0">
              <a:latin typeface="Times New Roman" pitchFamily="18" charset="0"/>
              <a:cs typeface="Times New Roman" pitchFamily="18" charset="0"/>
            </a:endParaRPr>
          </a:p>
        </p:txBody>
      </p:sp>
      <p:pic>
        <p:nvPicPr>
          <p:cNvPr id="2050" name="Picture 2" descr="C:\Users\krema\Pictures\2014-04-15 karima\Screenshot03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l="9574" t="23809" r="12766" b="23810"/>
          <a:stretch>
            <a:fillRect/>
          </a:stretch>
        </p:blipFill>
        <p:spPr bwMode="auto">
          <a:xfrm>
            <a:off x="2051720" y="4221088"/>
            <a:ext cx="5616624" cy="18722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229600" cy="5688632"/>
          </a:xfrm>
        </p:spPr>
        <p:txBody>
          <a:bodyPr>
            <a:noAutofit/>
          </a:bodyPr>
          <a:lstStyle/>
          <a:p>
            <a:pPr marL="365125" indent="354013" algn="l" rtl="0">
              <a:buNone/>
            </a:pPr>
            <a:r>
              <a:rPr lang="en-US" sz="2800" b="1" dirty="0" smtClean="0">
                <a:solidFill>
                  <a:srgbClr val="FF0000"/>
                </a:solidFill>
                <a:latin typeface="Times New Roman" pitchFamily="18" charset="0"/>
                <a:cs typeface="Times New Roman" pitchFamily="18" charset="0"/>
              </a:rPr>
              <a:t>Hydroxy amphetamine (Paredrine) </a:t>
            </a:r>
          </a:p>
          <a:p>
            <a:pPr marL="365125" indent="354013" algn="l" rtl="0">
              <a:buNone/>
            </a:pPr>
            <a:r>
              <a:rPr lang="en-US" sz="2800" dirty="0" smtClean="0">
                <a:latin typeface="Times New Roman" pitchFamily="18" charset="0"/>
                <a:cs typeface="Times New Roman" pitchFamily="18" charset="0"/>
              </a:rPr>
              <a:t>Is an effective, Indirect-acting sympathomimetic drug. It differs from amphetamine in the presence of </a:t>
            </a:r>
            <a:r>
              <a:rPr lang="en-US" sz="2800" dirty="0" smtClean="0">
                <a:solidFill>
                  <a:srgbClr val="0070C0"/>
                </a:solidFill>
                <a:latin typeface="Times New Roman" pitchFamily="18" charset="0"/>
                <a:cs typeface="Times New Roman" pitchFamily="18" charset="0"/>
              </a:rPr>
              <a:t>p-OH group </a:t>
            </a:r>
            <a:r>
              <a:rPr lang="en-US" sz="2800" dirty="0" smtClean="0">
                <a:latin typeface="Times New Roman" pitchFamily="18" charset="0"/>
                <a:cs typeface="Times New Roman" pitchFamily="18" charset="0"/>
              </a:rPr>
              <a:t>and so it has little or no CNS-stimulating action. It is used to dilate the pupil for diagnostic eye examinations and for surgical procedures on the eye. </a:t>
            </a:r>
            <a:endParaRPr lang="ar-IQ" sz="2800" dirty="0">
              <a:latin typeface="Times New Roman" pitchFamily="18" charset="0"/>
              <a:cs typeface="Times New Roman" pitchFamily="18" charset="0"/>
            </a:endParaRPr>
          </a:p>
        </p:txBody>
      </p:sp>
      <p:pic>
        <p:nvPicPr>
          <p:cNvPr id="1026" name="Picture 2" descr="C:\Users\krema\Pictures\2014-04-15 karima\Screenshot032.jpg"/>
          <p:cNvPicPr>
            <a:picLocks noChangeAspect="1" noChangeArrowheads="1"/>
          </p:cNvPicPr>
          <p:nvPr/>
        </p:nvPicPr>
        <p:blipFill>
          <a:blip r:embed="rId2" cstate="print"/>
          <a:srcRect l="22951" t="11628" r="22951" b="18605"/>
          <a:stretch>
            <a:fillRect/>
          </a:stretch>
        </p:blipFill>
        <p:spPr bwMode="auto">
          <a:xfrm>
            <a:off x="2411760" y="3356992"/>
            <a:ext cx="3960440" cy="280831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8445624" cy="5472608"/>
          </a:xfrm>
        </p:spPr>
        <p:txBody>
          <a:bodyPr>
            <a:noAutofit/>
          </a:bodyPr>
          <a:lstStyle/>
          <a:p>
            <a:pPr marL="365125" indent="352425" algn="l" rtl="0">
              <a:lnSpc>
                <a:spcPct val="120000"/>
              </a:lnSpc>
              <a:buNone/>
            </a:pPr>
            <a:r>
              <a:rPr lang="en-US" sz="2400" dirty="0">
                <a:solidFill>
                  <a:srgbClr val="0070C0"/>
                </a:solidFill>
                <a:latin typeface="Times New Roman" pitchFamily="18" charset="0"/>
                <a:cs typeface="Times New Roman" pitchFamily="18" charset="0"/>
              </a:rPr>
              <a:t>The first step </a:t>
            </a:r>
            <a:r>
              <a:rPr lang="en-US" sz="2400" dirty="0">
                <a:latin typeface="Times New Roman" pitchFamily="18" charset="0"/>
                <a:cs typeface="Times New Roman" pitchFamily="18" charset="0"/>
              </a:rPr>
              <a:t>in CA biosynthesis is the </a:t>
            </a:r>
            <a:r>
              <a:rPr lang="en-US" sz="2400" dirty="0" smtClean="0">
                <a:latin typeface="Times New Roman" pitchFamily="18" charset="0"/>
                <a:cs typeface="Times New Roman" pitchFamily="18" charset="0"/>
              </a:rPr>
              <a:t>3-hydroxylation of </a:t>
            </a:r>
            <a:r>
              <a:rPr lang="en-US" sz="2400" dirty="0">
                <a:latin typeface="Times New Roman" pitchFamily="18" charset="0"/>
                <a:cs typeface="Times New Roman" pitchFamily="18" charset="0"/>
              </a:rPr>
              <a:t>the amino acid L-tyrosine </a:t>
            </a:r>
            <a:r>
              <a:rPr lang="en-US" sz="2400" dirty="0" smtClean="0">
                <a:latin typeface="Times New Roman" pitchFamily="18" charset="0"/>
                <a:cs typeface="Times New Roman" pitchFamily="18" charset="0"/>
              </a:rPr>
              <a:t>to form L- dihydroxyphenyl alanine (L-DOPA) by tyrosine hydroxylase (TH, tyrosine-3-monooxygenase). </a:t>
            </a:r>
          </a:p>
          <a:p>
            <a:pPr marL="365125" indent="352425" algn="just" rtl="0">
              <a:lnSpc>
                <a:spcPct val="120000"/>
              </a:lnSpc>
              <a:buNone/>
            </a:pP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usual for the first enzyme in a </a:t>
            </a:r>
            <a:r>
              <a:rPr lang="en-US" sz="2400" dirty="0" smtClean="0">
                <a:latin typeface="Times New Roman" pitchFamily="18" charset="0"/>
                <a:cs typeface="Times New Roman" pitchFamily="18" charset="0"/>
              </a:rPr>
              <a:t>biosynthetic pathway, TH </a:t>
            </a:r>
            <a:r>
              <a:rPr lang="en-US" sz="2400" dirty="0">
                <a:latin typeface="Times New Roman" pitchFamily="18" charset="0"/>
                <a:cs typeface="Times New Roman" pitchFamily="18" charset="0"/>
              </a:rPr>
              <a:t>hydroxylation is the rate-limiting step in the </a:t>
            </a:r>
            <a:r>
              <a:rPr lang="en-US" sz="2400" dirty="0" smtClean="0">
                <a:latin typeface="Times New Roman" pitchFamily="18" charset="0"/>
                <a:cs typeface="Times New Roman" pitchFamily="18" charset="0"/>
              </a:rPr>
              <a:t>biosynthesis of </a:t>
            </a:r>
            <a:r>
              <a:rPr lang="en-US" sz="2400" dirty="0">
                <a:latin typeface="Times New Roman" pitchFamily="18" charset="0"/>
                <a:cs typeface="Times New Roman" pitchFamily="18" charset="0"/>
              </a:rPr>
              <a:t>NE. </a:t>
            </a:r>
            <a:r>
              <a:rPr lang="en-US" sz="2400" dirty="0" smtClean="0">
                <a:latin typeface="Times New Roman" pitchFamily="18" charset="0"/>
                <a:cs typeface="Times New Roman" pitchFamily="18" charset="0"/>
              </a:rPr>
              <a:t>Further inhibitors of TH markedly reduce endogenous NE and DA in the brain and NE in the heart, spleen, and other sympathetically innervated tissues</a:t>
            </a:r>
            <a:r>
              <a:rPr lang="en-US" sz="2400" dirty="0">
                <a:latin typeface="Times New Roman" pitchFamily="18" charset="0"/>
                <a:cs typeface="Times New Roman" pitchFamily="18" charset="0"/>
              </a:rPr>
              <a:t>. This enzyme plays a key role in the regulation of CA biosynthesis and is, therefore, the logical biological target of some drugs.</a:t>
            </a:r>
          </a:p>
          <a:p>
            <a:pPr marL="365125" indent="352425" algn="just" rtl="0">
              <a:lnSpc>
                <a:spcPct val="120000"/>
              </a:lnSpc>
              <a:buNone/>
            </a:pP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0" indent="536575" algn="just" rtl="0">
              <a:buNone/>
            </a:pPr>
            <a:endParaRPr lang="ar-IQ" sz="2400" dirty="0">
              <a:cs typeface="+mj-cs"/>
            </a:endParaRPr>
          </a:p>
        </p:txBody>
      </p:sp>
      <p:sp>
        <p:nvSpPr>
          <p:cNvPr id="2" name="Title 1"/>
          <p:cNvSpPr>
            <a:spLocks noGrp="1"/>
          </p:cNvSpPr>
          <p:nvPr>
            <p:ph type="title"/>
          </p:nvPr>
        </p:nvSpPr>
        <p:spPr>
          <a:xfrm>
            <a:off x="539552" y="188640"/>
            <a:ext cx="8229600" cy="432048"/>
          </a:xfrm>
        </p:spPr>
        <p:txBody>
          <a:bodyPr>
            <a:normAutofit fontScale="90000"/>
          </a:bodyPr>
          <a:lstStyle/>
          <a:p>
            <a:r>
              <a:rPr lang="en-US" b="1" dirty="0">
                <a:solidFill>
                  <a:srgbClr val="FF0000"/>
                </a:solidFill>
                <a:latin typeface="Times New Roman" pitchFamily="18" charset="0"/>
                <a:cs typeface="Times New Roman" pitchFamily="18" charset="0"/>
              </a:rPr>
              <a:t>Biosynthesis</a:t>
            </a:r>
            <a:endParaRPr lang="ar-IQ"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a:bodyPr>
          <a:lstStyle/>
          <a:p>
            <a:pPr algn="l" rtl="0">
              <a:buNone/>
            </a:pPr>
            <a:r>
              <a:rPr lang="en-US" sz="3200" b="1" dirty="0" smtClean="0">
                <a:solidFill>
                  <a:srgbClr val="FF0000"/>
                </a:solidFill>
                <a:latin typeface="Times New Roman" pitchFamily="18" charset="0"/>
                <a:cs typeface="Times New Roman" pitchFamily="18" charset="0"/>
              </a:rPr>
              <a:t>Propylhexedrine (Benzedrex) </a:t>
            </a:r>
          </a:p>
          <a:p>
            <a:pPr marL="365125" indent="354013" algn="l" rtl="0">
              <a:buNone/>
            </a:pPr>
            <a:r>
              <a:rPr lang="en-US" sz="2800" dirty="0" smtClean="0">
                <a:latin typeface="Times New Roman" pitchFamily="18" charset="0"/>
                <a:cs typeface="Times New Roman" pitchFamily="18" charset="0"/>
              </a:rPr>
              <a:t>Another analog of amphetamine in which the aromatic ring has been replaced with </a:t>
            </a:r>
            <a:r>
              <a:rPr lang="en-US" sz="2800" dirty="0" smtClean="0">
                <a:solidFill>
                  <a:srgbClr val="0070C0"/>
                </a:solidFill>
                <a:latin typeface="Times New Roman" pitchFamily="18" charset="0"/>
                <a:cs typeface="Times New Roman" pitchFamily="18" charset="0"/>
              </a:rPr>
              <a:t>a cyclohexane </a:t>
            </a:r>
            <a:r>
              <a:rPr lang="en-US" sz="2800" dirty="0" smtClean="0">
                <a:latin typeface="Times New Roman" pitchFamily="18" charset="0"/>
                <a:cs typeface="Times New Roman" pitchFamily="18" charset="0"/>
              </a:rPr>
              <a:t>ring. This drug produces vasoconstriction and a decongestant effect on the nasal membranes, but it has only about one half the pressor effect of amphetamine and produces.</a:t>
            </a:r>
            <a:endParaRPr lang="ar-IQ" sz="2800" dirty="0">
              <a:latin typeface="Times New Roman" pitchFamily="18" charset="0"/>
              <a:cs typeface="Times New Roman" pitchFamily="18" charset="0"/>
            </a:endParaRPr>
          </a:p>
        </p:txBody>
      </p:sp>
      <p:pic>
        <p:nvPicPr>
          <p:cNvPr id="2052" name="Picture 4" descr="C:\Users\krema\Pictures\2014-04-15 karima\Screenshot033.jpg"/>
          <p:cNvPicPr>
            <a:picLocks noChangeAspect="1" noChangeArrowheads="1"/>
          </p:cNvPicPr>
          <p:nvPr/>
        </p:nvPicPr>
        <p:blipFill>
          <a:blip r:embed="rId2" cstate="print"/>
          <a:srcRect l="23437" t="21951" r="18750" b="19512"/>
          <a:stretch>
            <a:fillRect/>
          </a:stretch>
        </p:blipFill>
        <p:spPr bwMode="auto">
          <a:xfrm>
            <a:off x="2771800" y="3645024"/>
            <a:ext cx="3816424" cy="25922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764704"/>
            <a:ext cx="8507288" cy="5242587"/>
          </a:xfrm>
        </p:spPr>
        <p:txBody>
          <a:bodyPr>
            <a:noAutofit/>
          </a:bodyPr>
          <a:lstStyle/>
          <a:p>
            <a:pPr marL="365125" indent="352425" algn="just" rtl="0">
              <a:buNone/>
            </a:pPr>
            <a:r>
              <a:rPr lang="en-US" sz="2400" dirty="0" smtClean="0">
                <a:latin typeface="Times New Roman" pitchFamily="18" charset="0"/>
                <a:cs typeface="Times New Roman" pitchFamily="18" charset="0"/>
              </a:rPr>
              <a:t>Those phenylethylamines considered to have a mixed mechanism of action usually have no hydroxyls on the  aromatic ring but do have a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 -hydroxyl group.</a:t>
            </a:r>
          </a:p>
          <a:p>
            <a:pPr marL="365125" indent="352425" algn="just" rtl="0">
              <a:buNone/>
            </a:pPr>
            <a:r>
              <a:rPr lang="en-US" sz="2400" b="1" i="1" dirty="0" smtClean="0">
                <a:latin typeface="Times New Roman" pitchFamily="18" charset="0"/>
                <a:cs typeface="Times New Roman" pitchFamily="18" charset="0"/>
              </a:rPr>
              <a:t> </a:t>
            </a:r>
            <a:r>
              <a:rPr lang="en-US" sz="2400" b="1" i="1" dirty="0" smtClean="0">
                <a:solidFill>
                  <a:srgbClr val="FF0000"/>
                </a:solidFill>
                <a:latin typeface="Times New Roman" pitchFamily="18" charset="0"/>
                <a:cs typeface="Times New Roman" pitchFamily="18" charset="0"/>
              </a:rPr>
              <a:t>D-(-)-Ephedrine</a:t>
            </a:r>
            <a:r>
              <a:rPr lang="en-US" sz="2400" dirty="0" smtClean="0">
                <a:latin typeface="Times New Roman" pitchFamily="18" charset="0"/>
                <a:cs typeface="Times New Roman" pitchFamily="18" charset="0"/>
              </a:rPr>
              <a:t>. The pharmacological activity of (1R,2S)-D-</a:t>
            </a:r>
            <a:r>
              <a:rPr lang="en-US" sz="2400" dirty="0">
                <a:latin typeface="Times New Roman" pitchFamily="18" charset="0"/>
                <a:cs typeface="Times New Roman" pitchFamily="18" charset="0"/>
              </a:rPr>
              <a:t>(-)-They are thus orally active </a:t>
            </a:r>
            <a:r>
              <a:rPr lang="en-US" sz="2400" dirty="0" smtClean="0">
                <a:latin typeface="Times New Roman" pitchFamily="18" charset="0"/>
                <a:cs typeface="Times New Roman" pitchFamily="18" charset="0"/>
              </a:rPr>
              <a:t>resembles that of E. The drug acts</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on both </a:t>
            </a:r>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 – and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 -receptors. Its ability to activate </a:t>
            </a:r>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–receptors probably accounted for its earlier use in asthma. It is the classic example of a sympathomimetic with a mixed mechanism of action</a:t>
            </a:r>
            <a:r>
              <a:rPr lang="en-US" sz="2400" dirty="0">
                <a:latin typeface="Times New Roman" pitchFamily="18" charset="0"/>
                <a:cs typeface="Times New Roman" pitchFamily="18" charset="0"/>
              </a:rPr>
              <a:t>. Lacking H-bonding phenolic OH groups, ephedrine is less polar (log P  1.05, pKa  9.6) and, thus, crosses the BBB far better than do other CAs. Therefore, ephedrine has been used as a CNS stimulant and exhibits side effects related to its action in the brain.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drug is not metabolized by either MAO or COMT and therefore has more oral activity and longer DOA than E.</a:t>
            </a:r>
            <a:endParaRPr lang="en-US" sz="2400" dirty="0" smtClean="0">
              <a:latin typeface="Times New Roman" pitchFamily="18" charset="0"/>
              <a:cs typeface="Times New Roman" pitchFamily="18" charset="0"/>
            </a:endParaRPr>
          </a:p>
        </p:txBody>
      </p:sp>
      <p:sp>
        <p:nvSpPr>
          <p:cNvPr id="3" name="Title 2"/>
          <p:cNvSpPr>
            <a:spLocks noGrp="1"/>
          </p:cNvSpPr>
          <p:nvPr>
            <p:ph type="title"/>
          </p:nvPr>
        </p:nvSpPr>
        <p:spPr>
          <a:xfrm>
            <a:off x="251520" y="274638"/>
            <a:ext cx="8784976" cy="490066"/>
          </a:xfrm>
        </p:spPr>
        <p:txBody>
          <a:bodyPr>
            <a:normAutofit fontScale="90000"/>
          </a:bodyPr>
          <a:lstStyle/>
          <a:p>
            <a:pPr rtl="0"/>
            <a:r>
              <a:rPr lang="en-US" sz="3200" dirty="0" smtClean="0">
                <a:solidFill>
                  <a:srgbClr val="FF0000"/>
                </a:solidFill>
                <a:latin typeface="Times New Roman" pitchFamily="18" charset="0"/>
                <a:cs typeface="Times New Roman" pitchFamily="18" charset="0"/>
              </a:rPr>
              <a:t>Sympathomimetics with a Mixed Mechanism of Action</a:t>
            </a:r>
            <a:endParaRPr lang="ar-IQ" sz="3200" dirty="0">
              <a:solidFill>
                <a:srgbClr val="FF0000"/>
              </a:solidFill>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rema\Pictures\2014-04-15 karima\Screenshot034.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l="9051" t="8537" r="11413" b="12195"/>
          <a:stretch>
            <a:fillRect/>
          </a:stretch>
        </p:blipFill>
        <p:spPr bwMode="auto">
          <a:xfrm>
            <a:off x="323528" y="188640"/>
            <a:ext cx="8568952" cy="5544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098571"/>
          </a:xfrm>
        </p:spPr>
        <p:txBody>
          <a:bodyPr>
            <a:normAutofit/>
          </a:bodyPr>
          <a:lstStyle/>
          <a:p>
            <a:pPr marL="365125" indent="354013" algn="just" rtl="0">
              <a:buNone/>
            </a:pPr>
            <a:r>
              <a:rPr lang="en-US" sz="2400" dirty="0" smtClean="0">
                <a:latin typeface="Times New Roman" pitchFamily="18" charset="0"/>
                <a:cs typeface="Times New Roman" pitchFamily="18" charset="0"/>
              </a:rPr>
              <a:t>Is the N-</a:t>
            </a:r>
            <a:r>
              <a:rPr lang="en-US" sz="2400" dirty="0" err="1" smtClean="0">
                <a:latin typeface="Times New Roman" pitchFamily="18" charset="0"/>
                <a:cs typeface="Times New Roman" pitchFamily="18" charset="0"/>
              </a:rPr>
              <a:t>desmethyl</a:t>
            </a:r>
            <a:r>
              <a:rPr lang="en-US" sz="2400" dirty="0" smtClean="0">
                <a:latin typeface="Times New Roman" pitchFamily="18" charset="0"/>
                <a:cs typeface="Times New Roman" pitchFamily="18" charset="0"/>
              </a:rPr>
              <a:t> analog of ephedrine and thus has many similar properties. Lacking the N-methyl group, phenylpropanolamine is slightly  more polar, and therefore does not enter the CNS as well as ephedrine. This modification gives an agent that has slightly higher vasopressive action and lower central stimulatory action than ephedrine. Its action as a nasal decongestant is more prolonged than that of ephedrine. It is orally active.</a:t>
            </a:r>
            <a:endParaRPr lang="ar-IQ" sz="2400"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490066"/>
          </a:xfrm>
        </p:spPr>
        <p:txBody>
          <a:bodyPr>
            <a:normAutofit fontScale="90000"/>
          </a:bodyPr>
          <a:lstStyle/>
          <a:p>
            <a:pPr rtl="0"/>
            <a:r>
              <a:rPr lang="en-US" sz="3600" dirty="0" smtClean="0">
                <a:solidFill>
                  <a:srgbClr val="FF0000"/>
                </a:solidFill>
                <a:latin typeface="Times New Roman" pitchFamily="18" charset="0"/>
                <a:cs typeface="Times New Roman" pitchFamily="18" charset="0"/>
              </a:rPr>
              <a:t>Phenylpropanolamine (</a:t>
            </a:r>
            <a:r>
              <a:rPr lang="en-US" sz="3600" dirty="0" err="1" smtClean="0">
                <a:solidFill>
                  <a:srgbClr val="FF0000"/>
                </a:solidFill>
                <a:latin typeface="Times New Roman" pitchFamily="18" charset="0"/>
                <a:cs typeface="Times New Roman" pitchFamily="18" charset="0"/>
              </a:rPr>
              <a:t>Propadrine</a:t>
            </a:r>
            <a:r>
              <a:rPr lang="en-US" sz="3600" dirty="0" smtClean="0">
                <a:solidFill>
                  <a:srgbClr val="FF0000"/>
                </a:solidFill>
                <a:latin typeface="Times New Roman" pitchFamily="18" charset="0"/>
                <a:cs typeface="Times New Roman" pitchFamily="18" charset="0"/>
              </a:rPr>
              <a:t>)</a:t>
            </a:r>
            <a:endParaRPr lang="ar-IQ" sz="3600" dirty="0">
              <a:solidFill>
                <a:srgbClr val="FF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53" t="16525" r="10772" b="19596"/>
          <a:stretch/>
        </p:blipFill>
        <p:spPr bwMode="auto">
          <a:xfrm>
            <a:off x="1907704" y="4005064"/>
            <a:ext cx="5472608" cy="19442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810539"/>
          </a:xfrm>
        </p:spPr>
        <p:txBody>
          <a:bodyPr>
            <a:normAutofit lnSpcReduction="10000"/>
          </a:bodyPr>
          <a:lstStyle/>
          <a:p>
            <a:pPr marL="365125" indent="358775" algn="l" rtl="0">
              <a:buNone/>
              <a:tabLst>
                <a:tab pos="723900" algn="l"/>
              </a:tabLst>
            </a:pPr>
            <a:r>
              <a:rPr lang="en-US" sz="3600" b="1" dirty="0" smtClean="0">
                <a:solidFill>
                  <a:srgbClr val="FF0000"/>
                </a:solidFill>
                <a:latin typeface="Times New Roman" pitchFamily="18" charset="0"/>
                <a:cs typeface="Times New Roman" pitchFamily="18" charset="0"/>
              </a:rPr>
              <a:t>Nonselective </a:t>
            </a:r>
            <a:r>
              <a:rPr lang="el-GR" sz="3600" b="1" dirty="0" smtClean="0">
                <a:solidFill>
                  <a:srgbClr val="FF0000"/>
                </a:solidFill>
                <a:latin typeface="Times New Roman"/>
                <a:cs typeface="Times New Roman"/>
              </a:rPr>
              <a:t>α</a:t>
            </a:r>
            <a:r>
              <a:rPr lang="en-US" sz="3600" b="1" dirty="0" smtClean="0">
                <a:solidFill>
                  <a:srgbClr val="FF0000"/>
                </a:solidFill>
                <a:latin typeface="Times New Roman" pitchFamily="18" charset="0"/>
                <a:cs typeface="Times New Roman" pitchFamily="18" charset="0"/>
              </a:rPr>
              <a:t> –blockers:</a:t>
            </a:r>
          </a:p>
          <a:p>
            <a:pPr marL="365125" indent="354013" algn="just" rtl="0">
              <a:buNone/>
            </a:pPr>
            <a:r>
              <a:rPr lang="en-US" sz="3000" dirty="0" smtClean="0">
                <a:latin typeface="Times New Roman" pitchFamily="18" charset="0"/>
                <a:cs typeface="Times New Roman" pitchFamily="18" charset="0"/>
              </a:rPr>
              <a:t>Because </a:t>
            </a:r>
            <a:r>
              <a:rPr lang="el-GR" sz="3000" dirty="0" smtClean="0">
                <a:latin typeface="Times New Roman" pitchFamily="18" charset="0"/>
                <a:cs typeface="Times New Roman" pitchFamily="18" charset="0"/>
              </a:rPr>
              <a:t>α</a:t>
            </a:r>
            <a:r>
              <a:rPr lang="en-US" sz="3000" dirty="0" smtClean="0">
                <a:latin typeface="Times New Roman" pitchFamily="18" charset="0"/>
                <a:cs typeface="Times New Roman" pitchFamily="18" charset="0"/>
              </a:rPr>
              <a:t>-agonists cause vasoconstriction and raise blood pressure, </a:t>
            </a:r>
            <a:r>
              <a:rPr lang="el-GR" sz="3000" dirty="0" smtClean="0">
                <a:latin typeface="Times New Roman" pitchFamily="18" charset="0"/>
                <a:cs typeface="Times New Roman" pitchFamily="18" charset="0"/>
              </a:rPr>
              <a:t>α</a:t>
            </a:r>
            <a:r>
              <a:rPr lang="en-US" sz="3000" dirty="0" smtClean="0">
                <a:latin typeface="Times New Roman" pitchFamily="18" charset="0"/>
                <a:cs typeface="Times New Roman" pitchFamily="18" charset="0"/>
              </a:rPr>
              <a:t> -blockers should be therapeutically used as antihypertensive agents. The </a:t>
            </a:r>
            <a:r>
              <a:rPr lang="el-GR" sz="3000" dirty="0" smtClean="0">
                <a:latin typeface="Times New Roman" pitchFamily="18" charset="0"/>
                <a:cs typeface="Times New Roman" pitchFamily="18" charset="0"/>
              </a:rPr>
              <a:t>α</a:t>
            </a:r>
            <a:r>
              <a:rPr lang="en-US" sz="3000" dirty="0" smtClean="0">
                <a:latin typeface="Times New Roman" pitchFamily="18" charset="0"/>
                <a:cs typeface="Times New Roman" pitchFamily="18" charset="0"/>
              </a:rPr>
              <a:t>-blockers consist of several compounds of diverse chemical structure that bear little obvious resemblance to the </a:t>
            </a:r>
            <a:r>
              <a:rPr lang="el-GR" sz="3000" dirty="0" smtClean="0">
                <a:latin typeface="Times New Roman" pitchFamily="18" charset="0"/>
                <a:cs typeface="Times New Roman" pitchFamily="18" charset="0"/>
              </a:rPr>
              <a:t>α</a:t>
            </a:r>
            <a:r>
              <a:rPr lang="en-US" sz="3000" dirty="0" smtClean="0">
                <a:latin typeface="Times New Roman" pitchFamily="18" charset="0"/>
                <a:cs typeface="Times New Roman" pitchFamily="18" charset="0"/>
              </a:rPr>
              <a:t>-agonists. Unlike the</a:t>
            </a:r>
            <a:r>
              <a:rPr lang="el-GR" sz="3000" dirty="0" smtClean="0">
                <a:latin typeface="Times New Roman" pitchFamily="18" charset="0"/>
                <a:cs typeface="Times New Roman" pitchFamily="18" charset="0"/>
              </a:rPr>
              <a:t>β</a:t>
            </a:r>
            <a:r>
              <a:rPr lang="en-US" sz="3000" dirty="0" smtClean="0">
                <a:latin typeface="Times New Roman" pitchFamily="18" charset="0"/>
                <a:cs typeface="Times New Roman" pitchFamily="18" charset="0"/>
              </a:rPr>
              <a:t>-blockers, which bear clear structural similarities to the adrenergic agonists.</a:t>
            </a:r>
          </a:p>
          <a:p>
            <a:pPr algn="just" rtl="0">
              <a:buNone/>
            </a:pPr>
            <a:r>
              <a:rPr lang="it-IT" sz="3000" b="1" dirty="0" smtClean="0">
                <a:latin typeface="Times New Roman" pitchFamily="18" charset="0"/>
                <a:cs typeface="Times New Roman" pitchFamily="18" charset="0"/>
              </a:rPr>
              <a:t> </a:t>
            </a:r>
            <a:endParaRPr lang="ar-IQ" sz="3000" dirty="0">
              <a:latin typeface="Times New Roman" pitchFamily="18" charset="0"/>
              <a:cs typeface="Times New Roman" pitchFamily="18" charset="0"/>
            </a:endParaRPr>
          </a:p>
        </p:txBody>
      </p:sp>
      <p:sp>
        <p:nvSpPr>
          <p:cNvPr id="3" name="Title 2"/>
          <p:cNvSpPr>
            <a:spLocks noGrp="1"/>
          </p:cNvSpPr>
          <p:nvPr>
            <p:ph type="title"/>
          </p:nvPr>
        </p:nvSpPr>
        <p:spPr>
          <a:xfrm>
            <a:off x="251520" y="274638"/>
            <a:ext cx="8712968" cy="994122"/>
          </a:xfrm>
        </p:spPr>
        <p:txBody>
          <a:bodyPr>
            <a:normAutofit/>
          </a:bodyPr>
          <a:lstStyle/>
          <a:p>
            <a:pPr rtl="0"/>
            <a:r>
              <a:rPr lang="ar-IQ" sz="2800" dirty="0" smtClean="0">
                <a:solidFill>
                  <a:srgbClr val="0070C0"/>
                </a:solidFill>
              </a:rPr>
              <a:t> </a:t>
            </a:r>
            <a:r>
              <a:rPr lang="en-US" sz="2800" dirty="0" smtClean="0">
                <a:solidFill>
                  <a:srgbClr val="0070C0"/>
                </a:solidFill>
              </a:rPr>
              <a:t>Adrenergic receptor antagonists (blockers)</a:t>
            </a:r>
            <a:endParaRPr lang="ar-IQ" sz="2800" dirty="0">
              <a:solidFill>
                <a:srgbClr val="0070C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4954555"/>
          </a:xfrm>
        </p:spPr>
        <p:txBody>
          <a:bodyPr>
            <a:normAutofit/>
          </a:bodyPr>
          <a:lstStyle/>
          <a:p>
            <a:pPr marL="365125" indent="354013" algn="just" rtl="0">
              <a:buNone/>
            </a:pPr>
            <a:r>
              <a:rPr lang="en-US" sz="2400" dirty="0" smtClean="0">
                <a:latin typeface="Times New Roman" pitchFamily="18" charset="0"/>
                <a:cs typeface="Times New Roman" pitchFamily="18" charset="0"/>
              </a:rPr>
              <a:t>Are imidazoline competitive </a:t>
            </a:r>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 -blockers, and primarily of historical interest. The structure of tolazoline are similar to the imidazoline </a:t>
            </a:r>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1-agonists, but does not have the lipophilic substituents required for agonist activity. </a:t>
            </a:r>
          </a:p>
          <a:p>
            <a:pPr marL="365125" indent="354013" algn="just" rtl="0">
              <a:buNone/>
            </a:pPr>
            <a:r>
              <a:rPr lang="en-US" sz="2400" dirty="0" smtClean="0">
                <a:latin typeface="Times New Roman" pitchFamily="18" charset="0"/>
                <a:cs typeface="Times New Roman" pitchFamily="18" charset="0"/>
              </a:rPr>
              <a:t>The type of group attached to the imidazoline ring thus dictates whether an imidazoline is an agonist or a blocker.</a:t>
            </a:r>
          </a:p>
          <a:p>
            <a:pPr marL="365125" indent="354013" algn="l" rtl="0">
              <a:buNone/>
            </a:pPr>
            <a:endParaRPr lang="en-US" sz="2400" dirty="0" smtClean="0">
              <a:latin typeface="Times New Roman" pitchFamily="18" charset="0"/>
              <a:cs typeface="Times New Roman" pitchFamily="18" charset="0"/>
            </a:endParaRPr>
          </a:p>
          <a:p>
            <a:pPr algn="l" rtl="0">
              <a:buNone/>
            </a:pPr>
            <a:endParaRPr lang="ar-IQ" sz="2800"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435280" cy="922114"/>
          </a:xfrm>
        </p:spPr>
        <p:txBody>
          <a:bodyPr>
            <a:normAutofit fontScale="90000"/>
          </a:bodyPr>
          <a:lstStyle/>
          <a:p>
            <a:pPr rtl="0"/>
            <a:r>
              <a:rPr lang="it-IT" sz="3200" dirty="0" smtClean="0">
                <a:solidFill>
                  <a:srgbClr val="FF0000"/>
                </a:solidFill>
                <a:latin typeface="Times New Roman" pitchFamily="18" charset="0"/>
                <a:cs typeface="Times New Roman" pitchFamily="18" charset="0"/>
              </a:rPr>
              <a:t>Tolazoline (Priscoline) and phentolamine (Regitine)</a:t>
            </a:r>
            <a:endParaRPr lang="ar-IQ" sz="3200" dirty="0">
              <a:solidFill>
                <a:srgbClr val="FF0000"/>
              </a:solidFill>
            </a:endParaRPr>
          </a:p>
        </p:txBody>
      </p:sp>
      <p:pic>
        <p:nvPicPr>
          <p:cNvPr id="51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0653" r="8952"/>
          <a:stretch/>
        </p:blipFill>
        <p:spPr bwMode="auto">
          <a:xfrm>
            <a:off x="2101755" y="3573016"/>
            <a:ext cx="5268036" cy="25922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91264" cy="5688632"/>
          </a:xfrm>
        </p:spPr>
        <p:txBody>
          <a:bodyPr>
            <a:normAutofit/>
          </a:bodyPr>
          <a:lstStyle/>
          <a:p>
            <a:pPr marL="365125" indent="358775" algn="just" rtl="0">
              <a:buNone/>
            </a:pPr>
            <a:r>
              <a:rPr lang="en-US" sz="2400" dirty="0" smtClean="0">
                <a:latin typeface="Times New Roman" pitchFamily="18" charset="0"/>
                <a:cs typeface="Times New Roman" pitchFamily="18" charset="0"/>
              </a:rPr>
              <a:t>Agents in this class, when given in adequate doses, produce a slowly developing, prolonged adrenergic blockade that is not overcome by E. </a:t>
            </a:r>
          </a:p>
          <a:p>
            <a:pPr marL="365125" indent="358775" algn="just" rtl="0">
              <a:buNone/>
            </a:pPr>
            <a:r>
              <a:rPr lang="en-US" sz="2400" dirty="0" smtClean="0">
                <a:latin typeface="Times New Roman" pitchFamily="18" charset="0"/>
                <a:cs typeface="Times New Roman" pitchFamily="18" charset="0"/>
              </a:rPr>
              <a:t>They are irreversible </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itchFamily="18" charset="0"/>
                <a:cs typeface="Times New Roman" pitchFamily="18" charset="0"/>
              </a:rPr>
              <a:t>-blockers, because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haloalkyamines</a:t>
            </a:r>
            <a:r>
              <a:rPr lang="en-US" sz="2400" dirty="0" smtClean="0">
                <a:latin typeface="Times New Roman" pitchFamily="18" charset="0"/>
                <a:cs typeface="Times New Roman" pitchFamily="18" charset="0"/>
              </a:rPr>
              <a:t> in the molecules alkylate </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itchFamily="18" charset="0"/>
                <a:cs typeface="Times New Roman" pitchFamily="18" charset="0"/>
              </a:rPr>
              <a:t>-receptors (recall that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 -haloalkylamines are present in nitrogen mustard anticancer agents and are highly reactive alkylating agents</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Phenoxybenzamine (Dibenzyline) :</a:t>
            </a:r>
          </a:p>
          <a:p>
            <a:pPr marL="365125" indent="358775" algn="just" rtl="0">
              <a:buNone/>
            </a:pPr>
            <a:r>
              <a:rPr lang="en-US" sz="2400" dirty="0">
                <a:latin typeface="Times New Roman" pitchFamily="18" charset="0"/>
                <a:cs typeface="Times New Roman" pitchFamily="18" charset="0"/>
              </a:rPr>
              <a:t>An old but powerful </a:t>
            </a:r>
            <a:r>
              <a:rPr lang="el-GR" sz="2400" dirty="0">
                <a:latin typeface="Times New Roman" pitchFamily="18" charset="0"/>
                <a:cs typeface="Times New Roman" pitchFamily="18" charset="0"/>
              </a:rPr>
              <a:t>α-</a:t>
            </a:r>
            <a:r>
              <a:rPr lang="en-US" sz="2400" dirty="0">
                <a:latin typeface="Times New Roman" pitchFamily="18" charset="0"/>
                <a:cs typeface="Times New Roman" pitchFamily="18" charset="0"/>
              </a:rPr>
              <a:t>blocker, is a haloalkylamine that blocks </a:t>
            </a:r>
            <a:r>
              <a:rPr lang="el-GR" sz="2400" dirty="0">
                <a:latin typeface="Times New Roman" pitchFamily="18" charset="0"/>
                <a:cs typeface="Times New Roman" pitchFamily="18" charset="0"/>
              </a:rPr>
              <a:t>α</a:t>
            </a:r>
            <a:r>
              <a:rPr lang="el-GR" sz="1600" dirty="0">
                <a:latin typeface="Times New Roman" pitchFamily="18" charset="0"/>
                <a:cs typeface="Times New Roman" pitchFamily="18" charset="0"/>
              </a:rPr>
              <a:t>1</a:t>
            </a:r>
            <a:r>
              <a:rPr lang="el-GR" sz="2400" dirty="0">
                <a:latin typeface="Times New Roman" pitchFamily="18" charset="0"/>
                <a:cs typeface="Times New Roman" pitchFamily="18" charset="0"/>
              </a:rPr>
              <a:t>- </a:t>
            </a:r>
            <a:r>
              <a:rPr lang="en-US" sz="2400" dirty="0">
                <a:latin typeface="Times New Roman" pitchFamily="18" charset="0"/>
                <a:cs typeface="Times New Roman" pitchFamily="18" charset="0"/>
              </a:rPr>
              <a:t>and </a:t>
            </a:r>
            <a:r>
              <a:rPr lang="el-GR" sz="2400" dirty="0">
                <a:latin typeface="Times New Roman" pitchFamily="18" charset="0"/>
                <a:cs typeface="Times New Roman" pitchFamily="18" charset="0"/>
              </a:rPr>
              <a:t>α</a:t>
            </a:r>
            <a:r>
              <a:rPr lang="el-GR" sz="1800" dirty="0">
                <a:latin typeface="Times New Roman" pitchFamily="18" charset="0"/>
                <a:cs typeface="Times New Roman" pitchFamily="18" charset="0"/>
              </a:rPr>
              <a:t>2</a:t>
            </a:r>
            <a:r>
              <a:rPr lang="el-GR" sz="2400" dirty="0">
                <a:latin typeface="Times New Roman" pitchFamily="18" charset="0"/>
                <a:cs typeface="Times New Roman" pitchFamily="18" charset="0"/>
              </a:rPr>
              <a:t>- </a:t>
            </a:r>
            <a:r>
              <a:rPr lang="en-US" sz="2400" dirty="0">
                <a:latin typeface="Times New Roman" pitchFamily="18" charset="0"/>
                <a:cs typeface="Times New Roman" pitchFamily="18" charset="0"/>
              </a:rPr>
              <a:t>receptors irreversibly</a:t>
            </a:r>
            <a:r>
              <a:rPr lang="en-US" sz="2400" dirty="0" smtClean="0">
                <a:latin typeface="Times New Roman" pitchFamily="18" charset="0"/>
                <a:cs typeface="Times New Roman" pitchFamily="18" charset="0"/>
              </a:rPr>
              <a:t>.</a:t>
            </a:r>
          </a:p>
          <a:p>
            <a:pPr marL="365125" indent="358775" algn="just" rtl="0">
              <a:buNone/>
            </a:pPr>
            <a:endParaRPr lang="ar-IQ"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116632"/>
            <a:ext cx="8229600" cy="360040"/>
          </a:xfrm>
        </p:spPr>
        <p:txBody>
          <a:bodyPr>
            <a:normAutofit fontScale="90000"/>
          </a:bodyPr>
          <a:lstStyle/>
          <a:p>
            <a:pPr rtl="0"/>
            <a:r>
              <a:rPr lang="en-US" sz="3600" dirty="0" smtClean="0">
                <a:solidFill>
                  <a:srgbClr val="FF0000"/>
                </a:solidFill>
              </a:rPr>
              <a:t>Irreversible </a:t>
            </a:r>
            <a:r>
              <a:rPr lang="el-GR" sz="3600" dirty="0" smtClean="0">
                <a:solidFill>
                  <a:srgbClr val="FF0000"/>
                </a:solidFill>
                <a:latin typeface="Times New Roman"/>
                <a:cs typeface="Times New Roman"/>
              </a:rPr>
              <a:t>α</a:t>
            </a:r>
            <a:r>
              <a:rPr lang="en-US" sz="3600" dirty="0" smtClean="0">
                <a:solidFill>
                  <a:srgbClr val="FF0000"/>
                </a:solidFill>
              </a:rPr>
              <a:t>-blockers</a:t>
            </a:r>
            <a:endParaRPr lang="ar-IQ" sz="3600" dirty="0">
              <a:solidFill>
                <a:srgbClr val="FF0000"/>
              </a:solidFill>
            </a:endParaRPr>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51920" y="4509120"/>
            <a:ext cx="3112442" cy="22322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fontScale="92500"/>
          </a:bodyPr>
          <a:lstStyle/>
          <a:p>
            <a:pPr algn="l" rtl="0">
              <a:buNone/>
            </a:pPr>
            <a:r>
              <a:rPr lang="en-US" sz="3500" b="1" dirty="0" smtClean="0">
                <a:solidFill>
                  <a:srgbClr val="FF0000"/>
                </a:solidFill>
                <a:latin typeface="Times New Roman" pitchFamily="18" charset="0"/>
                <a:cs typeface="Times New Roman" pitchFamily="18" charset="0"/>
              </a:rPr>
              <a:t>Selective </a:t>
            </a:r>
            <a:r>
              <a:rPr lang="el-GR" sz="3500" b="1" dirty="0" smtClean="0">
                <a:solidFill>
                  <a:srgbClr val="FF0000"/>
                </a:solidFill>
                <a:latin typeface="Times New Roman" pitchFamily="18" charset="0"/>
                <a:cs typeface="Times New Roman" pitchFamily="18" charset="0"/>
              </a:rPr>
              <a:t>α</a:t>
            </a:r>
            <a:r>
              <a:rPr lang="en-US" sz="2200" b="1" dirty="0" smtClean="0">
                <a:solidFill>
                  <a:srgbClr val="FF0000"/>
                </a:solidFill>
                <a:latin typeface="Times New Roman" pitchFamily="18" charset="0"/>
                <a:cs typeface="Times New Roman" pitchFamily="18" charset="0"/>
              </a:rPr>
              <a:t>1</a:t>
            </a:r>
            <a:r>
              <a:rPr lang="en-US" sz="3500" b="1" dirty="0" smtClean="0">
                <a:solidFill>
                  <a:srgbClr val="FF0000"/>
                </a:solidFill>
                <a:latin typeface="Times New Roman" pitchFamily="18" charset="0"/>
                <a:cs typeface="Times New Roman" pitchFamily="18" charset="0"/>
              </a:rPr>
              <a:t>-blockers</a:t>
            </a:r>
          </a:p>
          <a:p>
            <a:pPr algn="l" rtl="0">
              <a:buNone/>
            </a:pPr>
            <a:r>
              <a:rPr lang="en-US" b="1" dirty="0" smtClean="0">
                <a:solidFill>
                  <a:srgbClr val="0070C0"/>
                </a:solidFill>
                <a:latin typeface="Times New Roman" pitchFamily="18" charset="0"/>
                <a:cs typeface="Times New Roman" pitchFamily="18" charset="0"/>
              </a:rPr>
              <a:t>Prazosin (Minipress), terazosin (Hytrin), and doxazosin</a:t>
            </a:r>
          </a:p>
          <a:p>
            <a:pPr algn="l" rtl="0">
              <a:buNone/>
            </a:pPr>
            <a:r>
              <a:rPr lang="en-US" b="1" dirty="0" smtClean="0">
                <a:solidFill>
                  <a:srgbClr val="0070C0"/>
                </a:solidFill>
                <a:latin typeface="Times New Roman" pitchFamily="18" charset="0"/>
                <a:cs typeface="Times New Roman" pitchFamily="18" charset="0"/>
              </a:rPr>
              <a:t>(Cardura):</a:t>
            </a:r>
          </a:p>
          <a:p>
            <a:pPr marL="365125" indent="352425" algn="just" rtl="0">
              <a:buNone/>
            </a:pPr>
            <a:r>
              <a:rPr lang="en-US" dirty="0" smtClean="0">
                <a:latin typeface="Times New Roman" pitchFamily="18" charset="0"/>
                <a:cs typeface="Times New Roman" pitchFamily="18" charset="0"/>
              </a:rPr>
              <a:t>They are quinazoline  </a:t>
            </a:r>
            <a:r>
              <a:rPr lang="el-GR" dirty="0" smtClean="0">
                <a:latin typeface="Times New Roman" pitchFamily="18" charset="0"/>
                <a:cs typeface="Times New Roman" pitchFamily="18" charset="0"/>
              </a:rPr>
              <a:t>α</a:t>
            </a:r>
            <a:r>
              <a:rPr lang="en-US" sz="22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-blockers. As a result, in part, of its greater</a:t>
            </a:r>
            <a:r>
              <a:rPr lang="el-GR" b="1" dirty="0" smtClean="0">
                <a:latin typeface="Times New Roman" pitchFamily="18" charset="0"/>
                <a:cs typeface="Times New Roman" pitchFamily="18" charset="0"/>
              </a:rPr>
              <a:t> α</a:t>
            </a:r>
            <a:r>
              <a:rPr lang="en-US" sz="19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-receptor selectivity, the quinazoline  class of </a:t>
            </a:r>
            <a:r>
              <a:rPr lang="el-GR" b="1" dirty="0" smtClean="0">
                <a:latin typeface="Times New Roman" pitchFamily="18" charset="0"/>
                <a:cs typeface="Times New Roman" pitchFamily="18" charset="0"/>
              </a:rPr>
              <a:t>α</a:t>
            </a:r>
            <a:r>
              <a:rPr lang="en-US" sz="2200" b="1" dirty="0" smtClean="0">
                <a:latin typeface="Times New Roman" pitchFamily="18" charset="0"/>
                <a:cs typeface="Times New Roman" pitchFamily="18" charset="0"/>
              </a:rPr>
              <a:t>1</a:t>
            </a:r>
            <a:r>
              <a:rPr lang="el-GR"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-blockers exhibits greater clinical utility and has  largely replaced the nonselective haloalkylamine and imidazoline  </a:t>
            </a:r>
            <a:r>
              <a:rPr lang="el-GR" b="1" dirty="0" smtClean="0">
                <a:latin typeface="Times New Roman" pitchFamily="18" charset="0"/>
                <a:cs typeface="Times New Roman" pitchFamily="18" charset="0"/>
              </a:rPr>
              <a:t>α</a:t>
            </a:r>
            <a:r>
              <a:rPr lang="en-US" sz="2200" b="1"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-blockers. Structurally, these agents consist of three components: the </a:t>
            </a:r>
            <a:r>
              <a:rPr lang="en-US" dirty="0" smtClean="0">
                <a:solidFill>
                  <a:srgbClr val="0070C0"/>
                </a:solidFill>
                <a:latin typeface="Times New Roman" pitchFamily="18" charset="0"/>
                <a:cs typeface="Times New Roman" pitchFamily="18" charset="0"/>
              </a:rPr>
              <a:t>quinazoline ring, </a:t>
            </a:r>
            <a:r>
              <a:rPr lang="en-US" dirty="0" smtClean="0">
                <a:latin typeface="Times New Roman" pitchFamily="18" charset="0"/>
                <a:cs typeface="Times New Roman" pitchFamily="18" charset="0"/>
              </a:rPr>
              <a:t>the </a:t>
            </a:r>
            <a:r>
              <a:rPr lang="en-US" dirty="0" smtClean="0">
                <a:solidFill>
                  <a:srgbClr val="0070C0"/>
                </a:solidFill>
                <a:latin typeface="Times New Roman" pitchFamily="18" charset="0"/>
                <a:cs typeface="Times New Roman" pitchFamily="18" charset="0"/>
              </a:rPr>
              <a:t>piperazine ring, </a:t>
            </a:r>
            <a:r>
              <a:rPr lang="en-US" dirty="0" smtClean="0">
                <a:latin typeface="Times New Roman" pitchFamily="18" charset="0"/>
                <a:cs typeface="Times New Roman" pitchFamily="18" charset="0"/>
              </a:rPr>
              <a:t>and the </a:t>
            </a:r>
            <a:r>
              <a:rPr lang="en-US" dirty="0" smtClean="0">
                <a:solidFill>
                  <a:srgbClr val="0070C0"/>
                </a:solidFill>
                <a:latin typeface="Times New Roman" pitchFamily="18" charset="0"/>
                <a:cs typeface="Times New Roman" pitchFamily="18" charset="0"/>
              </a:rPr>
              <a:t>acyl moiety. </a:t>
            </a:r>
            <a:r>
              <a:rPr lang="en-US" dirty="0" smtClean="0">
                <a:latin typeface="Times New Roman" pitchFamily="18" charset="0"/>
                <a:cs typeface="Times New Roman" pitchFamily="18" charset="0"/>
              </a:rPr>
              <a:t>The 4-amino group on the quinazoline ring is very important for </a:t>
            </a:r>
            <a:r>
              <a:rPr lang="el-GR" b="1"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1-receptor affinity</a:t>
            </a:r>
            <a:r>
              <a:rPr lang="en-US" dirty="0" smtClean="0"/>
              <a:t>. </a:t>
            </a:r>
            <a:r>
              <a:rPr lang="en-US" dirty="0" smtClean="0">
                <a:latin typeface="Times New Roman" pitchFamily="18" charset="0"/>
                <a:cs typeface="Times New Roman" pitchFamily="18" charset="0"/>
              </a:rPr>
              <a:t>These drugs dilate both arterioles and veins and are thus used in the treatment of hypertension</a:t>
            </a:r>
            <a:r>
              <a:rPr lang="en-US" dirty="0" smtClean="0"/>
              <a:t>.</a:t>
            </a:r>
            <a:endParaRPr lang="ar-IQ"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rema\Pictures\2014-04-15 karima\Screenshot068.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331641" y="332656"/>
            <a:ext cx="6048672" cy="5616623"/>
          </a:xfrm>
          <a:prstGeom prst="rect">
            <a:avLst/>
          </a:prstGeom>
          <a:ln>
            <a:noFill/>
          </a:ln>
          <a:effectLst>
            <a:softEdge rad="112500"/>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026563"/>
          </a:xfrm>
        </p:spPr>
        <p:txBody>
          <a:bodyPr>
            <a:normAutofit/>
          </a:bodyPr>
          <a:lstStyle/>
          <a:p>
            <a:pPr marL="109728" indent="0" algn="l" rtl="0">
              <a:buNone/>
            </a:pPr>
            <a:r>
              <a:rPr lang="en-US" sz="2400" dirty="0">
                <a:solidFill>
                  <a:srgbClr val="FF0000"/>
                </a:solidFill>
                <a:latin typeface="Times New Roman" panose="02020603050405020304" pitchFamily="18" charset="0"/>
                <a:cs typeface="Times New Roman" panose="02020603050405020304" pitchFamily="18" charset="0"/>
              </a:rPr>
              <a:t>Yohimbine and Corynanthine. Yohimbine (Yocon)</a:t>
            </a:r>
          </a:p>
          <a:p>
            <a:pPr marL="109728" indent="0" algn="l" rtl="0">
              <a:buNone/>
            </a:pPr>
            <a:r>
              <a:rPr lang="en-US" sz="2400" dirty="0">
                <a:latin typeface="Times New Roman" panose="02020603050405020304" pitchFamily="18" charset="0"/>
                <a:cs typeface="Times New Roman" panose="02020603050405020304" pitchFamily="18" charset="0"/>
              </a:rPr>
              <a:t>Is a competitive and selective α</a:t>
            </a:r>
            <a:r>
              <a:rPr lang="en-US" sz="14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-blocker. The compound is an indolealkylamine alkaloid and is found in the bark of the tree Pausinystalia yohimbe and in Rauwolfia root; its structure resembles that of reserpine.</a:t>
            </a:r>
          </a:p>
          <a:p>
            <a:pPr marL="109728" indent="0" algn="l" rtl="0">
              <a:buNone/>
            </a:pP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620688"/>
            <a:ext cx="8229600" cy="216024"/>
          </a:xfrm>
        </p:spPr>
        <p:txBody>
          <a:bodyPr>
            <a:normAutofit fontScale="90000"/>
          </a:bodyPr>
          <a:lstStyle/>
          <a:p>
            <a:r>
              <a:rPr lang="en-US" dirty="0">
                <a:solidFill>
                  <a:srgbClr val="FF0000"/>
                </a:solidFill>
              </a:rPr>
              <a:t>Selective </a:t>
            </a:r>
            <a:r>
              <a:rPr lang="el-GR" dirty="0">
                <a:solidFill>
                  <a:srgbClr val="FF0000"/>
                </a:solidFill>
              </a:rPr>
              <a:t>α2-</a:t>
            </a:r>
            <a:r>
              <a:rPr lang="en-US" dirty="0">
                <a:solidFill>
                  <a:srgbClr val="FF0000"/>
                </a:solidFill>
              </a:rPr>
              <a:t>blockers</a:t>
            </a:r>
            <a:r>
              <a:rPr lang="en-US" dirty="0"/>
              <a:t/>
            </a:r>
            <a:br>
              <a:rPr lang="en-US" dirty="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088" y="3284984"/>
            <a:ext cx="3171825"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7908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908721"/>
            <a:ext cx="7272808" cy="4536504"/>
          </a:xfrm>
        </p:spPr>
        <p:txBody>
          <a:bodyPr/>
          <a:lstStyle/>
          <a:p>
            <a:pPr marL="365125" indent="268288" algn="l" rtl="0">
              <a:buNone/>
            </a:pPr>
            <a:r>
              <a:rPr lang="en-US" sz="2400" dirty="0" smtClean="0">
                <a:solidFill>
                  <a:srgbClr val="0070C0"/>
                </a:solidFill>
                <a:latin typeface="Times New Roman" pitchFamily="18" charset="0"/>
                <a:cs typeface="Times New Roman" pitchFamily="18" charset="0"/>
              </a:rPr>
              <a:t>The second step </a:t>
            </a:r>
            <a:r>
              <a:rPr lang="en-US" sz="2400" dirty="0" smtClean="0">
                <a:latin typeface="Times New Roman" pitchFamily="18" charset="0"/>
                <a:cs typeface="Times New Roman" pitchFamily="18" charset="0"/>
              </a:rPr>
              <a:t>is the decarboxylation of L-DOPA to give DA.</a:t>
            </a:r>
            <a:r>
              <a:rPr lang="en-US" sz="2400" dirty="0" smtClean="0"/>
              <a:t> </a:t>
            </a:r>
            <a:r>
              <a:rPr lang="en-US" sz="2400" dirty="0" smtClean="0">
                <a:latin typeface="Times New Roman" pitchFamily="18" charset="0"/>
                <a:cs typeface="Times New Roman" pitchFamily="18" charset="0"/>
              </a:rPr>
              <a:t>The enzyme involved is DOPA decarboxylase. </a:t>
            </a:r>
          </a:p>
          <a:p>
            <a:pPr marL="365125" indent="352425" algn="l" rtl="0">
              <a:buNone/>
            </a:pPr>
            <a:r>
              <a:rPr lang="en-US" sz="2400" dirty="0" smtClean="0">
                <a:solidFill>
                  <a:srgbClr val="0070C0"/>
                </a:solidFill>
                <a:latin typeface="Times New Roman" pitchFamily="18" charset="0"/>
                <a:cs typeface="Times New Roman" pitchFamily="18" charset="0"/>
              </a:rPr>
              <a:t>The third step </a:t>
            </a:r>
            <a:r>
              <a:rPr lang="en-US" sz="2400" dirty="0" smtClean="0">
                <a:latin typeface="Times New Roman" pitchFamily="18" charset="0"/>
                <a:cs typeface="Times New Roman" pitchFamily="18" charset="0"/>
              </a:rPr>
              <a:t>is side-chain hydroxylation of DA to give NE. </a:t>
            </a:r>
          </a:p>
          <a:p>
            <a:pPr marL="365125" indent="268288" algn="just" rtl="0">
              <a:buNone/>
            </a:pPr>
            <a:r>
              <a:rPr lang="en-US" sz="2400" dirty="0" smtClean="0">
                <a:solidFill>
                  <a:srgbClr val="0070C0"/>
                </a:solidFill>
                <a:latin typeface="Times New Roman" pitchFamily="18" charset="0"/>
                <a:cs typeface="Times New Roman" pitchFamily="18" charset="0"/>
              </a:rPr>
              <a:t>The last step </a:t>
            </a:r>
            <a:r>
              <a:rPr lang="en-US" sz="2400" dirty="0" smtClean="0">
                <a:latin typeface="Times New Roman" pitchFamily="18" charset="0"/>
                <a:cs typeface="Times New Roman" pitchFamily="18" charset="0"/>
              </a:rPr>
              <a:t>is the N-methylation of NE to give E in the adrenal medulla.</a:t>
            </a:r>
            <a:r>
              <a:rPr lang="en-US" sz="2400" dirty="0" smtClean="0"/>
              <a:t> </a:t>
            </a:r>
            <a:r>
              <a:rPr lang="en-US" sz="2400" dirty="0" smtClean="0">
                <a:latin typeface="Times New Roman" pitchFamily="18" charset="0"/>
                <a:cs typeface="Times New Roman" pitchFamily="18" charset="0"/>
              </a:rPr>
              <a:t>The reaction is catalyzed by the enzyme phenylethanolamine-N-methyl transferase (PNMT).</a:t>
            </a:r>
            <a:endParaRPr lang="ar-IQ" dirty="0" smtClean="0"/>
          </a:p>
          <a:p>
            <a:endParaRPr lang="ar-IQ"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692696"/>
            <a:ext cx="8435280" cy="5314595"/>
          </a:xfrm>
        </p:spPr>
        <p:txBody>
          <a:bodyPr>
            <a:noAutofit/>
          </a:bodyPr>
          <a:lstStyle/>
          <a:p>
            <a:pPr marL="365125" indent="352425" algn="just" rtl="0">
              <a:buNone/>
            </a:pP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-Blockers are among the most widely employed antihypertensives and are also considered the first-line treatment for glaucoma. Most of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 -blockers are in the chemical class of aryloxypropanolamines.</a:t>
            </a:r>
          </a:p>
          <a:p>
            <a:pPr marL="708025" indent="-342900" algn="just" rtl="0">
              <a:buFont typeface="Wingdings" panose="05000000000000000000" pitchFamily="2" charset="2"/>
              <a:buChar char="q"/>
            </a:pPr>
            <a:r>
              <a:rPr lang="en-US" sz="2400" dirty="0" smtClean="0">
                <a:latin typeface="Times New Roman" pitchFamily="18" charset="0"/>
                <a:cs typeface="Times New Roman" pitchFamily="18" charset="0"/>
              </a:rPr>
              <a:t>The first </a:t>
            </a:r>
            <a:r>
              <a:rPr lang="el-GR" sz="2400" dirty="0" smtClean="0">
                <a:latin typeface="Times New Roman"/>
                <a:cs typeface="Times New Roman"/>
              </a:rPr>
              <a:t>β</a:t>
            </a:r>
            <a:r>
              <a:rPr lang="en-US" sz="2400" dirty="0" smtClean="0">
                <a:latin typeface="Times New Roman" pitchFamily="18" charset="0"/>
                <a:cs typeface="Times New Roman" pitchFamily="18" charset="0"/>
              </a:rPr>
              <a:t> -blocker, dichloroisoproterenol (DCI).</a:t>
            </a:r>
          </a:p>
          <a:p>
            <a:pPr marL="708025" indent="-342900" algn="just" rtl="0">
              <a:buFont typeface="Wingdings" panose="05000000000000000000" pitchFamily="2" charset="2"/>
              <a:buChar char="q"/>
            </a:pPr>
            <a:r>
              <a:rPr lang="en-US" sz="2400" b="1" dirty="0" smtClean="0">
                <a:latin typeface="Times New Roman" pitchFamily="18" charset="0"/>
                <a:cs typeface="Times New Roman" pitchFamily="18" charset="0"/>
              </a:rPr>
              <a:t>Pronethalol</a:t>
            </a:r>
            <a:r>
              <a:rPr lang="en-US" sz="2400" dirty="0" smtClean="0">
                <a:latin typeface="Times New Roman" pitchFamily="18" charset="0"/>
                <a:cs typeface="Times New Roman" pitchFamily="18" charset="0"/>
              </a:rPr>
              <a:t> was the next important </a:t>
            </a:r>
            <a:r>
              <a:rPr lang="el-GR" sz="2400" dirty="0" smtClean="0">
                <a:latin typeface="Times New Roman"/>
                <a:cs typeface="Times New Roman"/>
              </a:rPr>
              <a:t>β</a:t>
            </a:r>
            <a:r>
              <a:rPr lang="en-US" sz="2400" dirty="0" smtClean="0">
                <a:latin typeface="Times New Roman" pitchFamily="18" charset="0"/>
                <a:cs typeface="Times New Roman" pitchFamily="18" charset="0"/>
              </a:rPr>
              <a:t>-blocker developed. it was withdrawn from clinical testing because of reports that it caused thymic tumors in mice</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708025" indent="-342900" algn="just" rtl="0">
              <a:buFont typeface="Wingdings" panose="05000000000000000000" pitchFamily="2" charset="2"/>
              <a:buChar char="q"/>
            </a:pPr>
            <a:r>
              <a:rPr lang="en-US" sz="2400" b="1" dirty="0" smtClean="0">
                <a:latin typeface="Times New Roman" pitchFamily="18" charset="0"/>
                <a:cs typeface="Times New Roman" pitchFamily="18" charset="0"/>
              </a:rPr>
              <a:t>Propranolol</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has become one of the most thoroughly studied and widely used drugs in the therapeutic armamentarium. It is the standard against which all other β-blockers are compared.                                                      </a:t>
            </a:r>
          </a:p>
          <a:p>
            <a:pPr marL="708025" indent="-342900" algn="just" rtl="0">
              <a:buFont typeface="Wingdings" panose="05000000000000000000" pitchFamily="2" charset="2"/>
              <a:buChar char="q"/>
            </a:pPr>
            <a:r>
              <a:rPr lang="en-US" sz="2400" b="1" dirty="0">
                <a:latin typeface="Times New Roman" pitchFamily="18" charset="0"/>
                <a:cs typeface="Times New Roman" pitchFamily="18" charset="0"/>
              </a:rPr>
              <a:t>Practolol</a:t>
            </a:r>
            <a:r>
              <a:rPr lang="en-US" sz="2400" dirty="0">
                <a:latin typeface="Times New Roman" pitchFamily="18" charset="0"/>
                <a:cs typeface="Times New Roman" pitchFamily="18" charset="0"/>
              </a:rPr>
              <a:t> is the prototypical example of a β1-blocker of this structural type. It was the first cardio selective β1-blocker to be used extensively in humans. Because it produced several toxic effects, however, it is no longer in general use in most countries.</a:t>
            </a:r>
          </a:p>
          <a:p>
            <a:pPr marL="365125" indent="352425" algn="just" rtl="0">
              <a:buNone/>
            </a:pPr>
            <a:r>
              <a:rPr lang="en-US" sz="2400" dirty="0" smtClean="0">
                <a:latin typeface="Times New Roman" pitchFamily="18" charset="0"/>
                <a:cs typeface="Times New Roman" pitchFamily="18" charset="0"/>
              </a:rPr>
              <a:t> </a:t>
            </a:r>
            <a:endParaRPr lang="ar-IQ" sz="2800" dirty="0">
              <a:latin typeface="Times New Roman" pitchFamily="18" charset="0"/>
              <a:cs typeface="Times New Roman" pitchFamily="18" charset="0"/>
            </a:endParaRPr>
          </a:p>
        </p:txBody>
      </p:sp>
      <p:sp>
        <p:nvSpPr>
          <p:cNvPr id="3" name="Title 2"/>
          <p:cNvSpPr>
            <a:spLocks noGrp="1"/>
          </p:cNvSpPr>
          <p:nvPr>
            <p:ph type="title"/>
          </p:nvPr>
        </p:nvSpPr>
        <p:spPr>
          <a:xfrm>
            <a:off x="539552" y="188640"/>
            <a:ext cx="8424936" cy="504056"/>
          </a:xfrm>
        </p:spPr>
        <p:txBody>
          <a:bodyPr>
            <a:normAutofit fontScale="90000"/>
          </a:bodyPr>
          <a:lstStyle/>
          <a:p>
            <a:pPr rtl="0"/>
            <a:r>
              <a:rPr lang="el-GR" dirty="0" smtClean="0">
                <a:solidFill>
                  <a:srgbClr val="FF0000"/>
                </a:solidFill>
                <a:effectLst/>
                <a:latin typeface="Times New Roman"/>
                <a:cs typeface="Times New Roman"/>
              </a:rPr>
              <a:t>β</a:t>
            </a:r>
            <a:r>
              <a:rPr lang="en-US" sz="3600" dirty="0" smtClean="0">
                <a:solidFill>
                  <a:srgbClr val="FF0000"/>
                </a:solidFill>
                <a:effectLst/>
              </a:rPr>
              <a:t>-Blockers structure–activity relationships</a:t>
            </a:r>
            <a:endParaRPr lang="ar-IQ" sz="3600" dirty="0">
              <a:solidFill>
                <a:srgbClr val="FF0000"/>
              </a:solidFill>
              <a:effectLst/>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404664"/>
            <a:ext cx="8363272" cy="5602627"/>
          </a:xfrm>
        </p:spPr>
        <p:txBody>
          <a:bodyPr>
            <a:normAutofit lnSpcReduction="10000"/>
          </a:bodyPr>
          <a:lstStyle/>
          <a:p>
            <a:pPr marL="708025" indent="-342900" algn="just" rtl="0">
              <a:buFont typeface="Wingdings" panose="05000000000000000000" pitchFamily="2" charset="2"/>
              <a:buChar char="Ø"/>
            </a:pPr>
            <a:r>
              <a:rPr lang="en-US" sz="2400" dirty="0" smtClean="0">
                <a:latin typeface="Times New Roman" pitchFamily="18" charset="0"/>
                <a:cs typeface="Times New Roman" pitchFamily="18" charset="0"/>
              </a:rPr>
              <a:t>For </a:t>
            </a:r>
            <a:r>
              <a:rPr lang="en-US" sz="2400" dirty="0">
                <a:latin typeface="Times New Roman" pitchFamily="18" charset="0"/>
                <a:cs typeface="Times New Roman" pitchFamily="18" charset="0"/>
              </a:rPr>
              <a:t>aryl ethanolamine </a:t>
            </a:r>
            <a:r>
              <a:rPr lang="en-US" sz="2400" dirty="0">
                <a:solidFill>
                  <a:srgbClr val="FF0000"/>
                </a:solidFill>
                <a:latin typeface="Times New Roman" pitchFamily="18" charset="0"/>
                <a:cs typeface="Times New Roman" pitchFamily="18" charset="0"/>
              </a:rPr>
              <a:t>adrenergic agonists</a:t>
            </a:r>
            <a:r>
              <a:rPr lang="en-US" sz="2400" dirty="0">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the β–OH-substituted </a:t>
            </a:r>
            <a:r>
              <a:rPr lang="en-US" sz="2400" dirty="0">
                <a:solidFill>
                  <a:srgbClr val="0070C0"/>
                </a:solidFill>
                <a:latin typeface="Times New Roman" pitchFamily="18" charset="0"/>
                <a:cs typeface="Times New Roman" pitchFamily="18" charset="0"/>
              </a:rPr>
              <a:t>carbon must be in the </a:t>
            </a:r>
            <a:r>
              <a:rPr lang="en-US" sz="2400" dirty="0">
                <a:solidFill>
                  <a:srgbClr val="00B050"/>
                </a:solidFill>
                <a:latin typeface="Times New Roman" pitchFamily="18" charset="0"/>
                <a:cs typeface="Times New Roman" pitchFamily="18" charset="0"/>
              </a:rPr>
              <a:t>R absolute configuration </a:t>
            </a:r>
            <a:r>
              <a:rPr lang="en-US" sz="2400" dirty="0">
                <a:solidFill>
                  <a:srgbClr val="0070C0"/>
                </a:solidFill>
                <a:latin typeface="Times New Roman" pitchFamily="18" charset="0"/>
                <a:cs typeface="Times New Roman" pitchFamily="18" charset="0"/>
              </a:rPr>
              <a:t>for maximal direct activity.</a:t>
            </a:r>
          </a:p>
          <a:p>
            <a:pPr marL="708025" indent="-342900" algn="just" rtl="0">
              <a:buFont typeface="Wingdings" panose="05000000000000000000" pitchFamily="2" charset="2"/>
              <a:buChar char="Ø"/>
            </a:pPr>
            <a:r>
              <a:rPr lang="en-US" sz="2400" dirty="0">
                <a:latin typeface="Times New Roman" pitchFamily="18" charset="0"/>
                <a:cs typeface="Times New Roman" pitchFamily="18" charset="0"/>
              </a:rPr>
              <a:t> However, </a:t>
            </a:r>
            <a:r>
              <a:rPr lang="en-US" sz="2400" dirty="0">
                <a:solidFill>
                  <a:srgbClr val="FF0000"/>
                </a:solidFill>
                <a:latin typeface="Times New Roman" pitchFamily="18" charset="0"/>
                <a:cs typeface="Times New Roman" pitchFamily="18" charset="0"/>
              </a:rPr>
              <a:t>for β-blockers</a:t>
            </a:r>
            <a:r>
              <a:rPr lang="en-US" sz="2400" dirty="0">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the-OH-substituted carbon must be in the </a:t>
            </a:r>
            <a:r>
              <a:rPr lang="en-US" sz="2400" dirty="0">
                <a:solidFill>
                  <a:srgbClr val="00B050"/>
                </a:solidFill>
                <a:latin typeface="Times New Roman" pitchFamily="18" charset="0"/>
                <a:cs typeface="Times New Roman" pitchFamily="18" charset="0"/>
              </a:rPr>
              <a:t>S absolute configuration </a:t>
            </a:r>
            <a:r>
              <a:rPr lang="en-US" sz="2400" dirty="0">
                <a:solidFill>
                  <a:srgbClr val="0070C0"/>
                </a:solidFill>
                <a:latin typeface="Times New Roman" pitchFamily="18" charset="0"/>
                <a:cs typeface="Times New Roman" pitchFamily="18" charset="0"/>
              </a:rPr>
              <a:t>for maximal </a:t>
            </a:r>
            <a:r>
              <a:rPr lang="el-GR" sz="2400" dirty="0" smtClean="0">
                <a:solidFill>
                  <a:srgbClr val="0070C0"/>
                </a:solidFill>
                <a:latin typeface="Times New Roman" pitchFamily="18" charset="0"/>
                <a:cs typeface="Times New Roman" pitchFamily="18" charset="0"/>
              </a:rPr>
              <a:t>β</a:t>
            </a:r>
            <a:r>
              <a:rPr lang="en-US" sz="2400" dirty="0" smtClean="0">
                <a:solidFill>
                  <a:srgbClr val="0070C0"/>
                </a:solidFill>
                <a:latin typeface="Times New Roman" pitchFamily="18" charset="0"/>
                <a:cs typeface="Times New Roman" pitchFamily="18" charset="0"/>
              </a:rPr>
              <a:t>-blocking </a:t>
            </a:r>
            <a:r>
              <a:rPr lang="en-US" sz="2400" dirty="0">
                <a:solidFill>
                  <a:srgbClr val="0070C0"/>
                </a:solidFill>
                <a:latin typeface="Times New Roman" pitchFamily="18" charset="0"/>
                <a:cs typeface="Times New Roman" pitchFamily="18" charset="0"/>
              </a:rPr>
              <a:t>activity. </a:t>
            </a:r>
            <a:endParaRPr lang="en-US" sz="2400" dirty="0" smtClean="0">
              <a:solidFill>
                <a:srgbClr val="0070C0"/>
              </a:solidFill>
              <a:latin typeface="Times New Roman" pitchFamily="18" charset="0"/>
              <a:cs typeface="Times New Roman" pitchFamily="18" charset="0"/>
            </a:endParaRPr>
          </a:p>
          <a:p>
            <a:pPr marL="365125" indent="0" algn="just" rtl="0">
              <a:buNone/>
            </a:pPr>
            <a:r>
              <a:rPr lang="en-US" sz="2400" b="1" dirty="0" smtClean="0">
                <a:latin typeface="Times New Roman" pitchFamily="18" charset="0"/>
                <a:cs typeface="Times New Roman" pitchFamily="18" charset="0"/>
              </a:rPr>
              <a:t>Propranolol</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(Inderal, others) is the prototypical and nonselective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-blocker</a:t>
            </a:r>
            <a:r>
              <a:rPr lang="en-US" sz="2400" dirty="0">
                <a:latin typeface="Times New Roman" pitchFamily="18" charset="0"/>
                <a:cs typeface="Times New Roman" pitchFamily="18" charset="0"/>
              </a:rPr>
              <a:t>. It blocks the β1- and </a:t>
            </a:r>
            <a:r>
              <a:rPr lang="en-US" sz="2400" dirty="0" smtClean="0">
                <a:latin typeface="Times New Roman" pitchFamily="18" charset="0"/>
                <a:cs typeface="Times New Roman" pitchFamily="18" charset="0"/>
              </a:rPr>
              <a:t>β2-receptors </a:t>
            </a:r>
            <a:r>
              <a:rPr lang="en-US" sz="2400" dirty="0">
                <a:latin typeface="Times New Roman" pitchFamily="18" charset="0"/>
                <a:cs typeface="Times New Roman" pitchFamily="18" charset="0"/>
              </a:rPr>
              <a:t>with equal affinity. Propranolol belongs to the group of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-blockers known as </a:t>
            </a:r>
            <a:r>
              <a:rPr lang="en-US" sz="2400" dirty="0">
                <a:latin typeface="Times New Roman" pitchFamily="18" charset="0"/>
                <a:cs typeface="Times New Roman" pitchFamily="18" charset="0"/>
              </a:rPr>
              <a:t>aryloxypropanolamines. This term reflects the fact </a:t>
            </a:r>
            <a:r>
              <a:rPr lang="en-US" sz="2400" dirty="0" smtClean="0">
                <a:latin typeface="Times New Roman" pitchFamily="18" charset="0"/>
                <a:cs typeface="Times New Roman" pitchFamily="18" charset="0"/>
              </a:rPr>
              <a:t>that An O-CH2- </a:t>
            </a:r>
            <a:r>
              <a:rPr lang="en-US" sz="2400" dirty="0">
                <a:latin typeface="Times New Roman" pitchFamily="18" charset="0"/>
                <a:cs typeface="Times New Roman" pitchFamily="18" charset="0"/>
              </a:rPr>
              <a:t>group has been incorporated into </a:t>
            </a:r>
            <a:r>
              <a:rPr lang="en-US" sz="2400" dirty="0" smtClean="0">
                <a:latin typeface="Times New Roman" pitchFamily="18" charset="0"/>
                <a:cs typeface="Times New Roman" pitchFamily="18" charset="0"/>
              </a:rPr>
              <a:t>the molecule </a:t>
            </a:r>
            <a:r>
              <a:rPr lang="en-US" sz="2400" dirty="0">
                <a:latin typeface="Times New Roman" pitchFamily="18" charset="0"/>
                <a:cs typeface="Times New Roman" pitchFamily="18" charset="0"/>
              </a:rPr>
              <a:t>between the aromatic ring and the </a:t>
            </a:r>
            <a:r>
              <a:rPr lang="en-US" sz="2400" dirty="0" smtClean="0">
                <a:latin typeface="Times New Roman" pitchFamily="18" charset="0"/>
                <a:cs typeface="Times New Roman" pitchFamily="18" charset="0"/>
              </a:rPr>
              <a:t>ethylamino side </a:t>
            </a:r>
            <a:r>
              <a:rPr lang="en-US" sz="2400" dirty="0">
                <a:latin typeface="Times New Roman" pitchFamily="18" charset="0"/>
                <a:cs typeface="Times New Roman" pitchFamily="18" charset="0"/>
              </a:rPr>
              <a:t>chain. The nature of the aromatic ring and its substituents  that is the primary determinant of β –antagonistic activity. The aryl group also affects the absorption, excretion, and metabolism of the β –blockers. </a:t>
            </a:r>
          </a:p>
          <a:p>
            <a:pPr marL="365125" indent="268288" algn="just" rtl="0">
              <a:buNone/>
            </a:pPr>
            <a:endParaRPr lang="en-US" sz="2400" dirty="0" smtClean="0">
              <a:solidFill>
                <a:srgbClr val="0070C0"/>
              </a:solidFill>
              <a:latin typeface="Times New Roman" pitchFamily="18" charset="0"/>
              <a:cs typeface="Times New Roman" pitchFamily="18" charset="0"/>
            </a:endParaRPr>
          </a:p>
          <a:p>
            <a:pPr marL="365125" indent="352425" algn="just" rtl="0">
              <a:buNone/>
            </a:pPr>
            <a:endParaRPr lang="en-US" sz="2400" dirty="0" smtClean="0">
              <a:latin typeface="Times New Roman" pitchFamily="18" charset="0"/>
              <a:cs typeface="Times New Roman" pitchFamily="18" charset="0"/>
            </a:endParaRPr>
          </a:p>
          <a:p>
            <a:pPr marL="365125" indent="352425" algn="l" rtl="0">
              <a:buNone/>
            </a:pPr>
            <a:endParaRPr lang="ar-IQ"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568952" cy="567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2753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11559" y="116632"/>
            <a:ext cx="7776865"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8951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23729" y="43713"/>
            <a:ext cx="3948460" cy="626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2843808" y="332656"/>
            <a:ext cx="288032"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2771800" y="1772816"/>
            <a:ext cx="576064"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511078" y="2852936"/>
            <a:ext cx="586880" cy="3231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347864" y="4293096"/>
            <a:ext cx="750094" cy="360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5651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5" y="476672"/>
            <a:ext cx="7200800" cy="523220"/>
          </a:xfrm>
          <a:prstGeom prst="rect">
            <a:avLst/>
          </a:prstGeom>
        </p:spPr>
        <p:txBody>
          <a:bodyPr wrap="square">
            <a:spAutoFit/>
          </a:bodyPr>
          <a:lstStyle/>
          <a:p>
            <a:pPr algn="l" rtl="0"/>
            <a:r>
              <a:rPr lang="en-US" sz="2800" b="1" dirty="0" smtClean="0">
                <a:solidFill>
                  <a:srgbClr val="FF0000"/>
                </a:solidFill>
                <a:latin typeface="Times New Roman" pitchFamily="18" charset="0"/>
                <a:cs typeface="Times New Roman" pitchFamily="18" charset="0"/>
              </a:rPr>
              <a:t>Other Nonselective -Blockers.</a:t>
            </a:r>
            <a:endParaRPr lang="ar-IQ" sz="2800" dirty="0">
              <a:solidFill>
                <a:srgbClr val="FF0000"/>
              </a:solidFill>
            </a:endParaRPr>
          </a:p>
        </p:txBody>
      </p:sp>
      <p:pic>
        <p:nvPicPr>
          <p:cNvPr id="9218"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91680" y="999892"/>
            <a:ext cx="5328592" cy="530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74638"/>
            <a:ext cx="8964488" cy="1143000"/>
          </a:xfrm>
        </p:spPr>
        <p:txBody>
          <a:bodyPr>
            <a:normAutofit/>
          </a:bodyPr>
          <a:lstStyle/>
          <a:p>
            <a:pPr rtl="0"/>
            <a:r>
              <a:rPr lang="el-GR" sz="4000" dirty="0" smtClean="0">
                <a:solidFill>
                  <a:srgbClr val="0070C0"/>
                </a:solidFill>
                <a:latin typeface="Times New Roman"/>
                <a:cs typeface="Times New Roman"/>
              </a:rPr>
              <a:t>β</a:t>
            </a:r>
            <a:r>
              <a:rPr lang="en-US" sz="4000" dirty="0" smtClean="0">
                <a:solidFill>
                  <a:srgbClr val="0070C0"/>
                </a:solidFill>
              </a:rPr>
              <a:t>1</a:t>
            </a:r>
            <a:r>
              <a:rPr lang="en-US" sz="3200" dirty="0" smtClean="0">
                <a:solidFill>
                  <a:srgbClr val="FF0000"/>
                </a:solidFill>
              </a:rPr>
              <a:t>-selective blockers (second generation)</a:t>
            </a:r>
            <a:endParaRPr lang="ar-IQ" sz="3200" dirty="0">
              <a:solidFill>
                <a:srgbClr val="FF0000"/>
              </a:solidFill>
            </a:endParaRPr>
          </a:p>
        </p:txBody>
      </p:sp>
      <p:pic>
        <p:nvPicPr>
          <p:cNvPr id="4098" name="Picture 2" descr="C:\Users\krema\Pictures\2014-04-15 karima\Screenshot082.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2309018" y="1481138"/>
            <a:ext cx="5647357" cy="4828182"/>
          </a:xfrm>
          <a:prstGeom prst="rect">
            <a:avLst/>
          </a:prstGeom>
          <a:ln>
            <a:noFill/>
          </a:ln>
          <a:effectLst>
            <a:softEdge rad="112500"/>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a:bodyPr>
          <a:lstStyle/>
          <a:p>
            <a:pPr marL="365125" indent="352425" algn="just" rtl="0">
              <a:buNone/>
            </a:pPr>
            <a:r>
              <a:rPr lang="el-GR" b="1" dirty="0" smtClean="0">
                <a:solidFill>
                  <a:srgbClr val="0070C0"/>
                </a:solidFill>
                <a:latin typeface="Times New Roman"/>
                <a:cs typeface="Times New Roman"/>
              </a:rPr>
              <a:t>β</a:t>
            </a:r>
            <a:r>
              <a:rPr lang="en-US" sz="2000" b="1" dirty="0" smtClean="0">
                <a:solidFill>
                  <a:srgbClr val="0070C0"/>
                </a:solidFill>
                <a:latin typeface="Times New Roman" pitchFamily="18" charset="0"/>
                <a:cs typeface="Times New Roman" pitchFamily="18" charset="0"/>
              </a:rPr>
              <a:t>1</a:t>
            </a:r>
            <a:r>
              <a:rPr lang="en-US" b="1" dirty="0" smtClean="0">
                <a:solidFill>
                  <a:srgbClr val="0070C0"/>
                </a:solidFill>
                <a:latin typeface="Times New Roman" pitchFamily="18" charset="0"/>
                <a:cs typeface="Times New Roman" pitchFamily="18" charset="0"/>
              </a:rPr>
              <a:t>-blockers </a:t>
            </a:r>
            <a:r>
              <a:rPr lang="en-US" dirty="0" smtClean="0">
                <a:latin typeface="Times New Roman" pitchFamily="18" charset="0"/>
                <a:cs typeface="Times New Roman" pitchFamily="18" charset="0"/>
              </a:rPr>
              <a:t>are drugs that have a greater affinity for the </a:t>
            </a:r>
            <a:r>
              <a:rPr lang="el-GR" dirty="0" smtClean="0">
                <a:latin typeface="Times New Roman"/>
                <a:cs typeface="Times New Roman"/>
              </a:rPr>
              <a:t>β</a:t>
            </a:r>
            <a:r>
              <a:rPr lang="en-US" sz="2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-receptors of the heart than for </a:t>
            </a:r>
            <a:r>
              <a:rPr lang="el-GR" dirty="0" smtClean="0">
                <a:latin typeface="Times New Roman"/>
                <a:cs typeface="Times New Roman"/>
              </a:rPr>
              <a:t>β</a:t>
            </a:r>
            <a:r>
              <a:rPr lang="en-US" sz="2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-receptors in other tissues. </a:t>
            </a:r>
          </a:p>
          <a:p>
            <a:pPr marL="365125" indent="352425" algn="just" rtl="0">
              <a:buNone/>
            </a:pPr>
            <a:r>
              <a:rPr lang="en-US" dirty="0" smtClean="0">
                <a:latin typeface="Times New Roman" pitchFamily="18" charset="0"/>
                <a:cs typeface="Times New Roman" pitchFamily="18" charset="0"/>
              </a:rPr>
              <a:t>Such cardio selective agents should provide two important therapeutic advantages. The first advantage should be the lack of </a:t>
            </a:r>
            <a:r>
              <a:rPr lang="en-US" dirty="0" smtClean="0">
                <a:solidFill>
                  <a:srgbClr val="0070C0"/>
                </a:solidFill>
                <a:latin typeface="Times New Roman" pitchFamily="18" charset="0"/>
                <a:cs typeface="Times New Roman" pitchFamily="18" charset="0"/>
              </a:rPr>
              <a:t>a blocking effect on the </a:t>
            </a:r>
            <a:r>
              <a:rPr lang="el-GR" dirty="0" smtClean="0">
                <a:solidFill>
                  <a:srgbClr val="0070C0"/>
                </a:solidFill>
                <a:latin typeface="Times New Roman"/>
                <a:cs typeface="Times New Roman"/>
              </a:rPr>
              <a:t>β</a:t>
            </a:r>
            <a:r>
              <a:rPr lang="en-US" sz="2000" dirty="0" smtClean="0">
                <a:solidFill>
                  <a:srgbClr val="0070C0"/>
                </a:solidFill>
                <a:latin typeface="Times New Roman" pitchFamily="18" charset="0"/>
                <a:cs typeface="Times New Roman" pitchFamily="18" charset="0"/>
              </a:rPr>
              <a:t>2</a:t>
            </a:r>
            <a:r>
              <a:rPr lang="en-US" dirty="0" smtClean="0">
                <a:solidFill>
                  <a:srgbClr val="0070C0"/>
                </a:solidFill>
                <a:latin typeface="Times New Roman" pitchFamily="18" charset="0"/>
                <a:cs typeface="Times New Roman" pitchFamily="18" charset="0"/>
              </a:rPr>
              <a:t>-receptors in the bronchi.</a:t>
            </a:r>
          </a:p>
          <a:p>
            <a:pPr marL="365125" indent="352425" algn="just" rtl="0">
              <a:buNone/>
            </a:pPr>
            <a:r>
              <a:rPr lang="en-US" dirty="0" smtClean="0">
                <a:latin typeface="Times New Roman" pitchFamily="18" charset="0"/>
                <a:cs typeface="Times New Roman" pitchFamily="18" charset="0"/>
              </a:rPr>
              <a:t>Theoretically, this would make </a:t>
            </a:r>
            <a:r>
              <a:rPr lang="el-GR" dirty="0" smtClean="0">
                <a:latin typeface="Times New Roman"/>
                <a:cs typeface="Times New Roman"/>
              </a:rPr>
              <a:t>β</a:t>
            </a:r>
            <a:r>
              <a:rPr lang="en-US" sz="2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-blockers safe for use in patients who have bronchitis or bronchial asthma</a:t>
            </a:r>
            <a:r>
              <a:rPr lang="en-US" dirty="0" smtClean="0"/>
              <a:t>. </a:t>
            </a:r>
            <a:r>
              <a:rPr lang="en-US" dirty="0" smtClean="0">
                <a:latin typeface="Times New Roman" pitchFamily="18" charset="0"/>
                <a:cs typeface="Times New Roman" pitchFamily="18" charset="0"/>
              </a:rPr>
              <a:t>The second advantage should be the absence of </a:t>
            </a:r>
            <a:r>
              <a:rPr lang="en-US" dirty="0" smtClean="0">
                <a:solidFill>
                  <a:srgbClr val="0070C0"/>
                </a:solidFill>
                <a:latin typeface="Times New Roman" pitchFamily="18" charset="0"/>
                <a:cs typeface="Times New Roman" pitchFamily="18" charset="0"/>
              </a:rPr>
              <a:t>blockade of the vascular </a:t>
            </a:r>
            <a:r>
              <a:rPr lang="el-GR" dirty="0" smtClean="0">
                <a:solidFill>
                  <a:srgbClr val="0070C0"/>
                </a:solidFill>
                <a:latin typeface="Times New Roman"/>
                <a:cs typeface="Times New Roman"/>
              </a:rPr>
              <a:t>β</a:t>
            </a:r>
            <a:r>
              <a:rPr lang="en-US" sz="2000" dirty="0" smtClean="0">
                <a:solidFill>
                  <a:srgbClr val="0070C0"/>
                </a:solidFill>
                <a:latin typeface="Times New Roman" pitchFamily="18" charset="0"/>
                <a:cs typeface="Times New Roman" pitchFamily="18" charset="0"/>
              </a:rPr>
              <a:t>2</a:t>
            </a:r>
            <a:r>
              <a:rPr lang="en-US" dirty="0" smtClean="0">
                <a:solidFill>
                  <a:srgbClr val="0070C0"/>
                </a:solidFill>
                <a:latin typeface="Times New Roman" pitchFamily="18" charset="0"/>
                <a:cs typeface="Times New Roman" pitchFamily="18" charset="0"/>
              </a:rPr>
              <a:t>-receptors, which mediate vasodilation</a:t>
            </a:r>
            <a:r>
              <a:rPr lang="en-US" dirty="0" smtClean="0">
                <a:solidFill>
                  <a:srgbClr val="0070C0"/>
                </a:solidFill>
              </a:rPr>
              <a:t>.</a:t>
            </a:r>
            <a:endParaRPr lang="ar-IQ" dirty="0">
              <a:solidFill>
                <a:srgbClr val="0070C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125" indent="352425" algn="just" rtl="0">
              <a:buNone/>
            </a:pPr>
            <a:r>
              <a:rPr lang="en-US" sz="2400" dirty="0" smtClean="0">
                <a:latin typeface="Times New Roman" pitchFamily="18" charset="0"/>
                <a:cs typeface="Times New Roman" pitchFamily="18" charset="0"/>
              </a:rPr>
              <a:t>Several drugs have been developed that possess both </a:t>
            </a:r>
            <a:r>
              <a:rPr lang="el-GR" sz="2400" dirty="0" smtClean="0">
                <a:latin typeface="Times New Roman"/>
                <a:cs typeface="Times New Roman"/>
              </a:rPr>
              <a:t>β</a:t>
            </a:r>
            <a:r>
              <a:rPr lang="en-US" sz="2400" dirty="0" smtClean="0">
                <a:latin typeface="Times New Roman" pitchFamily="18" charset="0"/>
                <a:cs typeface="Times New Roman" pitchFamily="18" charset="0"/>
              </a:rPr>
              <a:t> – and </a:t>
            </a:r>
            <a:r>
              <a:rPr lang="el-GR" sz="2400" dirty="0" smtClean="0">
                <a:latin typeface="Times New Roman"/>
                <a:cs typeface="Times New Roman"/>
              </a:rPr>
              <a:t>α</a:t>
            </a:r>
            <a:r>
              <a:rPr lang="en-US" sz="2400" dirty="0" smtClean="0">
                <a:latin typeface="Times New Roman" pitchFamily="18" charset="0"/>
                <a:cs typeface="Times New Roman" pitchFamily="18" charset="0"/>
              </a:rPr>
              <a:t>-receptor–blocking activities within the same molecule.</a:t>
            </a:r>
          </a:p>
          <a:p>
            <a:pPr marL="365125" indent="268288" algn="just" rtl="0">
              <a:buNone/>
            </a:pPr>
            <a:r>
              <a:rPr lang="en-US" sz="2400" dirty="0" smtClean="0">
                <a:latin typeface="Times New Roman" pitchFamily="18" charset="0"/>
                <a:cs typeface="Times New Roman" pitchFamily="18" charset="0"/>
              </a:rPr>
              <a:t>Two examples of such molecules are labetalol (Normodyne) and carvedilol (Coreg). </a:t>
            </a:r>
          </a:p>
          <a:p>
            <a:pPr marL="365125" indent="268288" algn="just" rtl="0">
              <a:buNone/>
            </a:pPr>
            <a:r>
              <a:rPr lang="en-US" sz="2400" dirty="0" smtClean="0">
                <a:latin typeface="Times New Roman" pitchFamily="18" charset="0"/>
                <a:cs typeface="Times New Roman" pitchFamily="18" charset="0"/>
              </a:rPr>
              <a:t>As in the case of dobutamine, the arylalkyl group with nearby methyl group in these molecules is responsible for its </a:t>
            </a:r>
            <a:r>
              <a:rPr lang="el-GR" sz="2400" dirty="0" smtClean="0">
                <a:latin typeface="Times New Roman"/>
                <a:cs typeface="Times New Roman"/>
              </a:rPr>
              <a:t>α</a:t>
            </a:r>
            <a:r>
              <a:rPr lang="en-US" sz="2400" dirty="0" smtClean="0">
                <a:latin typeface="Times New Roman" pitchFamily="18" charset="0"/>
                <a:cs typeface="Times New Roman" pitchFamily="18" charset="0"/>
              </a:rPr>
              <a:t>1-blocking activity. The bulky N-substituents and another substituted aromatic ring are responsible for its </a:t>
            </a:r>
            <a:r>
              <a:rPr lang="el-GR" sz="2400" dirty="0" smtClean="0">
                <a:latin typeface="Times New Roman"/>
                <a:cs typeface="Times New Roman"/>
              </a:rPr>
              <a:t>β</a:t>
            </a:r>
            <a:r>
              <a:rPr lang="en-US" sz="2400" dirty="0" smtClean="0">
                <a:latin typeface="Times New Roman" pitchFamily="18" charset="0"/>
                <a:cs typeface="Times New Roman" pitchFamily="18" charset="0"/>
              </a:rPr>
              <a:t> -blocking activity.</a:t>
            </a:r>
          </a:p>
          <a:p>
            <a:pPr marL="365125" indent="268288" algn="just" rtl="0">
              <a:buNone/>
            </a:pPr>
            <a:endParaRPr lang="ar-IQ" sz="2400" dirty="0">
              <a:latin typeface="Times New Roman" pitchFamily="18" charset="0"/>
              <a:cs typeface="Times New Roman" pitchFamily="18" charset="0"/>
            </a:endParaRPr>
          </a:p>
        </p:txBody>
      </p:sp>
      <p:sp>
        <p:nvSpPr>
          <p:cNvPr id="3" name="Title 2"/>
          <p:cNvSpPr>
            <a:spLocks noGrp="1"/>
          </p:cNvSpPr>
          <p:nvPr>
            <p:ph type="title"/>
          </p:nvPr>
        </p:nvSpPr>
        <p:spPr>
          <a:xfrm>
            <a:off x="683568" y="260648"/>
            <a:ext cx="8229600" cy="1143000"/>
          </a:xfrm>
        </p:spPr>
        <p:txBody>
          <a:bodyPr>
            <a:noAutofit/>
          </a:bodyPr>
          <a:lstStyle/>
          <a:p>
            <a:pPr rtl="0"/>
            <a:r>
              <a:rPr lang="en-US" sz="3200" dirty="0" smtClean="0">
                <a:solidFill>
                  <a:srgbClr val="FF0000"/>
                </a:solidFill>
                <a:latin typeface="Times New Roman" pitchFamily="18" charset="0"/>
                <a:cs typeface="Times New Roman" pitchFamily="18" charset="0"/>
              </a:rPr>
              <a:t>β-Blockers with </a:t>
            </a:r>
            <a:r>
              <a:rPr lang="en-US" sz="3200" dirty="0" smtClean="0">
                <a:solidFill>
                  <a:srgbClr val="FF0000"/>
                </a:solidFill>
                <a:latin typeface="Times New Roman"/>
                <a:cs typeface="Times New Roman"/>
              </a:rPr>
              <a:t>α</a:t>
            </a:r>
            <a:r>
              <a:rPr lang="en-US" sz="2000" dirty="0" smtClean="0">
                <a:solidFill>
                  <a:srgbClr val="FF0000"/>
                </a:solidFill>
                <a:latin typeface="Times New Roman" pitchFamily="18" charset="0"/>
                <a:cs typeface="Times New Roman" pitchFamily="18" charset="0"/>
              </a:rPr>
              <a:t>1</a:t>
            </a:r>
            <a:r>
              <a:rPr lang="en-US" sz="3200" dirty="0" smtClean="0">
                <a:solidFill>
                  <a:srgbClr val="FF0000"/>
                </a:solidFill>
                <a:latin typeface="Times New Roman" pitchFamily="18" charset="0"/>
                <a:cs typeface="Times New Roman" pitchFamily="18" charset="0"/>
              </a:rPr>
              <a:t>-antagonist </a:t>
            </a:r>
            <a:r>
              <a:rPr lang="ar-IQ" sz="3200" dirty="0" smtClean="0">
                <a:solidFill>
                  <a:srgbClr val="FF0000"/>
                </a:solidFill>
                <a:latin typeface="Times New Roman" pitchFamily="18" charset="0"/>
                <a:cs typeface="Times New Roman" pitchFamily="18" charset="0"/>
              </a:rPr>
              <a:t>(</a:t>
            </a:r>
            <a:r>
              <a:rPr lang="en-US" sz="3200" dirty="0" smtClean="0">
                <a:solidFill>
                  <a:srgbClr val="FF0000"/>
                </a:solidFill>
                <a:latin typeface="Times New Roman" pitchFamily="18" charset="0"/>
                <a:cs typeface="Times New Roman" pitchFamily="18" charset="0"/>
              </a:rPr>
              <a:t>activity (third generation</a:t>
            </a:r>
            <a:endParaRPr lang="ar-IQ" sz="3200" dirty="0">
              <a:solidFill>
                <a:srgbClr val="FF0000"/>
              </a:solidFill>
              <a:latin typeface="Times New Roman" pitchFamily="18" charset="0"/>
              <a:cs typeface="Times New Roman"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rema\Pictures\2014-04-15 karima\Screenshot083.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835696" y="3861048"/>
            <a:ext cx="5112568" cy="2088232"/>
          </a:xfrm>
          <a:prstGeom prst="rect">
            <a:avLst/>
          </a:prstGeom>
          <a:ln>
            <a:noFill/>
          </a:ln>
          <a:effectLst>
            <a:softEdge rad="112500"/>
          </a:effectLst>
        </p:spPr>
      </p:pic>
      <p:sp>
        <p:nvSpPr>
          <p:cNvPr id="5" name="Rectangle 4"/>
          <p:cNvSpPr/>
          <p:nvPr/>
        </p:nvSpPr>
        <p:spPr>
          <a:xfrm>
            <a:off x="827584" y="692696"/>
            <a:ext cx="7704856" cy="3108543"/>
          </a:xfrm>
          <a:prstGeom prst="rect">
            <a:avLst/>
          </a:prstGeom>
        </p:spPr>
        <p:txBody>
          <a:bodyPr wrap="square">
            <a:spAutoFit/>
          </a:bodyPr>
          <a:lstStyle/>
          <a:p>
            <a:pPr algn="l" rtl="0"/>
            <a:r>
              <a:rPr lang="en-US" sz="2800" dirty="0" smtClean="0">
                <a:solidFill>
                  <a:srgbClr val="FF0000"/>
                </a:solidFill>
                <a:latin typeface="Times New Roman" pitchFamily="18" charset="0"/>
                <a:cs typeface="Times New Roman" pitchFamily="18" charset="0"/>
              </a:rPr>
              <a:t>Labetalol:</a:t>
            </a:r>
          </a:p>
          <a:p>
            <a:pPr algn="l" rtl="0"/>
            <a:r>
              <a:rPr lang="en-US" sz="2800" dirty="0" smtClean="0">
                <a:latin typeface="Times New Roman" pitchFamily="18" charset="0"/>
                <a:cs typeface="Times New Roman" pitchFamily="18" charset="0"/>
              </a:rPr>
              <a:t>A phenylethanolamine derivative, is representative of a class of drugs that act as competitive blockers at </a:t>
            </a:r>
            <a:r>
              <a:rPr lang="el-GR" sz="2800" dirty="0" smtClean="0">
                <a:latin typeface="Times New Roman"/>
                <a:cs typeface="Times New Roman"/>
              </a:rPr>
              <a:t>α</a:t>
            </a:r>
            <a:r>
              <a:rPr lang="en-US" sz="2800" dirty="0" smtClean="0">
                <a:latin typeface="Times New Roman" pitchFamily="18" charset="0"/>
                <a:cs typeface="Times New Roman" pitchFamily="18" charset="0"/>
              </a:rPr>
              <a:t>1-, </a:t>
            </a:r>
            <a:r>
              <a:rPr lang="el-GR" sz="2800" dirty="0" smtClean="0">
                <a:latin typeface="Times New Roman"/>
                <a:cs typeface="Times New Roman"/>
              </a:rPr>
              <a:t>β</a:t>
            </a:r>
            <a:r>
              <a:rPr lang="en-US" sz="2800" dirty="0" smtClean="0">
                <a:latin typeface="Times New Roman" pitchFamily="18" charset="0"/>
                <a:cs typeface="Times New Roman" pitchFamily="18" charset="0"/>
              </a:rPr>
              <a:t>1-, and </a:t>
            </a:r>
            <a:r>
              <a:rPr lang="el-GR" sz="2800" dirty="0" smtClean="0">
                <a:latin typeface="Times New Roman"/>
                <a:cs typeface="Times New Roman"/>
              </a:rPr>
              <a:t>β</a:t>
            </a:r>
            <a:r>
              <a:rPr lang="en-US" sz="2800" dirty="0" smtClean="0">
                <a:latin typeface="Times New Roman" pitchFamily="18" charset="0"/>
                <a:cs typeface="Times New Roman" pitchFamily="18" charset="0"/>
              </a:rPr>
              <a:t>2-receptors. It is a more potent </a:t>
            </a:r>
            <a:r>
              <a:rPr lang="el-GR" sz="2800" dirty="0" smtClean="0">
                <a:latin typeface="Times New Roman"/>
                <a:cs typeface="Times New Roman"/>
              </a:rPr>
              <a:t>β</a:t>
            </a:r>
            <a:r>
              <a:rPr lang="en-US" sz="2800" dirty="0" smtClean="0">
                <a:latin typeface="Times New Roman" pitchFamily="18" charset="0"/>
                <a:cs typeface="Times New Roman" pitchFamily="18" charset="0"/>
              </a:rPr>
              <a:t> -blocker than </a:t>
            </a:r>
            <a:r>
              <a:rPr lang="el-GR" sz="2800" dirty="0" smtClean="0">
                <a:latin typeface="Times New Roman"/>
                <a:cs typeface="Times New Roman"/>
              </a:rPr>
              <a:t>α</a:t>
            </a:r>
            <a:r>
              <a:rPr lang="en-US" sz="2800" dirty="0" smtClean="0">
                <a:latin typeface="Times New Roman" pitchFamily="18" charset="0"/>
                <a:cs typeface="Times New Roman" pitchFamily="18" charset="0"/>
              </a:rPr>
              <a:t>-blocker. Because it has two asymmetric carbon atoms (1 and 1</a:t>
            </a:r>
            <a:r>
              <a:rPr lang="en-US" sz="2800" dirty="0" smtClean="0">
                <a:latin typeface="Times New Roman"/>
                <a:cs typeface="Times New Roman"/>
              </a:rPr>
              <a:t>′</a:t>
            </a:r>
            <a:r>
              <a:rPr lang="en-US" sz="2800" dirty="0" smtClean="0">
                <a:latin typeface="Times New Roman" pitchFamily="18" charset="0"/>
                <a:cs typeface="Times New Roman" pitchFamily="18" charset="0"/>
              </a:rPr>
              <a:t>), it exists as a mixture of four isomers</a:t>
            </a:r>
            <a:endParaRPr lang="ar-IQ" sz="28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50106"/>
          </a:xfrm>
        </p:spPr>
        <p:txBody>
          <a:bodyPr>
            <a:noAutofit/>
          </a:bodyPr>
          <a:lstStyle/>
          <a:p>
            <a:r>
              <a:rPr lang="en-US" sz="2800" dirty="0" smtClean="0">
                <a:latin typeface="Times New Roman" pitchFamily="18" charset="0"/>
                <a:cs typeface="Times New Roman" pitchFamily="18" charset="0"/>
              </a:rPr>
              <a:t>Biosynthesis of the catecholamines dopamine, norepinephrine, and epinephrine.</a:t>
            </a:r>
            <a:endParaRPr lang="ar-IQ" sz="2800" dirty="0">
              <a:latin typeface="Times New Roman" pitchFamily="18" charset="0"/>
              <a:cs typeface="Times New Roman" pitchFamily="18" charset="0"/>
            </a:endParaRPr>
          </a:p>
        </p:txBody>
      </p:sp>
      <p:pic>
        <p:nvPicPr>
          <p:cNvPr id="4" name="Picture 2" descr="C:\Users\krema\Pictures\2014-04-15 karima\Screenshot005.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l="7291" t="16484" r="7726" b="18678"/>
          <a:stretch>
            <a:fillRect/>
          </a:stretch>
        </p:blipFill>
        <p:spPr bwMode="auto">
          <a:xfrm>
            <a:off x="251520" y="1196752"/>
            <a:ext cx="8568951" cy="460851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60648"/>
            <a:ext cx="8712968" cy="5746643"/>
          </a:xfrm>
        </p:spPr>
        <p:txBody>
          <a:bodyPr>
            <a:normAutofit/>
          </a:bodyPr>
          <a:lstStyle/>
          <a:p>
            <a:pPr marL="109728" indent="0" algn="l" rtl="0">
              <a:buNone/>
            </a:pPr>
            <a:r>
              <a:rPr lang="en-US" sz="2400" dirty="0">
                <a:solidFill>
                  <a:srgbClr val="FF0000"/>
                </a:solidFill>
                <a:latin typeface="Times New Roman" panose="02020603050405020304" pitchFamily="18" charset="0"/>
                <a:cs typeface="Times New Roman" panose="02020603050405020304" pitchFamily="18" charset="0"/>
              </a:rPr>
              <a:t>Carvedilol</a:t>
            </a:r>
            <a:r>
              <a:rPr lang="en-US" sz="2400" dirty="0" smtClean="0">
                <a:solidFill>
                  <a:srgbClr val="FF0000"/>
                </a:solidFill>
                <a:latin typeface="Times New Roman" panose="02020603050405020304" pitchFamily="18" charset="0"/>
                <a:cs typeface="Times New Roman" panose="02020603050405020304" pitchFamily="18" charset="0"/>
              </a:rPr>
              <a:t>.</a:t>
            </a:r>
          </a:p>
          <a:p>
            <a:pPr marL="109728" indent="0" algn="just" rtl="0">
              <a:buNone/>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Carvedilol (Coreg) is a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anose="02020603050405020304" pitchFamily="18" charset="0"/>
                <a:cs typeface="Times New Roman" panose="02020603050405020304" pitchFamily="18" charset="0"/>
              </a:rPr>
              <a:t>-blocker </a:t>
            </a:r>
            <a:r>
              <a:rPr lang="en-US" sz="2400" dirty="0">
                <a:latin typeface="Times New Roman" panose="02020603050405020304" pitchFamily="18" charset="0"/>
                <a:cs typeface="Times New Roman" panose="02020603050405020304" pitchFamily="18" charset="0"/>
              </a:rPr>
              <a:t>that </a:t>
            </a:r>
            <a:r>
              <a:rPr lang="en-US" sz="2400" dirty="0" smtClean="0">
                <a:latin typeface="Times New Roman" panose="02020603050405020304" pitchFamily="18" charset="0"/>
                <a:cs typeface="Times New Roman" panose="02020603050405020304" pitchFamily="18" charset="0"/>
              </a:rPr>
              <a:t>has a </a:t>
            </a:r>
            <a:r>
              <a:rPr lang="en-US" sz="2400" dirty="0">
                <a:latin typeface="Times New Roman" panose="02020603050405020304" pitchFamily="18" charset="0"/>
                <a:cs typeface="Times New Roman" panose="02020603050405020304" pitchFamily="18" charset="0"/>
              </a:rPr>
              <a:t>unique pharmacological profile. Like labetalol, it is </a:t>
            </a:r>
            <a:r>
              <a:rPr lang="en-US" sz="2400" dirty="0" smtClean="0">
                <a:latin typeface="Times New Roman" panose="02020603050405020304" pitchFamily="18" charset="0"/>
                <a:cs typeface="Times New Roman" panose="02020603050405020304" pitchFamily="18" charset="0"/>
              </a:rPr>
              <a:t>a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anose="02020603050405020304" pitchFamily="18" charset="0"/>
                <a:cs typeface="Times New Roman" panose="02020603050405020304" pitchFamily="18" charset="0"/>
              </a:rPr>
              <a:t>-blocker </a:t>
            </a:r>
            <a:r>
              <a:rPr lang="en-US" sz="2400" dirty="0">
                <a:latin typeface="Times New Roman" panose="02020603050405020304" pitchFamily="18" charset="0"/>
                <a:cs typeface="Times New Roman" panose="02020603050405020304" pitchFamily="18" charset="0"/>
              </a:rPr>
              <a:t>that possesses </a:t>
            </a:r>
            <a:r>
              <a:rPr lang="el-GR" sz="2400" dirty="0" smtClean="0">
                <a:latin typeface="Times New Roman" panose="02020603050405020304" pitchFamily="18" charset="0"/>
                <a:cs typeface="Times New Roman" panose="02020603050405020304" pitchFamily="18" charset="0"/>
              </a:rPr>
              <a:t>α</a:t>
            </a:r>
            <a:r>
              <a:rPr lang="en-US" sz="18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-blocking </a:t>
            </a:r>
            <a:r>
              <a:rPr lang="en-US" sz="2400" dirty="0">
                <a:latin typeface="Times New Roman" panose="02020603050405020304" pitchFamily="18" charset="0"/>
                <a:cs typeface="Times New Roman" panose="02020603050405020304" pitchFamily="18" charset="0"/>
              </a:rPr>
              <a:t>activity. </a:t>
            </a:r>
            <a:endParaRPr lang="en-US" sz="2400" dirty="0" smtClean="0">
              <a:latin typeface="Times New Roman" panose="02020603050405020304" pitchFamily="18" charset="0"/>
              <a:cs typeface="Times New Roman" panose="02020603050405020304" pitchFamily="18" charset="0"/>
            </a:endParaRPr>
          </a:p>
          <a:p>
            <a:pPr marL="109728" indent="0" algn="just" rtl="0">
              <a:buNone/>
            </a:pPr>
            <a:r>
              <a:rPr lang="en-US" sz="2400" dirty="0" smtClean="0">
                <a:latin typeface="Times New Roman" panose="02020603050405020304" pitchFamily="18" charset="0"/>
                <a:cs typeface="Times New Roman" panose="02020603050405020304" pitchFamily="18" charset="0"/>
              </a:rPr>
              <a:t>Only the (S</a:t>
            </a:r>
            <a:r>
              <a:rPr lang="en-US" sz="2400" dirty="0">
                <a:latin typeface="Times New Roman" panose="02020603050405020304" pitchFamily="18" charset="0"/>
                <a:cs typeface="Times New Roman" panose="02020603050405020304" pitchFamily="18" charset="0"/>
              </a:rPr>
              <a:t>) enantiomer possesses </a:t>
            </a:r>
            <a:r>
              <a:rPr lang="en-US" sz="2400" dirty="0" smtClean="0">
                <a:latin typeface="Times New Roman" panose="02020603050405020304" pitchFamily="18" charset="0"/>
                <a:cs typeface="Times New Roman" panose="02020603050405020304" pitchFamily="18" charset="0"/>
              </a:rPr>
              <a:t>the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anose="02020603050405020304" pitchFamily="18" charset="0"/>
                <a:cs typeface="Times New Roman" panose="02020603050405020304" pitchFamily="18" charset="0"/>
              </a:rPr>
              <a:t>-blocking </a:t>
            </a:r>
            <a:r>
              <a:rPr lang="en-US" sz="2400" dirty="0">
                <a:latin typeface="Times New Roman" panose="02020603050405020304" pitchFamily="18" charset="0"/>
                <a:cs typeface="Times New Roman" panose="02020603050405020304" pitchFamily="18" charset="0"/>
              </a:rPr>
              <a:t>activity, </a:t>
            </a:r>
            <a:r>
              <a:rPr lang="en-US" sz="2400" dirty="0" smtClean="0">
                <a:latin typeface="Times New Roman" panose="02020603050405020304" pitchFamily="18" charset="0"/>
                <a:cs typeface="Times New Roman" panose="02020603050405020304" pitchFamily="18" charset="0"/>
              </a:rPr>
              <a:t>although both </a:t>
            </a:r>
            <a:r>
              <a:rPr lang="en-US" sz="2400" dirty="0">
                <a:latin typeface="Times New Roman" panose="02020603050405020304" pitchFamily="18" charset="0"/>
                <a:cs typeface="Times New Roman" panose="02020603050405020304" pitchFamily="18" charset="0"/>
              </a:rPr>
              <a:t>enantiomers are blockers of the </a:t>
            </a:r>
            <a:r>
              <a:rPr lang="el-GR" sz="2400" dirty="0" smtClean="0">
                <a:latin typeface="Times New Roman" panose="02020603050405020304" pitchFamily="18" charset="0"/>
                <a:cs typeface="Times New Roman" panose="02020603050405020304" pitchFamily="18" charset="0"/>
              </a:rPr>
              <a:t>α</a:t>
            </a:r>
            <a:r>
              <a:rPr lang="en-US" sz="18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-receptor.</a:t>
            </a:r>
          </a:p>
          <a:p>
            <a:pPr marL="109728" indent="0" algn="just" rtl="0">
              <a:buNone/>
            </a:pPr>
            <a:r>
              <a:rPr lang="en-US" sz="2400" dirty="0" smtClean="0">
                <a:latin typeface="Times New Roman" panose="02020603050405020304" pitchFamily="18" charset="0"/>
                <a:cs typeface="Times New Roman" panose="02020603050405020304" pitchFamily="18" charset="0"/>
              </a:rPr>
              <a:t> Overall, its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blocking activity is 10- to 100-fold of its </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anose="02020603050405020304" pitchFamily="18" charset="0"/>
                <a:cs typeface="Times New Roman" panose="02020603050405020304" pitchFamily="18" charset="0"/>
              </a:rPr>
              <a:t>- blocking </a:t>
            </a:r>
            <a:r>
              <a:rPr lang="en-US" sz="2400" dirty="0">
                <a:latin typeface="Times New Roman" panose="02020603050405020304" pitchFamily="18" charset="0"/>
                <a:cs typeface="Times New Roman" panose="02020603050405020304" pitchFamily="18" charset="0"/>
              </a:rPr>
              <a:t>activity. </a:t>
            </a:r>
            <a:endParaRPr lang="en-US" sz="2400" dirty="0" smtClean="0">
              <a:latin typeface="Times New Roman" panose="02020603050405020304" pitchFamily="18" charset="0"/>
              <a:cs typeface="Times New Roman" panose="02020603050405020304" pitchFamily="18" charset="0"/>
            </a:endParaRPr>
          </a:p>
          <a:p>
            <a:pPr marL="109728" indent="0" algn="just" rtl="0">
              <a:buNone/>
            </a:pPr>
            <a:r>
              <a:rPr lang="en-US" sz="2400" dirty="0" smtClean="0">
                <a:latin typeface="Times New Roman" panose="02020603050405020304" pitchFamily="18" charset="0"/>
                <a:cs typeface="Times New Roman" panose="02020603050405020304" pitchFamily="18" charset="0"/>
              </a:rPr>
              <a:t>It is used </a:t>
            </a:r>
            <a:r>
              <a:rPr lang="en-US" sz="2400" dirty="0">
                <a:latin typeface="Times New Roman" panose="02020603050405020304" pitchFamily="18" charset="0"/>
                <a:cs typeface="Times New Roman" panose="02020603050405020304" pitchFamily="18" charset="0"/>
              </a:rPr>
              <a:t>in treating hypertension and congestive heart failure.</a:t>
            </a:r>
          </a:p>
        </p:txBody>
      </p:sp>
      <p:pic>
        <p:nvPicPr>
          <p:cNvPr id="1126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19288" y="3861048"/>
            <a:ext cx="5305425"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3004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3816425"/>
          </a:xfrm>
        </p:spPr>
        <p:style>
          <a:lnRef idx="2">
            <a:schemeClr val="accent1"/>
          </a:lnRef>
          <a:fillRef idx="1">
            <a:schemeClr val="lt1"/>
          </a:fillRef>
          <a:effectRef idx="0">
            <a:schemeClr val="accent1"/>
          </a:effectRef>
          <a:fontRef idx="minor">
            <a:schemeClr val="dk1"/>
          </a:fontRef>
        </p:style>
        <p:txBody>
          <a:bodyPr/>
          <a:lstStyle/>
          <a:p>
            <a:pPr algn="ctr" rtl="0">
              <a:buNone/>
            </a:pPr>
            <a:endPar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rtl="0">
              <a:buNone/>
            </a:pP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for your listening</a:t>
            </a:r>
            <a:endParaRPr lang="ar-IQ"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5127</TotalTime>
  <Words>6374</Words>
  <Application>Microsoft Office PowerPoint</Application>
  <PresentationFormat>On-screen Show (4:3)</PresentationFormat>
  <Paragraphs>279</Paragraphs>
  <Slides>91</Slides>
  <Notes>0</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Concourse</vt:lpstr>
      <vt:lpstr>Pharmaceutical chemistry </vt:lpstr>
      <vt:lpstr>PowerPoint Presentation</vt:lpstr>
      <vt:lpstr>Structure and Physicochemical Properties</vt:lpstr>
      <vt:lpstr>Adrenergic neurotransmitters and related compounds.</vt:lpstr>
      <vt:lpstr>PowerPoint Presentation</vt:lpstr>
      <vt:lpstr>PowerPoint Presentation</vt:lpstr>
      <vt:lpstr>Biosynthesis</vt:lpstr>
      <vt:lpstr>PowerPoint Presentation</vt:lpstr>
      <vt:lpstr>Biosynthesis of the catecholamines dopamine, norepinephrine, and epinephrine.</vt:lpstr>
      <vt:lpstr>Storage, Release, Uptake, and  Metabolism</vt:lpstr>
      <vt:lpstr>Uptake.</vt:lpstr>
      <vt:lpstr>Model of life cycle of NE.</vt:lpstr>
      <vt:lpstr>Metabolism</vt:lpstr>
      <vt:lpstr>PowerPoint Presentation</vt:lpstr>
      <vt:lpstr>Adrenergic Receptors Adrenergic Receptor Subtypes</vt:lpstr>
      <vt:lpstr>PowerPoint Presentation</vt:lpstr>
      <vt:lpstr>α-Adrenergic Receptors</vt:lpstr>
      <vt:lpstr>β-Adrenergic Receptors</vt:lpstr>
      <vt:lpstr>Drugs affecting adrenergic neurotransmission</vt:lpstr>
      <vt:lpstr>Drugs Affecting Catecholamine Storage and Release</vt:lpstr>
      <vt:lpstr>PowerPoint Presentation</vt:lpstr>
      <vt:lpstr>2.Guanethidine (Ismelin) and guanadrel (Hylorel)</vt:lpstr>
      <vt:lpstr>PowerPoint Presentation</vt:lpstr>
      <vt:lpstr>Sympathomimetic agents</vt:lpstr>
      <vt:lpstr>PowerPoint Presentation</vt:lpstr>
      <vt:lpstr>PowerPoint Presentation</vt:lpstr>
      <vt:lpstr>Direct Acting Sympathomimetics </vt:lpstr>
      <vt:lpstr>PowerPoint Presentation</vt:lpstr>
      <vt:lpstr>PowerPoint Presentation</vt:lpstr>
      <vt:lpstr> Structure–activity relationships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Imidazolines and α -Adrenergic Agonists.</vt:lpstr>
      <vt:lpstr>PowerPoint Presentation</vt:lpstr>
      <vt:lpstr>Endogenous catecholamines</vt:lpstr>
      <vt:lpstr>PowerPoint Presentation</vt:lpstr>
      <vt:lpstr>     Dipivefrin (Propine, Dipivalyl Epinephrine). </vt:lpstr>
      <vt:lpstr>PowerPoint Presentation</vt:lpstr>
      <vt:lpstr>α -adrenergic receptor agonists</vt:lpstr>
      <vt:lpstr>Phenylephrine.</vt:lpstr>
      <vt:lpstr>PowerPoint Presentation</vt:lpstr>
      <vt:lpstr>PowerPoint Presentation</vt:lpstr>
      <vt:lpstr>PowerPoint Presentation</vt:lpstr>
      <vt:lpstr>PowerPoint Presentation</vt:lpstr>
      <vt:lpstr>PowerPoint Presentation</vt:lpstr>
      <vt:lpstr>Clonidine (Catapres)</vt:lpstr>
      <vt:lpstr>Apraclonidine (Iopidine) and Brimonidine (Alphagan)</vt:lpstr>
      <vt:lpstr>Guanabenz (Wytensin) and Guanfacine ((Tenex) (Open-Ring Imidazolidine</vt:lpstr>
      <vt:lpstr>PowerPoint Presentation</vt:lpstr>
      <vt:lpstr>Methyldopa (L-methyldopa, Aldomet)  </vt:lpstr>
      <vt:lpstr>PowerPoint Presentation</vt:lpstr>
      <vt:lpstr>Metabolic conversion of methyl dopate and methyldopa to -methylnorepinephrine</vt:lpstr>
      <vt:lpstr>PowerPoint Presentation</vt:lpstr>
      <vt:lpstr>PowerPoint Presentation</vt:lpstr>
      <vt:lpstr> Metaproterenol (Alupent), terbutaline (Bricanyl, Brethine), and fenoterol (an investigational drugs) </vt:lpstr>
      <vt:lpstr>PowerPoint Presentation</vt:lpstr>
      <vt:lpstr>Albuterol (Proventil, Ventolin), pirbuterol (Maxair),and salmeterol (Serevent)</vt:lpstr>
      <vt:lpstr>PowerPoint Presentation</vt:lpstr>
      <vt:lpstr>PowerPoint Presentation</vt:lpstr>
      <vt:lpstr>β3-Adrenergic Receptor Agonists</vt:lpstr>
      <vt:lpstr>Indirect-Acting Sympathomimetics</vt:lpstr>
      <vt:lpstr>PowerPoint Presentation</vt:lpstr>
      <vt:lpstr>PowerPoint Presentation</vt:lpstr>
      <vt:lpstr>PowerPoint Presentation</vt:lpstr>
      <vt:lpstr>Sympathomimetics with a Mixed Mechanism of Action</vt:lpstr>
      <vt:lpstr>PowerPoint Presentation</vt:lpstr>
      <vt:lpstr>Phenylpropanolamine (Propadrine)</vt:lpstr>
      <vt:lpstr> Adrenergic receptor antagonists (blockers)</vt:lpstr>
      <vt:lpstr>Tolazoline (Priscoline) and phentolamine (Regitine)</vt:lpstr>
      <vt:lpstr>Irreversible α-blockers</vt:lpstr>
      <vt:lpstr>PowerPoint Presentation</vt:lpstr>
      <vt:lpstr>PowerPoint Presentation</vt:lpstr>
      <vt:lpstr>Selective α2-blockers </vt:lpstr>
      <vt:lpstr>β-Blockers structure–activity relationships</vt:lpstr>
      <vt:lpstr>PowerPoint Presentation</vt:lpstr>
      <vt:lpstr>PowerPoint Presentation</vt:lpstr>
      <vt:lpstr>PowerPoint Presentation</vt:lpstr>
      <vt:lpstr>PowerPoint Presentation</vt:lpstr>
      <vt:lpstr>PowerPoint Presentation</vt:lpstr>
      <vt:lpstr>β1-selective blockers (second generation)</vt:lpstr>
      <vt:lpstr>PowerPoint Presentation</vt:lpstr>
      <vt:lpstr>β-Blockers with α1-antagonist (activity (third generation</vt:lpstr>
      <vt:lpstr>PowerPoint Presentation</vt:lpstr>
      <vt:lpstr>PowerPoint Presentation</vt:lpstr>
      <vt:lpstr>PowerPoint Presentation</vt:lpstr>
    </vt:vector>
  </TitlesOfParts>
  <Company>Deftones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Adrenergic drugs</dc:title>
  <dc:creator>krema</dc:creator>
  <cp:lastModifiedBy>Windows User</cp:lastModifiedBy>
  <cp:revision>304</cp:revision>
  <dcterms:created xsi:type="dcterms:W3CDTF">2014-08-24T18:36:18Z</dcterms:created>
  <dcterms:modified xsi:type="dcterms:W3CDTF">2018-12-25T19:17:59Z</dcterms:modified>
</cp:coreProperties>
</file>