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8" r:id="rId1"/>
  </p:sldMasterIdLst>
  <p:notesMasterIdLst>
    <p:notesMasterId r:id="rId47"/>
  </p:notesMasterIdLst>
  <p:sldIdLst>
    <p:sldId id="256" r:id="rId2"/>
    <p:sldId id="257" r:id="rId3"/>
    <p:sldId id="259" r:id="rId4"/>
    <p:sldId id="258" r:id="rId5"/>
    <p:sldId id="260" r:id="rId6"/>
    <p:sldId id="303" r:id="rId7"/>
    <p:sldId id="261" r:id="rId8"/>
    <p:sldId id="307" r:id="rId9"/>
    <p:sldId id="308" r:id="rId10"/>
    <p:sldId id="309" r:id="rId11"/>
    <p:sldId id="302" r:id="rId12"/>
    <p:sldId id="299" r:id="rId13"/>
    <p:sldId id="262" r:id="rId14"/>
    <p:sldId id="295" r:id="rId15"/>
    <p:sldId id="300" r:id="rId16"/>
    <p:sldId id="301" r:id="rId17"/>
    <p:sldId id="264" r:id="rId18"/>
    <p:sldId id="265" r:id="rId19"/>
    <p:sldId id="296" r:id="rId20"/>
    <p:sldId id="272" r:id="rId21"/>
    <p:sldId id="310" r:id="rId22"/>
    <p:sldId id="312" r:id="rId23"/>
    <p:sldId id="274" r:id="rId24"/>
    <p:sldId id="288" r:id="rId25"/>
    <p:sldId id="313" r:id="rId26"/>
    <p:sldId id="291" r:id="rId27"/>
    <p:sldId id="289" r:id="rId28"/>
    <p:sldId id="293" r:id="rId29"/>
    <p:sldId id="294" r:id="rId30"/>
    <p:sldId id="276" r:id="rId31"/>
    <p:sldId id="277" r:id="rId32"/>
    <p:sldId id="286" r:id="rId33"/>
    <p:sldId id="287" r:id="rId34"/>
    <p:sldId id="278" r:id="rId35"/>
    <p:sldId id="279" r:id="rId36"/>
    <p:sldId id="304" r:id="rId37"/>
    <p:sldId id="280" r:id="rId38"/>
    <p:sldId id="297" r:id="rId39"/>
    <p:sldId id="281" r:id="rId40"/>
    <p:sldId id="306" r:id="rId41"/>
    <p:sldId id="292" r:id="rId42"/>
    <p:sldId id="282" r:id="rId43"/>
    <p:sldId id="284" r:id="rId44"/>
    <p:sldId id="305" r:id="rId45"/>
    <p:sldId id="285" r:id="rId4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0" d="100"/>
          <a:sy n="60" d="100"/>
        </p:scale>
        <p:origin x="-1572" y="-1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8840146-B958-480D-94B6-AE11CA82EDA1}" type="datetimeFigureOut">
              <a:rPr lang="ar-IQ" smtClean="0"/>
              <a:pPr/>
              <a:t>04/04/1440</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6E6EE36-BF71-47B3-85EB-773C77E1E5C8}" type="slidenum">
              <a:rPr lang="ar-IQ" smtClean="0"/>
              <a:pPr/>
              <a:t>‹#›</a:t>
            </a:fld>
            <a:endParaRPr lang="ar-IQ"/>
          </a:p>
        </p:txBody>
      </p:sp>
    </p:spTree>
    <p:extLst>
      <p:ext uri="{BB962C8B-B14F-4D97-AF65-F5344CB8AC3E}">
        <p14:creationId xmlns:p14="http://schemas.microsoft.com/office/powerpoint/2010/main" val="220833650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06E6EE36-BF71-47B3-85EB-773C77E1E5C8}" type="slidenum">
              <a:rPr lang="ar-IQ" smtClean="0"/>
              <a:pPr/>
              <a:t>30</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06E6EE36-BF71-47B3-85EB-773C77E1E5C8}" type="slidenum">
              <a:rPr lang="ar-IQ" smtClean="0"/>
              <a:pPr/>
              <a:t>32</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9A522E5-79A0-4599-A71E-813A12806316}" type="datetimeFigureOut">
              <a:rPr lang="ar-IQ" smtClean="0"/>
              <a:pPr/>
              <a:t>04/04/1440</a:t>
            </a:fld>
            <a:endParaRPr lang="ar-IQ"/>
          </a:p>
        </p:txBody>
      </p:sp>
      <p:sp>
        <p:nvSpPr>
          <p:cNvPr id="19" name="Footer Placeholder 18"/>
          <p:cNvSpPr>
            <a:spLocks noGrp="1"/>
          </p:cNvSpPr>
          <p:nvPr>
            <p:ph type="ftr" sz="quarter" idx="11"/>
          </p:nvPr>
        </p:nvSpPr>
        <p:spPr/>
        <p:txBody>
          <a:bodyPr/>
          <a:lstStyle/>
          <a:p>
            <a:endParaRPr lang="ar-IQ"/>
          </a:p>
        </p:txBody>
      </p:sp>
      <p:sp>
        <p:nvSpPr>
          <p:cNvPr id="27" name="Slide Number Placeholder 26"/>
          <p:cNvSpPr>
            <a:spLocks noGrp="1"/>
          </p:cNvSpPr>
          <p:nvPr>
            <p:ph type="sldNum" sz="quarter" idx="12"/>
          </p:nvPr>
        </p:nvSpPr>
        <p:spPr/>
        <p:txBody>
          <a:bodyPr/>
          <a:lstStyle/>
          <a:p>
            <a:fld id="{82E8F2BA-EA3C-4F1F-8744-6518568B19C2}"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A522E5-79A0-4599-A71E-813A12806316}" type="datetimeFigureOut">
              <a:rPr lang="ar-IQ" smtClean="0"/>
              <a:pPr/>
              <a:t>04/04/1440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2E8F2BA-EA3C-4F1F-8744-6518568B19C2}"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A522E5-79A0-4599-A71E-813A12806316}" type="datetimeFigureOut">
              <a:rPr lang="ar-IQ" smtClean="0"/>
              <a:pPr/>
              <a:t>04/04/1440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2E8F2BA-EA3C-4F1F-8744-6518568B19C2}"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A522E5-79A0-4599-A71E-813A12806316}" type="datetimeFigureOut">
              <a:rPr lang="ar-IQ" smtClean="0"/>
              <a:pPr/>
              <a:t>04/04/1440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2E8F2BA-EA3C-4F1F-8744-6518568B19C2}"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9A522E5-79A0-4599-A71E-813A12806316}" type="datetimeFigureOut">
              <a:rPr lang="ar-IQ" smtClean="0"/>
              <a:pPr/>
              <a:t>04/04/1440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2E8F2BA-EA3C-4F1F-8744-6518568B19C2}"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9A522E5-79A0-4599-A71E-813A12806316}" type="datetimeFigureOut">
              <a:rPr lang="ar-IQ" smtClean="0"/>
              <a:pPr/>
              <a:t>04/04/1440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2E8F2BA-EA3C-4F1F-8744-6518568B19C2}"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9A522E5-79A0-4599-A71E-813A12806316}" type="datetimeFigureOut">
              <a:rPr lang="ar-IQ" smtClean="0"/>
              <a:pPr/>
              <a:t>04/04/1440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82E8F2BA-EA3C-4F1F-8744-6518568B19C2}"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9A522E5-79A0-4599-A71E-813A12806316}" type="datetimeFigureOut">
              <a:rPr lang="ar-IQ" smtClean="0"/>
              <a:pPr/>
              <a:t>04/04/1440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82E8F2BA-EA3C-4F1F-8744-6518568B19C2}"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A522E5-79A0-4599-A71E-813A12806316}" type="datetimeFigureOut">
              <a:rPr lang="ar-IQ" smtClean="0"/>
              <a:pPr/>
              <a:t>04/04/1440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82E8F2BA-EA3C-4F1F-8744-6518568B19C2}"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9A522E5-79A0-4599-A71E-813A12806316}" type="datetimeFigureOut">
              <a:rPr lang="ar-IQ" smtClean="0"/>
              <a:pPr/>
              <a:t>04/04/1440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2E8F2BA-EA3C-4F1F-8744-6518568B19C2}"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9A522E5-79A0-4599-A71E-813A12806316}" type="datetimeFigureOut">
              <a:rPr lang="ar-IQ" smtClean="0"/>
              <a:pPr/>
              <a:t>04/04/1440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8077200" y="6356350"/>
            <a:ext cx="609600" cy="365125"/>
          </a:xfrm>
        </p:spPr>
        <p:txBody>
          <a:bodyPr/>
          <a:lstStyle/>
          <a:p>
            <a:fld id="{82E8F2BA-EA3C-4F1F-8744-6518568B19C2}" type="slidenum">
              <a:rPr lang="ar-IQ" smtClean="0"/>
              <a:pPr/>
              <a:t>‹#›</a:t>
            </a:fld>
            <a:endParaRPr lang="ar-IQ"/>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9A522E5-79A0-4599-A71E-813A12806316}" type="datetimeFigureOut">
              <a:rPr lang="ar-IQ" smtClean="0"/>
              <a:pPr/>
              <a:t>04/04/1440</a:t>
            </a:fld>
            <a:endParaRPr lang="ar-IQ"/>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2E8F2BA-EA3C-4F1F-8744-6518568B19C2}" type="slidenum">
              <a:rPr lang="ar-IQ" smtClean="0"/>
              <a:pPr/>
              <a:t>‹#›</a:t>
            </a:fld>
            <a:endParaRPr lang="ar-IQ"/>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Pharmaceutical Chemistry</a:t>
            </a:r>
            <a:endParaRPr lang="ar-IQ" dirty="0"/>
          </a:p>
        </p:txBody>
      </p:sp>
      <p:sp>
        <p:nvSpPr>
          <p:cNvPr id="3" name="Subtitle 2"/>
          <p:cNvSpPr>
            <a:spLocks noGrp="1"/>
          </p:cNvSpPr>
          <p:nvPr>
            <p:ph type="subTitle" idx="1"/>
          </p:nvPr>
        </p:nvSpPr>
        <p:spPr>
          <a:xfrm>
            <a:off x="533400" y="3228536"/>
            <a:ext cx="7854696" cy="2720744"/>
          </a:xfrm>
        </p:spPr>
        <p:txBody>
          <a:bodyPr>
            <a:normAutofit/>
          </a:bodyPr>
          <a:lstStyle/>
          <a:p>
            <a:pPr algn="ctr"/>
            <a:r>
              <a:rPr lang="en-US" sz="4400" smtClean="0"/>
              <a:t>Antipsychotic </a:t>
            </a:r>
            <a:r>
              <a:rPr lang="en-US" sz="4400" dirty="0" smtClean="0"/>
              <a:t>Drugs</a:t>
            </a:r>
          </a:p>
          <a:p>
            <a:pPr algn="l"/>
            <a:r>
              <a:rPr lang="en-US" dirty="0" smtClean="0"/>
              <a:t>                                           By </a:t>
            </a:r>
          </a:p>
          <a:p>
            <a:pPr algn="ctr"/>
            <a:r>
              <a:rPr lang="en-US" dirty="0" smtClean="0">
                <a:solidFill>
                  <a:srgbClr val="FFFF00"/>
                </a:solidFill>
              </a:rPr>
              <a:t>Assist. Prof. Karima Fadhil Ali</a:t>
            </a:r>
          </a:p>
          <a:p>
            <a:pPr algn="ctr"/>
            <a:r>
              <a:rPr lang="en-US" dirty="0" smtClean="0"/>
              <a:t>Al mustansiriya university</a:t>
            </a:r>
          </a:p>
          <a:p>
            <a:pPr algn="ctr"/>
            <a:r>
              <a:rPr lang="en-US" dirty="0" smtClean="0"/>
              <a:t>College of pharmacy    </a:t>
            </a:r>
          </a:p>
          <a:p>
            <a:endParaRPr lang="ar-IQ"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7837" y="2134394"/>
            <a:ext cx="5648325"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6994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activity relationships</a:t>
            </a:r>
            <a:endParaRPr lang="ar-IQ" dirty="0"/>
          </a:p>
        </p:txBody>
      </p:sp>
      <p:sp>
        <p:nvSpPr>
          <p:cNvPr id="3" name="Content Placeholder 2"/>
          <p:cNvSpPr>
            <a:spLocks noGrp="1"/>
          </p:cNvSpPr>
          <p:nvPr>
            <p:ph idx="1"/>
          </p:nvPr>
        </p:nvSpPr>
        <p:spPr/>
        <p:txBody>
          <a:bodyPr>
            <a:normAutofit/>
          </a:bodyPr>
          <a:lstStyle/>
          <a:p>
            <a:pPr marL="273050" indent="260350" algn="l" rtl="0">
              <a:buFont typeface="+mj-lt"/>
              <a:buAutoNum type="arabicPeriod"/>
            </a:pPr>
            <a:r>
              <a:rPr lang="en-US" sz="2800" dirty="0" smtClean="0">
                <a:latin typeface="Times New Roman" pitchFamily="18" charset="0"/>
                <a:cs typeface="Times New Roman" pitchFamily="18" charset="0"/>
              </a:rPr>
              <a:t>Un substituted phenothiazines has no activity but has enough lipophilicity for good brain penetration.</a:t>
            </a:r>
          </a:p>
          <a:p>
            <a:pPr marL="273050" indent="260350" algn="l" rtl="0">
              <a:buFont typeface="+mj-lt"/>
              <a:buAutoNum type="arabicPeriod"/>
            </a:pPr>
            <a:r>
              <a:rPr lang="en-US" sz="2800" dirty="0" smtClean="0">
                <a:latin typeface="Times New Roman" pitchFamily="18" charset="0"/>
                <a:cs typeface="Times New Roman" pitchFamily="18" charset="0"/>
              </a:rPr>
              <a:t>Substititution at C2 and N10 is required for activity. </a:t>
            </a:r>
          </a:p>
          <a:p>
            <a:pPr marL="273050" indent="-3175" algn="l" rtl="0">
              <a:buNone/>
            </a:pPr>
            <a:r>
              <a:rPr lang="en-US" sz="2800" dirty="0" smtClean="0">
                <a:solidFill>
                  <a:srgbClr val="92D050"/>
                </a:solidFill>
                <a:latin typeface="Times New Roman" pitchFamily="18" charset="0"/>
                <a:cs typeface="Times New Roman" pitchFamily="18" charset="0"/>
              </a:rPr>
              <a:t>3.</a:t>
            </a:r>
            <a:r>
              <a:rPr lang="en-US" sz="2800" dirty="0" smtClean="0">
                <a:latin typeface="Times New Roman" pitchFamily="18" charset="0"/>
                <a:cs typeface="Times New Roman" pitchFamily="18" charset="0"/>
              </a:rPr>
              <a:t>Activity   increases (with some exceptions) as with electron-withdrawing ability of the 2-substituent increases (e.g., chlorpromazine vs. promazine). </a:t>
            </a:r>
            <a:endParaRPr lang="ar-IQ" sz="2800" dirty="0" smtClean="0">
              <a:latin typeface="Times New Roman" pitchFamily="18" charset="0"/>
              <a:cs typeface="Times New Roman" pitchFamily="18" charset="0"/>
            </a:endParaRPr>
          </a:p>
          <a:p>
            <a:endParaRPr lang="ar-IQ"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rema\Pictures\2014-04-15 karima\Screenshot167.jpg"/>
          <p:cNvPicPr>
            <a:picLocks noGrp="1" noChangeAspect="1" noChangeArrowheads="1"/>
          </p:cNvPicPr>
          <p:nvPr>
            <p:ph idx="1"/>
          </p:nvPr>
        </p:nvPicPr>
        <p:blipFill>
          <a:blip r:embed="rId2" cstate="print"/>
          <a:srcRect/>
          <a:stretch>
            <a:fillRect/>
          </a:stretch>
        </p:blipFill>
        <p:spPr bwMode="auto">
          <a:xfrm>
            <a:off x="1547664" y="620689"/>
            <a:ext cx="6192688" cy="2664295"/>
          </a:xfrm>
          <a:prstGeom prst="rect">
            <a:avLst/>
          </a:prstGeom>
          <a:noFill/>
        </p:spPr>
      </p:pic>
      <p:sp>
        <p:nvSpPr>
          <p:cNvPr id="5" name="Rectangle 4"/>
          <p:cNvSpPr/>
          <p:nvPr/>
        </p:nvSpPr>
        <p:spPr>
          <a:xfrm>
            <a:off x="179512" y="3212976"/>
            <a:ext cx="8712968" cy="1384995"/>
          </a:xfrm>
          <a:prstGeom prst="rect">
            <a:avLst/>
          </a:prstGeom>
        </p:spPr>
        <p:txBody>
          <a:bodyPr wrap="square">
            <a:spAutoFit/>
          </a:bodyPr>
          <a:lstStyle/>
          <a:p>
            <a:pPr marL="273050" indent="442913" algn="just" rtl="0">
              <a:buNone/>
            </a:pPr>
            <a:r>
              <a:rPr lang="en-US" sz="2800" dirty="0" smtClean="0">
                <a:solidFill>
                  <a:srgbClr val="92D050"/>
                </a:solidFill>
                <a:latin typeface="Times New Roman" pitchFamily="18" charset="0"/>
                <a:cs typeface="Times New Roman" pitchFamily="18" charset="0"/>
              </a:rPr>
              <a:t>4.</a:t>
            </a:r>
            <a:r>
              <a:rPr lang="en-US" sz="2800" dirty="0" smtClean="0">
                <a:latin typeface="Times New Roman" pitchFamily="18" charset="0"/>
                <a:cs typeface="Times New Roman" pitchFamily="18" charset="0"/>
              </a:rPr>
              <a:t>Another possibly important structural feature in the more potent compounds is the presence of an unshared electron pair on an atom or atoms of the 2-substituent</a:t>
            </a:r>
            <a:r>
              <a:rPr lang="en-US" dirty="0" smtClean="0">
                <a:latin typeface="Times New Roman" pitchFamily="18" charset="0"/>
                <a:cs typeface="Times New Roman" pitchFamily="18"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271864"/>
          </a:xfrm>
        </p:spPr>
        <p:txBody>
          <a:bodyPr/>
          <a:lstStyle/>
          <a:p>
            <a:pPr marL="273050" indent="442913" algn="just" rtl="0">
              <a:buNone/>
            </a:pPr>
            <a:r>
              <a:rPr lang="en-US" dirty="0" smtClean="0">
                <a:solidFill>
                  <a:srgbClr val="92D050"/>
                </a:solidFill>
                <a:latin typeface="Times New Roman" pitchFamily="18" charset="0"/>
                <a:cs typeface="Times New Roman" pitchFamily="18" charset="0"/>
              </a:rPr>
              <a:t>5.</a:t>
            </a:r>
            <a:r>
              <a:rPr lang="en-US" dirty="0" smtClean="0">
                <a:latin typeface="Times New Roman" pitchFamily="18" charset="0"/>
                <a:cs typeface="Times New Roman" pitchFamily="18" charset="0"/>
              </a:rPr>
              <a:t>Substitution at the 3-position can improve activity over non substituted compounds but not as significantly as substitution at the 2-position. </a:t>
            </a:r>
          </a:p>
          <a:p>
            <a:pPr marL="273050" indent="442913" algn="just" rtl="0">
              <a:buNone/>
            </a:pPr>
            <a:r>
              <a:rPr lang="en-US" dirty="0" smtClean="0">
                <a:solidFill>
                  <a:srgbClr val="92D050"/>
                </a:solidFill>
                <a:latin typeface="Times New Roman" pitchFamily="18" charset="0"/>
                <a:cs typeface="Times New Roman" pitchFamily="18" charset="0"/>
              </a:rPr>
              <a:t>6.</a:t>
            </a:r>
            <a:r>
              <a:rPr lang="en-US" dirty="0" smtClean="0">
                <a:latin typeface="Times New Roman" pitchFamily="18" charset="0"/>
                <a:cs typeface="Times New Roman" pitchFamily="18" charset="0"/>
              </a:rPr>
              <a:t>Substitution at position 1 has a deleterious effect on antipsychotic activity, as does (to a lesser extent) substitution at the 4-position. </a:t>
            </a:r>
            <a:endParaRPr lang="ar-IQ"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2" cstate="print"/>
          <a:srcRect l="11037" r="10634"/>
          <a:stretch/>
        </p:blipFill>
        <p:spPr bwMode="auto">
          <a:xfrm>
            <a:off x="539552" y="836712"/>
            <a:ext cx="7992888" cy="54006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rema\Pictures\2014-04-15 karima\Screenshot168.jpg"/>
          <p:cNvPicPr>
            <a:picLocks noGrp="1" noChangeAspect="1" noChangeArrowheads="1"/>
          </p:cNvPicPr>
          <p:nvPr>
            <p:ph idx="1"/>
          </p:nvPr>
        </p:nvPicPr>
        <p:blipFill>
          <a:blip r:embed="rId2" cstate="print"/>
          <a:srcRect/>
          <a:stretch>
            <a:fillRect/>
          </a:stretch>
        </p:blipFill>
        <p:spPr bwMode="auto">
          <a:xfrm>
            <a:off x="1" y="1196752"/>
            <a:ext cx="8964488" cy="4733354"/>
          </a:xfrm>
          <a:prstGeom prst="rect">
            <a:avLst/>
          </a:prstGeom>
          <a:noFill/>
        </p:spPr>
      </p:pic>
      <p:pic>
        <p:nvPicPr>
          <p:cNvPr id="3" name="Picture 2" descr="C:\Users\krema\Pictures\2014-04-15 karima\Screenshot168.jpg"/>
          <p:cNvPicPr>
            <a:picLocks noChangeAspect="1" noChangeArrowheads="1"/>
          </p:cNvPicPr>
          <p:nvPr/>
        </p:nvPicPr>
        <p:blipFill rotWithShape="1">
          <a:blip r:embed="rId2" cstate="print"/>
          <a:srcRect t="13368" r="9827" b="14527"/>
          <a:stretch/>
        </p:blipFill>
        <p:spPr bwMode="auto">
          <a:xfrm>
            <a:off x="323528" y="1052736"/>
            <a:ext cx="8424936" cy="568863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krema\Pictures\2014-04-15 karima\Screenshot169.jpg"/>
          <p:cNvPicPr>
            <a:picLocks noGrp="1" noChangeAspect="1" noChangeArrowheads="1"/>
          </p:cNvPicPr>
          <p:nvPr>
            <p:ph idx="1"/>
          </p:nvPr>
        </p:nvPicPr>
        <p:blipFill>
          <a:blip r:embed="rId2" cstate="print"/>
          <a:srcRect/>
          <a:stretch>
            <a:fillRect/>
          </a:stretch>
        </p:blipFill>
        <p:spPr bwMode="auto">
          <a:xfrm>
            <a:off x="0" y="1052736"/>
            <a:ext cx="8892480" cy="561662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415880"/>
          </a:xfrm>
        </p:spPr>
        <p:txBody>
          <a:bodyPr>
            <a:noAutofit/>
          </a:bodyPr>
          <a:lstStyle/>
          <a:p>
            <a:pPr marL="273050" indent="442913" algn="just" rtl="0">
              <a:buNone/>
            </a:pPr>
            <a:r>
              <a:rPr lang="en-US" sz="2800" dirty="0" smtClean="0">
                <a:latin typeface="Times New Roman" pitchFamily="18" charset="0"/>
                <a:cs typeface="Times New Roman" pitchFamily="18" charset="0"/>
              </a:rPr>
              <a:t>The significance of these substituent effects could be that the hydrogen atom of the protonated amino group of the side chain H-bonds with an electron pair of an atom of the 2-substituent to develop a DA-like arrangement.</a:t>
            </a:r>
          </a:p>
          <a:p>
            <a:pPr marL="273050" indent="442913" algn="just" rtl="0">
              <a:buNone/>
            </a:pPr>
            <a:r>
              <a:rPr lang="en-US" sz="2800" dirty="0" smtClean="0">
                <a:latin typeface="Times New Roman" pitchFamily="18" charset="0"/>
                <a:cs typeface="Times New Roman" pitchFamily="18" charset="0"/>
              </a:rPr>
              <a:t> Conformational studies on chlorpromazine reveal that tilting of the side chain toward ring A allows favorable van der Waals interactions of the side chain with the chlorine substituent. The resulting conformation permits the superimposition of DA.   Substitution at the 1-position </a:t>
            </a:r>
            <a:r>
              <a:rPr lang="en-US" sz="2800" dirty="0" err="1" smtClean="0">
                <a:latin typeface="Times New Roman" pitchFamily="18" charset="0"/>
                <a:cs typeface="Times New Roman" pitchFamily="18" charset="0"/>
              </a:rPr>
              <a:t>sterically</a:t>
            </a:r>
            <a:r>
              <a:rPr lang="en-US" sz="2800" dirty="0" smtClean="0">
                <a:latin typeface="Times New Roman" pitchFamily="18" charset="0"/>
                <a:cs typeface="Times New Roman" pitchFamily="18" charset="0"/>
              </a:rPr>
              <a:t> hinders the ability of the side chain to approach ring A. </a:t>
            </a:r>
            <a:endParaRPr lang="ar-IQ" sz="28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507288" cy="5487888"/>
          </a:xfrm>
        </p:spPr>
        <p:txBody>
          <a:bodyPr>
            <a:normAutofit fontScale="92500"/>
          </a:bodyPr>
          <a:lstStyle/>
          <a:p>
            <a:pPr marL="273050" indent="442913" algn="just" rtl="0">
              <a:buNone/>
            </a:pPr>
            <a:r>
              <a:rPr lang="en-US" sz="2800" dirty="0" smtClean="0">
                <a:latin typeface="Times New Roman" pitchFamily="18" charset="0"/>
                <a:cs typeface="Times New Roman" pitchFamily="18" charset="0"/>
              </a:rPr>
              <a:t>On the other hand, a substituent at the 3- position will be too far from the side chain to provide van der Waals attraction.</a:t>
            </a:r>
          </a:p>
          <a:p>
            <a:pPr marL="273050" indent="442913" algn="just" rtl="0">
              <a:buNone/>
            </a:pPr>
            <a:r>
              <a:rPr lang="en-US" sz="2800" dirty="0" smtClean="0">
                <a:latin typeface="Times New Roman" pitchFamily="18" charset="0"/>
                <a:cs typeface="Times New Roman" pitchFamily="18" charset="0"/>
              </a:rPr>
              <a:t>A trifluoromethyl group will give more van der Waals contacts with the side chain than a chloro substituent and, in fact, triflupromazine is more potent than chlorpromazine .</a:t>
            </a:r>
          </a:p>
          <a:p>
            <a:pPr marL="273050" indent="442913" algn="just" rtl="0">
              <a:buNone/>
            </a:pPr>
            <a:r>
              <a:rPr lang="en-US" sz="2800" dirty="0" smtClean="0">
                <a:latin typeface="Times New Roman" pitchFamily="18" charset="0"/>
                <a:cs typeface="Times New Roman" pitchFamily="18" charset="0"/>
              </a:rPr>
              <a:t>As a general rule, electron-withdrawing groups at the 2-position increase the antipsychotic efficacy (chlorpromazine </a:t>
            </a:r>
            <a:r>
              <a:rPr lang="en-US" sz="2800" dirty="0" err="1" smtClean="0">
                <a:latin typeface="Times New Roman" pitchFamily="18" charset="0"/>
                <a:cs typeface="Times New Roman" pitchFamily="18" charset="0"/>
              </a:rPr>
              <a:t>vs.promazine</a:t>
            </a:r>
            <a:r>
              <a:rPr lang="en-US" sz="2800" dirty="0" smtClean="0">
                <a:latin typeface="Times New Roman" pitchFamily="18" charset="0"/>
                <a:cs typeface="Times New Roman" pitchFamily="18" charset="0"/>
              </a:rPr>
              <a:t>). </a:t>
            </a:r>
          </a:p>
          <a:p>
            <a:pPr marL="273050" indent="442913" algn="just" rtl="0">
              <a:buNone/>
            </a:pPr>
            <a:r>
              <a:rPr lang="en-US" sz="2800" dirty="0" smtClean="0">
                <a:latin typeface="Times New Roman" pitchFamily="18" charset="0"/>
                <a:cs typeface="Times New Roman" pitchFamily="18" charset="0"/>
              </a:rPr>
              <a:t>Molecular models indicate that a shorter or a branched side chain prohibits the assumption of the DA-like conformation caused by van der Waals repulsive forces between the side chain and the phenothiazine ring</a:t>
            </a:r>
            <a:r>
              <a:rPr lang="en-US" sz="2800" dirty="0" smtClean="0"/>
              <a:t>.</a:t>
            </a:r>
          </a:p>
          <a:p>
            <a:pPr marL="273050" indent="442913" algn="l" rtl="0">
              <a:buNone/>
            </a:pPr>
            <a:endParaRPr lang="en-US" sz="2800" dirty="0" smtClean="0">
              <a:latin typeface="Times New Roman" pitchFamily="18" charset="0"/>
              <a:cs typeface="Times New Roman" pitchFamily="18" charset="0"/>
            </a:endParaRPr>
          </a:p>
          <a:p>
            <a:pPr marL="273050" indent="442913" algn="l" rtl="0">
              <a:buNone/>
            </a:pPr>
            <a:endParaRPr lang="ar-IQ" sz="2800" dirty="0" smtClean="0">
              <a:latin typeface="Times New Roman" pitchFamily="18" charset="0"/>
              <a:cs typeface="Times New Roman" pitchFamily="18" charset="0"/>
            </a:endParaRPr>
          </a:p>
          <a:p>
            <a:pPr algn="l" rtl="0">
              <a:buNone/>
            </a:pPr>
            <a:endParaRPr lang="ar-IQ" sz="28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507288" cy="5343872"/>
          </a:xfrm>
        </p:spPr>
        <p:txBody>
          <a:bodyPr>
            <a:normAutofit/>
          </a:bodyPr>
          <a:lstStyle/>
          <a:p>
            <a:pPr marL="273050" indent="439738" algn="just" rtl="0">
              <a:buNone/>
            </a:pPr>
            <a:r>
              <a:rPr lang="en-US" sz="3000" dirty="0" smtClean="0">
                <a:latin typeface="Times New Roman" pitchFamily="18" charset="0"/>
                <a:cs typeface="Times New Roman" pitchFamily="18" charset="0"/>
              </a:rPr>
              <a:t>The nature of the substituent on the side chain amine may also influence the conformation of the phenothiazine side chain. </a:t>
            </a:r>
          </a:p>
          <a:p>
            <a:pPr marL="273050" indent="439738" algn="just" rtl="0">
              <a:buNone/>
            </a:pPr>
            <a:r>
              <a:rPr lang="en-US" sz="3000" dirty="0" smtClean="0">
                <a:latin typeface="Times New Roman" pitchFamily="18" charset="0"/>
                <a:cs typeface="Times New Roman" pitchFamily="18" charset="0"/>
              </a:rPr>
              <a:t>A piperazine ring affords more van der Waals contacts with the 2-substituent than does an alkylamino side chain. Piperazinyl phenothiazines are more potent in the anti schizophrenic effects.</a:t>
            </a:r>
            <a:endParaRPr lang="ar-IQ" sz="30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Antipsychotics Drugs</a:t>
            </a:r>
            <a:endParaRPr lang="ar-IQ" dirty="0"/>
          </a:p>
        </p:txBody>
      </p:sp>
      <p:sp>
        <p:nvSpPr>
          <p:cNvPr id="3" name="Content Placeholder 2"/>
          <p:cNvSpPr>
            <a:spLocks noGrp="1"/>
          </p:cNvSpPr>
          <p:nvPr>
            <p:ph idx="1"/>
          </p:nvPr>
        </p:nvSpPr>
        <p:spPr>
          <a:xfrm>
            <a:off x="467544" y="1935480"/>
            <a:ext cx="8424936" cy="4389120"/>
          </a:xfrm>
        </p:spPr>
        <p:txBody>
          <a:bodyPr>
            <a:normAutofit/>
          </a:bodyPr>
          <a:lstStyle/>
          <a:p>
            <a:pPr marL="182563" indent="442913" algn="just" rtl="0">
              <a:buNone/>
            </a:pPr>
            <a:r>
              <a:rPr lang="en-US" sz="2800" dirty="0" smtClean="0">
                <a:latin typeface="Times New Roman" pitchFamily="18" charset="0"/>
                <a:cs typeface="Times New Roman" pitchFamily="18" charset="0"/>
              </a:rPr>
              <a:t>Psychotic illness is a compilation of multiple disorders, including </a:t>
            </a:r>
            <a:r>
              <a:rPr lang="en-US" sz="2800" dirty="0" smtClean="0">
                <a:solidFill>
                  <a:schemeClr val="accent6">
                    <a:lumMod val="75000"/>
                  </a:schemeClr>
                </a:solidFill>
                <a:latin typeface="Times New Roman" pitchFamily="18" charset="0"/>
                <a:cs typeface="Times New Roman" pitchFamily="18" charset="0"/>
              </a:rPr>
              <a:t>schizophrenia,</a:t>
            </a:r>
            <a:r>
              <a:rPr lang="en-US" sz="2800" dirty="0" smtClean="0">
                <a:latin typeface="Times New Roman" pitchFamily="18" charset="0"/>
                <a:cs typeface="Times New Roman" pitchFamily="18" charset="0"/>
              </a:rPr>
              <a:t> the manic phase of bipolar syndrome, acute </a:t>
            </a:r>
            <a:r>
              <a:rPr lang="en-US" sz="3000" dirty="0" smtClean="0">
                <a:latin typeface="Times New Roman" pitchFamily="18" charset="0"/>
                <a:cs typeface="Times New Roman" pitchFamily="18" charset="0"/>
              </a:rPr>
              <a:t>idiopathic</a:t>
            </a:r>
            <a:r>
              <a:rPr lang="en-US" sz="2800" dirty="0" smtClean="0">
                <a:latin typeface="Times New Roman" pitchFamily="18" charset="0"/>
                <a:cs typeface="Times New Roman" pitchFamily="18" charset="0"/>
              </a:rPr>
              <a:t> psychosis, and other conditions marked by severe agitation , yet the term “psychosis” is most often associated with schizophrenia. </a:t>
            </a:r>
          </a:p>
          <a:p>
            <a:pPr marL="273050" indent="168275" algn="just" rtl="0">
              <a:buNone/>
            </a:pPr>
            <a:r>
              <a:rPr lang="en-US" sz="2800" dirty="0" smtClean="0">
                <a:latin typeface="Times New Roman" pitchFamily="18" charset="0"/>
                <a:cs typeface="Times New Roman" pitchFamily="18" charset="0"/>
              </a:rPr>
              <a:t>  Although the etiology of schizophrenia is unknown, the principal neurochemical theories focus on </a:t>
            </a:r>
            <a:r>
              <a:rPr lang="en-US" sz="2800" dirty="0" smtClean="0">
                <a:solidFill>
                  <a:srgbClr val="0070C0"/>
                </a:solidFill>
                <a:latin typeface="Times New Roman" pitchFamily="18" charset="0"/>
                <a:cs typeface="Times New Roman" pitchFamily="18" charset="0"/>
              </a:rPr>
              <a:t>DA and, more recently, on glutamate and serotonin.</a:t>
            </a:r>
            <a:r>
              <a:rPr lang="en-US" sz="2800" dirty="0" smtClean="0">
                <a:latin typeface="Times New Roman" pitchFamily="18" charset="0"/>
                <a:cs typeface="Times New Roman" pitchFamily="18" charset="0"/>
              </a:rPr>
              <a:t> </a:t>
            </a:r>
          </a:p>
          <a:p>
            <a:pPr marL="273050" indent="442913" algn="l" rtl="0">
              <a:buNone/>
            </a:pPr>
            <a:endParaRPr lang="ar-IQ"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krema\Pictures\2014-04-15 karima\Screenshot147.jpg"/>
          <p:cNvPicPr>
            <a:picLocks noGrp="1" noChangeAspect="1" noChangeArrowheads="1"/>
          </p:cNvPicPr>
          <p:nvPr>
            <p:ph idx="1"/>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rcRect t="14120"/>
          <a:stretch/>
        </p:blipFill>
        <p:spPr bwMode="auto">
          <a:xfrm>
            <a:off x="323528" y="836713"/>
            <a:ext cx="8496944" cy="568863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395536" y="1052735"/>
            <a:ext cx="4320480" cy="37444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052736"/>
            <a:ext cx="3960440" cy="37444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6049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87624" y="1124744"/>
            <a:ext cx="6336704" cy="5148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1177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krema\Pictures\2014-04-15 karima\Screenshot149.jpg"/>
          <p:cNvPicPr>
            <a:picLocks noGrp="1" noChangeAspect="1" noChangeArrowheads="1"/>
          </p:cNvPicPr>
          <p:nvPr>
            <p:ph idx="1"/>
          </p:nvPr>
        </p:nvPicPr>
        <p:blipFill>
          <a:blip r:embed="rId2" cstate="print"/>
          <a:srcRect l="9420" t="4901" r="5334" b="14236"/>
          <a:stretch>
            <a:fillRect/>
          </a:stretch>
        </p:blipFill>
        <p:spPr bwMode="auto">
          <a:xfrm>
            <a:off x="395536" y="836712"/>
            <a:ext cx="8496944" cy="554461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96720"/>
          </a:xfrm>
        </p:spPr>
        <p:txBody>
          <a:bodyPr/>
          <a:lstStyle/>
          <a:p>
            <a:r>
              <a:rPr lang="en-US" sz="5400" b="1" dirty="0" smtClean="0">
                <a:latin typeface="Times New Roman" pitchFamily="18" charset="0"/>
                <a:cs typeface="Times New Roman" pitchFamily="18" charset="0"/>
              </a:rPr>
              <a:t>2.Thioxanthenes:</a:t>
            </a:r>
            <a:endParaRPr lang="ar-IQ" dirty="0"/>
          </a:p>
        </p:txBody>
      </p:sp>
      <p:sp>
        <p:nvSpPr>
          <p:cNvPr id="3" name="Content Placeholder 2"/>
          <p:cNvSpPr>
            <a:spLocks noGrp="1"/>
          </p:cNvSpPr>
          <p:nvPr>
            <p:ph idx="1"/>
          </p:nvPr>
        </p:nvSpPr>
        <p:spPr>
          <a:xfrm>
            <a:off x="457200" y="1700808"/>
            <a:ext cx="8229600" cy="4623792"/>
          </a:xfrm>
        </p:spPr>
        <p:txBody>
          <a:bodyPr>
            <a:normAutofit lnSpcReduction="10000"/>
          </a:bodyPr>
          <a:lstStyle/>
          <a:p>
            <a:pPr marL="273050" indent="442913" algn="just" rtl="0">
              <a:buNone/>
            </a:pPr>
            <a:r>
              <a:rPr lang="en-US" sz="2800" dirty="0" smtClean="0">
                <a:latin typeface="Times New Roman" pitchFamily="18" charset="0"/>
                <a:cs typeface="Times New Roman" pitchFamily="18" charset="0"/>
              </a:rPr>
              <a:t>The structural difference between </a:t>
            </a:r>
            <a:r>
              <a:rPr lang="en-US" sz="2800" dirty="0" err="1" smtClean="0">
                <a:latin typeface="Times New Roman" pitchFamily="18" charset="0"/>
                <a:cs typeface="Times New Roman" pitchFamily="18" charset="0"/>
              </a:rPr>
              <a:t>thioxanthene</a:t>
            </a:r>
            <a:r>
              <a:rPr lang="en-US" sz="2800" dirty="0" smtClean="0">
                <a:latin typeface="Times New Roman" pitchFamily="18" charset="0"/>
                <a:cs typeface="Times New Roman" pitchFamily="18" charset="0"/>
              </a:rPr>
              <a:t> and phenothiazines is the bio isosteric replacement of the N at the 10-position by a carbon atom in the thioxanthenes. </a:t>
            </a:r>
          </a:p>
          <a:p>
            <a:pPr marL="273050" indent="442913" algn="just" rtl="0">
              <a:buNone/>
            </a:pPr>
            <a:r>
              <a:rPr lang="en-US" sz="2800" dirty="0" smtClean="0">
                <a:latin typeface="Times New Roman" pitchFamily="18" charset="0"/>
                <a:cs typeface="Times New Roman" pitchFamily="18" charset="0"/>
              </a:rPr>
              <a:t>The side chain (R10) in the thioxanthenes is attached by a double bond to the tricyclic system.</a:t>
            </a:r>
          </a:p>
          <a:p>
            <a:pPr marL="273050" indent="442913" algn="just" rtl="0">
              <a:buNone/>
            </a:pPr>
            <a:r>
              <a:rPr lang="en-US" sz="2800" dirty="0" smtClean="0">
                <a:latin typeface="Times New Roman" pitchFamily="18" charset="0"/>
                <a:cs typeface="Times New Roman" pitchFamily="18" charset="0"/>
              </a:rPr>
              <a:t> This portion of the molecule is not involved in the interaction with the receptor, but it serves to position correctly the other elements of the molecule.   Thioxanthenes that have a double bond in the side chain can be either cis- or trans-isomers</a:t>
            </a:r>
          </a:p>
          <a:p>
            <a:endParaRPr lang="ar-IQ"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4057"/>
          <a:stretch/>
        </p:blipFill>
        <p:spPr bwMode="auto">
          <a:xfrm>
            <a:off x="251520" y="981943"/>
            <a:ext cx="3672407" cy="34551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3845" y="980729"/>
            <a:ext cx="4508298" cy="34563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58515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rema\Pictures\2014-04-15 karima\Screenshot162.jpg"/>
          <p:cNvPicPr>
            <a:picLocks noGrp="1" noChangeAspect="1" noChangeArrowheads="1"/>
          </p:cNvPicPr>
          <p:nvPr>
            <p:ph idx="1"/>
          </p:nvPr>
        </p:nvPicPr>
        <p:blipFill>
          <a:blip r:embed="rId2" cstate="print"/>
          <a:srcRect l="17647" t="25974" r="12605" b="29870"/>
          <a:stretch>
            <a:fillRect/>
          </a:stretch>
        </p:blipFill>
        <p:spPr bwMode="auto">
          <a:xfrm>
            <a:off x="539552" y="1124744"/>
            <a:ext cx="7848872" cy="3816424"/>
          </a:xfrm>
          <a:prstGeom prst="rect">
            <a:avLst/>
          </a:prstGeom>
          <a:noFill/>
          <a:ln w="19050">
            <a:solidFill>
              <a:schemeClr val="tx1"/>
            </a:solidFill>
          </a:ln>
        </p:spPr>
      </p:pic>
      <p:sp>
        <p:nvSpPr>
          <p:cNvPr id="3" name="Rectangle 2"/>
          <p:cNvSpPr/>
          <p:nvPr/>
        </p:nvSpPr>
        <p:spPr>
          <a:xfrm>
            <a:off x="2339752" y="5473100"/>
            <a:ext cx="4752527" cy="461665"/>
          </a:xfrm>
          <a:prstGeom prst="rect">
            <a:avLst/>
          </a:prstGeom>
        </p:spPr>
        <p:txBody>
          <a:bodyPr wrap="square">
            <a:spAutoFit/>
          </a:bodyPr>
          <a:lstStyle/>
          <a:p>
            <a:r>
              <a:rPr lang="en-US" sz="2400" dirty="0" smtClean="0">
                <a:latin typeface="Times New Roman" pitchFamily="18" charset="0"/>
                <a:cs typeface="Times New Roman" pitchFamily="18" charset="0"/>
              </a:rPr>
              <a:t>The Cis and Trans conformation </a:t>
            </a:r>
            <a:endParaRPr lang="ar-IQ"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631904"/>
          </a:xfrm>
        </p:spPr>
        <p:txBody>
          <a:bodyPr>
            <a:normAutofit/>
          </a:bodyPr>
          <a:lstStyle/>
          <a:p>
            <a:pPr marL="273050" indent="446088" algn="just" rtl="0">
              <a:buNone/>
            </a:pPr>
            <a:r>
              <a:rPr lang="en-US" sz="2400" dirty="0" smtClean="0">
                <a:solidFill>
                  <a:srgbClr val="FF0000"/>
                </a:solidFill>
                <a:latin typeface="Times New Roman" pitchFamily="18" charset="0"/>
                <a:cs typeface="Times New Roman" pitchFamily="18" charset="0"/>
              </a:rPr>
              <a:t>The active form is the cis-isomer</a:t>
            </a:r>
            <a:r>
              <a:rPr lang="en-US" sz="2400" dirty="0" smtClean="0">
                <a:latin typeface="Times New Roman" pitchFamily="18" charset="0"/>
                <a:cs typeface="Times New Roman" pitchFamily="18" charset="0"/>
              </a:rPr>
              <a:t>, which can be perfectly superimposed with the phenothiazine and the DA molecules, meaning that the Z-configuration is the preferred one for optimal receptor affinity. In general, thioxanthenes are more potent than the structurally related phenothiazines. </a:t>
            </a:r>
          </a:p>
          <a:p>
            <a:pPr marL="273050" indent="446088" algn="just" rtl="0">
              <a:buNone/>
            </a:pPr>
            <a:r>
              <a:rPr lang="en-US" sz="2400" dirty="0" smtClean="0">
                <a:latin typeface="Times New Roman" pitchFamily="18" charset="0"/>
                <a:cs typeface="Times New Roman" pitchFamily="18" charset="0"/>
              </a:rPr>
              <a:t>In the thioxanthenes, the substituent at the 2-position does not govern the side chain in the same way as with the phenothiazines to assume a DA-like </a:t>
            </a:r>
            <a:r>
              <a:rPr lang="en-US" sz="2400" dirty="0">
                <a:latin typeface="Times New Roman" pitchFamily="18" charset="0"/>
                <a:cs typeface="Times New Roman" pitchFamily="18" charset="0"/>
              </a:rPr>
              <a:t>conformation. The </a:t>
            </a:r>
            <a:r>
              <a:rPr lang="en-US" sz="2400" dirty="0" err="1">
                <a:latin typeface="Times New Roman" pitchFamily="18" charset="0"/>
                <a:cs typeface="Times New Roman" pitchFamily="18" charset="0"/>
              </a:rPr>
              <a:t>cis</a:t>
            </a:r>
            <a:r>
              <a:rPr lang="en-US" sz="2400" dirty="0">
                <a:latin typeface="Times New Roman" pitchFamily="18" charset="0"/>
                <a:cs typeface="Times New Roman" pitchFamily="18" charset="0"/>
              </a:rPr>
              <a:t> or trans conformation of un substituted </a:t>
            </a:r>
            <a:r>
              <a:rPr lang="en-US" sz="2400" dirty="0" err="1">
                <a:latin typeface="Times New Roman" pitchFamily="18" charset="0"/>
                <a:cs typeface="Times New Roman" pitchFamily="18" charset="0"/>
              </a:rPr>
              <a:t>thioxanthenes</a:t>
            </a:r>
            <a:r>
              <a:rPr lang="en-US" sz="2400" dirty="0">
                <a:latin typeface="Times New Roman" pitchFamily="18" charset="0"/>
                <a:cs typeface="Times New Roman" pitchFamily="18" charset="0"/>
              </a:rPr>
              <a:t> does not show any differential potency. </a:t>
            </a:r>
          </a:p>
          <a:p>
            <a:pPr marL="273050" indent="446088" algn="just" rtl="0">
              <a:buNone/>
            </a:pPr>
            <a:r>
              <a:rPr lang="en-US" sz="2400" dirty="0">
                <a:latin typeface="Times New Roman" pitchFamily="18" charset="0"/>
                <a:cs typeface="Times New Roman" pitchFamily="18" charset="0"/>
              </a:rPr>
              <a:t> For </a:t>
            </a:r>
            <a:r>
              <a:rPr lang="en-US" sz="2400" dirty="0" err="1">
                <a:latin typeface="Times New Roman" pitchFamily="18" charset="0"/>
                <a:cs typeface="Times New Roman" pitchFamily="18" charset="0"/>
              </a:rPr>
              <a:t>thioxanthenes</a:t>
            </a:r>
            <a:r>
              <a:rPr lang="en-US" sz="2400" dirty="0">
                <a:latin typeface="Times New Roman" pitchFamily="18" charset="0"/>
                <a:cs typeface="Times New Roman" pitchFamily="18" charset="0"/>
              </a:rPr>
              <a:t>, the 2- substituent of the </a:t>
            </a:r>
            <a:r>
              <a:rPr lang="en-US" sz="2400" dirty="0" err="1">
                <a:latin typeface="Times New Roman" pitchFamily="18" charset="0"/>
                <a:cs typeface="Times New Roman" pitchFamily="18" charset="0"/>
              </a:rPr>
              <a:t>cis</a:t>
            </a:r>
            <a:r>
              <a:rPr lang="en-US" sz="2400" dirty="0">
                <a:latin typeface="Times New Roman" pitchFamily="18" charset="0"/>
                <a:cs typeface="Times New Roman" pitchFamily="18" charset="0"/>
              </a:rPr>
              <a:t> form provides a closer approximation of the side chain toward ring A, enabling the substituent to enter into the van der Waals attractive forces with the side chain.</a:t>
            </a:r>
            <a:endParaRPr lang="en-US" sz="2400" dirty="0" smtClean="0">
              <a:latin typeface="Times New Roman" pitchFamily="18" charset="0"/>
              <a:cs typeface="Times New Roman" pitchFamily="18" charset="0"/>
            </a:endParaRPr>
          </a:p>
          <a:p>
            <a:endParaRPr lang="ar-IQ"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rema\Pictures\2014-04-15 karima\Screenshot163.jpg"/>
          <p:cNvPicPr>
            <a:picLocks noGrp="1" noChangeAspect="1" noChangeArrowheads="1"/>
          </p:cNvPicPr>
          <p:nvPr>
            <p:ph idx="1"/>
          </p:nvPr>
        </p:nvPicPr>
        <p:blipFill>
          <a:blip r:embed="rId2" cstate="print"/>
          <a:srcRect l="9639" t="6052" r="7625" b="15274"/>
          <a:stretch>
            <a:fillRect/>
          </a:stretch>
        </p:blipFill>
        <p:spPr bwMode="auto">
          <a:xfrm>
            <a:off x="251520" y="908720"/>
            <a:ext cx="8640960" cy="576064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1440160"/>
          </a:xfrm>
        </p:spPr>
        <p:txBody>
          <a:bodyPr>
            <a:noAutofit/>
          </a:bodyPr>
          <a:lstStyle/>
          <a:p>
            <a:r>
              <a:rPr lang="en-US" sz="4000" b="1" dirty="0" smtClean="0"/>
              <a:t>3. </a:t>
            </a:r>
            <a:r>
              <a:rPr lang="en-US" sz="4000" b="1" dirty="0" err="1" smtClean="0"/>
              <a:t>Butyrophenones</a:t>
            </a:r>
            <a:r>
              <a:rPr lang="en-US" sz="4000" b="1" dirty="0" smtClean="0"/>
              <a:t> And Related Structures:</a:t>
            </a:r>
            <a:endParaRPr lang="ar-IQ" sz="4000" dirty="0"/>
          </a:p>
        </p:txBody>
      </p:sp>
      <p:pic>
        <p:nvPicPr>
          <p:cNvPr id="3074" name="Picture 2" descr="C:\Users\krema\Pictures\2014-04-15 karima\Screenshot164.jpg"/>
          <p:cNvPicPr>
            <a:picLocks noGrp="1" noChangeAspect="1" noChangeArrowheads="1"/>
          </p:cNvPicPr>
          <p:nvPr>
            <p:ph idx="1"/>
          </p:nvPr>
        </p:nvPicPr>
        <p:blipFill>
          <a:blip r:embed="rId2" cstate="print"/>
          <a:srcRect l="23364" t="22414" r="25234" b="36207"/>
          <a:stretch>
            <a:fillRect/>
          </a:stretch>
        </p:blipFill>
        <p:spPr bwMode="auto">
          <a:xfrm>
            <a:off x="1043608" y="2276872"/>
            <a:ext cx="6048672" cy="266429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24712"/>
          </a:xfrm>
        </p:spPr>
        <p:txBody>
          <a:bodyPr/>
          <a:lstStyle/>
          <a:p>
            <a:r>
              <a:rPr lang="en-US" dirty="0" smtClean="0"/>
              <a:t>Schizophrenia</a:t>
            </a:r>
            <a:endParaRPr lang="ar-IQ" dirty="0"/>
          </a:p>
        </p:txBody>
      </p:sp>
      <p:sp>
        <p:nvSpPr>
          <p:cNvPr id="3" name="Content Placeholder 2"/>
          <p:cNvSpPr>
            <a:spLocks noGrp="1"/>
          </p:cNvSpPr>
          <p:nvPr>
            <p:ph idx="1"/>
          </p:nvPr>
        </p:nvSpPr>
        <p:spPr>
          <a:xfrm>
            <a:off x="457200" y="1628800"/>
            <a:ext cx="8229600" cy="4695800"/>
          </a:xfrm>
        </p:spPr>
        <p:txBody>
          <a:bodyPr>
            <a:normAutofit/>
          </a:bodyPr>
          <a:lstStyle/>
          <a:p>
            <a:pPr marL="273050" indent="442913" algn="just" rtl="0">
              <a:buNone/>
            </a:pPr>
            <a:r>
              <a:rPr lang="en-US" sz="2800" dirty="0" smtClean="0">
                <a:latin typeface="Times New Roman" pitchFamily="18" charset="0"/>
                <a:cs typeface="Times New Roman" pitchFamily="18" charset="0"/>
              </a:rPr>
              <a:t>A mental disorder where person shows behavioral and cognitive dysfunction </a:t>
            </a:r>
          </a:p>
          <a:p>
            <a:pPr marL="273050" indent="442913" algn="just" rtl="0">
              <a:buNone/>
            </a:pPr>
            <a:r>
              <a:rPr lang="en-US" sz="2800" b="1" dirty="0" smtClean="0">
                <a:latin typeface="Times New Roman" pitchFamily="18" charset="0"/>
                <a:cs typeface="Times New Roman" pitchFamily="18" charset="0"/>
              </a:rPr>
              <a:t>Positive symptoms</a:t>
            </a:r>
            <a:r>
              <a:rPr lang="en-US" sz="2800" dirty="0" smtClean="0">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abnormality </a:t>
            </a:r>
            <a:r>
              <a:rPr lang="en-US" sz="2800" dirty="0" smtClean="0">
                <a:latin typeface="Times New Roman" pitchFamily="18" charset="0"/>
                <a:cs typeface="Times New Roman" pitchFamily="18" charset="0"/>
              </a:rPr>
              <a:t>of normal function leading to presence of inappropriate behaviors – Delusions (false belief)and hallucination (false perception), speech disturbances</a:t>
            </a:r>
          </a:p>
          <a:p>
            <a:pPr marL="273050" indent="442913" algn="just" rtl="0">
              <a:buNone/>
            </a:pPr>
            <a:r>
              <a:rPr lang="en-US" sz="2800" b="1" dirty="0" smtClean="0">
                <a:latin typeface="Times New Roman" pitchFamily="18" charset="0"/>
                <a:cs typeface="Times New Roman" pitchFamily="18" charset="0"/>
              </a:rPr>
              <a:t>Negative symptoms</a:t>
            </a:r>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loss of normal </a:t>
            </a:r>
            <a:r>
              <a:rPr lang="en-US" sz="2800" dirty="0" smtClean="0">
                <a:latin typeface="Times New Roman" pitchFamily="18" charset="0"/>
                <a:cs typeface="Times New Roman" pitchFamily="18" charset="0"/>
              </a:rPr>
              <a:t>function leading to absence of appropriate behaviors – lack of motivation, social withdrawal, lack of interest in fun activity, doesn’t respond to questions</a:t>
            </a:r>
          </a:p>
          <a:p>
            <a:pPr algn="just"/>
            <a:endParaRPr lang="ar-IQ"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0"/>
            <a:ext cx="8229600" cy="4695800"/>
          </a:xfrm>
        </p:spPr>
        <p:txBody>
          <a:bodyPr/>
          <a:lstStyle/>
          <a:p>
            <a:endParaRPr lang="ar-IQ" dirty="0"/>
          </a:p>
        </p:txBody>
      </p:sp>
      <p:pic>
        <p:nvPicPr>
          <p:cNvPr id="9218" name="Picture 2" descr="C:\Users\krema\Pictures\2014-04-15 karima\Screenshot151.jpg"/>
          <p:cNvPicPr>
            <a:picLocks noChangeAspect="1" noChangeArrowheads="1"/>
          </p:cNvPicPr>
          <p:nvPr/>
        </p:nvPicPr>
        <p:blipFill>
          <a:blip r:embed="rId3" cstate="print"/>
          <a:srcRect t="9092" r="10435" b="6054"/>
          <a:stretch>
            <a:fillRect/>
          </a:stretch>
        </p:blipFill>
        <p:spPr bwMode="auto">
          <a:xfrm>
            <a:off x="251520" y="908720"/>
            <a:ext cx="8640960" cy="5616624"/>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krema\Pictures\2014-04-15 karima\Screenshot152.jpg"/>
          <p:cNvPicPr>
            <a:picLocks noGrp="1" noChangeAspect="1" noChangeArrowheads="1"/>
          </p:cNvPicPr>
          <p:nvPr>
            <p:ph idx="1"/>
          </p:nvPr>
        </p:nvPicPr>
        <p:blipFill>
          <a:blip r:embed="rId2" cstate="print"/>
          <a:srcRect l="6723" t="9211" r="5882" b="9210"/>
          <a:stretch>
            <a:fillRect/>
          </a:stretch>
        </p:blipFill>
        <p:spPr bwMode="auto">
          <a:xfrm>
            <a:off x="467544" y="980728"/>
            <a:ext cx="8352928" cy="5256584"/>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krema\Pictures\2014-04-15 karima\Screenshot160.jpg"/>
          <p:cNvPicPr>
            <a:picLocks noGrp="1" noChangeAspect="1" noChangeArrowheads="1"/>
          </p:cNvPicPr>
          <p:nvPr>
            <p:ph idx="1"/>
          </p:nvPr>
        </p:nvPicPr>
        <p:blipFill>
          <a:blip r:embed="rId3" cstate="print"/>
          <a:srcRect l="9167" t="7977" r="7500" b="10919"/>
          <a:stretch>
            <a:fillRect/>
          </a:stretch>
        </p:blipFill>
        <p:spPr bwMode="auto">
          <a:xfrm>
            <a:off x="539552" y="908720"/>
            <a:ext cx="8208912" cy="547260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krema\Pictures\2014-04-15 karima\Screenshot161.jpg"/>
          <p:cNvPicPr>
            <a:picLocks noChangeAspect="1" noChangeArrowheads="1"/>
          </p:cNvPicPr>
          <p:nvPr/>
        </p:nvPicPr>
        <p:blipFill>
          <a:blip r:embed="rId2" cstate="print"/>
          <a:srcRect l="13766" t="12033" r="10926" b="8131"/>
          <a:stretch>
            <a:fillRect/>
          </a:stretch>
        </p:blipFill>
        <p:spPr bwMode="auto">
          <a:xfrm>
            <a:off x="395536" y="1196752"/>
            <a:ext cx="8496944" cy="5328592"/>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krema\Pictures\2014-04-15 karima\Screenshot153.jpg"/>
          <p:cNvPicPr>
            <a:picLocks noGrp="1" noChangeAspect="1" noChangeArrowheads="1"/>
          </p:cNvPicPr>
          <p:nvPr>
            <p:ph idx="1"/>
          </p:nvPr>
        </p:nvPicPr>
        <p:blipFill>
          <a:blip r:embed="rId2" cstate="print"/>
          <a:srcRect l="9244" t="7091" r="8403" b="7823"/>
          <a:stretch>
            <a:fillRect/>
          </a:stretch>
        </p:blipFill>
        <p:spPr bwMode="auto">
          <a:xfrm>
            <a:off x="395536" y="836712"/>
            <a:ext cx="8136904" cy="5688632"/>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krema\Pictures\2014-04-15 karima\Screenshot154.jpg"/>
          <p:cNvPicPr>
            <a:picLocks noGrp="1" noChangeAspect="1" noChangeArrowheads="1"/>
          </p:cNvPicPr>
          <p:nvPr>
            <p:ph idx="1"/>
          </p:nvPr>
        </p:nvPicPr>
        <p:blipFill>
          <a:blip r:embed="rId2" cstate="print"/>
          <a:srcRect l="7687" t="12658" r="7288" b="15190"/>
          <a:stretch>
            <a:fillRect/>
          </a:stretch>
        </p:blipFill>
        <p:spPr bwMode="auto">
          <a:xfrm>
            <a:off x="683568" y="1052736"/>
            <a:ext cx="7848872" cy="4824536"/>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rema\Pictures\2014-04-15 karima\Screenshot015.jpg"/>
          <p:cNvPicPr>
            <a:picLocks noGrp="1" noChangeAspect="1" noChangeArrowheads="1"/>
          </p:cNvPicPr>
          <p:nvPr>
            <p:ph idx="1"/>
          </p:nvPr>
        </p:nvPicPr>
        <p:blipFill>
          <a:blip r:embed="rId2" cstate="print"/>
          <a:srcRect l="6019" t="6561" r="6426" b="8151"/>
          <a:stretch>
            <a:fillRect/>
          </a:stretch>
        </p:blipFill>
        <p:spPr bwMode="auto">
          <a:xfrm>
            <a:off x="539552" y="908720"/>
            <a:ext cx="7848872" cy="54006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krema\Pictures\2014-04-15 karima\Screenshot155.jpg"/>
          <p:cNvPicPr>
            <a:picLocks noGrp="1" noChangeAspect="1" noChangeArrowheads="1"/>
          </p:cNvPicPr>
          <p:nvPr>
            <p:ph idx="1"/>
          </p:nvPr>
        </p:nvPicPr>
        <p:blipFill>
          <a:blip r:embed="rId2" cstate="print"/>
          <a:srcRect l="6838" t="5195" r="5983" b="9091"/>
          <a:stretch>
            <a:fillRect/>
          </a:stretch>
        </p:blipFill>
        <p:spPr bwMode="auto">
          <a:xfrm>
            <a:off x="467544" y="908720"/>
            <a:ext cx="8208912" cy="568863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rema\Pictures\2014-04-15 karima\Screenshot165.jpg"/>
          <p:cNvPicPr>
            <a:picLocks noGrp="1" noChangeAspect="1" noChangeArrowheads="1"/>
          </p:cNvPicPr>
          <p:nvPr>
            <p:ph idx="1"/>
          </p:nvPr>
        </p:nvPicPr>
        <p:blipFill>
          <a:blip r:embed="rId2" cstate="print"/>
          <a:srcRect l="7288" t="11538" r="13355" b="14103"/>
          <a:stretch>
            <a:fillRect/>
          </a:stretch>
        </p:blipFill>
        <p:spPr bwMode="auto">
          <a:xfrm>
            <a:off x="467544" y="1124744"/>
            <a:ext cx="8208912" cy="532859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b="1" dirty="0" smtClean="0"/>
              <a:t/>
            </a:r>
            <a:br>
              <a:rPr lang="ar-IQ" b="1" dirty="0" smtClean="0"/>
            </a:br>
            <a:r>
              <a:rPr lang="ar-IQ" b="1" dirty="0" smtClean="0"/>
              <a:t/>
            </a:r>
            <a:br>
              <a:rPr lang="ar-IQ" b="1" dirty="0" smtClean="0"/>
            </a:br>
            <a:r>
              <a:rPr lang="en-US" b="1" dirty="0" smtClean="0"/>
              <a:t>Atypical Antipsychotic Agents</a:t>
            </a:r>
            <a:endParaRPr lang="ar-IQ" dirty="0"/>
          </a:p>
        </p:txBody>
      </p:sp>
      <p:sp>
        <p:nvSpPr>
          <p:cNvPr id="3" name="Content Placeholder 2"/>
          <p:cNvSpPr>
            <a:spLocks noGrp="1"/>
          </p:cNvSpPr>
          <p:nvPr>
            <p:ph idx="1"/>
          </p:nvPr>
        </p:nvSpPr>
        <p:spPr>
          <a:xfrm>
            <a:off x="457200" y="1935480"/>
            <a:ext cx="8363272" cy="4389120"/>
          </a:xfrm>
        </p:spPr>
        <p:txBody>
          <a:bodyPr>
            <a:normAutofit/>
          </a:bodyPr>
          <a:lstStyle/>
          <a:p>
            <a:pPr marL="273050" indent="446088" algn="just" rtl="0">
              <a:buNone/>
            </a:pPr>
            <a:r>
              <a:rPr lang="en-US" sz="4000" dirty="0" smtClean="0">
                <a:solidFill>
                  <a:schemeClr val="accent1"/>
                </a:solidFill>
                <a:latin typeface="Times New Roman" pitchFamily="18" charset="0"/>
                <a:cs typeface="Times New Roman" pitchFamily="18" charset="0"/>
              </a:rPr>
              <a:t>(second-generations)</a:t>
            </a:r>
          </a:p>
          <a:p>
            <a:pPr marL="273050" indent="446088" algn="just" rtl="0">
              <a:buNone/>
            </a:pPr>
            <a:r>
              <a:rPr lang="en-US" sz="2800" dirty="0" smtClean="0">
                <a:latin typeface="Times New Roman" pitchFamily="18" charset="0"/>
                <a:cs typeface="Times New Roman" pitchFamily="18" charset="0"/>
              </a:rPr>
              <a:t>Include drugs such as clozapine, olanzapine, quetiapine, risperidone, aripiprazole, and ziprasidone.</a:t>
            </a:r>
            <a:endParaRPr lang="en-US" sz="2800" dirty="0" smtClean="0"/>
          </a:p>
          <a:p>
            <a:pPr marL="273050" indent="446088" algn="just" rtl="0">
              <a:buNone/>
            </a:pPr>
            <a:r>
              <a:rPr lang="en-US" sz="2800" dirty="0" smtClean="0">
                <a:latin typeface="Times New Roman" pitchFamily="18" charset="0"/>
                <a:cs typeface="Times New Roman" pitchFamily="18" charset="0"/>
              </a:rPr>
              <a:t>Atypical antipsychotics have generally shown to provide a greater reduction in both the positive and negative symptoms of schizophrenia, as well as an improvement in cognitive function.</a:t>
            </a:r>
          </a:p>
          <a:p>
            <a:pPr algn="l" rtl="0">
              <a:buNone/>
            </a:pP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343872"/>
          </a:xfrm>
        </p:spPr>
        <p:txBody>
          <a:bodyPr>
            <a:normAutofit/>
          </a:bodyPr>
          <a:lstStyle/>
          <a:p>
            <a:pPr marL="273050" indent="442913" algn="just" rtl="0">
              <a:buNone/>
            </a:pPr>
            <a:r>
              <a:rPr lang="en-US" sz="2800" dirty="0" smtClean="0">
                <a:latin typeface="Times New Roman" pitchFamily="18" charset="0"/>
                <a:cs typeface="Times New Roman" pitchFamily="18" charset="0"/>
              </a:rPr>
              <a:t>The basis of the DA hypothesis of schizophrenia (DHS) lies in the capacity of antipsychotic drugs to block DA receptors (D2 receptor subtype) positively correlated to their clinical potency in alleviating the symptoms of schizophrenia. </a:t>
            </a:r>
          </a:p>
          <a:p>
            <a:pPr marL="273050" indent="442913" algn="just" rtl="0">
              <a:buNone/>
            </a:pPr>
            <a:r>
              <a:rPr lang="en-US" sz="2800" dirty="0" smtClean="0">
                <a:latin typeface="Times New Roman" pitchFamily="18" charset="0"/>
                <a:cs typeface="Times New Roman" pitchFamily="18" charset="0"/>
              </a:rPr>
              <a:t>We don’t know the exact cause but it is believed that </a:t>
            </a:r>
            <a:r>
              <a:rPr lang="en-US" sz="2800" b="1" dirty="0" smtClean="0">
                <a:solidFill>
                  <a:srgbClr val="FF0000"/>
                </a:solidFill>
                <a:latin typeface="Times New Roman" pitchFamily="18" charset="0"/>
                <a:cs typeface="Times New Roman" pitchFamily="18" charset="0"/>
              </a:rPr>
              <a:t>excess of dopamine activity </a:t>
            </a:r>
            <a:r>
              <a:rPr lang="en-US" sz="2800" dirty="0" smtClean="0">
                <a:latin typeface="Times New Roman" pitchFamily="18" charset="0"/>
                <a:cs typeface="Times New Roman" pitchFamily="18" charset="0"/>
              </a:rPr>
              <a:t>is the reason for the disease. Individuals with schizophrenia may have </a:t>
            </a:r>
            <a:r>
              <a:rPr lang="en-US" sz="2800" dirty="0" smtClean="0">
                <a:solidFill>
                  <a:srgbClr val="0070C0"/>
                </a:solidFill>
                <a:latin typeface="Times New Roman" pitchFamily="18" charset="0"/>
                <a:cs typeface="Times New Roman" pitchFamily="18" charset="0"/>
              </a:rPr>
              <a:t>decreased densities of D1 receptors in the prefrontal cortex.</a:t>
            </a:r>
            <a:r>
              <a:rPr lang="en-US" sz="2800" dirty="0" smtClean="0">
                <a:latin typeface="Times New Roman" pitchFamily="18" charset="0"/>
                <a:cs typeface="Times New Roman" pitchFamily="18" charset="0"/>
              </a:rPr>
              <a:t> </a:t>
            </a:r>
          </a:p>
          <a:p>
            <a:pPr marL="273050" indent="442913" algn="just" rtl="0">
              <a:buNone/>
            </a:pPr>
            <a:endParaRPr lang="en-US" sz="2800" dirty="0" smtClean="0">
              <a:latin typeface="Times New Roman" pitchFamily="18" charset="0"/>
              <a:cs typeface="Times New Roman" pitchFamily="18" charset="0"/>
            </a:endParaRPr>
          </a:p>
          <a:p>
            <a:pPr marL="273050" indent="442913" algn="l" rtl="0">
              <a:buNone/>
            </a:pPr>
            <a:endParaRPr lang="ar-IQ" sz="2800"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052736"/>
            <a:ext cx="8496944" cy="4752528"/>
          </a:xfrm>
        </p:spPr>
        <p:txBody>
          <a:bodyPr>
            <a:noAutofit/>
          </a:bodyPr>
          <a:lstStyle/>
          <a:p>
            <a:pPr marL="273050" indent="446088" algn="just" rtl="0">
              <a:buNone/>
            </a:pPr>
            <a:r>
              <a:rPr lang="en-US" sz="2800" dirty="0" smtClean="0">
                <a:latin typeface="Times New Roman" pitchFamily="18" charset="0"/>
                <a:cs typeface="Times New Roman" pitchFamily="18" charset="0"/>
              </a:rPr>
              <a:t>Thus, atypical antipsychotics are currently considered to be the first line of treatment for individuals with  schizophrenia.</a:t>
            </a:r>
          </a:p>
          <a:p>
            <a:pPr marL="273050" indent="446088" algn="just" rtl="0">
              <a:buNone/>
            </a:pPr>
            <a:r>
              <a:rPr lang="en-US" sz="2800" dirty="0" smtClean="0">
                <a:latin typeface="Times New Roman" pitchFamily="18" charset="0"/>
                <a:cs typeface="Times New Roman" pitchFamily="18" charset="0"/>
              </a:rPr>
              <a:t>Affinity for 5-HT</a:t>
            </a:r>
            <a:r>
              <a:rPr lang="en-US" sz="2000" dirty="0" smtClean="0">
                <a:latin typeface="Times New Roman" pitchFamily="18" charset="0"/>
                <a:cs typeface="Times New Roman" pitchFamily="18" charset="0"/>
              </a:rPr>
              <a:t>2A </a:t>
            </a:r>
            <a:r>
              <a:rPr lang="en-US" sz="2800" dirty="0" smtClean="0">
                <a:latin typeface="Times New Roman" pitchFamily="18" charset="0"/>
                <a:cs typeface="Times New Roman" pitchFamily="18" charset="0"/>
              </a:rPr>
              <a:t>receptors is a feature of several of the recently developed atypical antipsychotics. </a:t>
            </a:r>
          </a:p>
          <a:p>
            <a:pPr marL="273050" indent="446088" algn="just" rtl="0">
              <a:buNone/>
            </a:pPr>
            <a:r>
              <a:rPr lang="en-US" sz="2800" dirty="0" smtClean="0">
                <a:latin typeface="Times New Roman" pitchFamily="18" charset="0"/>
                <a:cs typeface="Times New Roman" pitchFamily="18" charset="0"/>
              </a:rPr>
              <a:t>Many researchers believe that D</a:t>
            </a:r>
            <a:r>
              <a:rPr lang="en-US" sz="2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receptor antagonism, coupled with 5-HT</a:t>
            </a:r>
            <a:r>
              <a:rPr lang="en-US" sz="2000" dirty="0" smtClean="0">
                <a:latin typeface="Times New Roman" pitchFamily="18" charset="0"/>
                <a:cs typeface="Times New Roman" pitchFamily="18" charset="0"/>
              </a:rPr>
              <a:t>2A</a:t>
            </a:r>
            <a:r>
              <a:rPr lang="en-US" sz="2800" dirty="0" smtClean="0">
                <a:latin typeface="Times New Roman" pitchFamily="18" charset="0"/>
                <a:cs typeface="Times New Roman" pitchFamily="18" charset="0"/>
              </a:rPr>
              <a:t> receptor antagonism, is responsible for the differentiation of effects observed with atypical anti psychotics. </a:t>
            </a:r>
          </a:p>
          <a:p>
            <a:pPr marL="273050" indent="446088" algn="just" rtl="0">
              <a:buNone/>
            </a:pPr>
            <a:r>
              <a:rPr lang="en-US" sz="2800" dirty="0" smtClean="0">
                <a:latin typeface="Times New Roman" pitchFamily="18" charset="0"/>
                <a:cs typeface="Times New Roman" pitchFamily="18" charset="0"/>
              </a:rPr>
              <a:t>. </a:t>
            </a:r>
            <a:endParaRPr lang="ar-IQ" sz="2800"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rema\Pictures\2014-04-15 karima\Screenshot157.jpg"/>
          <p:cNvPicPr>
            <a:picLocks noGrp="1" noChangeAspect="1" noChangeArrowheads="1"/>
          </p:cNvPicPr>
          <p:nvPr>
            <p:ph idx="1"/>
          </p:nvPr>
        </p:nvPicPr>
        <p:blipFill rotWithShape="1">
          <a:blip r:embed="rId2" cstate="print"/>
          <a:srcRect l="7377" t="8450" r="4098" b="13400"/>
          <a:stretch/>
        </p:blipFill>
        <p:spPr bwMode="auto">
          <a:xfrm>
            <a:off x="467544" y="764704"/>
            <a:ext cx="8496944" cy="5976664"/>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krema\Pictures\2014-04-15 karima\Screenshot158.jpg"/>
          <p:cNvPicPr>
            <a:picLocks noGrp="1" noChangeAspect="1" noChangeArrowheads="1"/>
          </p:cNvPicPr>
          <p:nvPr>
            <p:ph idx="1"/>
          </p:nvPr>
        </p:nvPicPr>
        <p:blipFill>
          <a:blip r:embed="rId2" cstate="print"/>
          <a:srcRect l="10838" t="9307" r="8836" b="12248"/>
          <a:stretch>
            <a:fillRect/>
          </a:stretch>
        </p:blipFill>
        <p:spPr bwMode="auto">
          <a:xfrm>
            <a:off x="467544" y="692696"/>
            <a:ext cx="8208912" cy="5688632"/>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krema\Pictures\2014-04-15 karima\Screenshot159.jpg"/>
          <p:cNvPicPr>
            <a:picLocks noGrp="1" noChangeAspect="1" noChangeArrowheads="1"/>
          </p:cNvPicPr>
          <p:nvPr>
            <p:ph idx="1"/>
          </p:nvPr>
        </p:nvPicPr>
        <p:blipFill>
          <a:blip r:embed="rId2" cstate="print"/>
          <a:srcRect l="9717" t="7262" r="7687" b="15274"/>
          <a:stretch>
            <a:fillRect/>
          </a:stretch>
        </p:blipFill>
        <p:spPr bwMode="auto">
          <a:xfrm>
            <a:off x="539552" y="836712"/>
            <a:ext cx="8208912" cy="5544616"/>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rema\Pictures\2014-04-15 karima\Screenshot016.jpg"/>
          <p:cNvPicPr>
            <a:picLocks noGrp="1" noChangeAspect="1" noChangeArrowheads="1"/>
          </p:cNvPicPr>
          <p:nvPr>
            <p:ph idx="1"/>
          </p:nvPr>
        </p:nvPicPr>
        <p:blipFill>
          <a:blip r:embed="rId2" cstate="print"/>
          <a:srcRect l="8497" t="10127" r="9717" b="10127"/>
          <a:stretch>
            <a:fillRect/>
          </a:stretch>
        </p:blipFill>
        <p:spPr bwMode="auto">
          <a:xfrm>
            <a:off x="0" y="980728"/>
            <a:ext cx="8748464" cy="5688632"/>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rema\Desktop\hqdefault.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229600" cy="4839816"/>
          </a:xfrm>
        </p:spPr>
        <p:txBody>
          <a:bodyPr>
            <a:normAutofit/>
          </a:bodyPr>
          <a:lstStyle/>
          <a:p>
            <a:pPr marL="273050" indent="442913" algn="just" rtl="0">
              <a:buNone/>
            </a:pPr>
            <a:r>
              <a:rPr lang="en-US" sz="2800" dirty="0" smtClean="0">
                <a:latin typeface="Times New Roman" pitchFamily="18" charset="0"/>
                <a:cs typeface="Times New Roman" pitchFamily="18" charset="0"/>
              </a:rPr>
              <a:t>Presynaptic D1 receptors within the prefrontal cortex are believed to modulate glutamatergic activity, directly effecting working memory in individuals with schizophrenia. The positive symptoms are believed to be derived from D2 receptor hyperactivity. </a:t>
            </a:r>
            <a:endParaRPr lang="ar-IQ" sz="28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rema\Pictures\2014-04-15 karima\Screenshot014.jpg"/>
          <p:cNvPicPr>
            <a:picLocks noGrp="1" noChangeAspect="1" noChangeArrowheads="1"/>
          </p:cNvPicPr>
          <p:nvPr>
            <p:ph idx="1"/>
          </p:nvPr>
        </p:nvPicPr>
        <p:blipFill>
          <a:blip r:embed="rId2" cstate="print"/>
          <a:srcRect/>
          <a:stretch>
            <a:fillRect/>
          </a:stretch>
        </p:blipFill>
        <p:spPr bwMode="auto">
          <a:xfrm>
            <a:off x="179512" y="980727"/>
            <a:ext cx="8712968" cy="534387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1368152"/>
          </a:xfrm>
        </p:spPr>
        <p:txBody>
          <a:bodyPr>
            <a:normAutofit fontScale="90000"/>
          </a:bodyPr>
          <a:lstStyle/>
          <a:p>
            <a:r>
              <a:rPr lang="en-US" b="1" dirty="0" smtClean="0"/>
              <a:t>Typical Antipsychotic Agents</a:t>
            </a:r>
            <a:br>
              <a:rPr lang="en-US" b="1" dirty="0" smtClean="0"/>
            </a:br>
            <a:endParaRPr lang="ar-IQ" dirty="0"/>
          </a:p>
        </p:txBody>
      </p:sp>
      <p:sp>
        <p:nvSpPr>
          <p:cNvPr id="3" name="Content Placeholder 2"/>
          <p:cNvSpPr>
            <a:spLocks noGrp="1"/>
          </p:cNvSpPr>
          <p:nvPr>
            <p:ph idx="1"/>
          </p:nvPr>
        </p:nvSpPr>
        <p:spPr>
          <a:xfrm>
            <a:off x="457200" y="1700808"/>
            <a:ext cx="8229600" cy="2592288"/>
          </a:xfrm>
        </p:spPr>
        <p:txBody>
          <a:bodyPr>
            <a:normAutofit fontScale="25000" lnSpcReduction="20000"/>
          </a:bodyPr>
          <a:lstStyle/>
          <a:p>
            <a:pPr marL="273050" indent="442913" algn="l" rtl="0">
              <a:buNone/>
            </a:pPr>
            <a:r>
              <a:rPr lang="en-US" sz="16000" b="1" dirty="0" smtClean="0">
                <a:solidFill>
                  <a:schemeClr val="tx2"/>
                </a:solidFill>
                <a:latin typeface="Times New Roman" pitchFamily="18" charset="0"/>
                <a:cs typeface="Times New Roman" pitchFamily="18" charset="0"/>
              </a:rPr>
              <a:t>(First generation):</a:t>
            </a:r>
          </a:p>
          <a:p>
            <a:pPr marL="273050" indent="442913" algn="l" rtl="0">
              <a:buNone/>
            </a:pPr>
            <a:r>
              <a:rPr lang="en-US" sz="16000" b="1" dirty="0" smtClean="0">
                <a:solidFill>
                  <a:schemeClr val="tx2"/>
                </a:solidFill>
                <a:latin typeface="Times New Roman" pitchFamily="18" charset="0"/>
                <a:cs typeface="Times New Roman" pitchFamily="18" charset="0"/>
              </a:rPr>
              <a:t>1.Phenothiazines</a:t>
            </a:r>
            <a:r>
              <a:rPr lang="en-US" sz="3600" b="1" dirty="0" smtClean="0">
                <a:solidFill>
                  <a:schemeClr val="tx2"/>
                </a:solidFill>
                <a:latin typeface="Times New Roman" pitchFamily="18" charset="0"/>
                <a:cs typeface="Times New Roman" pitchFamily="18" charset="0"/>
              </a:rPr>
              <a:t>.</a:t>
            </a:r>
          </a:p>
          <a:p>
            <a:pPr marL="273050" indent="442913" algn="l" rtl="0">
              <a:buNone/>
            </a:pPr>
            <a:endParaRPr lang="en-US" sz="3600" b="1" dirty="0" smtClean="0">
              <a:solidFill>
                <a:schemeClr val="tx2"/>
              </a:solidFill>
              <a:latin typeface="Times New Roman" pitchFamily="18" charset="0"/>
              <a:cs typeface="Times New Roman" pitchFamily="18" charset="0"/>
            </a:endParaRPr>
          </a:p>
          <a:p>
            <a:pPr marL="273050" indent="260350" algn="l" rtl="0">
              <a:buNone/>
            </a:pPr>
            <a:r>
              <a:rPr lang="en-US" sz="11200" dirty="0" smtClean="0">
                <a:latin typeface="Times New Roman" pitchFamily="18" charset="0"/>
                <a:cs typeface="Times New Roman" pitchFamily="18" charset="0"/>
              </a:rPr>
              <a:t>Phenothiazines have a tricyclic structure (6-6-6 system) in which two benzene rings are linked by a sulfur and a nitrogen atom.</a:t>
            </a:r>
          </a:p>
          <a:p>
            <a:pPr marL="273050" indent="260350" algn="l" rtl="0">
              <a:buNone/>
            </a:pPr>
            <a:endParaRPr lang="en-US" sz="14400" dirty="0" smtClean="0">
              <a:latin typeface="Times New Roman" pitchFamily="18" charset="0"/>
              <a:cs typeface="Times New Roman" pitchFamily="18" charset="0"/>
            </a:endParaRPr>
          </a:p>
          <a:p>
            <a:pPr marL="273050" indent="260350" algn="l" rtl="0">
              <a:buNone/>
            </a:pPr>
            <a:endParaRPr lang="en-US" sz="14400" dirty="0" smtClean="0">
              <a:latin typeface="Times New Roman" pitchFamily="18" charset="0"/>
              <a:cs typeface="Times New Roman" pitchFamily="18" charset="0"/>
            </a:endParaRPr>
          </a:p>
          <a:p>
            <a:pPr marL="273050" indent="260350" algn="l" rtl="0">
              <a:buNone/>
            </a:pPr>
            <a:endParaRPr lang="en-US" dirty="0" smtClean="0">
              <a:latin typeface="Times New Roman" pitchFamily="18" charset="0"/>
              <a:cs typeface="Times New Roman" pitchFamily="18" charset="0"/>
            </a:endParaRPr>
          </a:p>
          <a:p>
            <a:pPr marL="273050" indent="260350" algn="l" rtl="0">
              <a:buNone/>
            </a:pPr>
            <a:r>
              <a:rPr lang="en-US" b="1" dirty="0" smtClean="0">
                <a:latin typeface="Times New Roman" pitchFamily="18" charset="0"/>
                <a:cs typeface="Times New Roman" pitchFamily="18" charset="0"/>
              </a:rPr>
              <a:t>    </a:t>
            </a:r>
            <a:endParaRPr lang="en-US" sz="2400" b="1" dirty="0" smtClean="0">
              <a:solidFill>
                <a:schemeClr val="accent2"/>
              </a:solidFill>
            </a:endParaRPr>
          </a:p>
        </p:txBody>
      </p:sp>
      <p:pic>
        <p:nvPicPr>
          <p:cNvPr id="1030" name="Picture 6" descr="C:\Users\krema\Pictures\2014-04-15 karima\Screenshot003.jpg"/>
          <p:cNvPicPr>
            <a:picLocks noChangeAspect="1" noChangeArrowheads="1"/>
          </p:cNvPicPr>
          <p:nvPr/>
        </p:nvPicPr>
        <p:blipFill>
          <a:blip r:embed="rId2" cstate="print"/>
          <a:srcRect/>
          <a:stretch>
            <a:fillRect/>
          </a:stretch>
        </p:blipFill>
        <p:spPr bwMode="auto">
          <a:xfrm>
            <a:off x="2852738" y="4149080"/>
            <a:ext cx="3438525" cy="237626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948656"/>
            <a:ext cx="5943600"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8875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0212" y="2158206"/>
            <a:ext cx="5743575"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24856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1018</TotalTime>
  <Words>1033</Words>
  <Application>Microsoft Office PowerPoint</Application>
  <PresentationFormat>On-screen Show (4:3)</PresentationFormat>
  <Paragraphs>60</Paragraphs>
  <Slides>45</Slides>
  <Notes>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Flow</vt:lpstr>
      <vt:lpstr>Pharmaceutical Chemistry</vt:lpstr>
      <vt:lpstr>Antipsychotics Drugs</vt:lpstr>
      <vt:lpstr>Schizophrenia</vt:lpstr>
      <vt:lpstr>PowerPoint Presentation</vt:lpstr>
      <vt:lpstr>PowerPoint Presentation</vt:lpstr>
      <vt:lpstr>PowerPoint Presentation</vt:lpstr>
      <vt:lpstr>Typical Antipsychotic Agents </vt:lpstr>
      <vt:lpstr>PowerPoint Presentation</vt:lpstr>
      <vt:lpstr>PowerPoint Presentation</vt:lpstr>
      <vt:lpstr>PowerPoint Presentation</vt:lpstr>
      <vt:lpstr>Structure activity relationships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2.Thioxanthenes:</vt:lpstr>
      <vt:lpstr>PowerPoint Presentation</vt:lpstr>
      <vt:lpstr>PowerPoint Presentation</vt:lpstr>
      <vt:lpstr>PowerPoint Presentation</vt:lpstr>
      <vt:lpstr>PowerPoint Presentation</vt:lpstr>
      <vt:lpstr>3. Butyrophenones And Related Structures: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Atypical Antipsychotic Agents</vt:lpstr>
      <vt:lpstr>PowerPoint Presentation</vt:lpstr>
      <vt:lpstr>PowerPoint Presentation</vt:lpstr>
      <vt:lpstr>PowerPoint Presentation</vt:lpstr>
      <vt:lpstr>PowerPoint Presentation</vt:lpstr>
      <vt:lpstr>PowerPoint Presentation</vt:lpstr>
      <vt:lpstr>PowerPoint Presentation</vt:lpstr>
    </vt:vector>
  </TitlesOfParts>
  <Company>Deftones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Pharmaceutical Chemistry</dc:title>
  <dc:creator>krema</dc:creator>
  <cp:lastModifiedBy>Windows User</cp:lastModifiedBy>
  <cp:revision>52</cp:revision>
  <dcterms:created xsi:type="dcterms:W3CDTF">2014-11-27T19:35:36Z</dcterms:created>
  <dcterms:modified xsi:type="dcterms:W3CDTF">2018-12-12T19:33:05Z</dcterms:modified>
</cp:coreProperties>
</file>