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63" r:id="rId2"/>
    <p:sldId id="264" r:id="rId3"/>
    <p:sldId id="257" r:id="rId4"/>
    <p:sldId id="258" r:id="rId5"/>
    <p:sldId id="259" r:id="rId6"/>
    <p:sldId id="260" r:id="rId7"/>
    <p:sldId id="262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C" initials="P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895" autoAdjust="0"/>
  </p:normalViewPr>
  <p:slideViewPr>
    <p:cSldViewPr>
      <p:cViewPr>
        <p:scale>
          <a:sx n="70" d="100"/>
          <a:sy n="70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BDFCB-92AE-4BD2-BB82-80C66344F57E}" type="datetimeFigureOut">
              <a:rPr lang="en-US" smtClean="0"/>
              <a:t>12/26/2018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F3CCD-4ADD-47C6-BE90-7E287F193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56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F3CCD-4ADD-47C6-BE90-7E287F193B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09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12/26/2018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iq/search?rlz=1C2KMOH_enIQ582IQ582&amp;biw=1366&amp;bih=667&amp;q=sodium+carbonate+formula&amp;stick=H4sIAAAAAAAAAGOovnz8BQMDgxkHnxCnfq6-gaFJSl6Wlnp2spV-ckZqbmZxSVElhJWcmBOfnJ9bkF-al2KVll-UW5qTqK-_U3-H2TYDMZmbht3Pvnm_YNBjBQD6l9RyUwAAAA&amp;sa=X&amp;ei=98uVU_jOJuTQygOw5oGoCA&amp;sqi=2&amp;ved=0CLwBEOgTKAEwF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google.iq/search?rlz=1C2KMOH_enIQ582IQ582&amp;biw=1366&amp;bih=667&amp;q=water&amp;stick=H4sIAAAAAAAAAGOovnz8BQMDgzMHnxCnfq6-gaFJSl6WEgeIaWFskaallZ1spZ-ckZqbWVxSVAlhJSfmxCfn5xbkl-alWBXn55Qm5aQqZObZysjovM7tMVQTOHtvuUvOiqhbzJcAZKz4f2AAAAA&amp;sa=X&amp;ei=98uVU_jOJuTQygOw5oGoCA&amp;sqi=2&amp;ved=0CNEBEJsTKAIwGw" TargetMode="External"/><Relationship Id="rId5" Type="http://schemas.openxmlformats.org/officeDocument/2006/relationships/hyperlink" Target="https://www.google.iq/search?rlz=1C2KMOH_enIQ582IQ582&amp;biw=1366&amp;bih=667&amp;q=sodium+carbonate+soluble+in&amp;stick=H4sIAAAAAAAAAGOovnz8BQMDgyUHnxCnfq6-gaFJSl6WllZ2spV-ckZqbmZxSVElhJWcmBOfnJ9bkF-al2JVnJ9TmpSTqpCZJ3Y7JD_lOfsHu-oFZt73ldfwcW8IBQCA9nhdVgAAAA&amp;sa=X&amp;ei=98uVU_jOJuTQygOw5oGoCA&amp;sqi=2&amp;ved=0CNABEOgTKAEwGw" TargetMode="External"/><Relationship Id="rId4" Type="http://schemas.openxmlformats.org/officeDocument/2006/relationships/hyperlink" Target="https://www.google.iq/search?rlz=1C2KMOH_enIQ582IQ582&amp;biw=1366&amp;bih=667&amp;q=sodium+carbonate+molar+mass&amp;stick=H4sIAAAAAAAAAGOovnz8BQMDgyUHnxCnfq6-gaFJSl6WllZ2spV-ckZqbmZxSVElhJWcmBOfnJ9bkF-al2KVm5-TWKSQm1hcnPo4IHnG5JqiGJNLEXvWrVaX-scQCwDE9LcRVgAAAA&amp;sa=X&amp;ei=98uVU_jOJuTQygOw5oGoCA&amp;sqi=2&amp;ved=0CMABEOgTKAEwFw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1562100" y="4343400"/>
            <a:ext cx="5791200" cy="1676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ll MT" pitchFamily="18" charset="0"/>
                <a:ea typeface="+mn-ea"/>
                <a:cs typeface="+mn-cs"/>
              </a:rPr>
              <a:t>Lecturer  </a:t>
            </a:r>
            <a:r>
              <a:rPr kumimoji="0" lang="en-US" sz="18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ll MT" pitchFamily="18" charset="0"/>
                <a:ea typeface="+mn-ea"/>
                <a:cs typeface="+mn-cs"/>
              </a:rPr>
              <a:t>Luma</a:t>
            </a:r>
            <a:r>
              <a:rPr kumimoji="0" lang="en-US" sz="18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ll MT" pitchFamily="18" charset="0"/>
                <a:ea typeface="+mn-ea"/>
                <a:cs typeface="+mn-cs"/>
              </a:rPr>
              <a:t> </a:t>
            </a:r>
            <a:r>
              <a:rPr kumimoji="0" lang="en-US" sz="18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ll MT" pitchFamily="18" charset="0"/>
                <a:ea typeface="+mn-ea"/>
                <a:cs typeface="+mn-cs"/>
              </a:rPr>
              <a:t>Amer</a:t>
            </a:r>
            <a:endParaRPr kumimoji="0" lang="en-US" sz="18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ell MT" pitchFamily="18" charset="0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Department of </a:t>
            </a:r>
            <a:r>
              <a:rPr kumimoji="0" lang="en-US" sz="2400" b="0" i="1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Pharmaceutical Chemistry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/Collage of pharmacy 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</a:b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3 </a:t>
            </a:r>
            <a:r>
              <a:rPr lang="en-US" sz="2400" b="1" kern="0" baseline="30000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Monotype Corsiva" pitchFamily="66" charset="0"/>
              </a:rPr>
              <a:t>rd</a:t>
            </a:r>
            <a:r>
              <a:rPr lang="en-US" sz="2400" b="1" kern="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Monotype Corsiva" pitchFamily="66" charset="0"/>
              </a:rPr>
              <a:t>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stage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:  </a:t>
            </a:r>
            <a:r>
              <a:rPr lang="en-US" sz="2400" b="1" kern="0" baseline="30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Monotype Corsiva" pitchFamily="66" charset="0"/>
              </a:rPr>
              <a:t>1st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lab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.</a:t>
            </a:r>
            <a:r>
              <a:rPr kumimoji="0" lang="en-US" sz="31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Times New Roman" panose="02020603050405020304" pitchFamily="18" charset="0"/>
              </a:rPr>
              <a:t/>
            </a:r>
            <a:br>
              <a:rPr kumimoji="0" lang="en-US" sz="31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Monotype Corsiva" panose="03010101010201010101" pitchFamily="66" charset="0"/>
                <a:ea typeface="+mn-ea"/>
                <a:cs typeface="Times New Roman" panose="02020603050405020304" pitchFamily="18" charset="0"/>
              </a:rPr>
            </a:b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84490" y="1753848"/>
            <a:ext cx="6781800" cy="2057400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600" b="1" cap="all" dirty="0">
                <a:solidFill>
                  <a:srgbClr val="4E3B30"/>
                </a:solidFill>
                <a:effectLst>
                  <a:reflection blurRad="12700" stA="48000" endA="300" endPos="55000" dir="5400000" sy="-90000" algn="bl" rotWithShape="0"/>
                </a:effectLst>
                <a:latin typeface="Arial"/>
                <a:ea typeface="Calibri"/>
                <a:cs typeface="Arial"/>
              </a:rPr>
              <a:t>Acidimetric Titration </a:t>
            </a:r>
            <a:endParaRPr kumimoji="0" lang="en-US" sz="44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ell MT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0009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</a:pPr>
            <a:r>
              <a:rPr lang="en-US" b="1" dirty="0">
                <a:latin typeface="Arial"/>
                <a:ea typeface="Calibri"/>
                <a:cs typeface="Arial"/>
              </a:rPr>
              <a:t>Acidimetric Titration </a:t>
            </a:r>
            <a:r>
              <a:rPr lang="en-US" sz="3200" dirty="0">
                <a:ea typeface="Calibri"/>
                <a:cs typeface="Arial"/>
              </a:rPr>
              <a:t/>
            </a:r>
            <a:br>
              <a:rPr lang="en-US" sz="3200" dirty="0">
                <a:ea typeface="Calibri"/>
                <a:cs typeface="Arial"/>
              </a:rPr>
            </a:br>
            <a:r>
              <a:rPr lang="en-US" sz="3600" b="1" dirty="0">
                <a:latin typeface="Arial"/>
                <a:ea typeface="Calibri"/>
                <a:cs typeface="Arial"/>
              </a:rPr>
              <a:t> </a:t>
            </a:r>
            <a:endParaRPr lang="en-US" sz="3200" dirty="0"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3236" y="1295400"/>
            <a:ext cx="28785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u="sng" dirty="0">
                <a:solidFill>
                  <a:prstClr val="black"/>
                </a:solidFill>
              </a:rPr>
              <a:t>Theory of </a:t>
            </a:r>
            <a:r>
              <a:rPr lang="en-US" sz="2400" b="1" i="1" u="sng" dirty="0" err="1">
                <a:solidFill>
                  <a:prstClr val="black"/>
                </a:solidFill>
              </a:rPr>
              <a:t>acidimetry</a:t>
            </a:r>
            <a:r>
              <a:rPr lang="en-US" b="1" i="1" dirty="0">
                <a:solidFill>
                  <a:prstClr val="black"/>
                </a:solidFill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263235" y="1842655"/>
            <a:ext cx="8375073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Acidimetry</a:t>
            </a:r>
            <a:r>
              <a:rPr lang="en-US" sz="20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, essentially involves the direct or residual titrimetric analysis of alkaline substances (bases) employing an aliquot of acid and is provided usually in the analytical control of a large number of substances. Examples:</a:t>
            </a:r>
            <a:endParaRPr lang="en-US" sz="20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   (</a:t>
            </a:r>
            <a:r>
              <a:rPr lang="en-US" sz="2000" i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</a:t>
            </a:r>
            <a:r>
              <a:rPr lang="en-US" sz="20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) Organic substances: urea, sodium salicylate, </a:t>
            </a:r>
            <a:r>
              <a:rPr lang="en-US" sz="20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diphenhydramine</a:t>
            </a:r>
            <a:r>
              <a:rPr lang="en-US" sz="20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.</a:t>
            </a:r>
            <a:endParaRPr lang="en-US" sz="2000" dirty="0" smtClean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</a:pPr>
            <a:r>
              <a:rPr lang="en-US" sz="20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  </a:t>
            </a:r>
            <a:r>
              <a:rPr lang="en-US" sz="20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(</a:t>
            </a:r>
            <a:r>
              <a:rPr lang="en-US" sz="2000" i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b</a:t>
            </a:r>
            <a:r>
              <a:rPr lang="en-US" sz="20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) Inorganic substances : sodium bicarbonate, milk of magnesia, ammonium chloride, calcium hydroxide, lithium carbonate, zinc oxide </a:t>
            </a:r>
            <a:r>
              <a:rPr lang="en-US" sz="2000" dirty="0" err="1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etc</a:t>
            </a:r>
            <a:r>
              <a:rPr lang="ar-IQ" sz="20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.</a:t>
            </a:r>
          </a:p>
          <a:p>
            <a:pPr algn="just">
              <a:lnSpc>
                <a:spcPct val="115000"/>
              </a:lnSpc>
            </a:pPr>
            <a:endParaRPr lang="ar-IQ" sz="2000" dirty="0">
              <a:solidFill>
                <a:prstClr val="black"/>
              </a:solidFill>
              <a:latin typeface="Times New Roman"/>
              <a:ea typeface="Calibri"/>
              <a:cs typeface="Arial"/>
            </a:endParaRPr>
          </a:p>
          <a:p>
            <a:pPr marL="342900" indent="-342900" algn="just">
              <a:lnSpc>
                <a:spcPct val="115000"/>
              </a:lnSpc>
              <a:buFont typeface="Arial" pitchFamily="34" charset="0"/>
              <a:buChar char="•"/>
            </a:pPr>
            <a:r>
              <a:rPr lang="ar-IQ" sz="20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 </a:t>
            </a:r>
            <a:r>
              <a:rPr lang="en-US" sz="20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Direct </a:t>
            </a:r>
            <a:r>
              <a:rPr lang="en-US" sz="20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titration method</a:t>
            </a:r>
            <a:endParaRPr lang="ar-IQ" sz="2000" dirty="0" smtClean="0">
              <a:solidFill>
                <a:prstClr val="black"/>
              </a:solidFill>
              <a:latin typeface="Times New Roman"/>
              <a:ea typeface="Calibri"/>
              <a:cs typeface="Arial"/>
            </a:endParaRPr>
          </a:p>
          <a:p>
            <a:pPr marL="342900" indent="-342900" algn="just">
              <a:lnSpc>
                <a:spcPct val="115000"/>
              </a:lnSpc>
              <a:buFont typeface="Arial" pitchFamily="34" charset="0"/>
              <a:buChar char="•"/>
            </a:pPr>
            <a:r>
              <a:rPr lang="en-US" sz="2000" dirty="0" smtClean="0">
                <a:solidFill>
                  <a:prstClr val="black"/>
                </a:solidFill>
                <a:latin typeface="Arial"/>
                <a:ea typeface="Calibri"/>
                <a:cs typeface="Arial"/>
              </a:rPr>
              <a:t> </a:t>
            </a:r>
            <a:r>
              <a:rPr lang="ar-IQ" sz="2000" dirty="0" smtClean="0">
                <a:solidFill>
                  <a:prstClr val="black"/>
                </a:solidFill>
                <a:latin typeface="Arial"/>
                <a:ea typeface="Calibri"/>
                <a:cs typeface="Arial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Residual </a:t>
            </a:r>
            <a:r>
              <a:rPr lang="en-US" sz="20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titration </a:t>
            </a:r>
            <a:r>
              <a:rPr lang="en-US" sz="20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method</a:t>
            </a:r>
            <a:endParaRPr lang="en-US" sz="2000" dirty="0">
              <a:solidFill>
                <a:prstClr val="black"/>
              </a:solidFill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en-US" sz="20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 </a:t>
            </a:r>
            <a:endParaRPr 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414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15000"/>
              </a:lnSpc>
            </a:pPr>
            <a:r>
              <a:rPr lang="en-US" b="1" dirty="0">
                <a:effectLst/>
                <a:latin typeface="Times New Roman"/>
                <a:ea typeface="Calibri"/>
                <a:cs typeface="Arial"/>
              </a:rPr>
              <a:t>Assay of Sodium Carbonate</a:t>
            </a:r>
            <a:endParaRPr lang="en-US" sz="28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6405" y="2133600"/>
            <a:ext cx="22794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latin typeface="Arial"/>
                <a:ea typeface="Calibri"/>
                <a:cs typeface="Arial"/>
              </a:rPr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28476" y="1447800"/>
            <a:ext cx="798212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285750">
              <a:lnSpc>
                <a:spcPct val="115000"/>
              </a:lnSpc>
              <a:buFont typeface="Arial" pitchFamily="34" charset="0"/>
              <a:buChar char="•"/>
            </a:pPr>
            <a:r>
              <a:rPr lang="en-US" sz="2000" b="1" dirty="0" smtClean="0">
                <a:latin typeface="Times New Roman"/>
                <a:ea typeface="Calibri"/>
                <a:cs typeface="Arial"/>
              </a:rPr>
              <a:t>Introduction</a:t>
            </a:r>
            <a:r>
              <a:rPr lang="ar-IQ" sz="2000" b="1" dirty="0" smtClean="0">
                <a:latin typeface="Times New Roman"/>
                <a:ea typeface="Calibri"/>
                <a:cs typeface="Arial"/>
              </a:rPr>
              <a:t>:</a:t>
            </a:r>
          </a:p>
          <a:p>
            <a:pPr marL="57150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US" sz="2000" dirty="0">
                <a:latin typeface="Times New Roman"/>
                <a:ea typeface="Calibri"/>
              </a:rPr>
              <a:t>Sodium carbonate, </a:t>
            </a:r>
            <a:r>
              <a:rPr lang="en-US" sz="2000" dirty="0" err="1">
                <a:latin typeface="Times New Roman"/>
                <a:ea typeface="Calibri"/>
              </a:rPr>
              <a:t>Na</a:t>
            </a:r>
            <a:r>
              <a:rPr lang="en-US" sz="2000" dirty="0" err="1">
                <a:latin typeface="Cambria Math"/>
                <a:ea typeface="Calibri"/>
                <a:cs typeface="Times New Roman"/>
              </a:rPr>
              <a:t>₂</a:t>
            </a:r>
            <a:r>
              <a:rPr lang="en-US" sz="2000" dirty="0" err="1">
                <a:latin typeface="Times New Roman"/>
                <a:ea typeface="Calibri"/>
              </a:rPr>
              <a:t>CO</a:t>
            </a:r>
            <a:r>
              <a:rPr lang="en-US" sz="2000" dirty="0">
                <a:latin typeface="Cambria Math"/>
                <a:ea typeface="Calibri"/>
                <a:cs typeface="Times New Roman"/>
              </a:rPr>
              <a:t>₃</a:t>
            </a:r>
            <a:r>
              <a:rPr lang="en-US" sz="2000" dirty="0">
                <a:latin typeface="Times New Roman"/>
                <a:ea typeface="Calibri"/>
              </a:rPr>
              <a:t>, is a sodium salt of carbonic acid</a:t>
            </a:r>
            <a:r>
              <a:rPr lang="en-US" sz="2000" dirty="0" smtClean="0">
                <a:latin typeface="Times New Roman"/>
                <a:ea typeface="Calibri"/>
              </a:rPr>
              <a:t>.</a:t>
            </a:r>
            <a:endParaRPr lang="ar-IQ" sz="2000" dirty="0" smtClean="0">
              <a:latin typeface="Times New Roman"/>
              <a:ea typeface="Calibri"/>
            </a:endParaRPr>
          </a:p>
          <a:p>
            <a:pPr marL="571500" lvl="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US" sz="2000" u="sng" dirty="0" smtClean="0">
                <a:latin typeface="Times New Roman"/>
                <a:ea typeface="Calibri"/>
                <a:cs typeface="Arial"/>
                <a:hlinkClick r:id="rId3"/>
              </a:rPr>
              <a:t>Formula</a:t>
            </a:r>
            <a:r>
              <a:rPr lang="en-US" sz="2000" dirty="0">
                <a:latin typeface="Times New Roman"/>
                <a:ea typeface="Calibri"/>
              </a:rPr>
              <a:t>: </a:t>
            </a:r>
            <a:r>
              <a:rPr lang="en-US" sz="2000" dirty="0" smtClean="0">
                <a:latin typeface="Times New Roman"/>
                <a:ea typeface="Calibri"/>
              </a:rPr>
              <a:t>Na</a:t>
            </a:r>
            <a:r>
              <a:rPr lang="en-US" sz="2000" baseline="-25000" dirty="0" smtClean="0">
                <a:latin typeface="Times New Roman"/>
                <a:ea typeface="Calibri"/>
              </a:rPr>
              <a:t>2</a:t>
            </a:r>
            <a:r>
              <a:rPr lang="en-US" sz="2000" dirty="0" smtClean="0">
                <a:latin typeface="Times New Roman"/>
                <a:ea typeface="Calibri"/>
              </a:rPr>
              <a:t>CO</a:t>
            </a:r>
            <a:r>
              <a:rPr lang="en-US" sz="2000" baseline="-25000" dirty="0" smtClean="0">
                <a:latin typeface="Times New Roman"/>
                <a:ea typeface="Calibri"/>
              </a:rPr>
              <a:t>3</a:t>
            </a:r>
            <a:r>
              <a:rPr lang="en-US" sz="2000" dirty="0">
                <a:latin typeface="Times New Roman"/>
                <a:ea typeface="Calibri"/>
              </a:rPr>
              <a:t> </a:t>
            </a:r>
            <a:r>
              <a:rPr lang="en-US" sz="2000" dirty="0" smtClean="0">
                <a:latin typeface="Times New Roman"/>
                <a:ea typeface="Calibri"/>
              </a:rPr>
              <a:t>,</a:t>
            </a:r>
            <a:r>
              <a:rPr lang="en-US" sz="2000" u="sng" dirty="0">
                <a:solidFill>
                  <a:prstClr val="black"/>
                </a:solidFill>
                <a:latin typeface="Times New Roman"/>
                <a:ea typeface="Calibri"/>
                <a:cs typeface="Arial"/>
                <a:hlinkClick r:id="rId4"/>
              </a:rPr>
              <a:t> Molar mass</a:t>
            </a:r>
            <a:r>
              <a:rPr lang="en-US" sz="2000" dirty="0">
                <a:solidFill>
                  <a:prstClr val="black"/>
                </a:solidFill>
                <a:latin typeface="Times New Roman"/>
                <a:ea typeface="Calibri"/>
              </a:rPr>
              <a:t>: 105.9885 </a:t>
            </a:r>
            <a:r>
              <a:rPr lang="en-US" sz="2000" dirty="0" smtClean="0">
                <a:solidFill>
                  <a:prstClr val="black"/>
                </a:solidFill>
                <a:latin typeface="Times New Roman"/>
                <a:ea typeface="Calibri"/>
              </a:rPr>
              <a:t>g/</a:t>
            </a:r>
            <a:r>
              <a:rPr lang="en-US" sz="2000" dirty="0" err="1" smtClean="0">
                <a:solidFill>
                  <a:prstClr val="black"/>
                </a:solidFill>
                <a:latin typeface="Times New Roman"/>
                <a:ea typeface="Calibri"/>
              </a:rPr>
              <a:t>mol</a:t>
            </a:r>
            <a:endParaRPr lang="ar-IQ" sz="2000" baseline="-25000" dirty="0" smtClean="0">
              <a:latin typeface="Times New Roman"/>
              <a:ea typeface="Calibri"/>
            </a:endParaRPr>
          </a:p>
          <a:p>
            <a:pPr marL="57150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US" sz="2000" dirty="0">
                <a:latin typeface="Times New Roman"/>
                <a:ea typeface="Calibri"/>
              </a:rPr>
              <a:t>a crystalline </a:t>
            </a:r>
            <a:r>
              <a:rPr lang="en-US" sz="2000" dirty="0" err="1">
                <a:latin typeface="Times New Roman"/>
                <a:ea typeface="Calibri"/>
              </a:rPr>
              <a:t>heptahydrate</a:t>
            </a:r>
            <a:r>
              <a:rPr lang="en-US" sz="2000" dirty="0">
                <a:latin typeface="Times New Roman"/>
                <a:ea typeface="Calibri"/>
              </a:rPr>
              <a:t>, which readily effloresces to form </a:t>
            </a:r>
            <a:r>
              <a:rPr lang="en-US" sz="2000" dirty="0" smtClean="0">
                <a:latin typeface="Times New Roman"/>
                <a:ea typeface="Calibri"/>
              </a:rPr>
              <a:t>a</a:t>
            </a:r>
            <a:r>
              <a:rPr lang="ar-IQ" sz="2000" dirty="0" smtClean="0">
                <a:latin typeface="Times New Roman"/>
                <a:ea typeface="Calibri"/>
              </a:rPr>
              <a:t> </a:t>
            </a:r>
            <a:r>
              <a:rPr lang="en-US" sz="2000" dirty="0" smtClean="0">
                <a:latin typeface="Times New Roman"/>
                <a:ea typeface="Calibri"/>
              </a:rPr>
              <a:t>white</a:t>
            </a:r>
            <a:r>
              <a:rPr lang="ar-IQ" sz="2000" dirty="0" smtClean="0">
                <a:latin typeface="Times New Roman"/>
                <a:ea typeface="Calibri"/>
              </a:rPr>
              <a:t> </a:t>
            </a:r>
            <a:r>
              <a:rPr lang="en-US" sz="2000" dirty="0" smtClean="0">
                <a:latin typeface="Times New Roman"/>
                <a:ea typeface="Calibri"/>
              </a:rPr>
              <a:t>powder.</a:t>
            </a:r>
          </a:p>
          <a:p>
            <a:pPr marL="57150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US" sz="2000" u="sng" dirty="0" smtClean="0">
                <a:latin typeface="Times New Roman"/>
                <a:ea typeface="Calibri"/>
                <a:cs typeface="Arial"/>
                <a:hlinkClick r:id="rId5"/>
              </a:rPr>
              <a:t>Soluble </a:t>
            </a:r>
            <a:r>
              <a:rPr lang="en-US" sz="2000" u="sng" dirty="0">
                <a:latin typeface="Times New Roman"/>
                <a:ea typeface="Calibri"/>
                <a:cs typeface="Arial"/>
                <a:hlinkClick r:id="rId5"/>
              </a:rPr>
              <a:t>in</a:t>
            </a:r>
            <a:r>
              <a:rPr lang="en-US" sz="2000" dirty="0">
                <a:latin typeface="Times New Roman"/>
                <a:ea typeface="Calibri"/>
              </a:rPr>
              <a:t> </a:t>
            </a:r>
            <a:r>
              <a:rPr lang="en-US" sz="2000" b="1" u="sng" dirty="0">
                <a:latin typeface="Times New Roman"/>
                <a:ea typeface="Calibri"/>
                <a:cs typeface="Arial"/>
                <a:hlinkClick r:id="rId6"/>
              </a:rPr>
              <a:t>w</a:t>
            </a:r>
            <a:r>
              <a:rPr lang="en-US" sz="2000" u="sng" dirty="0">
                <a:latin typeface="Times New Roman"/>
                <a:ea typeface="Calibri"/>
                <a:cs typeface="Arial"/>
                <a:hlinkClick r:id="rId6"/>
              </a:rPr>
              <a:t>ater</a:t>
            </a:r>
            <a:r>
              <a:rPr lang="en-US" sz="2000" b="1" dirty="0">
                <a:latin typeface="Times New Roman"/>
                <a:ea typeface="Calibri"/>
              </a:rPr>
              <a:t> </a:t>
            </a:r>
            <a:r>
              <a:rPr lang="en-US" sz="2000" dirty="0">
                <a:latin typeface="Times New Roman"/>
                <a:ea typeface="Calibri"/>
              </a:rPr>
              <a:t>and very slightly soluble in alcohol</a:t>
            </a:r>
            <a:r>
              <a:rPr lang="en-US" sz="2000" dirty="0" smtClean="0">
                <a:latin typeface="Times New Roman"/>
                <a:ea typeface="Calibri"/>
              </a:rPr>
              <a:t>,</a:t>
            </a:r>
          </a:p>
          <a:p>
            <a:pPr marL="571500" indent="-342900">
              <a:lnSpc>
                <a:spcPct val="115000"/>
              </a:lnSpc>
              <a:buFont typeface="Wingdings" pitchFamily="2" charset="2"/>
              <a:buChar char="v"/>
            </a:pPr>
            <a:r>
              <a:rPr lang="en-US" sz="2000" dirty="0">
                <a:latin typeface="Times New Roman"/>
                <a:ea typeface="Calibri"/>
              </a:rPr>
              <a:t>odorless powder that absorbs moisture from the air, has an alkaline taste, and forms a strongly  alkaline water solution</a:t>
            </a:r>
            <a:r>
              <a:rPr lang="en-US" sz="2000" dirty="0" smtClean="0">
                <a:latin typeface="Times New Roman"/>
                <a:ea typeface="Calibri"/>
              </a:rPr>
              <a:t>.</a:t>
            </a:r>
            <a:endParaRPr lang="en-US" sz="2000" dirty="0" smtClean="0">
              <a:latin typeface="Calibri"/>
              <a:ea typeface="Calibri"/>
              <a:cs typeface="Arial"/>
            </a:endParaRPr>
          </a:p>
          <a:p>
            <a:pPr marL="514350" indent="-285750">
              <a:lnSpc>
                <a:spcPct val="115000"/>
              </a:lnSpc>
              <a:buFont typeface="Arial" pitchFamily="34" charset="0"/>
              <a:buChar char="•"/>
            </a:pPr>
            <a:r>
              <a:rPr lang="en-US" sz="2000" b="1" dirty="0">
                <a:latin typeface="Times New Roman"/>
                <a:ea typeface="Calibri"/>
                <a:cs typeface="Arial"/>
              </a:rPr>
              <a:t>Uses:</a:t>
            </a:r>
          </a:p>
          <a:p>
            <a:pPr marL="228600">
              <a:lnSpc>
                <a:spcPct val="115000"/>
              </a:lnSpc>
            </a:pPr>
            <a:r>
              <a:rPr lang="en-US" sz="2000" dirty="0">
                <a:latin typeface="Times New Roman"/>
                <a:ea typeface="Times New Roman"/>
              </a:rPr>
              <a:t>for dermatitis’s, mouthwash, vaginal douche; veterinary use as emergency </a:t>
            </a:r>
            <a:r>
              <a:rPr lang="en-US" sz="2000" dirty="0" smtClean="0">
                <a:latin typeface="Times New Roman"/>
                <a:ea typeface="Times New Roman"/>
              </a:rPr>
              <a:t>emetic.</a:t>
            </a:r>
          </a:p>
          <a:p>
            <a:pPr marL="228600">
              <a:lnSpc>
                <a:spcPct val="115000"/>
              </a:lnSpc>
            </a:pPr>
            <a:r>
              <a:rPr lang="en-US" sz="2000" dirty="0">
                <a:latin typeface="Times New Roman"/>
                <a:ea typeface="Times New Roman"/>
              </a:rPr>
              <a:t>In solution to cleanse skin, in </a:t>
            </a:r>
            <a:r>
              <a:rPr lang="en-US" sz="2000" dirty="0" err="1" smtClean="0">
                <a:latin typeface="Times New Roman"/>
                <a:ea typeface="Times New Roman"/>
              </a:rPr>
              <a:t>eczema,to</a:t>
            </a:r>
            <a:r>
              <a:rPr lang="en-US" sz="2000" dirty="0" smtClean="0">
                <a:latin typeface="Times New Roman"/>
                <a:ea typeface="Times New Roman"/>
              </a:rPr>
              <a:t> </a:t>
            </a:r>
            <a:r>
              <a:rPr lang="en-US" sz="2000" dirty="0">
                <a:latin typeface="Times New Roman"/>
                <a:ea typeface="Times New Roman"/>
              </a:rPr>
              <a:t>soften scabs of ringworm. </a:t>
            </a:r>
            <a:endParaRPr lang="en-US" sz="2000" dirty="0" smtClean="0"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3760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83820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</a:pPr>
            <a:r>
              <a:rPr lang="en-US" b="1" dirty="0">
                <a:effectLst/>
                <a:latin typeface="Times New Roman"/>
                <a:ea typeface="Calibri"/>
                <a:cs typeface="Arial"/>
              </a:rPr>
              <a:t>Principle: </a:t>
            </a:r>
            <a:r>
              <a:rPr lang="en-US" sz="2800" dirty="0">
                <a:effectLst/>
                <a:latin typeface="Calibri"/>
                <a:ea typeface="Calibri"/>
                <a:cs typeface="Arial"/>
              </a:rPr>
              <a:t/>
            </a:r>
            <a:br>
              <a:rPr lang="en-US" sz="2800" dirty="0">
                <a:effectLst/>
                <a:latin typeface="Calibri"/>
                <a:ea typeface="Calibri"/>
                <a:cs typeface="Arial"/>
              </a:rPr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000" y="1219200"/>
            <a:ext cx="8305800" cy="5761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000" b="1" dirty="0" smtClean="0">
                <a:latin typeface="Times New Roman"/>
                <a:ea typeface="Calibri"/>
              </a:rPr>
              <a:t>Assay of </a:t>
            </a:r>
            <a:r>
              <a:rPr lang="en-US" sz="2000" b="1" dirty="0">
                <a:latin typeface="Times New Roman"/>
                <a:ea typeface="Calibri"/>
              </a:rPr>
              <a:t> </a:t>
            </a:r>
            <a:r>
              <a:rPr lang="en-US" sz="2000" b="1" dirty="0" smtClean="0">
                <a:latin typeface="Times New Roman"/>
                <a:ea typeface="Calibri"/>
              </a:rPr>
              <a:t>Na</a:t>
            </a:r>
            <a:r>
              <a:rPr lang="en-US" sz="2000" b="1" baseline="-25000" dirty="0" smtClean="0">
                <a:latin typeface="Times New Roman"/>
                <a:ea typeface="Calibri"/>
              </a:rPr>
              <a:t>2</a:t>
            </a:r>
            <a:r>
              <a:rPr lang="en-US" sz="2000" b="1" dirty="0" smtClean="0">
                <a:latin typeface="Times New Roman"/>
                <a:ea typeface="Calibri"/>
              </a:rPr>
              <a:t>CO</a:t>
            </a:r>
            <a:r>
              <a:rPr lang="en-US" sz="2000" b="1" baseline="-25000" dirty="0" smtClean="0">
                <a:latin typeface="Times New Roman"/>
                <a:ea typeface="Calibri"/>
              </a:rPr>
              <a:t>3 </a:t>
            </a:r>
            <a:r>
              <a:rPr lang="en-US" sz="2000" b="1" dirty="0" smtClean="0">
                <a:latin typeface="Times New Roman"/>
                <a:ea typeface="Calibri"/>
              </a:rPr>
              <a:t> with what?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000" b="1" dirty="0" smtClean="0">
                <a:latin typeface="Times New Roman"/>
                <a:ea typeface="Calibri"/>
              </a:rPr>
              <a:t>Type of titration ?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000" b="1" dirty="0">
                <a:latin typeface="Times New Roman"/>
                <a:ea typeface="Calibri"/>
              </a:rPr>
              <a:t>Direct acid base </a:t>
            </a:r>
            <a:r>
              <a:rPr lang="en-US" sz="2000" b="1" dirty="0" smtClean="0">
                <a:latin typeface="Times New Roman"/>
                <a:ea typeface="Calibri"/>
              </a:rPr>
              <a:t>titration method 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2000" b="1" dirty="0">
                <a:latin typeface="Times New Roman"/>
                <a:ea typeface="Calibri"/>
              </a:rPr>
              <a:t>Against </a:t>
            </a:r>
            <a:r>
              <a:rPr lang="en-US" sz="2000" b="1" dirty="0" smtClean="0">
                <a:latin typeface="Times New Roman"/>
                <a:ea typeface="Calibri"/>
              </a:rPr>
              <a:t>1.5N </a:t>
            </a:r>
            <a:r>
              <a:rPr lang="en-US" sz="2000" b="1" dirty="0" err="1">
                <a:latin typeface="Times New Roman"/>
                <a:ea typeface="Calibri"/>
              </a:rPr>
              <a:t>sulphuric</a:t>
            </a:r>
            <a:r>
              <a:rPr lang="en-US" sz="2000" b="1" dirty="0">
                <a:latin typeface="Times New Roman"/>
                <a:ea typeface="Calibri"/>
              </a:rPr>
              <a:t> acid and by using methyl orange solution as indicator</a:t>
            </a:r>
            <a:r>
              <a:rPr lang="en-US" sz="2000" b="1" dirty="0" smtClean="0">
                <a:latin typeface="Times New Roman"/>
                <a:ea typeface="Calibri"/>
              </a:rPr>
              <a:t>.</a:t>
            </a:r>
          </a:p>
          <a:p>
            <a:pPr algn="just">
              <a:lnSpc>
                <a:spcPct val="115000"/>
              </a:lnSpc>
            </a:pPr>
            <a:r>
              <a:rPr lang="en-US" sz="2000" b="1" dirty="0" smtClean="0">
                <a:latin typeface="Times New Roman"/>
                <a:ea typeface="Calibri"/>
              </a:rPr>
              <a:t> </a:t>
            </a:r>
            <a:r>
              <a:rPr lang="en-US" sz="2000" b="1" dirty="0" smtClean="0">
                <a:latin typeface="Times New Roman"/>
                <a:ea typeface="Calibri"/>
                <a:cs typeface="Arial"/>
              </a:rPr>
              <a:t>. </a:t>
            </a:r>
            <a:r>
              <a:rPr lang="en-US" sz="2000" b="1" dirty="0">
                <a:latin typeface="Times New Roman"/>
                <a:ea typeface="Calibri"/>
                <a:cs typeface="Arial"/>
              </a:rPr>
              <a:t>The equation of reaction is</a:t>
            </a:r>
            <a:r>
              <a:rPr lang="en-US" sz="2000" dirty="0">
                <a:latin typeface="Times New Roman"/>
                <a:ea typeface="Calibri"/>
                <a:cs typeface="Arial"/>
              </a:rPr>
              <a:t>:   </a:t>
            </a:r>
            <a:endParaRPr lang="en-US" sz="2000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</a:pPr>
            <a:r>
              <a:rPr lang="en-US" sz="1600" b="1" dirty="0">
                <a:latin typeface="Times New Roman"/>
                <a:ea typeface="Calibri"/>
                <a:cs typeface="Arial"/>
              </a:rPr>
              <a:t> </a:t>
            </a:r>
            <a:r>
              <a:rPr lang="en-US" sz="2000" b="1" dirty="0">
                <a:latin typeface="Times New Roman"/>
                <a:ea typeface="Calibri"/>
              </a:rPr>
              <a:t>Na</a:t>
            </a:r>
            <a:r>
              <a:rPr lang="en-US" sz="2000" b="1" baseline="-25000" dirty="0">
                <a:latin typeface="Times New Roman"/>
                <a:ea typeface="Calibri"/>
              </a:rPr>
              <a:t>2</a:t>
            </a:r>
            <a:r>
              <a:rPr lang="en-US" sz="2000" b="1" dirty="0">
                <a:latin typeface="Times New Roman"/>
                <a:ea typeface="Calibri"/>
              </a:rPr>
              <a:t>CO</a:t>
            </a:r>
            <a:r>
              <a:rPr lang="en-US" sz="2000" b="1" baseline="-25000" dirty="0">
                <a:latin typeface="Times New Roman"/>
                <a:ea typeface="Calibri"/>
              </a:rPr>
              <a:t>3</a:t>
            </a:r>
            <a:r>
              <a:rPr lang="en-US" sz="2000" b="1" dirty="0">
                <a:latin typeface="Times New Roman"/>
                <a:ea typeface="Calibri"/>
              </a:rPr>
              <a:t> + H</a:t>
            </a:r>
            <a:r>
              <a:rPr lang="en-US" sz="2000" b="1" baseline="-25000" dirty="0">
                <a:latin typeface="Times New Roman"/>
                <a:ea typeface="Calibri"/>
              </a:rPr>
              <a:t>2</a:t>
            </a:r>
            <a:r>
              <a:rPr lang="en-US" sz="2000" b="1" dirty="0">
                <a:latin typeface="Times New Roman"/>
                <a:ea typeface="Calibri"/>
              </a:rPr>
              <a:t>SO</a:t>
            </a:r>
            <a:r>
              <a:rPr lang="en-US" sz="2000" b="1" baseline="-25000" dirty="0">
                <a:latin typeface="Times New Roman"/>
                <a:ea typeface="Calibri"/>
              </a:rPr>
              <a:t>4</a:t>
            </a:r>
            <a:r>
              <a:rPr lang="en-US" sz="2000" b="1" dirty="0">
                <a:latin typeface="Times New Roman"/>
                <a:ea typeface="Calibri"/>
              </a:rPr>
              <a:t> </a:t>
            </a:r>
            <a:r>
              <a:rPr lang="en-US" sz="2000" b="1" dirty="0" smtClean="0">
                <a:latin typeface="Times New Roman"/>
                <a:ea typeface="Calibri"/>
              </a:rPr>
              <a:t>                            </a:t>
            </a:r>
            <a:r>
              <a:rPr lang="en-US" sz="2000" b="1" dirty="0">
                <a:latin typeface="Times New Roman"/>
                <a:ea typeface="Calibri"/>
              </a:rPr>
              <a:t>Na</a:t>
            </a:r>
            <a:r>
              <a:rPr lang="en-US" sz="2000" b="1" baseline="-25000" dirty="0">
                <a:latin typeface="Times New Roman"/>
                <a:ea typeface="Calibri"/>
              </a:rPr>
              <a:t>2</a:t>
            </a:r>
            <a:r>
              <a:rPr lang="en-US" sz="2000" b="1" dirty="0">
                <a:latin typeface="Times New Roman"/>
                <a:ea typeface="Calibri"/>
              </a:rPr>
              <a:t>SO</a:t>
            </a:r>
            <a:r>
              <a:rPr lang="en-US" sz="2000" b="1" baseline="-25000" dirty="0">
                <a:latin typeface="Times New Roman"/>
                <a:ea typeface="Calibri"/>
              </a:rPr>
              <a:t>4</a:t>
            </a:r>
            <a:r>
              <a:rPr lang="en-US" sz="2000" b="1" dirty="0">
                <a:latin typeface="Times New Roman"/>
                <a:ea typeface="Calibri"/>
              </a:rPr>
              <a:t> + H</a:t>
            </a:r>
            <a:r>
              <a:rPr lang="en-US" sz="2000" b="1" baseline="-25000" dirty="0">
                <a:latin typeface="Times New Roman"/>
                <a:ea typeface="Calibri"/>
              </a:rPr>
              <a:t>2</a:t>
            </a:r>
            <a:r>
              <a:rPr lang="en-US" sz="2000" b="1" dirty="0">
                <a:latin typeface="Times New Roman"/>
                <a:ea typeface="Calibri"/>
              </a:rPr>
              <a:t>O + CO2</a:t>
            </a:r>
            <a:endParaRPr lang="en-US" sz="2000" dirty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</a:pPr>
            <a:r>
              <a:rPr lang="en-US" sz="2000" b="1" dirty="0" smtClean="0">
                <a:latin typeface="Times New Roman"/>
                <a:ea typeface="Calibri"/>
                <a:cs typeface="Arial"/>
              </a:rPr>
              <a:t>Yellow </a:t>
            </a:r>
            <a:r>
              <a:rPr lang="en-US" sz="2000" b="1" dirty="0">
                <a:latin typeface="Times New Roman"/>
                <a:ea typeface="Calibri"/>
                <a:cs typeface="Arial"/>
              </a:rPr>
              <a:t>(</a:t>
            </a:r>
            <a:r>
              <a:rPr lang="en-US" sz="2000" b="1" dirty="0" smtClean="0">
                <a:latin typeface="Times New Roman"/>
                <a:ea typeface="Calibri"/>
                <a:cs typeface="Arial"/>
              </a:rPr>
              <a:t>orange)                                             pink</a:t>
            </a:r>
          </a:p>
          <a:p>
            <a:pPr algn="just">
              <a:lnSpc>
                <a:spcPct val="115000"/>
              </a:lnSpc>
            </a:pPr>
            <a:r>
              <a:rPr lang="en-US" sz="2000" b="1" dirty="0" smtClean="0">
                <a:latin typeface="Times New Roman"/>
                <a:ea typeface="Calibri"/>
                <a:cs typeface="Arial"/>
              </a:rPr>
              <a:t>                </a:t>
            </a:r>
            <a:r>
              <a:rPr lang="en-US" sz="2000" b="1" dirty="0" err="1" smtClean="0">
                <a:latin typeface="Times New Roman"/>
                <a:ea typeface="Calibri"/>
                <a:cs typeface="Arial"/>
              </a:rPr>
              <a:t>ph</a:t>
            </a:r>
            <a:r>
              <a:rPr lang="en-US" sz="2000" b="1" dirty="0" smtClean="0">
                <a:latin typeface="Times New Roman"/>
                <a:ea typeface="Calibri"/>
                <a:cs typeface="Arial"/>
              </a:rPr>
              <a:t>= 4.6                                                                </a:t>
            </a:r>
            <a:r>
              <a:rPr lang="en-US" sz="2000" b="1" dirty="0" err="1" smtClean="0">
                <a:latin typeface="Times New Roman"/>
                <a:ea typeface="Calibri"/>
                <a:cs typeface="Arial"/>
              </a:rPr>
              <a:t>ph</a:t>
            </a:r>
            <a:r>
              <a:rPr lang="en-US" sz="2000" b="1" dirty="0" smtClean="0">
                <a:latin typeface="Times New Roman"/>
                <a:ea typeface="Calibri"/>
                <a:cs typeface="Arial"/>
              </a:rPr>
              <a:t>=   3.2</a:t>
            </a:r>
            <a:endParaRPr lang="en-US" sz="2000" dirty="0" smtClean="0">
              <a:latin typeface="Calibri"/>
              <a:ea typeface="Calibri"/>
              <a:cs typeface="Arial"/>
            </a:endParaRPr>
          </a:p>
          <a:p>
            <a:pPr algn="just">
              <a:lnSpc>
                <a:spcPct val="115000"/>
              </a:lnSpc>
            </a:pPr>
            <a:r>
              <a:rPr lang="en-US" sz="1600" b="1" dirty="0">
                <a:latin typeface="Times New Roman"/>
                <a:ea typeface="Calibri"/>
                <a:cs typeface="Arial"/>
              </a:rPr>
              <a:t> </a:t>
            </a:r>
            <a:endParaRPr lang="en-US" sz="2000" dirty="0">
              <a:latin typeface="Calibri"/>
              <a:ea typeface="Calibri"/>
              <a:cs typeface="Arial"/>
            </a:endParaRPr>
          </a:p>
          <a:p>
            <a:endParaRPr lang="en-US" sz="2000" b="1" dirty="0" smtClean="0">
              <a:latin typeface="Times New Roman"/>
              <a:ea typeface="Calibri"/>
            </a:endParaRPr>
          </a:p>
          <a:p>
            <a:endParaRPr lang="en-US" sz="2000" b="1" dirty="0">
              <a:latin typeface="Times New Roman"/>
              <a:ea typeface="Calibri"/>
            </a:endParaRPr>
          </a:p>
          <a:p>
            <a:endParaRPr lang="en-US" sz="2000" b="1" dirty="0" smtClean="0">
              <a:latin typeface="Times New Roman"/>
              <a:ea typeface="Calibri"/>
            </a:endParaRPr>
          </a:p>
          <a:p>
            <a:endParaRPr lang="en-US" sz="2000" b="1" dirty="0">
              <a:latin typeface="Times New Roman"/>
              <a:ea typeface="Calibri"/>
            </a:endParaRPr>
          </a:p>
          <a:p>
            <a:endParaRPr lang="en-US" sz="2000" b="1" dirty="0" smtClean="0">
              <a:latin typeface="Times New Roman"/>
              <a:ea typeface="Calibri"/>
            </a:endParaRPr>
          </a:p>
          <a:p>
            <a:endParaRPr lang="en-US" sz="2000" b="1" dirty="0">
              <a:latin typeface="Times New Roman"/>
              <a:ea typeface="Calibri"/>
            </a:endParaRPr>
          </a:p>
          <a:p>
            <a:r>
              <a:rPr lang="en-US" sz="2000" b="1" dirty="0" smtClean="0">
                <a:latin typeface="Times New Roman"/>
                <a:ea typeface="Calibri"/>
              </a:rPr>
              <a:t>Before titration                                                         at the end point </a:t>
            </a:r>
          </a:p>
          <a:p>
            <a:r>
              <a:rPr lang="en-US" b="1" dirty="0" smtClean="0">
                <a:latin typeface="Times New Roman"/>
                <a:ea typeface="Calibri"/>
              </a:rPr>
              <a:t> </a:t>
            </a:r>
            <a:r>
              <a:rPr lang="en-US" dirty="0" smtClean="0">
                <a:latin typeface="Times New Roman"/>
                <a:ea typeface="Calibri"/>
              </a:rPr>
              <a:t> </a:t>
            </a:r>
            <a:endParaRPr lang="en-US" dirty="0"/>
          </a:p>
        </p:txBody>
      </p:sp>
      <p:cxnSp>
        <p:nvCxnSpPr>
          <p:cNvPr id="5" name="Straight Arrow Connector 4"/>
          <p:cNvCxnSpPr>
            <a:cxnSpLocks noChangeShapeType="1"/>
          </p:cNvCxnSpPr>
          <p:nvPr/>
        </p:nvCxnSpPr>
        <p:spPr bwMode="auto">
          <a:xfrm>
            <a:off x="7743825" y="9838690"/>
            <a:ext cx="6762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Straight Arrow Connector 5"/>
          <p:cNvCxnSpPr>
            <a:cxnSpLocks noChangeShapeType="1"/>
          </p:cNvCxnSpPr>
          <p:nvPr/>
        </p:nvCxnSpPr>
        <p:spPr bwMode="auto">
          <a:xfrm>
            <a:off x="7896225" y="9991090"/>
            <a:ext cx="6762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27" name="Picture 3" descr="C:\Users\PC\Desktop\viber imag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343" y="4294163"/>
            <a:ext cx="3038622" cy="20314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PC\Desktop\viber image.jpg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446563"/>
            <a:ext cx="3314700" cy="18790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2609056" y="3343422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6226" y="3619959"/>
            <a:ext cx="2630573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035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en-US" b="1" u="sng" dirty="0">
                <a:effectLst/>
                <a:latin typeface="Times New Roman"/>
                <a:ea typeface="Calibri"/>
                <a:cs typeface="Arial"/>
              </a:rPr>
              <a:t>Procedure:</a:t>
            </a:r>
            <a:endParaRPr lang="en-US" sz="2000" dirty="0"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371600"/>
            <a:ext cx="8610600" cy="5405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indent="-270510">
              <a:lnSpc>
                <a:spcPct val="115000"/>
              </a:lnSpc>
            </a:pPr>
            <a:r>
              <a:rPr lang="en-US" sz="2400" dirty="0">
                <a:latin typeface="Times New Roman"/>
                <a:ea typeface="Calibri"/>
                <a:cs typeface="Arial"/>
              </a:rPr>
              <a:t>1- Weigh accurately about </a:t>
            </a:r>
            <a:r>
              <a:rPr lang="en-US" sz="2400" u="sng" dirty="0">
                <a:latin typeface="Times New Roman"/>
                <a:ea typeface="Calibri"/>
                <a:cs typeface="Arial"/>
              </a:rPr>
              <a:t>1.00 g</a:t>
            </a:r>
            <a:r>
              <a:rPr lang="en-US" sz="2400" dirty="0">
                <a:latin typeface="Times New Roman"/>
                <a:ea typeface="Calibri"/>
                <a:cs typeface="Arial"/>
              </a:rPr>
              <a:t>, of sodium carbonate in a                     suitable beaker.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en-US" sz="2400" dirty="0">
                <a:latin typeface="Times New Roman"/>
                <a:ea typeface="Calibri"/>
                <a:cs typeface="Arial"/>
              </a:rPr>
              <a:t>2-   Dissolve it in </a:t>
            </a:r>
            <a:r>
              <a:rPr lang="en-US" sz="2400" u="sng" dirty="0">
                <a:latin typeface="Times New Roman"/>
                <a:ea typeface="Calibri"/>
                <a:cs typeface="Arial"/>
              </a:rPr>
              <a:t>20 ml</a:t>
            </a:r>
            <a:r>
              <a:rPr lang="en-US" sz="2400" dirty="0">
                <a:latin typeface="Times New Roman"/>
                <a:ea typeface="Calibri"/>
                <a:cs typeface="Arial"/>
              </a:rPr>
              <a:t> of water (DW).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/>
                <a:ea typeface="Calibri"/>
                <a:cs typeface="Arial"/>
              </a:rPr>
              <a:t>Notice: you will get turbid (cloudy) solution, Wait until it becomes clear.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indent="-274320" rtl="1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/>
                <a:ea typeface="Calibri"/>
                <a:cs typeface="Arial"/>
              </a:rPr>
              <a:t>3- Transfer </a:t>
            </a:r>
            <a:r>
              <a:rPr lang="en-US" sz="2400" u="sng" dirty="0">
                <a:latin typeface="Times New Roman"/>
                <a:ea typeface="Calibri"/>
                <a:cs typeface="Arial"/>
              </a:rPr>
              <a:t>10 ml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from previous solution to a conical flask.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indent="-180340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/>
                <a:ea typeface="Calibri"/>
                <a:cs typeface="Arial"/>
              </a:rPr>
              <a:t>4-Add two drop of methyl orange solution as indicator.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indent="-180340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/>
                <a:ea typeface="Calibri"/>
                <a:cs typeface="Arial"/>
              </a:rPr>
              <a:t>5- Fill the burette </a:t>
            </a:r>
            <a:r>
              <a:rPr lang="en-US" sz="2400">
                <a:latin typeface="Times New Roman"/>
                <a:ea typeface="Calibri"/>
                <a:cs typeface="Arial"/>
              </a:rPr>
              <a:t>with </a:t>
            </a:r>
            <a:r>
              <a:rPr lang="en-US" sz="2400" smtClean="0">
                <a:latin typeface="Times New Roman"/>
                <a:ea typeface="Calibri"/>
                <a:cs typeface="Arial"/>
              </a:rPr>
              <a:t>1.00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N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sulphuric</a:t>
            </a:r>
            <a:r>
              <a:rPr lang="en-US" sz="2400" dirty="0">
                <a:latin typeface="Times New Roman"/>
                <a:ea typeface="Calibri"/>
                <a:cs typeface="Arial"/>
              </a:rPr>
              <a:t> acids.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/>
                <a:ea typeface="Calibri"/>
                <a:cs typeface="Arial"/>
              </a:rPr>
              <a:t>6- Titrate with </a:t>
            </a:r>
            <a:r>
              <a:rPr lang="en-US" sz="2400" u="sng" dirty="0">
                <a:latin typeface="Times New Roman"/>
                <a:ea typeface="Calibri"/>
                <a:cs typeface="Arial"/>
              </a:rPr>
              <a:t>1.00 N </a:t>
            </a:r>
            <a:r>
              <a:rPr lang="en-US" sz="2400" dirty="0" err="1">
                <a:latin typeface="Times New Roman"/>
                <a:ea typeface="Calibri"/>
                <a:cs typeface="Arial"/>
              </a:rPr>
              <a:t>sulphuric</a:t>
            </a:r>
            <a:r>
              <a:rPr lang="en-US" sz="2400" dirty="0">
                <a:latin typeface="Times New Roman"/>
                <a:ea typeface="Calibri"/>
                <a:cs typeface="Arial"/>
              </a:rPr>
              <a:t> acids.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/>
                <a:ea typeface="Calibri"/>
                <a:cs typeface="Arial"/>
              </a:rPr>
              <a:t>7- Repeat the titration method and</a:t>
            </a:r>
            <a:r>
              <a:rPr lang="en-US" sz="2400" dirty="0">
                <a:latin typeface="Calibri"/>
                <a:ea typeface="Calibri"/>
                <a:cs typeface="Arial"/>
              </a:rPr>
              <a:t> </a:t>
            </a:r>
            <a:r>
              <a:rPr lang="en-US" sz="2400" dirty="0">
                <a:latin typeface="Times New Roman"/>
                <a:ea typeface="Calibri"/>
                <a:cs typeface="Arial"/>
              </a:rPr>
              <a:t>take the mean for the end point Values</a:t>
            </a:r>
            <a:r>
              <a:rPr lang="en-US" dirty="0">
                <a:latin typeface="Times New Roman"/>
                <a:ea typeface="Calibri"/>
                <a:cs typeface="Arial"/>
              </a:rPr>
              <a:t>.</a:t>
            </a:r>
            <a:endParaRPr lang="en-US" sz="1050" dirty="0">
              <a:effectLst/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088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</a:pPr>
            <a:r>
              <a:rPr lang="en-US" b="1" dirty="0">
                <a:effectLst/>
                <a:latin typeface="Times New Roman"/>
                <a:ea typeface="Calibri"/>
                <a:cs typeface="Arial"/>
              </a:rPr>
              <a:t>Calculation:</a:t>
            </a:r>
            <a:r>
              <a:rPr lang="en-US" sz="2800" dirty="0">
                <a:effectLst/>
                <a:latin typeface="Calibri"/>
                <a:ea typeface="Calibri"/>
                <a:cs typeface="Arial"/>
              </a:rPr>
              <a:t/>
            </a:r>
            <a:br>
              <a:rPr lang="en-US" sz="2800" dirty="0">
                <a:effectLst/>
                <a:latin typeface="Calibri"/>
                <a:ea typeface="Calibri"/>
                <a:cs typeface="Arial"/>
              </a:rPr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09600" y="1435532"/>
            <a:ext cx="7848600" cy="5165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Arial"/>
              </a:rPr>
              <a:t> </a:t>
            </a:r>
            <a:r>
              <a:rPr lang="en-US" sz="2000" b="1" dirty="0">
                <a:latin typeface="Times New Roman"/>
                <a:ea typeface="Calibri"/>
                <a:cs typeface="Arial"/>
              </a:rPr>
              <a:t>% Na</a:t>
            </a:r>
            <a:r>
              <a:rPr lang="en-US" sz="2000" b="1" baseline="-25000" dirty="0">
                <a:latin typeface="Times New Roman"/>
                <a:ea typeface="Calibri"/>
                <a:cs typeface="Arial"/>
              </a:rPr>
              <a:t>2</a:t>
            </a:r>
            <a:r>
              <a:rPr lang="en-US" sz="2000" b="1" dirty="0">
                <a:latin typeface="Times New Roman"/>
                <a:ea typeface="Calibri"/>
                <a:cs typeface="Arial"/>
              </a:rPr>
              <a:t>CO</a:t>
            </a:r>
            <a:r>
              <a:rPr lang="en-US" sz="2000" b="1" baseline="-25000" dirty="0">
                <a:latin typeface="Times New Roman"/>
                <a:ea typeface="Calibri"/>
                <a:cs typeface="Arial"/>
              </a:rPr>
              <a:t>3</a:t>
            </a:r>
            <a:r>
              <a:rPr lang="en-US" sz="2000" b="1" dirty="0">
                <a:latin typeface="Times New Roman"/>
                <a:ea typeface="Calibri"/>
                <a:cs typeface="Arial"/>
              </a:rPr>
              <a:t> = V x N x </a:t>
            </a:r>
            <a:r>
              <a:rPr lang="en-US" sz="2000" b="1" dirty="0" err="1">
                <a:latin typeface="Times New Roman"/>
                <a:ea typeface="Calibri"/>
                <a:cs typeface="Arial"/>
              </a:rPr>
              <a:t>meq</a:t>
            </a:r>
            <a:r>
              <a:rPr lang="en-US" sz="2000" b="1" dirty="0">
                <a:latin typeface="Times New Roman"/>
                <a:ea typeface="Calibri"/>
                <a:cs typeface="Arial"/>
              </a:rPr>
              <a:t>. wt. x 100 / </a:t>
            </a:r>
            <a:r>
              <a:rPr lang="en-US" sz="2000" b="1" dirty="0" err="1">
                <a:latin typeface="Times New Roman"/>
                <a:ea typeface="Calibri"/>
                <a:cs typeface="Arial"/>
              </a:rPr>
              <a:t>wt</a:t>
            </a:r>
            <a:r>
              <a:rPr lang="en-US" sz="2000" b="1" dirty="0">
                <a:latin typeface="Times New Roman"/>
                <a:ea typeface="Calibri"/>
                <a:cs typeface="Arial"/>
              </a:rPr>
              <a:t> of </a:t>
            </a:r>
            <a:r>
              <a:rPr lang="en-US" sz="2000" b="1" dirty="0" smtClean="0">
                <a:latin typeface="Times New Roman"/>
                <a:ea typeface="Calibri"/>
                <a:cs typeface="Arial"/>
              </a:rPr>
              <a:t>sample</a:t>
            </a:r>
            <a:endParaRPr lang="ar-IQ" sz="2000" dirty="0">
              <a:latin typeface="Times New Roman"/>
              <a:cs typeface="Arial"/>
            </a:endParaRPr>
          </a:p>
          <a:p>
            <a:pPr>
              <a:lnSpc>
                <a:spcPct val="115000"/>
              </a:lnSpc>
            </a:pPr>
            <a:endParaRPr lang="en-US" sz="2000" dirty="0">
              <a:latin typeface="Times New Roman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en-US" sz="2000" u="sng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Each ml of </a:t>
            </a:r>
            <a:r>
              <a:rPr lang="en-US" sz="2000" u="sng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1 </a:t>
            </a:r>
            <a:r>
              <a:rPr lang="en-US" sz="2000" u="sng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N </a:t>
            </a:r>
            <a:r>
              <a:rPr lang="en-US" sz="2000" u="sng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sulphuric</a:t>
            </a:r>
            <a:r>
              <a:rPr lang="en-US" sz="2000" u="sng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acid is equivalent to </a:t>
            </a:r>
            <a:r>
              <a:rPr lang="en-US" sz="2000" b="1" u="sng" dirty="0">
                <a:solidFill>
                  <a:srgbClr val="000000"/>
                </a:solidFill>
                <a:latin typeface="Times New Roman"/>
                <a:ea typeface="Calibri"/>
              </a:rPr>
              <a:t>0.053g</a:t>
            </a:r>
            <a:r>
              <a:rPr lang="en-US" sz="2000" b="1" u="sng" dirty="0" smtClean="0">
                <a:solidFill>
                  <a:srgbClr val="000000"/>
                </a:solidFill>
                <a:latin typeface="Times New Roman"/>
                <a:ea typeface="Calibri"/>
              </a:rPr>
              <a:t> </a:t>
            </a:r>
            <a:r>
              <a:rPr lang="en-US" sz="2000" u="sng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 </a:t>
            </a:r>
            <a:r>
              <a:rPr lang="en-US" sz="2000" u="sng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of </a:t>
            </a:r>
            <a:r>
              <a:rPr lang="en-US" sz="2000" u="sng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Na</a:t>
            </a:r>
            <a:r>
              <a:rPr lang="en-US" sz="2000" u="sng" baseline="-250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2</a:t>
            </a:r>
            <a:r>
              <a:rPr lang="en-US" sz="2000" u="sng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CO</a:t>
            </a:r>
            <a:r>
              <a:rPr lang="en-US" sz="2000" u="sng" baseline="-250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3</a:t>
            </a:r>
            <a:endParaRPr lang="ar-IQ" sz="2000" u="sng" baseline="-25000" dirty="0" smtClean="0">
              <a:solidFill>
                <a:prstClr val="black"/>
              </a:solidFill>
              <a:latin typeface="Times New Roman"/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endParaRPr lang="ar-IQ" sz="2000" u="sng" baseline="-25000" dirty="0">
              <a:solidFill>
                <a:prstClr val="black"/>
              </a:solidFill>
              <a:latin typeface="Times New Roman"/>
              <a:cs typeface="Arial"/>
            </a:endParaRPr>
          </a:p>
          <a:p>
            <a:pPr lvl="0">
              <a:lnSpc>
                <a:spcPct val="115000"/>
              </a:lnSpc>
            </a:pPr>
            <a:r>
              <a:rPr lang="en-US" sz="2000" u="sng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Each ml of 1.5 N </a:t>
            </a:r>
            <a:r>
              <a:rPr lang="en-US" sz="2000" u="sng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sulphuric</a:t>
            </a:r>
            <a:r>
              <a:rPr lang="en-US" sz="2000" u="sng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acid is equivalent to </a:t>
            </a:r>
            <a:r>
              <a:rPr lang="en-US" sz="2000" b="1" u="sng" dirty="0">
                <a:solidFill>
                  <a:srgbClr val="000000"/>
                </a:solidFill>
                <a:latin typeface="Times New Roman"/>
                <a:ea typeface="Calibri"/>
              </a:rPr>
              <a:t>0.0795 </a:t>
            </a:r>
            <a:r>
              <a:rPr lang="en-US" sz="2000" u="sng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sz="2000" u="sng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gm</a:t>
            </a:r>
            <a:r>
              <a:rPr lang="en-US" sz="2000" u="sng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of Na</a:t>
            </a:r>
            <a:r>
              <a:rPr lang="en-US" sz="2000" u="sng" baseline="-250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2</a:t>
            </a:r>
            <a:r>
              <a:rPr lang="en-US" sz="2000" u="sng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CO</a:t>
            </a:r>
            <a:r>
              <a:rPr lang="en-US" sz="2000" u="sng" baseline="-250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3</a:t>
            </a:r>
            <a:r>
              <a:rPr lang="en-US" sz="20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.</a:t>
            </a:r>
          </a:p>
          <a:p>
            <a:pPr lvl="0">
              <a:lnSpc>
                <a:spcPct val="115000"/>
              </a:lnSpc>
            </a:pPr>
            <a:endParaRPr lang="ar-IQ" sz="2000" dirty="0">
              <a:solidFill>
                <a:prstClr val="black"/>
              </a:solidFill>
              <a:latin typeface="Times New Roman"/>
              <a:cs typeface="Arial"/>
            </a:endParaRPr>
          </a:p>
          <a:p>
            <a:pPr>
              <a:lnSpc>
                <a:spcPct val="115000"/>
              </a:lnSpc>
            </a:pPr>
            <a:endParaRPr lang="ar-IQ" sz="2000" u="sng" baseline="-25000" dirty="0" smtClean="0">
              <a:solidFill>
                <a:prstClr val="black"/>
              </a:solidFill>
              <a:latin typeface="Times New Roman"/>
              <a:cs typeface="Arial"/>
            </a:endParaRPr>
          </a:p>
          <a:p>
            <a:pPr>
              <a:lnSpc>
                <a:spcPct val="115000"/>
              </a:lnSpc>
            </a:pPr>
            <a:endParaRPr lang="en-US" sz="2000" u="sng" dirty="0" smtClean="0">
              <a:solidFill>
                <a:srgbClr val="0070C0"/>
              </a:solidFill>
              <a:latin typeface="Times New Roman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en-US" sz="2000" u="sng" dirty="0">
                <a:solidFill>
                  <a:srgbClr val="0070C0"/>
                </a:solidFill>
                <a:latin typeface="Times New Roman"/>
                <a:ea typeface="Calibri"/>
                <a:cs typeface="Arial"/>
              </a:rPr>
              <a:t>Cognate Assays: Sodium bicarbonate; sodium salicylate tablets. </a:t>
            </a:r>
            <a:endParaRPr lang="en-US" sz="2000" u="sng" dirty="0">
              <a:solidFill>
                <a:srgbClr val="0070C0"/>
              </a:solidFill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en-US" sz="2000" b="1" dirty="0">
                <a:latin typeface="Times New Roman"/>
                <a:ea typeface="Calibri"/>
                <a:cs typeface="Arial"/>
              </a:rPr>
              <a:t> </a:t>
            </a:r>
            <a:endParaRPr lang="en-US" sz="2000" dirty="0">
              <a:latin typeface="Calibri"/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endParaRPr lang="en-US" sz="2000" dirty="0">
              <a:latin typeface="Times New Roman"/>
              <a:cs typeface="Arial"/>
            </a:endParaRPr>
          </a:p>
          <a:p>
            <a:pPr>
              <a:lnSpc>
                <a:spcPct val="115000"/>
              </a:lnSpc>
            </a:pPr>
            <a:endParaRPr lang="en-US" sz="2000" dirty="0" smtClean="0">
              <a:latin typeface="Times New Roman"/>
              <a:cs typeface="Arial"/>
            </a:endParaRPr>
          </a:p>
          <a:p>
            <a:pPr>
              <a:lnSpc>
                <a:spcPct val="115000"/>
              </a:lnSpc>
            </a:pPr>
            <a:endParaRPr lang="en-US" sz="2000" dirty="0">
              <a:latin typeface="Times New Roman"/>
              <a:cs typeface="Arial"/>
            </a:endParaRPr>
          </a:p>
          <a:p>
            <a:pPr>
              <a:lnSpc>
                <a:spcPct val="115000"/>
              </a:lnSpc>
            </a:pPr>
            <a:endParaRPr lang="en-US" sz="2000" dirty="0" smtClean="0">
              <a:latin typeface="Times New Roman"/>
              <a:cs typeface="Arial"/>
            </a:endParaRPr>
          </a:p>
          <a:p>
            <a:pPr>
              <a:lnSpc>
                <a:spcPct val="115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36706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3000"/>
            <a:ext cx="8229599" cy="544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405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1" name="Picture 3" descr="C:\Users\PC\Desktop\images.j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20726"/>
            <a:ext cx="8174502" cy="4876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829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1552</TotalTime>
  <Words>328</Words>
  <Application>Microsoft Office PowerPoint</Application>
  <PresentationFormat>On-screen Show (4:3)</PresentationFormat>
  <Paragraphs>65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PowerPoint Presentation</vt:lpstr>
      <vt:lpstr>Acidimetric Titration   </vt:lpstr>
      <vt:lpstr>Assay of Sodium Carbonate</vt:lpstr>
      <vt:lpstr>Principle:  </vt:lpstr>
      <vt:lpstr>Procedure:</vt:lpstr>
      <vt:lpstr>Calculation: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19</cp:revision>
  <dcterms:created xsi:type="dcterms:W3CDTF">2006-08-16T00:00:00Z</dcterms:created>
  <dcterms:modified xsi:type="dcterms:W3CDTF">2018-12-26T14:20:45Z</dcterms:modified>
</cp:coreProperties>
</file>