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56" r:id="rId3"/>
    <p:sldId id="261" r:id="rId4"/>
    <p:sldId id="262" r:id="rId5"/>
    <p:sldId id="281" r:id="rId6"/>
    <p:sldId id="280" r:id="rId7"/>
    <p:sldId id="282" r:id="rId8"/>
    <p:sldId id="263" r:id="rId9"/>
    <p:sldId id="275" r:id="rId10"/>
    <p:sldId id="276" r:id="rId11"/>
    <p:sldId id="277" r:id="rId12"/>
    <p:sldId id="278" r:id="rId13"/>
    <p:sldId id="292" r:id="rId14"/>
    <p:sldId id="264" r:id="rId15"/>
    <p:sldId id="283" r:id="rId16"/>
    <p:sldId id="284" r:id="rId17"/>
    <p:sldId id="287" r:id="rId18"/>
    <p:sldId id="289" r:id="rId19"/>
    <p:sldId id="290" r:id="rId20"/>
    <p:sldId id="285" r:id="rId21"/>
    <p:sldId id="286" r:id="rId22"/>
    <p:sldId id="288" r:id="rId23"/>
    <p:sldId id="265" r:id="rId24"/>
    <p:sldId id="266" r:id="rId25"/>
    <p:sldId id="293" r:id="rId26"/>
    <p:sldId id="294" r:id="rId27"/>
    <p:sldId id="271" r:id="rId28"/>
    <p:sldId id="295" r:id="rId29"/>
    <p:sldId id="296" r:id="rId30"/>
    <p:sldId id="297" r:id="rId31"/>
    <p:sldId id="298" r:id="rId32"/>
    <p:sldId id="299" r:id="rId33"/>
    <p:sldId id="267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83"/>
  </p:normalViewPr>
  <p:slideViewPr>
    <p:cSldViewPr snapToGrid="0" snapToObjects="1">
      <p:cViewPr varScale="1">
        <p:scale>
          <a:sx n="109" d="100"/>
          <a:sy n="109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BF027-DA85-D045-9B6C-C0CCD32AF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24A70-7054-EC43-BA9D-FEE7B1075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A75E5-2689-1848-B153-0D4A1EB1012C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2F93F-BC58-4E42-9B35-CF1CAD4335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9A0E8-B297-E64D-8A49-DE3158FEA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3ED7B-AF2E-4943-B31D-A1FD77BE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1D0249-1717-5942-9413-53A6432A1F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2F343-E4CA-504A-A155-0DA7366EA1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3EA675-B3C3-6841-A1BD-01D10CF86C6F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94E98E-D367-6A48-A9E2-96CA41CAE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636D19-8759-3944-BDD9-0A7FA389C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DDED-3C80-1745-BCF7-C672B2302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9F87A-E51E-3A4C-94D1-1C0B0874D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52F993-AFCD-3F47-BE96-C863D3CE0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72BF-E8C7-8A45-86DF-3E2471CA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6503-44FC-6F44-8ED6-E02322FAD4C7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E50C-F8A8-514C-8733-52B43845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4B5A-AFA0-F248-B0C9-3BE9BCF1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9F8A-FA9A-F641-A702-C83A403E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7F5C-4AF8-AD4B-8EA4-3909B89D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9D4F-F6E6-FB4F-9938-54391C2AFC37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05F99-74FD-A54D-9A6F-978B7273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2B84-0CCE-AA40-A154-BDAD3166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6A58-7391-244A-9CF0-DF94C6D7D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74963-2964-C34C-ADB9-18B510A9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AE43-A4D0-4943-AED6-753C8B86F33D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CC0ED-9149-7D43-852B-BAB96527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00A1-71BD-2C4C-936F-D8281309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04C2-C608-AE4D-BD53-0F6BB7A2F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0969-10C6-974E-9FB9-850BF55E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46E3-DC9C-5C43-912B-9AC0697D7DED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4A6A-0641-7C40-8394-E5C6196F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CA594-B06C-1347-89F1-E60C79A7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2D4F-870C-2C4C-80A2-3BC49768B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A7E6E-012B-B24F-B715-B8F6FA55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3369-EC8D-4241-A06B-85021FE306D0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83E0A-912A-2C4F-924F-B8C4076D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4D66-4782-D24E-BCA1-69E34346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2D99-E2F8-344C-A5CE-61E73888B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7D7948-C183-D741-B532-E536DD48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FC89-2266-8D4D-AD6C-FDB65E371A21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BB6D13-A8D4-144C-8E3B-B11F4D6E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4E64C-71E8-A74A-93D0-C9B4927F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AB77-0D80-754C-9D22-1573BEADA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E148ED-DA1B-BD4B-AED0-F57F74D0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66EE-1297-D741-BDF3-D859E63ED60C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7C54BB-E89D-AB42-85E0-2CC5733F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43819F-2A55-724E-AF67-3770A719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3FBE-967C-2C43-B56B-873339685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3E5332-3CD0-1540-9F25-2B2F31C5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847E-6989-794E-A50C-A76FD2EDF502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247517-A97A-F545-BB2A-80FD9947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2B386F-87FE-B44C-B1DD-84652154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8E37-45D0-3843-B739-2685E234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6240C2-117E-9E44-8E1B-81D01538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BB6E-846D-344F-9C0F-E84093271B8D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07B1F2-0DB3-534C-8812-67BB9475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349A84-2DA0-D54E-87B1-1D8E4E67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30B-BD28-084D-B1AB-41FE6D34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CC6D37-B060-0943-9CC6-79686A48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2007-F90A-EC4E-9928-3A2650652656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5513F-07D1-9246-AE25-9BCDD8CF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0C9E51-3684-9C47-BDE7-4F369929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6F9F-7254-764E-B10B-A58EEDCF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15155-70FB-1C4D-B8FD-B20F3367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DC27-A84C-6B48-9F69-5C7BC6B9DDEE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39E81E-CF90-D743-A850-5803E06E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92649E-8676-0A49-A48D-BACF59DC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D1F-65B5-AC4D-8DD9-66716A56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4CD049-DAA6-F447-B97A-68A27BFE40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FBD50A-D078-9542-8DC1-4A20585B6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AE270-73E3-8249-8916-5C23FD37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8D9D2-FD71-1D41-8834-E2B5D74EAEFB}" type="datetimeFigureOut">
              <a:rPr lang="en-US"/>
              <a:pPr>
                <a:defRPr/>
              </a:pPr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3CAB-4AB3-0840-9114-ABB9E4DA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208AA-EE29-AE4A-9587-B4CEFB28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664B8D-DFCF-FA45-9E1A-9F9E4D799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>
            <a:extLst>
              <a:ext uri="{FF2B5EF4-FFF2-40B4-BE49-F238E27FC236}">
                <a16:creationId xmlns:a16="http://schemas.microsoft.com/office/drawing/2014/main" id="{846D9E95-4A66-F045-B1AC-6F73424BD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0"/>
            <a:ext cx="9017000" cy="6875463"/>
          </a:xfrm>
        </p:spPr>
      </p:pic>
      <p:pic>
        <p:nvPicPr>
          <p:cNvPr id="15362" name="image1.png">
            <a:extLst>
              <a:ext uri="{FF2B5EF4-FFF2-40B4-BE49-F238E27FC236}">
                <a16:creationId xmlns:a16="http://schemas.microsoft.com/office/drawing/2014/main" id="{488DB45C-0E9A-264B-BF18-103C931AE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AE39BE0-F1D8-2C4B-AF5A-4F77029A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Acetylcholine (Ach)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105D0-C02F-5945-BFB2-FD80CAF9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516063"/>
            <a:ext cx="105156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Quaternary ammonium compound --------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Site of action --------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Both muscarinic and nicotinic activity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Therapeutic uses -----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/>
              <a:t>      HR &amp; CO (vagal stimulation).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dirty="0"/>
              <a:t>Effect of IV Ach on: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rgbClr val="C00000"/>
              </a:buClr>
              <a:buFont typeface="+mj-lt"/>
              <a:buAutoNum type="romanUcPeriod"/>
              <a:defRPr/>
            </a:pPr>
            <a:r>
              <a:rPr lang="en-US" dirty="0">
                <a:solidFill>
                  <a:srgbClr val="C00000"/>
                </a:solidFill>
              </a:rPr>
              <a:t>Heart</a:t>
            </a:r>
            <a:r>
              <a:rPr lang="en-US" dirty="0"/>
              <a:t>:    ------------  due to -----------------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3B155AE-BC2F-B74B-AC31-13E3564B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981075"/>
            <a:ext cx="45608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2781A9-64AE-E24B-B99A-4FD03A57D5DB}"/>
              </a:ext>
            </a:extLst>
          </p:cNvPr>
          <p:cNvCxnSpPr/>
          <p:nvPr/>
        </p:nvCxnSpPr>
        <p:spPr>
          <a:xfrm>
            <a:off x="1260475" y="3608388"/>
            <a:ext cx="0" cy="39528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image1.png">
            <a:extLst>
              <a:ext uri="{FF2B5EF4-FFF2-40B4-BE49-F238E27FC236}">
                <a16:creationId xmlns:a16="http://schemas.microsoft.com/office/drawing/2014/main" id="{00490F9B-AEAB-4B42-AAEE-EF6EC178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0"/>
            <a:ext cx="8175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99A3136-089B-C945-9B57-AB5EC267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-1206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2B82-78A0-FD4B-8917-8CA1A1BC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920750"/>
            <a:ext cx="11033125" cy="60642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Injection of Ach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vasodilation and lowering BP ( indirect mechanism of action)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activates M</a:t>
            </a:r>
            <a:r>
              <a:rPr lang="en-US" baseline="-25000" dirty="0"/>
              <a:t>3</a:t>
            </a:r>
            <a:r>
              <a:rPr lang="en-US" dirty="0"/>
              <a:t> receptors on endothelial cells lining SM of BVs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production of nitric oxide from arginine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NO diffuses to vascular SM stimulates PK G production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hyperpolarization (SM relaxation through PDE-3 inhibition)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BA8583-579D-F94F-A17E-2DD08BB92B64}"/>
              </a:ext>
            </a:extLst>
          </p:cNvPr>
          <p:cNvCxnSpPr/>
          <p:nvPr/>
        </p:nvCxnSpPr>
        <p:spPr>
          <a:xfrm>
            <a:off x="6161088" y="1393825"/>
            <a:ext cx="14287" cy="434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6D8BDE-DD19-F842-8D16-BB8EBF5A5B9F}"/>
              </a:ext>
            </a:extLst>
          </p:cNvPr>
          <p:cNvCxnSpPr/>
          <p:nvPr/>
        </p:nvCxnSpPr>
        <p:spPr>
          <a:xfrm>
            <a:off x="6145213" y="2435225"/>
            <a:ext cx="15875" cy="434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DDC219-1CF9-0E4B-87D2-B6DAAC184C7C}"/>
              </a:ext>
            </a:extLst>
          </p:cNvPr>
          <p:cNvCxnSpPr/>
          <p:nvPr/>
        </p:nvCxnSpPr>
        <p:spPr>
          <a:xfrm>
            <a:off x="6145213" y="5564188"/>
            <a:ext cx="15875" cy="434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EE0900-AD00-A44C-B888-52D577A480E8}"/>
              </a:ext>
            </a:extLst>
          </p:cNvPr>
          <p:cNvCxnSpPr/>
          <p:nvPr/>
        </p:nvCxnSpPr>
        <p:spPr>
          <a:xfrm>
            <a:off x="6116638" y="4516438"/>
            <a:ext cx="14287" cy="434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3DD204-E7A5-E24E-8B74-FA6C23E83AA7}"/>
              </a:ext>
            </a:extLst>
          </p:cNvPr>
          <p:cNvCxnSpPr/>
          <p:nvPr/>
        </p:nvCxnSpPr>
        <p:spPr>
          <a:xfrm>
            <a:off x="6130925" y="3475038"/>
            <a:ext cx="14288" cy="434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image1.png">
            <a:extLst>
              <a:ext uri="{FF2B5EF4-FFF2-40B4-BE49-F238E27FC236}">
                <a16:creationId xmlns:a16="http://schemas.microsoft.com/office/drawing/2014/main" id="{3E21700A-E033-3846-A332-DCCE763E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A5009F6-431D-DF4E-9B0F-96F377CD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213"/>
            <a:ext cx="10439400" cy="126047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Other Actions of ACh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4CD70AF1-2064-3746-8934-85A496A9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154113"/>
            <a:ext cx="11561762" cy="5830887"/>
          </a:xfrm>
        </p:spPr>
        <p:txBody>
          <a:bodyPr/>
          <a:lstStyle/>
          <a:p>
            <a:pPr eaLnBrk="1" hangingPunct="1"/>
            <a:r>
              <a:rPr lang="en-US" altLang="en-US"/>
              <a:t>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GIT: increases salivary secretion and stimulates intestinal secretions and motility.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Bronchiolar secretions are also enhanced.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Genitourinary tract: the tone of the detrusor urinae muscle is increased, causing expulsion of urine.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Eye, stimulating ciliary muscle contraction for near vision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Constriction of the pupillae sphincter muscle, causing miosis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Acetylcholine (1% solution) is instilled into the anterior chamber of the eye to produce miosis during ophthalmic surgery.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image1.png">
            <a:extLst>
              <a:ext uri="{FF2B5EF4-FFF2-40B4-BE49-F238E27FC236}">
                <a16:creationId xmlns:a16="http://schemas.microsoft.com/office/drawing/2014/main" id="{3044D834-5617-8F44-8BF2-0ED21951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F20C12E6-7D1D-E14E-AEBE-AB07DB16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Eye</a:t>
            </a: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99AC8C5C-3EE1-5E4A-BA17-ECFEE550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47863"/>
            <a:ext cx="10515600" cy="4106862"/>
          </a:xfrm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8433F751-0AB6-CE41-BE9A-8323ED0F0A20}"/>
              </a:ext>
            </a:extLst>
          </p:cNvPr>
          <p:cNvSpPr txBox="1">
            <a:spLocks/>
          </p:cNvSpPr>
          <p:nvPr/>
        </p:nvSpPr>
        <p:spPr bwMode="auto">
          <a:xfrm>
            <a:off x="838200" y="3794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Eye</a:t>
            </a:r>
          </a:p>
        </p:txBody>
      </p:sp>
      <p:pic>
        <p:nvPicPr>
          <p:cNvPr id="37892" name="image1.png">
            <a:extLst>
              <a:ext uri="{FF2B5EF4-FFF2-40B4-BE49-F238E27FC236}">
                <a16:creationId xmlns:a16="http://schemas.microsoft.com/office/drawing/2014/main" id="{C2739471-2276-984C-8623-054CF77F9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3">
            <a:extLst>
              <a:ext uri="{FF2B5EF4-FFF2-40B4-BE49-F238E27FC236}">
                <a16:creationId xmlns:a16="http://schemas.microsoft.com/office/drawing/2014/main" id="{8677C165-E032-054C-8C9F-31EC23EC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977900"/>
            <a:ext cx="3074988" cy="6046788"/>
          </a:xfrm>
        </p:spPr>
      </p:pic>
      <p:pic>
        <p:nvPicPr>
          <p:cNvPr id="38914" name="Picture 4">
            <a:extLst>
              <a:ext uri="{FF2B5EF4-FFF2-40B4-BE49-F238E27FC236}">
                <a16:creationId xmlns:a16="http://schemas.microsoft.com/office/drawing/2014/main" id="{4B29C87F-624F-DA4C-8CCE-22242AE86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78013"/>
            <a:ext cx="31480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6">
            <a:extLst>
              <a:ext uri="{FF2B5EF4-FFF2-40B4-BE49-F238E27FC236}">
                <a16:creationId xmlns:a16="http://schemas.microsoft.com/office/drawing/2014/main" id="{34CBF328-94C3-CD43-A3DB-669065FB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of Cholinomimetics</a:t>
            </a:r>
          </a:p>
        </p:txBody>
      </p:sp>
      <p:pic>
        <p:nvPicPr>
          <p:cNvPr id="38916" name="image1.png">
            <a:extLst>
              <a:ext uri="{FF2B5EF4-FFF2-40B4-BE49-F238E27FC236}">
                <a16:creationId xmlns:a16="http://schemas.microsoft.com/office/drawing/2014/main" id="{61390887-605D-734B-ABEC-9800C920A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>
            <a:extLst>
              <a:ext uri="{FF2B5EF4-FFF2-40B4-BE49-F238E27FC236}">
                <a16:creationId xmlns:a16="http://schemas.microsoft.com/office/drawing/2014/main" id="{E06654BE-6D85-9A47-B096-3C615A899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1395413"/>
            <a:ext cx="7915275" cy="4930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Structurally related to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(in which the acetate is replaced by carbamate and the choline is methylated).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hydrolyzed by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(addition of carbonic acid), / inactivated by other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esterases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lacks N actions / have strong M activity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Major actions / SMs  of the bladder &amp; GIT.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Duration of action of about 1 hour.</a:t>
            </a: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04506607-33DC-6242-A204-A05B77A7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8" y="6985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Bethanechol</a:t>
            </a: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B8408AC1-9F76-294E-8C69-ACDC94C04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2111375"/>
            <a:ext cx="37036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1.png">
            <a:extLst>
              <a:ext uri="{FF2B5EF4-FFF2-40B4-BE49-F238E27FC236}">
                <a16:creationId xmlns:a16="http://schemas.microsoft.com/office/drawing/2014/main" id="{B2D5F867-87F9-894C-AAA9-4C3729279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3CA7EA5-C274-2644-850E-75B5C89EC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47" y="172182"/>
            <a:ext cx="235173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CA0C-4883-E345-968A-EB04FDCA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0"/>
            <a:ext cx="10515600" cy="46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Bethanechol</a:t>
            </a:r>
            <a:r>
              <a:rPr lang="en-US" sz="28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9006183-9537-0346-A91F-F38AC884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016123"/>
            <a:ext cx="11936412" cy="6505575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 effect on MRs, intestinal motility &amp; tone???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Detrusor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of the bladder ??? whereas the trigone &amp; sphincter ???</a:t>
            </a:r>
          </a:p>
          <a:p>
            <a:pPr eaLnBrk="1" hangingPunct="1"/>
            <a:r>
              <a:rPr lang="en-US" alt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applications: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Stimulate the atonic bladder, particularly in postpartum or postoperative, nonobstructive urinary retention.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Neurogenic atony ( poor muscular condition )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Megacolon (Hypertrophy &amp; dilation of colon with prolonged constipation).</a:t>
            </a:r>
          </a:p>
          <a:p>
            <a:pPr eaLnBrk="1" hangingPunct="1"/>
            <a:r>
              <a:rPr lang="en-US" alt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generalized cholinergic stimulation (?????)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0963" name="image1.png">
            <a:extLst>
              <a:ext uri="{FF2B5EF4-FFF2-40B4-BE49-F238E27FC236}">
                <a16:creationId xmlns:a16="http://schemas.microsoft.com/office/drawing/2014/main" id="{DE4D95D9-9127-1A46-859E-B5FB2A152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88" y="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DAB09370-E379-3E42-A7F8-12D73A35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Carbachol (carbamylcholine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163236D-D173-864F-903A-7C42F154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130300"/>
            <a:ext cx="11728450" cy="6367463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 M &amp; N agonist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Ester of carbamic acid / poor substrate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Actions: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both the CVS &amp; GIT (???)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Release of Epi /  adrenal medulla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Miosis and a spasm of accommodation ???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Therapeutic uses: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Rarely used therapeutically ??? except as 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miotic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/ glaucoma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Adverse effects: at ophthalmic doses ???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DB357C33-50DF-F848-AE2F-CA1EF4339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933450"/>
            <a:ext cx="37004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1.png">
            <a:extLst>
              <a:ext uri="{FF2B5EF4-FFF2-40B4-BE49-F238E27FC236}">
                <a16:creationId xmlns:a16="http://schemas.microsoft.com/office/drawing/2014/main" id="{C075938E-41A6-1449-A5BB-63D27E876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A380056-F4B9-544E-9AFD-06C01AE0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Glaucoma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DBFDD6C-FE83-3749-8380-7A608EE8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1325563"/>
            <a:ext cx="6116637" cy="471805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disease that damages optic nerve.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Occurs when extra fluid increases the pressure on the front chamber of the eye.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leading cause of blindness for people over 60 years old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Blindness can often be prevented with early treatment.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7F761B92-153E-BD4E-8368-4F5D8924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858838"/>
            <a:ext cx="51831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1.png">
            <a:extLst>
              <a:ext uri="{FF2B5EF4-FFF2-40B4-BE49-F238E27FC236}">
                <a16:creationId xmlns:a16="http://schemas.microsoft.com/office/drawing/2014/main" id="{CB7C58C1-B18D-C44D-AB18-D3218E6D7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24FC-267C-894E-9F1B-5CDEB66A6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"/>
            <a:ext cx="7015163" cy="67532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Types of glaucoma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 open-angle glaucoma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Most common, occurs gradually, where the eye does not drain fluid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Eye pressure builds and starts to damage the optic nerve.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Painless and causes no vision changes at first.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Angle-closure glaucoma (also called “closed-angle glaucoma” or “narrow-angle glaucoma”, acute)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iris is very close to the drainage angle in the  eye.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iris can end up blocking the drainage angle, eye pressure rises very quickly. 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6FBE5D44-C52C-8C43-A028-22BC34FE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746125"/>
            <a:ext cx="53625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1.png">
            <a:extLst>
              <a:ext uri="{FF2B5EF4-FFF2-40B4-BE49-F238E27FC236}">
                <a16:creationId xmlns:a16="http://schemas.microsoft.com/office/drawing/2014/main" id="{3C19A8FC-FB4D-AA41-BA5A-659D1C610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88" y="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535EF49-BD57-0D42-BF16-1978D9D86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7588"/>
            <a:ext cx="11872913" cy="3805237"/>
          </a:xfrm>
        </p:spPr>
        <p:txBody>
          <a:bodyPr/>
          <a:lstStyle/>
          <a:p>
            <a:pPr eaLnBrk="1" hangingPunct="1"/>
            <a:r>
              <a:rPr lang="en-US" altLang="en-US" sz="7200" b="1" i="1">
                <a:solidFill>
                  <a:srgbClr val="C00000"/>
                </a:solidFill>
                <a:latin typeface="American Typewriter" panose="02090604020004020304" pitchFamily="18" charset="77"/>
                <a:ea typeface="American Typewriter" panose="02090604020004020304" pitchFamily="18" charset="77"/>
                <a:cs typeface="American Typewriter" panose="02090604020004020304" pitchFamily="18" charset="77"/>
              </a:rPr>
              <a:t>Cholinergic Agonists</a:t>
            </a:r>
            <a:br>
              <a:rPr lang="en-US" altLang="en-US" sz="7200" b="1" i="1">
                <a:solidFill>
                  <a:srgbClr val="C00000"/>
                </a:solidFill>
                <a:latin typeface="American Typewriter" panose="02090604020004020304" pitchFamily="18" charset="77"/>
                <a:ea typeface="American Typewriter" panose="02090604020004020304" pitchFamily="18" charset="77"/>
                <a:cs typeface="American Typewriter" panose="02090604020004020304" pitchFamily="18" charset="77"/>
              </a:rPr>
            </a:br>
            <a:endParaRPr lang="en-US" altLang="en-US" sz="7200" b="1" i="1">
              <a:solidFill>
                <a:srgbClr val="C00000"/>
              </a:solidFill>
              <a:latin typeface="American Typewriter" panose="02090604020004020304" pitchFamily="18" charset="77"/>
              <a:ea typeface="American Typewriter" panose="02090604020004020304" pitchFamily="18" charset="77"/>
              <a:cs typeface="American Typewriter" panose="02090604020004020304" pitchFamily="18" charset="77"/>
            </a:endParaRPr>
          </a:p>
        </p:txBody>
      </p:sp>
      <p:pic>
        <p:nvPicPr>
          <p:cNvPr id="17410" name="image1.png">
            <a:extLst>
              <a:ext uri="{FF2B5EF4-FFF2-40B4-BE49-F238E27FC236}">
                <a16:creationId xmlns:a16="http://schemas.microsoft.com/office/drawing/2014/main" id="{F4B59E78-4012-F347-9C63-92391F17E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7CCE357-7DA4-934F-8A07-A5E790FA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Pilocarpine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273846E6-29C5-C24D-9794-7C2B7E3D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120775"/>
            <a:ext cx="11753850" cy="55499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Alkaloid / 3</a:t>
            </a:r>
            <a:r>
              <a:rPr lang="en-US" alt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amine /stable to hydrolysis by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Less potent than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/ high penetration to CNS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 agonist used in ophthalmology.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Miosis and contraction of the ciliary muscle, spasm of accommodation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Stimulator of sweat, tears, and saliva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Beneficial in promoting salivation in patients with xerostomia resulting from irradiation of the head and neck</a:t>
            </a:r>
          </a:p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Sjögren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syndrome (immune system attacks the glands that make tears and saliva (spit). The damage keeps these glands from working right and causes 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eyes and 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mouth)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image1.png">
            <a:extLst>
              <a:ext uri="{FF2B5EF4-FFF2-40B4-BE49-F238E27FC236}">
                <a16:creationId xmlns:a16="http://schemas.microsoft.com/office/drawing/2014/main" id="{3A61F89D-D55C-8F48-88E1-73D1A62F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7EA007A6-A7DD-C843-ADE0-FA70BD14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379075" cy="869950"/>
          </a:xfrm>
        </p:spPr>
        <p:txBody>
          <a:bodyPr/>
          <a:lstStyle/>
          <a:p>
            <a:pPr eaLnBrk="1" hangingPunct="1"/>
            <a:r>
              <a:rPr lang="en-US" altLang="en-US" sz="32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Pilocarpine (cont.)</a:t>
            </a:r>
            <a:endParaRPr lang="en-US" altLang="en-US" sz="320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4FEE5FBB-A170-C84F-9FFC-03FBDB0E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1244600"/>
            <a:ext cx="10664825" cy="4932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Drug of choice for emergency lowering IOP of both open-angle and angle-closure glaucoma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Within a few minutes, lasts 4 to 8 hours, and can be repeated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Topical carbonic anhydrase inhibitors, such as </a:t>
            </a:r>
            <a:r>
              <a:rPr lang="en-US" alt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dorzolamide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β-adrenergic blockers such as </a:t>
            </a:r>
            <a:r>
              <a:rPr lang="en-US" alt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timolol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, are effective in treating glaucoma but are not used for emergency lowering of intraocular pressure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miotic action of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pilocarpine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also useful in reversing mydriasis due to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atropine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6083" name="image1.png">
            <a:extLst>
              <a:ext uri="{FF2B5EF4-FFF2-40B4-BE49-F238E27FC236}">
                <a16:creationId xmlns:a16="http://schemas.microsoft.com/office/drawing/2014/main" id="{EBC13212-CCE0-DF41-9F89-001622C4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>
            <a:extLst>
              <a:ext uri="{FF2B5EF4-FFF2-40B4-BE49-F238E27FC236}">
                <a16:creationId xmlns:a16="http://schemas.microsoft.com/office/drawing/2014/main" id="{3507E31B-0F53-1149-81B3-180C1A76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3613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 </a:t>
            </a:r>
          </a:p>
          <a:p>
            <a:pPr marL="0" indent="0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blurred vision, night blindness</a:t>
            </a:r>
          </a:p>
          <a:p>
            <a:pPr marL="0" indent="0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Poisoning with this agent is characterized by exaggeration of various parasympathetic effects, including profuse sweating (diaphoresis) and salivation. </a:t>
            </a:r>
          </a:p>
          <a:p>
            <a:pPr marL="0" indent="0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Parenteral </a:t>
            </a:r>
            <a:r>
              <a:rPr lang="en-US" alt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at doses that can cross the blood–brain barrier, is administered to counteract the toxicity of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pilocarpine.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DA22E58-784A-8E40-AB23-95EEA319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246063"/>
            <a:ext cx="3757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Pilocarpine (cont.)</a:t>
            </a:r>
            <a:endParaRPr lang="en-US" altLang="en-US" sz="3200"/>
          </a:p>
        </p:txBody>
      </p:sp>
      <p:pic>
        <p:nvPicPr>
          <p:cNvPr id="47107" name="image1.png">
            <a:extLst>
              <a:ext uri="{FF2B5EF4-FFF2-40B4-BE49-F238E27FC236}">
                <a16:creationId xmlns:a16="http://schemas.microsoft.com/office/drawing/2014/main" id="{3243E699-C0AB-CB4E-8A25-EDECB8DA7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713" y="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611C247-F7B0-1544-9EA4-F5F1EBAC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73F674C5-4EE4-0D41-8AA2-356D906BA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2975" y="125413"/>
            <a:ext cx="3606800" cy="6588125"/>
          </a:xfrm>
        </p:spPr>
      </p:pic>
      <p:pic>
        <p:nvPicPr>
          <p:cNvPr id="48131" name="image1.png">
            <a:extLst>
              <a:ext uri="{FF2B5EF4-FFF2-40B4-BE49-F238E27FC236}">
                <a16:creationId xmlns:a16="http://schemas.microsoft.com/office/drawing/2014/main" id="{E92D5A3C-B1A5-EE4F-8283-2FD06306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838" y="0"/>
            <a:ext cx="6651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B3B6-7C11-DA4E-A53D-CFC4EB8A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0200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Indirect Cholinergic Agonists Anticholinesterases (Reversible)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D2E3526A-8FBC-D941-8D8A-0F6650244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288" y="1027113"/>
            <a:ext cx="3919537" cy="5761037"/>
          </a:xfrm>
        </p:spPr>
      </p:pic>
      <p:pic>
        <p:nvPicPr>
          <p:cNvPr id="49155" name="image1.png">
            <a:extLst>
              <a:ext uri="{FF2B5EF4-FFF2-40B4-BE49-F238E27FC236}">
                <a16:creationId xmlns:a16="http://schemas.microsoft.com/office/drawing/2014/main" id="{43F08BDD-3822-9348-8212-4F2AA1CB4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F2790941-3784-5747-9DF9-9FAF016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Edrophonium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E752A54-B83E-604E-B86A-549397E0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1660525"/>
            <a:ext cx="1116965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Short acting 4</a:t>
            </a:r>
            <a:r>
              <a:rPr lang="en-US" alt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amine (10-20 min) due to renal excretion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Used in the diagnosis of myasthenia gravis.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IV injection of edrophonium leads to a rapid increase in muscle strength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Care must be taken / cholinergic crisis. (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antidote)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Used to reverse nondepolarizing NMJ</a:t>
            </a:r>
          </a:p>
        </p:txBody>
      </p:sp>
      <p:pic>
        <p:nvPicPr>
          <p:cNvPr id="50179" name="image1.png">
            <a:extLst>
              <a:ext uri="{FF2B5EF4-FFF2-40B4-BE49-F238E27FC236}">
                <a16:creationId xmlns:a16="http://schemas.microsoft.com/office/drawing/2014/main" id="{05E39532-51FD-4047-A201-69A48918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A8F414EB-5162-E04D-8980-10E15078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Physostigmine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247DB4C1-AD55-5848-844A-7947EA00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87438"/>
            <a:ext cx="11161713" cy="548163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Natural 3</a:t>
            </a:r>
            <a:r>
              <a:rPr lang="en-US" alt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amine, 30 min </a:t>
            </a:r>
            <a:r>
              <a:rPr lang="mr-IN" alt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(intermediate)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intestinal and bladder motility / atony of either organ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Topically on the eye, miosis and spasm of accommodation, as well as    IOP used to treat glaucoma / pilocarpine is more effective.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Used for overdoses of drugs with anticholinergic actions, such as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atropine, phenothiazines, and tricyclic antidepressants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Adverse effects: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CNS / convulsions when high doses are used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Bradycardia and a fall in CO may also occur.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Paralysis of skeletal muscle.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0DC76F-F2AF-0C4E-B59B-04CFA57BF497}"/>
              </a:ext>
            </a:extLst>
          </p:cNvPr>
          <p:cNvCxnSpPr/>
          <p:nvPr/>
        </p:nvCxnSpPr>
        <p:spPr>
          <a:xfrm flipV="1">
            <a:off x="1027113" y="1562100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1E7A47-0853-9D49-A4C7-4C78C89EDD3D}"/>
              </a:ext>
            </a:extLst>
          </p:cNvPr>
          <p:cNvCxnSpPr/>
          <p:nvPr/>
        </p:nvCxnSpPr>
        <p:spPr>
          <a:xfrm flipH="1">
            <a:off x="1476375" y="2574925"/>
            <a:ext cx="14288" cy="3794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5" name="image1.png">
            <a:extLst>
              <a:ext uri="{FF2B5EF4-FFF2-40B4-BE49-F238E27FC236}">
                <a16:creationId xmlns:a16="http://schemas.microsoft.com/office/drawing/2014/main" id="{7ABD0467-730C-044D-A476-80F831C5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4">
            <a:extLst>
              <a:ext uri="{FF2B5EF4-FFF2-40B4-BE49-F238E27FC236}">
                <a16:creationId xmlns:a16="http://schemas.microsoft.com/office/drawing/2014/main" id="{5A60E82F-4A23-7344-93DD-236DC606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314325"/>
            <a:ext cx="11520487" cy="6700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Pyridostigmine and </a:t>
            </a:r>
            <a:r>
              <a:rPr lang="en-US" altLang="en-US" sz="3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ambenomium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cholinesterase inhibitors that are used in the chronic management of myasthenia gravis.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Adverse effects similar to those of neostigmine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Tacrine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donepezil, rivastigmine, and galantamine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patients with Alzheimer's disease have a deficiency of cholinergic neurons in the CNS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led to the development of anticholinesterases as possible remedies for the loss of cognitive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Tacrine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was the first to become available, but it has been replaced by the others because of its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hepatotoxicity.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Donepezil, Rivastigmine, &amp; Galantamine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 delay the progression disease, none can stop its progression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Gastrointestinal distress is their primary adverse effect 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</p:txBody>
      </p:sp>
      <p:pic>
        <p:nvPicPr>
          <p:cNvPr id="52226" name="image1.png">
            <a:extLst>
              <a:ext uri="{FF2B5EF4-FFF2-40B4-BE49-F238E27FC236}">
                <a16:creationId xmlns:a16="http://schemas.microsoft.com/office/drawing/2014/main" id="{B44BA957-E7DE-9944-A224-06D406EB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725" y="0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F8D5486B-5395-3144-93B6-C0CFDEA9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95689"/>
            <a:ext cx="11163300" cy="1550011"/>
          </a:xfrm>
        </p:spPr>
        <p:txBody>
          <a:bodyPr/>
          <a:lstStyle/>
          <a:p>
            <a: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Irreversible Anti-Cholinesterase Agents</a:t>
            </a:r>
            <a:b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(Indirect –Acting Cholinergic Agonists)</a:t>
            </a:r>
            <a:b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491F209D-9119-8440-91A6-A84D1981C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5700"/>
            <a:ext cx="10515600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Synthetic organophosphate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cpds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Bind covalently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for military &amp; agriculture </a:t>
            </a:r>
          </a:p>
          <a:p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Echothiophate</a:t>
            </a:r>
            <a:endParaRPr 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Organophosphate covalently binds via its phosphate group at the active site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permanently inactivated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Restoration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activity ???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Aging / impossible for chemical reactivators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3D54-F895-9C41-B4CF-AE0507A1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292D-15D9-C84E-B01B-5F54C2719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Actions: </a:t>
            </a:r>
            <a:r>
              <a:rPr lang="en-US" dirty="0"/>
              <a:t>generalized cholinergic stimulation, paralysis of motor function (causing breathing difficulties), and convulsions</a:t>
            </a:r>
          </a:p>
          <a:p>
            <a:r>
              <a:rPr lang="en-US" dirty="0"/>
              <a:t> Miosis, decrease IOP</a:t>
            </a:r>
          </a:p>
          <a:p>
            <a:r>
              <a:rPr lang="en-US" i="1" dirty="0"/>
              <a:t>Atropine </a:t>
            </a:r>
            <a:r>
              <a:rPr lang="en-US" dirty="0"/>
              <a:t>in high dosages can reverse many of the peripheral and some of the central muscarinic effects of </a:t>
            </a:r>
            <a:r>
              <a:rPr lang="en-US" i="1" dirty="0" err="1"/>
              <a:t>echothiophate</a:t>
            </a:r>
            <a:r>
              <a:rPr lang="en-US" i="1" dirty="0"/>
              <a:t>.</a:t>
            </a:r>
            <a:endParaRPr lang="en-US" dirty="0"/>
          </a:p>
          <a:p>
            <a:r>
              <a:rPr lang="en-US" b="1" dirty="0"/>
              <a:t>Therapeutic uses: </a:t>
            </a:r>
            <a:endParaRPr lang="en-US" dirty="0"/>
          </a:p>
          <a:p>
            <a:r>
              <a:rPr lang="en-US" dirty="0"/>
              <a:t>treatment of open-angle glaucoma/rarely used</a:t>
            </a:r>
          </a:p>
        </p:txBody>
      </p:sp>
    </p:spTree>
    <p:extLst>
      <p:ext uri="{BB962C8B-B14F-4D97-AF65-F5344CB8AC3E}">
        <p14:creationId xmlns:p14="http://schemas.microsoft.com/office/powerpoint/2010/main" val="257421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3BA2A07-B3CD-AF4F-A555-5CB30D79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58" name="Content Placeholder 3">
            <a:extLst>
              <a:ext uri="{FF2B5EF4-FFF2-40B4-BE49-F238E27FC236}">
                <a16:creationId xmlns:a16="http://schemas.microsoft.com/office/drawing/2014/main" id="{BC071866-D617-C743-8CD1-92CFF0F66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288" y="0"/>
            <a:ext cx="9115425" cy="6659563"/>
          </a:xfrm>
        </p:spPr>
      </p:pic>
      <p:pic>
        <p:nvPicPr>
          <p:cNvPr id="19459" name="image1.png">
            <a:extLst>
              <a:ext uri="{FF2B5EF4-FFF2-40B4-BE49-F238E27FC236}">
                <a16:creationId xmlns:a16="http://schemas.microsoft.com/office/drawing/2014/main" id="{E7EDCB75-F23C-164D-B504-8762CE6C5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26988"/>
            <a:ext cx="9382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FF8A-60D2-3A43-BED3-4348170A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A926-CC8B-8D47-9766-C04C4D4A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  </a:t>
            </a:r>
          </a:p>
          <a:p>
            <a:r>
              <a:rPr lang="en-US" dirty="0"/>
              <a:t>Irreversible </a:t>
            </a:r>
            <a:r>
              <a:rPr lang="en-US" dirty="0" err="1"/>
              <a:t>AChE</a:t>
            </a:r>
            <a:r>
              <a:rPr lang="en-US" dirty="0"/>
              <a:t> inhibitors (mostly organophosphate compounds) are used as agricultural insecticides /led to numerous cases of accidental poisoning with these agents</a:t>
            </a:r>
          </a:p>
          <a:p>
            <a:r>
              <a:rPr lang="en-US" dirty="0"/>
              <a:t>frequently used for suicidal and homicidal purposes</a:t>
            </a:r>
          </a:p>
          <a:p>
            <a:r>
              <a:rPr lang="en-US" dirty="0"/>
              <a:t>Organophosphate nerve gases, e.g. </a:t>
            </a:r>
            <a:r>
              <a:rPr lang="en-US" dirty="0">
                <a:solidFill>
                  <a:srgbClr val="C00000"/>
                </a:solidFill>
              </a:rPr>
              <a:t>Sarin</a:t>
            </a:r>
            <a:r>
              <a:rPr lang="en-US" dirty="0"/>
              <a:t> used as agents of warfare and chemical terrorism</a:t>
            </a:r>
          </a:p>
          <a:p>
            <a:r>
              <a:rPr lang="en-US" dirty="0"/>
              <a:t>Toxicity with these agents is manifested as nicotinic and muscarinic signs and symptoms (cholinergic crisis</a:t>
            </a:r>
          </a:p>
        </p:txBody>
      </p:sp>
    </p:spTree>
    <p:extLst>
      <p:ext uri="{BB962C8B-B14F-4D97-AF65-F5344CB8AC3E}">
        <p14:creationId xmlns:p14="http://schemas.microsoft.com/office/powerpoint/2010/main" val="409370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71D82F-DA75-154F-82D5-528E0A1C40D7}"/>
              </a:ext>
            </a:extLst>
          </p:cNvPr>
          <p:cNvSpPr/>
          <p:nvPr/>
        </p:nvSpPr>
        <p:spPr>
          <a:xfrm>
            <a:off x="1008185" y="797170"/>
            <a:ext cx="81709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Reactivation of acetylcholinesterase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solidFill>
                  <a:srgbClr val="C00000"/>
                </a:solidFill>
                <a:latin typeface="Helvetica" pitchFamily="2" charset="0"/>
              </a:rPr>
              <a:t>Pralidoxime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(2-PAM) 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can reactivate inhibited </a:t>
            </a:r>
            <a:r>
              <a:rPr lang="en-US" dirty="0" err="1">
                <a:solidFill>
                  <a:srgbClr val="1A1919"/>
                </a:solidFill>
                <a:latin typeface="Helvetica" pitchFamily="2" charset="0"/>
              </a:rPr>
              <a:t>AChE</a:t>
            </a:r>
            <a:endParaRPr lang="en-US" dirty="0">
              <a:solidFill>
                <a:srgbClr val="1A1919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Unable to penetrate into the CNS and therefore is not useful in treating the CNS effects of organophosphates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If given before aging / reverse both M &amp; N peripheral effects of organophosphates, but not the CNS effects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With the newer nerve agents that produce aging of the enzyme complex within seconds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solidFill>
                  <a:srgbClr val="1A1919"/>
                </a:solidFill>
                <a:latin typeface="Helvetica" pitchFamily="2" charset="0"/>
              </a:rPr>
              <a:t>Pralidoxime 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is a weak </a:t>
            </a:r>
            <a:r>
              <a:rPr lang="en-US" dirty="0" err="1">
                <a:solidFill>
                  <a:srgbClr val="1A1919"/>
                </a:solidFill>
                <a:latin typeface="Helvetica" pitchFamily="2" charset="0"/>
              </a:rPr>
              <a:t>AChE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 inhibitor and, at higher doses, may cause side effects similar to other </a:t>
            </a:r>
            <a:r>
              <a:rPr lang="en-US" dirty="0" err="1">
                <a:solidFill>
                  <a:srgbClr val="1A1919"/>
                </a:solidFill>
                <a:latin typeface="Helvetica" pitchFamily="2" charset="0"/>
              </a:rPr>
              <a:t>AChE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 inhibitors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76218-2199-4344-9185-132FDFDA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01" y="-63000"/>
            <a:ext cx="2258321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3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FE1C-696F-574E-9871-BD01F75C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1CE50-9C7C-D74F-A8C8-824AC7CE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treatments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C00000"/>
                </a:solidFill>
                <a:latin typeface="Helvetica" pitchFamily="2" charset="0"/>
              </a:rPr>
              <a:t>Atropine 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???</a:t>
            </a:r>
          </a:p>
          <a:p>
            <a:r>
              <a:rPr lang="en-US" i="1" dirty="0">
                <a:solidFill>
                  <a:srgbClr val="C00000"/>
                </a:solidFill>
                <a:latin typeface="Helvetica" pitchFamily="2" charset="0"/>
              </a:rPr>
              <a:t>Diazepam </a:t>
            </a:r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is also administered to reduce the persistent convulsion caused by these agents</a:t>
            </a:r>
          </a:p>
          <a:p>
            <a:r>
              <a:rPr lang="en-US" dirty="0">
                <a:solidFill>
                  <a:srgbClr val="1A1919"/>
                </a:solidFill>
                <a:latin typeface="Helvetica" pitchFamily="2" charset="0"/>
              </a:rPr>
              <a:t>General supportive measures, such as maintenance of patient airway, oxygen supply, and artificial respiration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44CA694-C6ED-F24B-8ADC-84218CFC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0" name="Content Placeholder 3">
            <a:extLst>
              <a:ext uri="{FF2B5EF4-FFF2-40B4-BE49-F238E27FC236}">
                <a16:creationId xmlns:a16="http://schemas.microsoft.com/office/drawing/2014/main" id="{7343058D-BBD6-6742-9E09-0C3765F49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0"/>
            <a:ext cx="11661775" cy="67675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F3BC421-1AC0-D14B-9C38-41C5B55E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85924D0E-713C-534E-B408-B5F95344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-161925"/>
            <a:ext cx="8602662" cy="7019925"/>
          </a:xfrm>
        </p:spPr>
      </p:pic>
      <p:pic>
        <p:nvPicPr>
          <p:cNvPr id="20483" name="image1.png">
            <a:extLst>
              <a:ext uri="{FF2B5EF4-FFF2-40B4-BE49-F238E27FC236}">
                <a16:creationId xmlns:a16="http://schemas.microsoft.com/office/drawing/2014/main" id="{65EAF7D8-C29A-4847-AA31-480095808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extLst>
              <a:ext uri="{FF2B5EF4-FFF2-40B4-BE49-F238E27FC236}">
                <a16:creationId xmlns:a16="http://schemas.microsoft.com/office/drawing/2014/main" id="{4E88C073-5444-D24A-942F-22773A22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1219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image1.png">
            <a:extLst>
              <a:ext uri="{FF2B5EF4-FFF2-40B4-BE49-F238E27FC236}">
                <a16:creationId xmlns:a16="http://schemas.microsoft.com/office/drawing/2014/main" id="{734CCFFB-93FA-FD48-B8F4-7A96F1FC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>
            <a:extLst>
              <a:ext uri="{FF2B5EF4-FFF2-40B4-BE49-F238E27FC236}">
                <a16:creationId xmlns:a16="http://schemas.microsoft.com/office/drawing/2014/main" id="{BF7CC44B-77C5-EA4C-BEC5-F4D993B39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8" y="0"/>
            <a:ext cx="7021512" cy="6911975"/>
          </a:xfrm>
        </p:spPr>
      </p:pic>
      <p:pic>
        <p:nvPicPr>
          <p:cNvPr id="36866" name="image1.png">
            <a:extLst>
              <a:ext uri="{FF2B5EF4-FFF2-40B4-BE49-F238E27FC236}">
                <a16:creationId xmlns:a16="http://schemas.microsoft.com/office/drawing/2014/main" id="{BBB33986-649A-0C41-A9C3-4CE260868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>
            <a:extLst>
              <a:ext uri="{FF2B5EF4-FFF2-40B4-BE49-F238E27FC236}">
                <a16:creationId xmlns:a16="http://schemas.microsoft.com/office/drawing/2014/main" id="{BB2B2D4A-C48C-3C4A-B0A2-2EB787A2E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275" y="0"/>
            <a:ext cx="7058025" cy="6948488"/>
          </a:xfrm>
        </p:spPr>
      </p:pic>
      <p:pic>
        <p:nvPicPr>
          <p:cNvPr id="34818" name="image1.png">
            <a:extLst>
              <a:ext uri="{FF2B5EF4-FFF2-40B4-BE49-F238E27FC236}">
                <a16:creationId xmlns:a16="http://schemas.microsoft.com/office/drawing/2014/main" id="{BA85A5A5-10C7-D541-A613-C15669DB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6727A0C-A330-A347-8C15-94FDB78E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4FFCF468-BF68-FD41-A4AA-815A6C321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1244600"/>
            <a:ext cx="5365750" cy="5111750"/>
          </a:xfrm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3A341A7E-C605-0541-A653-67F4E129A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244600"/>
            <a:ext cx="5470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1.png">
            <a:extLst>
              <a:ext uri="{FF2B5EF4-FFF2-40B4-BE49-F238E27FC236}">
                <a16:creationId xmlns:a16="http://schemas.microsoft.com/office/drawing/2014/main" id="{A2A81A6E-6723-8E49-BD6D-50A9FCE83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CD01562-4669-BF46-9F5B-D448D979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Direct-Acting Cholinomimetics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8B847AF-BC0B-C047-A43C-4A71CFD5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233488"/>
            <a:ext cx="11493500" cy="56245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Direct-Acting Cholinergic Agonists (N &amp; M)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Cholinergic agonists (parasympathomimetics) mimic the effects of ACh on cholinoceptors.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agents broadly classified into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Endogenous choline esters, Ach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Synthetic esters of choline, carbachol and bethanechol.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Naturally occurring alkaloids, nicotine, pilocarpine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 of the direct-acting cholinergic drugs have longer durations of action than acetylcholine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/>
              <a:t>As a group, the direct-acting agonists show little specificity in their actions, which limits their clinical usefulness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/>
          </a:p>
        </p:txBody>
      </p:sp>
      <p:pic>
        <p:nvPicPr>
          <p:cNvPr id="28675" name="image1.png">
            <a:extLst>
              <a:ext uri="{FF2B5EF4-FFF2-40B4-BE49-F238E27FC236}">
                <a16:creationId xmlns:a16="http://schemas.microsoft.com/office/drawing/2014/main" id="{0D6B76C5-8196-E142-8A43-20F32EFA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382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4-2018" id="{F197F8F8-F38D-4F4E-B72D-32F4EF331DB9}" vid="{37BA25C3-B23F-8C43-ABC1-F2BE6049AE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1013</Words>
  <Application>Microsoft Macintosh PowerPoint</Application>
  <PresentationFormat>Widescreen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American Typewriter</vt:lpstr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Cholinergic Agonists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Direct-Acting Cholinomimetics</vt:lpstr>
      <vt:lpstr>Acetylcholine (Ach)</vt:lpstr>
      <vt:lpstr>II. Blood Pressure</vt:lpstr>
      <vt:lpstr>III. Other Actions of ACh</vt:lpstr>
      <vt:lpstr>The Eye</vt:lpstr>
      <vt:lpstr>Adverse Effects of Cholinomimetics</vt:lpstr>
      <vt:lpstr>Bethanechol</vt:lpstr>
      <vt:lpstr>Bethanechol (cont.)</vt:lpstr>
      <vt:lpstr>Carbachol (carbamylcholine)</vt:lpstr>
      <vt:lpstr>Glaucoma</vt:lpstr>
      <vt:lpstr>PowerPoint Presentation</vt:lpstr>
      <vt:lpstr>Pilocarpine</vt:lpstr>
      <vt:lpstr>Pilocarpine (cont.)</vt:lpstr>
      <vt:lpstr>PowerPoint Presentation</vt:lpstr>
      <vt:lpstr>PowerPoint Presentation</vt:lpstr>
      <vt:lpstr>Indirect Cholinergic Agonists Anticholinesterases (Reversible)</vt:lpstr>
      <vt:lpstr>Edrophonium</vt:lpstr>
      <vt:lpstr>Physostigmine</vt:lpstr>
      <vt:lpstr>PowerPoint Presentation</vt:lpstr>
      <vt:lpstr>Irreversible Anti-Cholinesterase Agents (Indirect –Acting Cholinergic Agonists)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Inam Arif</dc:creator>
  <cp:lastModifiedBy>Inam Arif</cp:lastModifiedBy>
  <cp:revision>7</cp:revision>
  <dcterms:created xsi:type="dcterms:W3CDTF">2019-03-23T18:58:44Z</dcterms:created>
  <dcterms:modified xsi:type="dcterms:W3CDTF">2019-03-23T21:49:13Z</dcterms:modified>
</cp:coreProperties>
</file>