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4"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79" r:id="rId20"/>
    <p:sldId id="280" r:id="rId21"/>
    <p:sldId id="273" r:id="rId22"/>
    <p:sldId id="276" r:id="rId23"/>
    <p:sldId id="274" r:id="rId24"/>
    <p:sldId id="275" r:id="rId25"/>
    <p:sldId id="277" r:id="rId26"/>
    <p:sldId id="278" r:id="rId27"/>
    <p:sldId id="285"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6768FEE-E9A5-44F0-801E-7906BA738EF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3791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510F2A6-66AD-40C6-92BB-984807E081E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6797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5369FF9-BC0E-4E5C-A78E-2E882123555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702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C51C62F-E49E-439B-9678-4A6150B328E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3970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80B5072-89BB-4B51-B979-6D2007FB5AB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3565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DCF2A0F-C75E-4B69-BDA5-FE55F6DBEE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9055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73B5DB6-7874-43B9-800F-710F16975C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564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A68A6E9-B8BC-4D4F-9DE4-5E2A2AC2DC6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481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2D1AD12-BB02-4130-B2D5-29B5AC1B85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93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CE0D745-1927-4EFA-994B-C6E271A4E0C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1991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1634A8F-EAF7-4D68-AE1E-7C74FD8CC8E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070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kumimoji="1"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kumimoji="1"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C256966B-66CF-4B79-80C3-824DE865F2D7}" type="slidenum">
              <a:rPr kumimoji="1" lang="en-US" smtClean="0">
                <a:solidFill>
                  <a:prstClr val="black">
                    <a:tint val="75000"/>
                  </a:prstClr>
                </a:solidFill>
                <a:latin typeface="Times New Roman" pitchFamily="18" charset="0"/>
              </a:rPr>
              <a:pPr eaLnBrk="0" fontAlgn="base" hangingPunct="0">
                <a:spcBef>
                  <a:spcPct val="0"/>
                </a:spcBef>
                <a:spcAft>
                  <a:spcPct val="0"/>
                </a:spcAft>
                <a:defRPr/>
              </a:pPr>
              <a:t>‹#›</a:t>
            </a:fld>
            <a:endParaRPr kumimoji="1"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1444316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934200"/>
          </a:xfrm>
        </p:spPr>
        <p:txBody>
          <a:bodyPr>
            <a:noAutofit/>
          </a:bodyPr>
          <a:lstStyle/>
          <a:p>
            <a:endParaRPr lang="en-US" sz="2400" b="1" dirty="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endParaRPr>
          </a:p>
        </p:txBody>
      </p:sp>
      <p:sp>
        <p:nvSpPr>
          <p:cNvPr id="4" name="Content Placeholder 3"/>
          <p:cNvSpPr>
            <a:spLocks noGrp="1"/>
          </p:cNvSpPr>
          <p:nvPr>
            <p:ph idx="1"/>
          </p:nvPr>
        </p:nvSpPr>
        <p:spPr>
          <a:xfrm>
            <a:off x="0" y="0"/>
            <a:ext cx="9144000" cy="6858000"/>
          </a:xfrm>
        </p:spPr>
        <p:txBody>
          <a:bodyPr/>
          <a:lstStyle/>
          <a:p>
            <a:pPr marL="0" indent="0" algn="ctr">
              <a:buNone/>
            </a:pPr>
            <a:r>
              <a:rPr lang="en-US" sz="6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Digestive System</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Buthaina</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Ibrahem</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Al-</a:t>
            </a: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ezzi</a:t>
            </a:r>
            <a:endPar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Zahraa</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Ahmed </a:t>
            </a:r>
          </a:p>
          <a:p>
            <a:pPr marL="0" indent="0" algn="ctr">
              <a:buNone/>
            </a:pPr>
            <a:r>
              <a:rPr lang="en-US"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887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9144000" cy="683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72200" y="152400"/>
            <a:ext cx="685800" cy="369332"/>
          </a:xfrm>
          <a:prstGeom prst="rect">
            <a:avLst/>
          </a:prstGeom>
          <a:noFill/>
        </p:spPr>
        <p:txBody>
          <a:bodyPr wrap="square" rtlCol="0">
            <a:spAutoFit/>
          </a:bodyPr>
          <a:lstStyle/>
          <a:p>
            <a:r>
              <a:rPr lang="en-US" b="1" dirty="0" smtClean="0"/>
              <a:t>pits</a:t>
            </a:r>
            <a:endParaRPr lang="en-US" b="1" dirty="0"/>
          </a:p>
        </p:txBody>
      </p:sp>
    </p:spTree>
    <p:extLst>
      <p:ext uri="{BB962C8B-B14F-4D97-AF65-F5344CB8AC3E}">
        <p14:creationId xmlns:p14="http://schemas.microsoft.com/office/powerpoint/2010/main" val="4206155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971800" y="0"/>
            <a:ext cx="61721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228600"/>
            <a:ext cx="2971800" cy="5940088"/>
          </a:xfrm>
          <a:prstGeom prst="rect">
            <a:avLst/>
          </a:prstGeom>
          <a:noFill/>
        </p:spPr>
        <p:txBody>
          <a:bodyPr wrap="square" rtlCol="0">
            <a:spAutoFit/>
          </a:bodyPr>
          <a:lstStyle/>
          <a:p>
            <a:pPr marL="457200" indent="-457200">
              <a:buAutoNum type="alphaLcParenBoth"/>
            </a:pPr>
            <a:r>
              <a:rPr lang="en-US" sz="2000" b="1" u="sng" dirty="0" smtClean="0">
                <a:solidFill>
                  <a:srgbClr val="FF0000"/>
                </a:solidFill>
                <a:latin typeface="Arial" panose="020B0604020202020204" pitchFamily="34" charset="0"/>
                <a:cs typeface="Arial" panose="020B0604020202020204" pitchFamily="34" charset="0"/>
              </a:rPr>
              <a:t>Fundus</a:t>
            </a:r>
            <a:r>
              <a:rPr lang="en-US" sz="2000" b="1" u="sng" dirty="0">
                <a:solidFill>
                  <a:srgbClr val="FF0000"/>
                </a:solidFill>
                <a:latin typeface="Arial" panose="020B0604020202020204" pitchFamily="34" charset="0"/>
                <a:cs typeface="Arial" panose="020B0604020202020204" pitchFamily="34" charset="0"/>
              </a:rPr>
              <a:t>: </a:t>
            </a:r>
            <a:endParaRPr lang="en-US" sz="2000" b="1" u="sng" dirty="0" smtClean="0">
              <a:solidFill>
                <a:srgbClr val="FF0000"/>
              </a:solidFill>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Presence of :</a:t>
            </a:r>
            <a:endParaRPr lang="en-US" sz="2000" i="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 </a:t>
            </a:r>
            <a:r>
              <a:rPr lang="en-US" sz="2000" b="1" dirty="0">
                <a:latin typeface="Arial" panose="020B0604020202020204" pitchFamily="34" charset="0"/>
                <a:cs typeface="Arial" panose="020B0604020202020204" pitchFamily="34" charset="0"/>
              </a:rPr>
              <a:t>shallow gastric </a:t>
            </a:r>
            <a:r>
              <a:rPr lang="en-US" sz="2000" b="1" dirty="0" smtClean="0">
                <a:latin typeface="Arial" panose="020B0604020202020204" pitchFamily="34" charset="0"/>
                <a:cs typeface="Arial" panose="020B0604020202020204" pitchFamily="34" charset="0"/>
              </a:rPr>
              <a:t>pits </a:t>
            </a:r>
            <a:r>
              <a:rPr lang="en-US" sz="2000" dirty="0" smtClean="0">
                <a:latin typeface="Arial" panose="020B0604020202020204" pitchFamily="34" charset="0"/>
                <a:cs typeface="Arial" panose="020B0604020202020204" pitchFamily="34" charset="0"/>
              </a:rPr>
              <a:t>lined </a:t>
            </a:r>
            <a:r>
              <a:rPr lang="en-US" sz="2000" dirty="0">
                <a:latin typeface="Arial" panose="020B0604020202020204" pitchFamily="34" charset="0"/>
                <a:cs typeface="Arial" panose="020B0604020202020204" pitchFamily="34" charset="0"/>
              </a:rPr>
              <a:t>by </a:t>
            </a:r>
            <a:r>
              <a:rPr lang="en-US" sz="2000" b="1" dirty="0" smtClean="0">
                <a:latin typeface="Arial" panose="020B0604020202020204" pitchFamily="34" charset="0"/>
                <a:cs typeface="Arial" panose="020B0604020202020204" pitchFamily="34" charset="0"/>
              </a:rPr>
              <a:t>simple columnar </a:t>
            </a:r>
            <a:r>
              <a:rPr lang="en-US" sz="2000" b="1" dirty="0">
                <a:latin typeface="Arial" panose="020B0604020202020204" pitchFamily="34" charset="0"/>
                <a:cs typeface="Arial" panose="020B0604020202020204" pitchFamily="34" charset="0"/>
              </a:rPr>
              <a:t>epithelium;</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ii) long tubular </a:t>
            </a:r>
            <a:r>
              <a:rPr lang="en-US" sz="2000" b="1" dirty="0">
                <a:latin typeface="Arial" panose="020B0604020202020204" pitchFamily="34" charset="0"/>
                <a:cs typeface="Arial" panose="020B0604020202020204" pitchFamily="34" charset="0"/>
              </a:rPr>
              <a:t>fundic glands </a:t>
            </a:r>
            <a:r>
              <a:rPr lang="en-US" sz="2000" dirty="0">
                <a:latin typeface="Arial" panose="020B0604020202020204" pitchFamily="34" charset="0"/>
                <a:cs typeface="Arial" panose="020B0604020202020204" pitchFamily="34" charset="0"/>
              </a:rPr>
              <a:t>in </a:t>
            </a:r>
            <a:r>
              <a:rPr lang="en-US" sz="2000" dirty="0" smtClean="0">
                <a:latin typeface="Arial" panose="020B0604020202020204" pitchFamily="34" charset="0"/>
                <a:cs typeface="Arial" panose="020B0604020202020204" pitchFamily="34" charset="0"/>
              </a:rPr>
              <a:t>the lamina </a:t>
            </a:r>
            <a:r>
              <a:rPr lang="en-US" sz="2000" dirty="0">
                <a:latin typeface="Arial" panose="020B0604020202020204" pitchFamily="34" charset="0"/>
                <a:cs typeface="Arial" panose="020B0604020202020204" pitchFamily="34" charset="0"/>
              </a:rPr>
              <a:t>propria;</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iii) </a:t>
            </a:r>
            <a:r>
              <a:rPr lang="en-US" sz="2000" b="1" dirty="0">
                <a:latin typeface="Arial" panose="020B0604020202020204" pitchFamily="34" charset="0"/>
                <a:cs typeface="Arial" panose="020B0604020202020204" pitchFamily="34" charset="0"/>
              </a:rPr>
              <a:t>chief </a:t>
            </a:r>
            <a:r>
              <a:rPr lang="en-US" sz="2000"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parietal cells </a:t>
            </a:r>
            <a:r>
              <a:rPr lang="en-US" sz="2000" dirty="0">
                <a:latin typeface="Arial" panose="020B0604020202020204" pitchFamily="34" charset="0"/>
                <a:cs typeface="Arial" panose="020B0604020202020204" pitchFamily="34" charset="0"/>
              </a:rPr>
              <a:t>in the fundic</a:t>
            </a:r>
          </a:p>
          <a:p>
            <a:r>
              <a:rPr lang="en-US" sz="2000" dirty="0">
                <a:latin typeface="Arial" panose="020B0604020202020204" pitchFamily="34" charset="0"/>
                <a:cs typeface="Arial" panose="020B0604020202020204" pitchFamily="34" charset="0"/>
              </a:rPr>
              <a:t>gland;</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iv) </a:t>
            </a:r>
            <a:r>
              <a:rPr lang="en-US" sz="2000" dirty="0" smtClean="0">
                <a:latin typeface="Arial" panose="020B0604020202020204" pitchFamily="34" charset="0"/>
                <a:cs typeface="Arial" panose="020B0604020202020204" pitchFamily="34" charset="0"/>
              </a:rPr>
              <a:t>Muscularis externa showing </a:t>
            </a:r>
            <a:r>
              <a:rPr lang="en-US" sz="2000" dirty="0">
                <a:latin typeface="Arial" panose="020B0604020202020204" pitchFamily="34" charset="0"/>
                <a:cs typeface="Arial" panose="020B0604020202020204" pitchFamily="34" charset="0"/>
              </a:rPr>
              <a:t>3 </a:t>
            </a:r>
            <a:r>
              <a:rPr lang="en-US" sz="2000" dirty="0" smtClean="0">
                <a:latin typeface="Arial" panose="020B0604020202020204" pitchFamily="34" charset="0"/>
                <a:cs typeface="Arial" panose="020B0604020202020204" pitchFamily="34" charset="0"/>
              </a:rPr>
              <a:t>layers of </a:t>
            </a:r>
            <a:r>
              <a:rPr lang="en-US" sz="2000" dirty="0">
                <a:latin typeface="Arial" panose="020B0604020202020204" pitchFamily="34" charset="0"/>
                <a:cs typeface="Arial" panose="020B0604020202020204" pitchFamily="34" charset="0"/>
              </a:rPr>
              <a:t>smooth muscle (</a:t>
            </a:r>
            <a:r>
              <a:rPr lang="en-US" sz="2000" dirty="0" smtClean="0">
                <a:latin typeface="Arial" panose="020B0604020202020204" pitchFamily="34" charset="0"/>
                <a:cs typeface="Arial" panose="020B0604020202020204" pitchFamily="34" charset="0"/>
              </a:rPr>
              <a:t>inner oblique, middle circular, outer </a:t>
            </a:r>
            <a:r>
              <a:rPr lang="en-US" sz="2000" dirty="0">
                <a:latin typeface="Arial" panose="020B0604020202020204" pitchFamily="34" charset="0"/>
                <a:cs typeface="Arial" panose="020B0604020202020204" pitchFamily="34" charset="0"/>
              </a:rPr>
              <a:t>longitudinal).</a:t>
            </a:r>
          </a:p>
        </p:txBody>
      </p:sp>
    </p:spTree>
    <p:extLst>
      <p:ext uri="{BB962C8B-B14F-4D97-AF65-F5344CB8AC3E}">
        <p14:creationId xmlns:p14="http://schemas.microsoft.com/office/powerpoint/2010/main" val="4132716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276600" y="0"/>
            <a:ext cx="5895109" cy="686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381000"/>
            <a:ext cx="3200400" cy="4708981"/>
          </a:xfrm>
          <a:prstGeom prst="rect">
            <a:avLst/>
          </a:prstGeom>
          <a:noFill/>
        </p:spPr>
        <p:txBody>
          <a:bodyPr wrap="square" rtlCol="0">
            <a:spAutoFit/>
          </a:bodyPr>
          <a:lstStyle/>
          <a:p>
            <a:r>
              <a:rPr lang="en-US" sz="2000" b="1" u="sng" dirty="0">
                <a:solidFill>
                  <a:srgbClr val="FF0000"/>
                </a:solidFill>
                <a:latin typeface="Arial" panose="020B0604020202020204" pitchFamily="34" charset="0"/>
                <a:cs typeface="Arial" panose="020B0604020202020204" pitchFamily="34" charset="0"/>
              </a:rPr>
              <a:t>(b) Pylorus: </a:t>
            </a:r>
            <a:endParaRPr lang="en-US" sz="2000" b="1" u="sng" dirty="0" smtClean="0">
              <a:solidFill>
                <a:srgbClr val="FF0000"/>
              </a:solidFill>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    Presence </a:t>
            </a:r>
            <a:r>
              <a:rPr lang="en-US" sz="2000" i="1" dirty="0">
                <a:latin typeface="Arial" panose="020B0604020202020204" pitchFamily="34" charset="0"/>
                <a:cs typeface="Arial" panose="020B0604020202020204" pitchFamily="34" charset="0"/>
              </a:rPr>
              <a:t>of</a:t>
            </a:r>
          </a:p>
          <a:p>
            <a:pPr marL="514350" indent="-514350">
              <a:buAutoNum type="romanLcParenBoth"/>
            </a:pPr>
            <a:r>
              <a:rPr lang="en-US" sz="2000" b="1" dirty="0" smtClean="0">
                <a:latin typeface="Arial" panose="020B0604020202020204" pitchFamily="34" charset="0"/>
                <a:cs typeface="Arial" panose="020B0604020202020204" pitchFamily="34" charset="0"/>
              </a:rPr>
              <a:t>deep </a:t>
            </a:r>
            <a:r>
              <a:rPr lang="en-US" sz="2000" b="1" dirty="0">
                <a:latin typeface="Arial" panose="020B0604020202020204" pitchFamily="34" charset="0"/>
                <a:cs typeface="Arial" panose="020B0604020202020204" pitchFamily="34" charset="0"/>
              </a:rPr>
              <a:t>gastric </a:t>
            </a:r>
            <a:r>
              <a:rPr lang="en-US" sz="2000" b="1" dirty="0" smtClean="0">
                <a:latin typeface="Arial" panose="020B0604020202020204" pitchFamily="34" charset="0"/>
                <a:cs typeface="Arial" panose="020B0604020202020204" pitchFamily="34" charset="0"/>
              </a:rPr>
              <a:t>pits </a:t>
            </a:r>
            <a:r>
              <a:rPr lang="en-US" sz="2000" dirty="0" smtClean="0">
                <a:latin typeface="Arial" panose="020B0604020202020204" pitchFamily="34" charset="0"/>
                <a:cs typeface="Arial" panose="020B0604020202020204" pitchFamily="34" charset="0"/>
              </a:rPr>
              <a:t>lined </a:t>
            </a:r>
            <a:r>
              <a:rPr lang="en-US" sz="2000" dirty="0">
                <a:latin typeface="Arial" panose="020B0604020202020204" pitchFamily="34" charset="0"/>
                <a:cs typeface="Arial" panose="020B0604020202020204" pitchFamily="34" charset="0"/>
              </a:rPr>
              <a:t>by </a:t>
            </a:r>
            <a:r>
              <a:rPr lang="en-US" sz="2000" b="1" dirty="0" smtClean="0">
                <a:latin typeface="Arial" panose="020B0604020202020204" pitchFamily="34" charset="0"/>
                <a:cs typeface="Arial" panose="020B0604020202020204" pitchFamily="34" charset="0"/>
              </a:rPr>
              <a:t>simple columnar epithelium;</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(ii</a:t>
            </a:r>
            <a:r>
              <a:rPr lang="en-US" sz="2000"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pyloric </a:t>
            </a:r>
            <a:r>
              <a:rPr lang="en-US" sz="2000" b="1" dirty="0" smtClean="0">
                <a:latin typeface="Arial" panose="020B0604020202020204" pitchFamily="34" charset="0"/>
                <a:cs typeface="Arial" panose="020B0604020202020204" pitchFamily="34" charset="0"/>
              </a:rPr>
              <a:t>glands</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(mucous</a:t>
            </a:r>
            <a:r>
              <a:rPr lang="en-US" sz="2000" dirty="0">
                <a:latin typeface="Arial" panose="020B0604020202020204" pitchFamily="34" charset="0"/>
                <a:cs typeface="Arial" panose="020B0604020202020204" pitchFamily="34" charset="0"/>
              </a:rPr>
              <a:t>) in </a:t>
            </a:r>
            <a:r>
              <a:rPr lang="en-US" sz="2000" dirty="0" smtClean="0">
                <a:latin typeface="Arial" panose="020B0604020202020204" pitchFamily="34" charset="0"/>
                <a:cs typeface="Arial" panose="020B0604020202020204" pitchFamily="34" charset="0"/>
              </a:rPr>
              <a:t>the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lamina </a:t>
            </a:r>
            <a:r>
              <a:rPr lang="en-US" sz="2000" dirty="0">
                <a:latin typeface="Arial" panose="020B0604020202020204" pitchFamily="34" charset="0"/>
                <a:cs typeface="Arial" panose="020B0604020202020204" pitchFamily="34" charset="0"/>
              </a:rPr>
              <a:t>propria;</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iii)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pyloric sphincter</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(thickened middle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circular </a:t>
            </a:r>
            <a:r>
              <a:rPr lang="en-US" sz="2000" dirty="0">
                <a:latin typeface="Arial" panose="020B0604020202020204" pitchFamily="34" charset="0"/>
                <a:cs typeface="Arial" panose="020B0604020202020204" pitchFamily="34" charset="0"/>
              </a:rPr>
              <a:t>layer </a:t>
            </a:r>
            <a:r>
              <a:rPr lang="en-US" sz="2000" dirty="0" smtClean="0">
                <a:latin typeface="Arial" panose="020B0604020202020204" pitchFamily="34" charset="0"/>
                <a:cs typeface="Arial" panose="020B0604020202020204" pitchFamily="34" charset="0"/>
              </a:rPr>
              <a:t>of</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smooth </a:t>
            </a:r>
            <a:r>
              <a:rPr lang="en-US" sz="2000" dirty="0">
                <a:latin typeface="Arial" panose="020B0604020202020204" pitchFamily="34" charset="0"/>
                <a:cs typeface="Arial" panose="020B0604020202020204" pitchFamily="34" charset="0"/>
              </a:rPr>
              <a:t>muscle).</a:t>
            </a:r>
          </a:p>
        </p:txBody>
      </p:sp>
    </p:spTree>
    <p:extLst>
      <p:ext uri="{BB962C8B-B14F-4D97-AF65-F5344CB8AC3E}">
        <p14:creationId xmlns:p14="http://schemas.microsoft.com/office/powerpoint/2010/main" val="4070701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15400" cy="6124754"/>
          </a:xfrm>
          <a:prstGeom prst="rect">
            <a:avLst/>
          </a:prstGeom>
          <a:noFill/>
        </p:spPr>
        <p:txBody>
          <a:bodyPr wrap="square" rtlCol="0">
            <a:spAutoFit/>
          </a:bodyPr>
          <a:lstStyle/>
          <a:p>
            <a:r>
              <a:rPr lang="en-US" sz="2400" b="1" u="sng" dirty="0">
                <a:solidFill>
                  <a:srgbClr val="FF0000"/>
                </a:solidFill>
                <a:latin typeface="Arial" panose="020B0604020202020204" pitchFamily="34" charset="0"/>
                <a:cs typeface="Arial" panose="020B0604020202020204" pitchFamily="34" charset="0"/>
              </a:rPr>
              <a:t>SMALL INTESTINE</a:t>
            </a:r>
          </a:p>
          <a:p>
            <a:r>
              <a:rPr lang="en-US" sz="2000" b="1" dirty="0" smtClean="0">
                <a:latin typeface="Arial" panose="020B0604020202020204" pitchFamily="34" charset="0"/>
                <a:cs typeface="Arial" panose="020B0604020202020204" pitchFamily="34" charset="0"/>
              </a:rPr>
              <a:t>   GENERAL </a:t>
            </a:r>
            <a:r>
              <a:rPr lang="en-US" sz="2000" b="1" dirty="0">
                <a:latin typeface="Arial" panose="020B0604020202020204" pitchFamily="34" charset="0"/>
                <a:cs typeface="Arial" panose="020B0604020202020204" pitchFamily="34" charset="0"/>
              </a:rPr>
              <a:t>FEATURES</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It </a:t>
            </a:r>
            <a:r>
              <a:rPr lang="en-US" sz="2000" dirty="0">
                <a:latin typeface="Arial" panose="020B0604020202020204" pitchFamily="34" charset="0"/>
                <a:cs typeface="Arial" panose="020B0604020202020204" pitchFamily="34" charset="0"/>
              </a:rPr>
              <a:t>is about 6 m long.</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Is </a:t>
            </a:r>
            <a:r>
              <a:rPr lang="en-US" sz="2000" dirty="0">
                <a:latin typeface="Arial" panose="020B0604020202020204" pitchFamily="34" charset="0"/>
                <a:cs typeface="Arial" panose="020B0604020202020204" pitchFamily="34" charset="0"/>
              </a:rPr>
              <a:t>divided into 3 </a:t>
            </a:r>
            <a:r>
              <a:rPr lang="en-US" sz="2000" dirty="0" smtClean="0">
                <a:latin typeface="Arial" panose="020B0604020202020204" pitchFamily="34" charset="0"/>
                <a:cs typeface="Arial" panose="020B0604020202020204" pitchFamily="34" charset="0"/>
              </a:rPr>
              <a:t>parts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1" u="sng" dirty="0">
                <a:solidFill>
                  <a:srgbClr val="FF0000"/>
                </a:solidFill>
                <a:latin typeface="Arial" panose="020B0604020202020204" pitchFamily="34" charset="0"/>
                <a:cs typeface="Arial" panose="020B0604020202020204" pitchFamily="34" charset="0"/>
              </a:rPr>
              <a:t>duodenum</a:t>
            </a:r>
            <a:r>
              <a:rPr lang="en-US" sz="2000" dirty="0">
                <a:latin typeface="Arial" panose="020B0604020202020204" pitchFamily="34" charset="0"/>
                <a:cs typeface="Arial" panose="020B0604020202020204" pitchFamily="34" charset="0"/>
              </a:rPr>
              <a:t>, </a:t>
            </a:r>
            <a:r>
              <a:rPr lang="en-US" sz="2000" b="1" u="sng" dirty="0">
                <a:solidFill>
                  <a:srgbClr val="FF0000"/>
                </a:solidFill>
                <a:latin typeface="Arial" panose="020B0604020202020204" pitchFamily="34" charset="0"/>
                <a:cs typeface="Arial" panose="020B0604020202020204" pitchFamily="34" charset="0"/>
              </a:rPr>
              <a:t>jejunum</a:t>
            </a:r>
            <a:r>
              <a:rPr lang="en-US" sz="2000" dirty="0">
                <a:latin typeface="Arial" panose="020B0604020202020204" pitchFamily="34" charset="0"/>
                <a:cs typeface="Arial" panose="020B0604020202020204" pitchFamily="34" charset="0"/>
              </a:rPr>
              <a:t> and </a:t>
            </a:r>
            <a:r>
              <a:rPr lang="en-US" sz="2000" b="1" u="sng" dirty="0">
                <a:solidFill>
                  <a:srgbClr val="FF0000"/>
                </a:solidFill>
                <a:latin typeface="Arial" panose="020B0604020202020204" pitchFamily="34" charset="0"/>
                <a:cs typeface="Arial" panose="020B0604020202020204" pitchFamily="34" charset="0"/>
              </a:rPr>
              <a:t>ileum</a:t>
            </a:r>
            <a:r>
              <a:rPr lang="en-US" sz="2000" dirty="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Is the principal site for absorption of products of digestion. It </a:t>
            </a:r>
            <a:r>
              <a:rPr lang="en-US" sz="2000" dirty="0" smtClean="0">
                <a:latin typeface="Arial" panose="020B0604020202020204" pitchFamily="34" charset="0"/>
                <a:cs typeface="Arial" panose="020B0604020202020204" pitchFamily="34" charset="0"/>
              </a:rPr>
              <a:t>also</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secretes </a:t>
            </a:r>
            <a:r>
              <a:rPr lang="en-US" sz="2000" dirty="0">
                <a:latin typeface="Arial" panose="020B0604020202020204" pitchFamily="34" charset="0"/>
                <a:cs typeface="Arial" panose="020B0604020202020204" pitchFamily="34" charset="0"/>
              </a:rPr>
              <a:t>some hormones through </a:t>
            </a:r>
            <a:r>
              <a:rPr lang="en-US" sz="2000" dirty="0" smtClean="0">
                <a:latin typeface="Arial" panose="020B0604020202020204" pitchFamily="34" charset="0"/>
                <a:cs typeface="Arial" panose="020B0604020202020204" pitchFamily="34" charset="0"/>
              </a:rPr>
              <a:t>enteroendocrine cells</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Digestion </a:t>
            </a:r>
            <a:r>
              <a:rPr lang="en-US" sz="2000" dirty="0">
                <a:latin typeface="Arial" panose="020B0604020202020204" pitchFamily="34" charset="0"/>
                <a:cs typeface="Arial" panose="020B0604020202020204" pitchFamily="34" charset="0"/>
              </a:rPr>
              <a:t>is completed in small intestine.</a:t>
            </a:r>
          </a:p>
          <a:p>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To </a:t>
            </a:r>
            <a:r>
              <a:rPr lang="en-US" sz="2000" dirty="0">
                <a:latin typeface="Arial" panose="020B0604020202020204" pitchFamily="34" charset="0"/>
                <a:cs typeface="Arial" panose="020B0604020202020204" pitchFamily="34" charset="0"/>
              </a:rPr>
              <a:t>facilitate absorption, the luminal surface area is increased 400–600-fold by the presence of the following structures:</a:t>
            </a:r>
          </a:p>
          <a:p>
            <a:r>
              <a:rPr lang="en-US" sz="2400" b="1" u="sng" dirty="0">
                <a:solidFill>
                  <a:srgbClr val="FF0000"/>
                </a:solidFill>
                <a:latin typeface="Arial" panose="020B0604020202020204" pitchFamily="34" charset="0"/>
                <a:cs typeface="Arial" panose="020B0604020202020204" pitchFamily="34" charset="0"/>
              </a:rPr>
              <a:t>1. Plicae circulares (valves of Kerckring)</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Permanent </a:t>
            </a:r>
            <a:r>
              <a:rPr lang="en-US" sz="2000" dirty="0">
                <a:latin typeface="Arial" panose="020B0604020202020204" pitchFamily="34" charset="0"/>
                <a:cs typeface="Arial" panose="020B0604020202020204" pitchFamily="34" charset="0"/>
              </a:rPr>
              <a:t>circular folds of mucosa and </a:t>
            </a:r>
            <a:r>
              <a:rPr lang="en-US" sz="2000" dirty="0" smtClean="0">
                <a:latin typeface="Arial" panose="020B0604020202020204" pitchFamily="34" charset="0"/>
                <a:cs typeface="Arial" panose="020B0604020202020204" pitchFamily="34" charset="0"/>
              </a:rPr>
              <a:t>submucosa which </a:t>
            </a:r>
            <a:r>
              <a:rPr lang="en-US" sz="2000" dirty="0">
                <a:latin typeface="Arial" panose="020B0604020202020204" pitchFamily="34" charset="0"/>
                <a:cs typeface="Arial" panose="020B0604020202020204" pitchFamily="34" charset="0"/>
              </a:rPr>
              <a:t>increase </a:t>
            </a:r>
            <a:r>
              <a:rPr lang="en-US" sz="2000" dirty="0" smtClean="0">
                <a:latin typeface="Arial" panose="020B0604020202020204" pitchFamily="34" charset="0"/>
                <a:cs typeface="Arial" panose="020B0604020202020204" pitchFamily="34" charset="0"/>
              </a:rPr>
              <a:t>the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surface </a:t>
            </a:r>
            <a:r>
              <a:rPr lang="en-US" sz="2000" dirty="0">
                <a:latin typeface="Arial" panose="020B0604020202020204" pitchFamily="34" charset="0"/>
                <a:cs typeface="Arial" panose="020B0604020202020204" pitchFamily="34" charset="0"/>
              </a:rPr>
              <a:t>area 2–3-fold</a:t>
            </a:r>
            <a:r>
              <a:rPr lang="en-US" sz="2000" dirty="0" smtClean="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r>
              <a:rPr lang="en-US" sz="2400" b="1" u="sng" dirty="0">
                <a:solidFill>
                  <a:srgbClr val="FF0000"/>
                </a:solidFill>
                <a:latin typeface="Arial" panose="020B0604020202020204" pitchFamily="34" charset="0"/>
                <a:cs typeface="Arial" panose="020B0604020202020204" pitchFamily="34" charset="0"/>
              </a:rPr>
              <a:t>2. Intestinal villi (Fig. 12.9)</a:t>
            </a:r>
          </a:p>
          <a:p>
            <a:r>
              <a:rPr lang="en-US" sz="2000" dirty="0" smtClean="0">
                <a:latin typeface="Arial" panose="020B0604020202020204" pitchFamily="34" charset="0"/>
                <a:cs typeface="Arial" panose="020B0604020202020204" pitchFamily="34" charset="0"/>
              </a:rPr>
              <a:t>    Minute </a:t>
            </a:r>
            <a:r>
              <a:rPr lang="en-US" sz="2000" dirty="0">
                <a:latin typeface="Arial" panose="020B0604020202020204" pitchFamily="34" charset="0"/>
                <a:cs typeface="Arial" panose="020B0604020202020204" pitchFamily="34" charset="0"/>
              </a:rPr>
              <a:t>finger-like projections of mucosa containing a central core </a:t>
            </a:r>
            <a:r>
              <a:rPr lang="en-US" sz="2000" dirty="0" smtClean="0">
                <a:latin typeface="Arial" panose="020B0604020202020204" pitchFamily="34" charset="0"/>
                <a:cs typeface="Arial" panose="020B0604020202020204" pitchFamily="34" charset="0"/>
              </a:rPr>
              <a:t>of</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lamina </a:t>
            </a:r>
            <a:r>
              <a:rPr lang="en-US" sz="2000" dirty="0">
                <a:latin typeface="Arial" panose="020B0604020202020204" pitchFamily="34" charset="0"/>
                <a:cs typeface="Arial" panose="020B0604020202020204" pitchFamily="34" charset="0"/>
              </a:rPr>
              <a:t>propria with a single lacteal (blind ended lymphatic vessel</a:t>
            </a:r>
            <a:r>
              <a:rPr lang="en-US" sz="2000" dirty="0" smtClean="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capillary </a:t>
            </a:r>
            <a:r>
              <a:rPr lang="en-US" sz="2000" dirty="0">
                <a:latin typeface="Arial" panose="020B0604020202020204" pitchFamily="34" charset="0"/>
                <a:cs typeface="Arial" panose="020B0604020202020204" pitchFamily="34" charset="0"/>
              </a:rPr>
              <a:t>loops and smooth muscle cells derived from </a:t>
            </a:r>
            <a:r>
              <a:rPr lang="en-US" sz="2000" dirty="0" smtClean="0">
                <a:latin typeface="Arial" panose="020B0604020202020204" pitchFamily="34" charset="0"/>
                <a:cs typeface="Arial" panose="020B0604020202020204" pitchFamily="34" charset="0"/>
              </a:rPr>
              <a:t>Muscularis</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mucosa</a:t>
            </a:r>
            <a:r>
              <a:rPr lang="en-US" sz="2000" dirty="0">
                <a:latin typeface="Arial" panose="020B0604020202020204" pitchFamily="34" charset="0"/>
                <a:cs typeface="Arial" panose="020B0604020202020204" pitchFamily="34" charset="0"/>
              </a:rPr>
              <a:t>. These increase the surface area 10-fold</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506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781800" y="4724400"/>
            <a:ext cx="914400" cy="381000"/>
          </a:xfrm>
          <a:prstGeom prst="rect">
            <a:avLst/>
          </a:prstGeom>
          <a:solidFill>
            <a:schemeClr val="bg1"/>
          </a:solidFill>
        </p:spPr>
        <p:txBody>
          <a:bodyPr wrap="square" rtlCol="0">
            <a:spAutoFit/>
          </a:bodyPr>
          <a:lstStyle/>
          <a:p>
            <a:r>
              <a:rPr lang="en-US" b="1" dirty="0" smtClean="0"/>
              <a:t>Venule</a:t>
            </a:r>
            <a:endParaRPr lang="en-US" b="1" dirty="0"/>
          </a:p>
        </p:txBody>
      </p:sp>
      <p:sp>
        <p:nvSpPr>
          <p:cNvPr id="4" name="TextBox 3"/>
          <p:cNvSpPr txBox="1"/>
          <p:nvPr/>
        </p:nvSpPr>
        <p:spPr>
          <a:xfrm>
            <a:off x="6781800" y="4114800"/>
            <a:ext cx="1143000" cy="381000"/>
          </a:xfrm>
          <a:prstGeom prst="rect">
            <a:avLst/>
          </a:prstGeom>
          <a:solidFill>
            <a:schemeClr val="bg1"/>
          </a:solidFill>
        </p:spPr>
        <p:txBody>
          <a:bodyPr wrap="square" rtlCol="0">
            <a:spAutoFit/>
          </a:bodyPr>
          <a:lstStyle/>
          <a:p>
            <a:r>
              <a:rPr lang="en-US" b="1" dirty="0" smtClean="0"/>
              <a:t>Arteriole</a:t>
            </a:r>
            <a:endParaRPr lang="en-US" b="1" dirty="0"/>
          </a:p>
        </p:txBody>
      </p:sp>
      <p:sp>
        <p:nvSpPr>
          <p:cNvPr id="5" name="TextBox 4"/>
          <p:cNvSpPr txBox="1"/>
          <p:nvPr/>
        </p:nvSpPr>
        <p:spPr>
          <a:xfrm>
            <a:off x="6629400" y="461757"/>
            <a:ext cx="2133600" cy="369332"/>
          </a:xfrm>
          <a:prstGeom prst="rect">
            <a:avLst/>
          </a:prstGeom>
          <a:solidFill>
            <a:schemeClr val="bg1"/>
          </a:solidFill>
        </p:spPr>
        <p:txBody>
          <a:bodyPr wrap="square" rtlCol="0">
            <a:spAutoFit/>
          </a:bodyPr>
          <a:lstStyle/>
          <a:p>
            <a:r>
              <a:rPr lang="en-US" dirty="0" smtClean="0"/>
              <a:t>epithelium</a:t>
            </a:r>
            <a:endParaRPr lang="en-US" dirty="0"/>
          </a:p>
        </p:txBody>
      </p:sp>
      <p:sp>
        <p:nvSpPr>
          <p:cNvPr id="6" name="TextBox 5"/>
          <p:cNvSpPr txBox="1"/>
          <p:nvPr/>
        </p:nvSpPr>
        <p:spPr>
          <a:xfrm>
            <a:off x="838200" y="3810000"/>
            <a:ext cx="1295400" cy="369332"/>
          </a:xfrm>
          <a:prstGeom prst="rect">
            <a:avLst/>
          </a:prstGeom>
          <a:solidFill>
            <a:schemeClr val="bg1"/>
          </a:solidFill>
        </p:spPr>
        <p:txBody>
          <a:bodyPr wrap="square" rtlCol="0">
            <a:spAutoFit/>
          </a:bodyPr>
          <a:lstStyle/>
          <a:p>
            <a:r>
              <a:rPr lang="en-US" b="1" dirty="0" smtClean="0"/>
              <a:t>Goblet cells</a:t>
            </a:r>
            <a:endParaRPr lang="en-US" b="1" dirty="0"/>
          </a:p>
        </p:txBody>
      </p:sp>
    </p:spTree>
    <p:extLst>
      <p:ext uri="{BB962C8B-B14F-4D97-AF65-F5344CB8AC3E}">
        <p14:creationId xmlns:p14="http://schemas.microsoft.com/office/powerpoint/2010/main" val="298728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229600" cy="1692771"/>
          </a:xfrm>
          <a:prstGeom prst="rect">
            <a:avLst/>
          </a:prstGeom>
          <a:noFill/>
        </p:spPr>
        <p:txBody>
          <a:bodyPr wrap="square" rtlCol="0">
            <a:spAutoFit/>
          </a:bodyPr>
          <a:lstStyle/>
          <a:p>
            <a:r>
              <a:rPr lang="en-US" sz="2400" b="1" u="sng" dirty="0">
                <a:solidFill>
                  <a:srgbClr val="FF0000"/>
                </a:solidFill>
                <a:latin typeface="Arial" panose="020B0604020202020204" pitchFamily="34" charset="0"/>
                <a:cs typeface="Arial" panose="020B0604020202020204" pitchFamily="34" charset="0"/>
              </a:rPr>
              <a:t>3. Microvilli (Fig. 12.10)</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Very </a:t>
            </a:r>
            <a:r>
              <a:rPr lang="en-US" sz="2000" dirty="0">
                <a:latin typeface="Arial" panose="020B0604020202020204" pitchFamily="34" charset="0"/>
                <a:cs typeface="Arial" panose="020B0604020202020204" pitchFamily="34" charset="0"/>
              </a:rPr>
              <a:t>minute </a:t>
            </a:r>
            <a:r>
              <a:rPr lang="en-US" sz="2000" dirty="0" smtClean="0">
                <a:latin typeface="Arial" panose="020B0604020202020204" pitchFamily="34" charset="0"/>
                <a:cs typeface="Arial" panose="020B0604020202020204" pitchFamily="34" charset="0"/>
              </a:rPr>
              <a:t>finger-like </a:t>
            </a:r>
            <a:r>
              <a:rPr lang="en-US" sz="2000" dirty="0">
                <a:latin typeface="Arial" panose="020B0604020202020204" pitchFamily="34" charset="0"/>
                <a:cs typeface="Arial" panose="020B0604020202020204" pitchFamily="34" charset="0"/>
              </a:rPr>
              <a:t>projections of plasma membrane </a:t>
            </a:r>
            <a:r>
              <a:rPr lang="en-US" sz="2000" dirty="0" smtClean="0">
                <a:latin typeface="Arial" panose="020B0604020202020204" pitchFamily="34" charset="0"/>
                <a:cs typeface="Arial" panose="020B0604020202020204" pitchFamily="34" charset="0"/>
              </a:rPr>
              <a:t>of</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absorptive </a:t>
            </a:r>
            <a:r>
              <a:rPr lang="en-US" sz="2000" dirty="0">
                <a:latin typeface="Arial" panose="020B0604020202020204" pitchFamily="34" charset="0"/>
                <a:cs typeface="Arial" panose="020B0604020202020204" pitchFamily="34" charset="0"/>
              </a:rPr>
              <a:t>columnar epithelial </a:t>
            </a:r>
            <a:r>
              <a:rPr lang="en-US" sz="2000" dirty="0" smtClean="0">
                <a:latin typeface="Arial" panose="020B0604020202020204" pitchFamily="34" charset="0"/>
                <a:cs typeface="Arial" panose="020B0604020202020204" pitchFamily="34" charset="0"/>
              </a:rPr>
              <a:t>cells.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These </a:t>
            </a:r>
            <a:r>
              <a:rPr lang="en-US" sz="2000" dirty="0">
                <a:latin typeface="Arial" panose="020B0604020202020204" pitchFamily="34" charset="0"/>
                <a:cs typeface="Arial" panose="020B0604020202020204" pitchFamily="34" charset="0"/>
              </a:rPr>
              <a:t>give a striated border to the </a:t>
            </a:r>
            <a:r>
              <a:rPr lang="en-US" sz="2000" dirty="0" smtClean="0">
                <a:latin typeface="Arial" panose="020B0604020202020204" pitchFamily="34" charset="0"/>
                <a:cs typeface="Arial" panose="020B0604020202020204" pitchFamily="34" charset="0"/>
              </a:rPr>
              <a:t>epithelium.</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Increase </a:t>
            </a:r>
            <a:r>
              <a:rPr lang="en-US" sz="2000" dirty="0">
                <a:latin typeface="Arial" panose="020B0604020202020204" pitchFamily="34" charset="0"/>
                <a:cs typeface="Arial" panose="020B0604020202020204" pitchFamily="34" charset="0"/>
              </a:rPr>
              <a:t>the surface area </a:t>
            </a:r>
            <a:r>
              <a:rPr lang="en-US" sz="2000" dirty="0" smtClean="0">
                <a:latin typeface="Arial" panose="020B0604020202020204" pitchFamily="34" charset="0"/>
                <a:cs typeface="Arial" panose="020B0604020202020204" pitchFamily="34" charset="0"/>
              </a:rPr>
              <a:t>by 20-fold.</a:t>
            </a:r>
            <a:endParaRPr lang="en-US" sz="20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828800"/>
            <a:ext cx="9144000" cy="5036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15200" y="2286000"/>
            <a:ext cx="1219200" cy="369332"/>
          </a:xfrm>
          <a:prstGeom prst="rect">
            <a:avLst/>
          </a:prstGeom>
          <a:solidFill>
            <a:schemeClr val="bg1"/>
          </a:solidFill>
        </p:spPr>
        <p:txBody>
          <a:bodyPr wrap="square" rtlCol="0">
            <a:spAutoFit/>
          </a:bodyPr>
          <a:lstStyle/>
          <a:p>
            <a:r>
              <a:rPr lang="en-US" b="1" dirty="0" smtClean="0"/>
              <a:t>Microvilli</a:t>
            </a:r>
            <a:endParaRPr lang="en-US" b="1" dirty="0"/>
          </a:p>
        </p:txBody>
      </p:sp>
      <p:sp>
        <p:nvSpPr>
          <p:cNvPr id="5" name="TextBox 4"/>
          <p:cNvSpPr txBox="1"/>
          <p:nvPr/>
        </p:nvSpPr>
        <p:spPr>
          <a:xfrm>
            <a:off x="6477000" y="4724400"/>
            <a:ext cx="2438400" cy="381000"/>
          </a:xfrm>
          <a:prstGeom prst="rect">
            <a:avLst/>
          </a:prstGeom>
          <a:solidFill>
            <a:schemeClr val="bg1"/>
          </a:solidFill>
        </p:spPr>
        <p:txBody>
          <a:bodyPr wrap="square" rtlCol="0">
            <a:spAutoFit/>
          </a:bodyPr>
          <a:lstStyle/>
          <a:p>
            <a:r>
              <a:rPr lang="en-US" b="1" dirty="0" smtClean="0"/>
              <a:t>Basement membrane</a:t>
            </a:r>
            <a:endParaRPr lang="en-US" b="1" dirty="0"/>
          </a:p>
        </p:txBody>
      </p:sp>
    </p:spTree>
    <p:extLst>
      <p:ext uri="{BB962C8B-B14F-4D97-AF65-F5344CB8AC3E}">
        <p14:creationId xmlns:p14="http://schemas.microsoft.com/office/powerpoint/2010/main" val="2193643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4524315"/>
          </a:xfrm>
          <a:prstGeom prst="rect">
            <a:avLst/>
          </a:prstGeom>
          <a:noFill/>
        </p:spPr>
        <p:txBody>
          <a:bodyPr wrap="square" rtlCol="0">
            <a:spAutoFit/>
          </a:bodyPr>
          <a:lstStyle/>
          <a:p>
            <a:r>
              <a:rPr lang="en-US" sz="2400" b="1" u="sng" dirty="0" smtClean="0">
                <a:solidFill>
                  <a:srgbClr val="FF0000"/>
                </a:solidFill>
                <a:latin typeface="Arial" panose="020B0604020202020204" pitchFamily="34" charset="0"/>
                <a:cs typeface="Arial" panose="020B0604020202020204" pitchFamily="34" charset="0"/>
              </a:rPr>
              <a:t>STRUCTURE OF SMALL INTESTINE</a:t>
            </a:r>
            <a:endParaRPr lang="en-US" sz="2400" b="1" u="sng"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Small intestine is composed of the following four layers</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400" b="1" u="sng" dirty="0">
                <a:solidFill>
                  <a:srgbClr val="FF0000"/>
                </a:solidFill>
                <a:latin typeface="Arial" panose="020B0604020202020204" pitchFamily="34" charset="0"/>
                <a:cs typeface="Arial" panose="020B0604020202020204" pitchFamily="34" charset="0"/>
              </a:rPr>
              <a:t>1. Mucosa (Fig. 12.11)</a:t>
            </a:r>
          </a:p>
          <a:p>
            <a:r>
              <a:rPr lang="en-US" sz="2000" b="1" dirty="0" smtClean="0">
                <a:solidFill>
                  <a:srgbClr val="0070C0"/>
                </a:solidFill>
                <a:latin typeface="Arial" panose="020B0604020202020204" pitchFamily="34" charset="0"/>
                <a:cs typeface="Arial" panose="020B0604020202020204" pitchFamily="34" charset="0"/>
              </a:rPr>
              <a:t>   (</a:t>
            </a:r>
            <a:r>
              <a:rPr lang="en-US" sz="2000" b="1" dirty="0">
                <a:solidFill>
                  <a:srgbClr val="0070C0"/>
                </a:solidFill>
                <a:latin typeface="Arial" panose="020B0604020202020204" pitchFamily="34" charset="0"/>
                <a:cs typeface="Arial" panose="020B0604020202020204" pitchFamily="34" charset="0"/>
              </a:rPr>
              <a:t>a) Epithelium</a:t>
            </a:r>
          </a:p>
          <a:p>
            <a:r>
              <a:rPr lang="en-US" sz="2000" dirty="0">
                <a:latin typeface="Arial" panose="020B0604020202020204" pitchFamily="34" charset="0"/>
                <a:cs typeface="Arial" panose="020B0604020202020204" pitchFamily="34" charset="0"/>
              </a:rPr>
              <a:t> It is made of simple columnar absorptive epithelium with goblet cells.</a:t>
            </a:r>
          </a:p>
          <a:p>
            <a:r>
              <a:rPr lang="en-US" sz="2000" dirty="0">
                <a:latin typeface="Arial" panose="020B0604020202020204" pitchFamily="34" charset="0"/>
                <a:cs typeface="Arial" panose="020B0604020202020204" pitchFamily="34" charset="0"/>
              </a:rPr>
              <a:t> The epithelium and the underlying lamina propria shows </a:t>
            </a:r>
            <a:r>
              <a:rPr lang="en-US" sz="2000" dirty="0" smtClean="0">
                <a:latin typeface="Arial" panose="020B0604020202020204" pitchFamily="34" charset="0"/>
                <a:cs typeface="Arial" panose="020B0604020202020204" pitchFamily="34" charset="0"/>
              </a:rPr>
              <a:t>finger-like </a:t>
            </a:r>
            <a:r>
              <a:rPr lang="en-US" sz="2000" dirty="0">
                <a:latin typeface="Arial" panose="020B0604020202020204" pitchFamily="34" charset="0"/>
                <a:cs typeface="Arial" panose="020B0604020202020204" pitchFamily="34" charset="0"/>
              </a:rPr>
              <a:t>evaginations called </a:t>
            </a:r>
            <a:r>
              <a:rPr lang="en-US" sz="2000" i="1" dirty="0">
                <a:latin typeface="Arial" panose="020B0604020202020204" pitchFamily="34" charset="0"/>
                <a:cs typeface="Arial" panose="020B0604020202020204" pitchFamily="34" charset="0"/>
              </a:rPr>
              <a:t>intestinal villi</a:t>
            </a:r>
            <a:r>
              <a:rPr lang="en-US" sz="2000" dirty="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Epithelium </a:t>
            </a:r>
            <a:r>
              <a:rPr lang="en-US" sz="2000" dirty="0">
                <a:latin typeface="Arial" panose="020B0604020202020204" pitchFamily="34" charset="0"/>
                <a:cs typeface="Arial" panose="020B0604020202020204" pitchFamily="34" charset="0"/>
              </a:rPr>
              <a:t>also shows tubular invagination from the base of the villi into the lamina propria known as </a:t>
            </a:r>
            <a:r>
              <a:rPr lang="en-US" sz="2000" i="1" u="sng" dirty="0" smtClean="0">
                <a:solidFill>
                  <a:srgbClr val="FF0000"/>
                </a:solidFill>
                <a:latin typeface="Arial" panose="020B0604020202020204" pitchFamily="34" charset="0"/>
                <a:cs typeface="Arial" panose="020B0604020202020204" pitchFamily="34" charset="0"/>
              </a:rPr>
              <a:t>crypts of </a:t>
            </a:r>
            <a:r>
              <a:rPr lang="en-US" sz="2000" i="1" u="sng" dirty="0">
                <a:solidFill>
                  <a:srgbClr val="FF0000"/>
                </a:solidFill>
                <a:latin typeface="Arial" panose="020B0604020202020204" pitchFamily="34" charset="0"/>
                <a:cs typeface="Arial" panose="020B0604020202020204" pitchFamily="34" charset="0"/>
              </a:rPr>
              <a:t>Lieberkuhn </a:t>
            </a:r>
            <a:r>
              <a:rPr lang="en-US" sz="2000" dirty="0">
                <a:latin typeface="Arial" panose="020B0604020202020204" pitchFamily="34" charset="0"/>
                <a:cs typeface="Arial" panose="020B0604020202020204" pitchFamily="34" charset="0"/>
              </a:rPr>
              <a:t>(intestinal glands). These crypts are lined by columnar and goblet cells. Apart from these cells</a:t>
            </a:r>
          </a:p>
          <a:p>
            <a:r>
              <a:rPr lang="en-US" sz="2000" i="1" u="sng" dirty="0">
                <a:solidFill>
                  <a:srgbClr val="FF0000"/>
                </a:solidFill>
                <a:latin typeface="Arial" panose="020B0604020202020204" pitchFamily="34" charset="0"/>
                <a:cs typeface="Arial" panose="020B0604020202020204" pitchFamily="34" charset="0"/>
              </a:rPr>
              <a:t>Paneth cells </a:t>
            </a:r>
            <a:r>
              <a:rPr lang="en-US" sz="2000" dirty="0">
                <a:latin typeface="Arial" panose="020B0604020202020204" pitchFamily="34" charset="0"/>
                <a:cs typeface="Arial" panose="020B0604020202020204" pitchFamily="34" charset="0"/>
              </a:rPr>
              <a:t>are found at the base, which secrete lysozyme, an antibacterial enzyme controlling the </a:t>
            </a:r>
            <a:r>
              <a:rPr lang="en-US" sz="2000" dirty="0" smtClean="0">
                <a:latin typeface="Arial" panose="020B0604020202020204" pitchFamily="34" charset="0"/>
                <a:cs typeface="Arial" panose="020B0604020202020204" pitchFamily="34" charset="0"/>
              </a:rPr>
              <a:t>intestinal flora</a:t>
            </a:r>
            <a:r>
              <a:rPr lang="en-US" sz="2000" dirty="0">
                <a:latin typeface="Arial" panose="020B0604020202020204" pitchFamily="34" charset="0"/>
                <a:cs typeface="Arial" panose="020B0604020202020204" pitchFamily="34" charset="0"/>
              </a:rPr>
              <a:t>. The crypts open at the base of the villus in the intervillous </a:t>
            </a:r>
            <a:r>
              <a:rPr lang="en-US" sz="2000" dirty="0" smtClean="0">
                <a:latin typeface="Arial" panose="020B0604020202020204" pitchFamily="34" charset="0"/>
                <a:cs typeface="Arial" panose="020B0604020202020204" pitchFamily="34" charset="0"/>
              </a:rPr>
              <a:t>space. Epithelium </a:t>
            </a:r>
            <a:r>
              <a:rPr lang="en-US" sz="2000" dirty="0">
                <a:latin typeface="Arial" panose="020B0604020202020204" pitchFamily="34" charset="0"/>
                <a:cs typeface="Arial" panose="020B0604020202020204" pitchFamily="34" charset="0"/>
              </a:rPr>
              <a:t>is renewed every 3–5 days.</a:t>
            </a:r>
          </a:p>
        </p:txBody>
      </p:sp>
    </p:spTree>
    <p:extLst>
      <p:ext uri="{BB962C8B-B14F-4D97-AF65-F5344CB8AC3E}">
        <p14:creationId xmlns:p14="http://schemas.microsoft.com/office/powerpoint/2010/main" val="711499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00800" y="3733800"/>
            <a:ext cx="2514600" cy="369332"/>
          </a:xfrm>
          <a:prstGeom prst="rect">
            <a:avLst/>
          </a:prstGeom>
          <a:solidFill>
            <a:schemeClr val="bg1"/>
          </a:solidFill>
        </p:spPr>
        <p:txBody>
          <a:bodyPr wrap="square" rtlCol="0">
            <a:spAutoFit/>
          </a:bodyPr>
          <a:lstStyle/>
          <a:p>
            <a:r>
              <a:rPr lang="en-US" dirty="0"/>
              <a:t>crypts of Lieberkuhn</a:t>
            </a:r>
          </a:p>
        </p:txBody>
      </p:sp>
      <p:sp>
        <p:nvSpPr>
          <p:cNvPr id="3" name="TextBox 2"/>
          <p:cNvSpPr txBox="1"/>
          <p:nvPr/>
        </p:nvSpPr>
        <p:spPr>
          <a:xfrm>
            <a:off x="6400800" y="762000"/>
            <a:ext cx="1257300" cy="338554"/>
          </a:xfrm>
          <a:prstGeom prst="rect">
            <a:avLst/>
          </a:prstGeom>
          <a:solidFill>
            <a:schemeClr val="bg1"/>
          </a:solidFill>
        </p:spPr>
        <p:txBody>
          <a:bodyPr wrap="square" rtlCol="0">
            <a:spAutoFit/>
          </a:bodyPr>
          <a:lstStyle/>
          <a:p>
            <a:r>
              <a:rPr lang="en-US" sz="1600" b="1" dirty="0" smtClean="0"/>
              <a:t>epithelium</a:t>
            </a:r>
            <a:endParaRPr lang="en-US" sz="1600" b="1" dirty="0"/>
          </a:p>
        </p:txBody>
      </p:sp>
      <p:sp>
        <p:nvSpPr>
          <p:cNvPr id="4" name="TextBox 3"/>
          <p:cNvSpPr txBox="1"/>
          <p:nvPr/>
        </p:nvSpPr>
        <p:spPr>
          <a:xfrm>
            <a:off x="6438900" y="1285220"/>
            <a:ext cx="1371600" cy="369332"/>
          </a:xfrm>
          <a:prstGeom prst="rect">
            <a:avLst/>
          </a:prstGeom>
          <a:solidFill>
            <a:schemeClr val="bg1"/>
          </a:solidFill>
        </p:spPr>
        <p:txBody>
          <a:bodyPr wrap="square" rtlCol="0">
            <a:spAutoFit/>
          </a:bodyPr>
          <a:lstStyle/>
          <a:p>
            <a:r>
              <a:rPr lang="en-US" dirty="0" smtClean="0"/>
              <a:t>Goblet cell</a:t>
            </a:r>
            <a:endParaRPr lang="en-US" dirty="0"/>
          </a:p>
        </p:txBody>
      </p:sp>
      <p:sp>
        <p:nvSpPr>
          <p:cNvPr id="5" name="TextBox 4"/>
          <p:cNvSpPr txBox="1"/>
          <p:nvPr/>
        </p:nvSpPr>
        <p:spPr>
          <a:xfrm>
            <a:off x="6438900" y="1752600"/>
            <a:ext cx="1104900" cy="369332"/>
          </a:xfrm>
          <a:prstGeom prst="rect">
            <a:avLst/>
          </a:prstGeom>
          <a:solidFill>
            <a:schemeClr val="bg1"/>
          </a:solidFill>
        </p:spPr>
        <p:txBody>
          <a:bodyPr wrap="square" rtlCol="0">
            <a:spAutoFit/>
          </a:bodyPr>
          <a:lstStyle/>
          <a:p>
            <a:r>
              <a:rPr lang="en-US" dirty="0" smtClean="0"/>
              <a:t>Villus</a:t>
            </a:r>
            <a:endParaRPr lang="en-US" dirty="0"/>
          </a:p>
        </p:txBody>
      </p:sp>
      <p:sp>
        <p:nvSpPr>
          <p:cNvPr id="6" name="TextBox 5"/>
          <p:cNvSpPr txBox="1"/>
          <p:nvPr/>
        </p:nvSpPr>
        <p:spPr>
          <a:xfrm>
            <a:off x="6400800" y="5486400"/>
            <a:ext cx="1981200" cy="369332"/>
          </a:xfrm>
          <a:prstGeom prst="rect">
            <a:avLst/>
          </a:prstGeom>
          <a:solidFill>
            <a:schemeClr val="bg1"/>
          </a:solidFill>
        </p:spPr>
        <p:txBody>
          <a:bodyPr wrap="square" rtlCol="0">
            <a:spAutoFit/>
          </a:bodyPr>
          <a:lstStyle/>
          <a:p>
            <a:r>
              <a:rPr lang="en-US" dirty="0" smtClean="0"/>
              <a:t>Muscularis mucosa</a:t>
            </a:r>
            <a:endParaRPr lang="en-US" dirty="0"/>
          </a:p>
        </p:txBody>
      </p:sp>
      <p:sp>
        <p:nvSpPr>
          <p:cNvPr id="7" name="TextBox 6"/>
          <p:cNvSpPr txBox="1"/>
          <p:nvPr/>
        </p:nvSpPr>
        <p:spPr>
          <a:xfrm>
            <a:off x="6019800" y="5105400"/>
            <a:ext cx="1524000" cy="381000"/>
          </a:xfrm>
          <a:prstGeom prst="rect">
            <a:avLst/>
          </a:prstGeom>
          <a:solidFill>
            <a:schemeClr val="bg1"/>
          </a:solidFill>
        </p:spPr>
        <p:txBody>
          <a:bodyPr wrap="square" rtlCol="0">
            <a:spAutoFit/>
          </a:bodyPr>
          <a:lstStyle/>
          <a:p>
            <a:r>
              <a:rPr lang="en-US" b="1" dirty="0" smtClean="0"/>
              <a:t>Paneth Cell</a:t>
            </a:r>
            <a:endParaRPr lang="en-US" b="1" dirty="0"/>
          </a:p>
        </p:txBody>
      </p:sp>
    </p:spTree>
    <p:extLst>
      <p:ext uri="{BB962C8B-B14F-4D97-AF65-F5344CB8AC3E}">
        <p14:creationId xmlns:p14="http://schemas.microsoft.com/office/powerpoint/2010/main" val="4122548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0"/>
            <a:ext cx="8610601" cy="6494085"/>
          </a:xfrm>
          <a:prstGeom prst="rect">
            <a:avLst/>
          </a:prstGeom>
          <a:noFill/>
        </p:spPr>
        <p:txBody>
          <a:bodyPr wrap="square" rtlCol="0">
            <a:spAutoFit/>
          </a:bodyPr>
          <a:lstStyle/>
          <a:p>
            <a:endParaRPr lang="en-US" sz="2800" b="1" u="sng" dirty="0" smtClean="0">
              <a:solidFill>
                <a:srgbClr val="FF0000"/>
              </a:solidFill>
              <a:latin typeface="Arial" panose="020B0604020202020204" pitchFamily="34" charset="0"/>
              <a:cs typeface="Arial" panose="020B0604020202020204" pitchFamily="34" charset="0"/>
            </a:endParaRPr>
          </a:p>
          <a:p>
            <a:r>
              <a:rPr lang="en-US" sz="2800" b="1" u="sng" dirty="0" smtClean="0">
                <a:solidFill>
                  <a:srgbClr val="FF0000"/>
                </a:solidFill>
                <a:latin typeface="Arial" panose="020B0604020202020204" pitchFamily="34" charset="0"/>
                <a:cs typeface="Arial" panose="020B0604020202020204" pitchFamily="34" charset="0"/>
              </a:rPr>
              <a:t>Goblet cell</a:t>
            </a:r>
          </a:p>
          <a:p>
            <a:endParaRPr lang="en-US" sz="2400" b="1" u="sng" dirty="0" smtClean="0">
              <a:solidFill>
                <a:srgbClr val="FF0000"/>
              </a:solidFill>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goblet cell is a glandular simple columnar epithelial cell whose function is to secrete gel-forming mucins, the major components of mucus. </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Goblet </a:t>
            </a:r>
            <a:r>
              <a:rPr lang="en-US" sz="2400" dirty="0">
                <a:latin typeface="Arial" panose="020B0604020202020204" pitchFamily="34" charset="0"/>
                <a:cs typeface="Arial" panose="020B0604020202020204" pitchFamily="34" charset="0"/>
              </a:rPr>
              <a:t>cells are found scattered among the epithelial lining of organs, such as the intestinal and respiratory </a:t>
            </a:r>
            <a:r>
              <a:rPr lang="en-US" sz="2400" dirty="0" smtClean="0">
                <a:latin typeface="Arial" panose="020B0604020202020204" pitchFamily="34" charset="0"/>
                <a:cs typeface="Arial" panose="020B0604020202020204" pitchFamily="34" charset="0"/>
              </a:rPr>
              <a:t>tracts. They </a:t>
            </a:r>
            <a:r>
              <a:rPr lang="en-US" sz="2400" dirty="0">
                <a:latin typeface="Arial" panose="020B0604020202020204" pitchFamily="34" charset="0"/>
                <a:cs typeface="Arial" panose="020B0604020202020204" pitchFamily="34" charset="0"/>
              </a:rPr>
              <a:t>are found inside the trachea, bronchi, and larger bronchioles in the respiratory tract, small intestines, the large intestine, and conjunctiva in the upper eyelid. </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Goblet </a:t>
            </a:r>
            <a:r>
              <a:rPr lang="en-US" sz="2400" dirty="0">
                <a:latin typeface="Arial" panose="020B0604020202020204" pitchFamily="34" charset="0"/>
                <a:cs typeface="Arial" panose="020B0604020202020204" pitchFamily="34" charset="0"/>
              </a:rPr>
              <a:t>cells are modified simple columnar epithelial cells, having a height of four times that of their width. The cytoplasm of goblet cells tends to be displaced toward the basal end of the cell body by the large mucin granules, which accumulate near the apical surface of the cell along the Golgi apparatus, which lies between the granules and the nucleus.</a:t>
            </a:r>
          </a:p>
        </p:txBody>
      </p:sp>
    </p:spTree>
    <p:extLst>
      <p:ext uri="{BB962C8B-B14F-4D97-AF65-F5344CB8AC3E}">
        <p14:creationId xmlns:p14="http://schemas.microsoft.com/office/powerpoint/2010/main" val="1660889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adiruldeen\Desktop\404_Goblet_Cell_new.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 y="1"/>
            <a:ext cx="45434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sadiruldeen\Desktop\Goblet_Cell.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24400" y="609600"/>
            <a:ext cx="44196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071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763000" cy="637097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INTRODUCTION</a:t>
            </a:r>
          </a:p>
          <a:p>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digestive system consists of oral cavity and a hollow </a:t>
            </a:r>
            <a:r>
              <a:rPr lang="en-US" sz="2000" dirty="0" smtClean="0">
                <a:latin typeface="Arial" panose="020B0604020202020204" pitchFamily="34" charset="0"/>
                <a:cs typeface="Arial" panose="020B0604020202020204" pitchFamily="34" charset="0"/>
              </a:rPr>
              <a:t>tubular gastrointestinal </a:t>
            </a:r>
            <a:r>
              <a:rPr lang="en-US" sz="2000" dirty="0">
                <a:latin typeface="Arial" panose="020B0604020202020204" pitchFamily="34" charset="0"/>
                <a:cs typeface="Arial" panose="020B0604020202020204" pitchFamily="34" charset="0"/>
              </a:rPr>
              <a:t>tract (GIT) plus digestive glands </a:t>
            </a:r>
            <a:r>
              <a:rPr lang="en-US" sz="2000" dirty="0" smtClean="0">
                <a:latin typeface="Arial" panose="020B0604020202020204" pitchFamily="34" charset="0"/>
                <a:cs typeface="Arial" panose="020B0604020202020204" pitchFamily="34" charset="0"/>
              </a:rPr>
              <a:t>associated with it.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main function of the digestive system is to digest the ingested food and absorb the nutrients</a:t>
            </a:r>
            <a:r>
              <a:rPr lang="en-US" sz="2000" dirty="0" smtClean="0">
                <a:latin typeface="Arial" panose="020B0604020202020204" pitchFamily="34" charset="0"/>
                <a:cs typeface="Arial" panose="020B0604020202020204" pitchFamily="34" charset="0"/>
              </a:rPr>
              <a:t>.</a:t>
            </a:r>
          </a:p>
          <a:p>
            <a:r>
              <a:rPr lang="en-US" sz="2000" b="1" u="sng" dirty="0">
                <a:solidFill>
                  <a:srgbClr val="FF0000"/>
                </a:solidFill>
                <a:latin typeface="Arial" panose="020B0604020202020204" pitchFamily="34" charset="0"/>
                <a:cs typeface="Arial" panose="020B0604020202020204" pitchFamily="34" charset="0"/>
              </a:rPr>
              <a:t>GENERAL </a:t>
            </a:r>
            <a:r>
              <a:rPr lang="en-US" sz="2000" b="1" u="sng" dirty="0" smtClean="0">
                <a:solidFill>
                  <a:srgbClr val="FF0000"/>
                </a:solidFill>
                <a:latin typeface="Arial" panose="020B0604020202020204" pitchFamily="34" charset="0"/>
                <a:cs typeface="Arial" panose="020B0604020202020204" pitchFamily="34" charset="0"/>
              </a:rPr>
              <a:t>FEATURES </a:t>
            </a:r>
            <a:r>
              <a:rPr lang="en-US" sz="2000" b="1" u="sng" dirty="0">
                <a:solidFill>
                  <a:srgbClr val="FF0000"/>
                </a:solidFill>
                <a:latin typeface="Arial" panose="020B0604020202020204" pitchFamily="34" charset="0"/>
                <a:cs typeface="Arial" panose="020B0604020202020204" pitchFamily="34" charset="0"/>
              </a:rPr>
              <a:t>OF GASTROINTESTINAL TRACT</a:t>
            </a:r>
          </a:p>
          <a:p>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general </a:t>
            </a:r>
            <a:r>
              <a:rPr lang="en-US" sz="2000" dirty="0" smtClean="0">
                <a:latin typeface="Arial" panose="020B0604020202020204" pitchFamily="34" charset="0"/>
                <a:cs typeface="Arial" panose="020B0604020202020204" pitchFamily="34" charset="0"/>
              </a:rPr>
              <a:t>structure </a:t>
            </a:r>
            <a:r>
              <a:rPr lang="en-US" sz="2000" dirty="0">
                <a:latin typeface="Arial" panose="020B0604020202020204" pitchFamily="34" charset="0"/>
                <a:cs typeface="Arial" panose="020B0604020202020204" pitchFamily="34" charset="0"/>
              </a:rPr>
              <a:t>of gastrointestinal tract (GIT) starting </a:t>
            </a:r>
            <a:r>
              <a:rPr lang="en-US" sz="2000" dirty="0" smtClean="0">
                <a:latin typeface="Arial" panose="020B0604020202020204" pitchFamily="34" charset="0"/>
                <a:cs typeface="Arial" panose="020B0604020202020204" pitchFamily="34" charset="0"/>
              </a:rPr>
              <a:t>from esophagus </a:t>
            </a:r>
            <a:r>
              <a:rPr lang="en-US" sz="2000" dirty="0">
                <a:latin typeface="Arial" panose="020B0604020202020204" pitchFamily="34" charset="0"/>
                <a:cs typeface="Arial" panose="020B0604020202020204" pitchFamily="34" charset="0"/>
              </a:rPr>
              <a:t>to anal canal is more or less same </a:t>
            </a:r>
            <a:r>
              <a:rPr lang="en-US" sz="2000" dirty="0" smtClean="0">
                <a:latin typeface="Arial" panose="020B0604020202020204" pitchFamily="34" charset="0"/>
                <a:cs typeface="Arial" panose="020B0604020202020204" pitchFamily="34" charset="0"/>
              </a:rPr>
              <a:t>except for </a:t>
            </a:r>
            <a:r>
              <a:rPr lang="en-US" sz="2000" dirty="0">
                <a:latin typeface="Arial" panose="020B0604020202020204" pitchFamily="34" charset="0"/>
                <a:cs typeface="Arial" panose="020B0604020202020204" pitchFamily="34" charset="0"/>
              </a:rPr>
              <a:t>regional </a:t>
            </a:r>
            <a:r>
              <a:rPr lang="en-US" sz="2000" dirty="0" smtClean="0">
                <a:latin typeface="Arial" panose="020B0604020202020204" pitchFamily="34" charset="0"/>
                <a:cs typeface="Arial" panose="020B0604020202020204" pitchFamily="34" charset="0"/>
              </a:rPr>
              <a:t>variations in </a:t>
            </a:r>
            <a:r>
              <a:rPr lang="en-US" sz="2000" dirty="0">
                <a:latin typeface="Arial" panose="020B0604020202020204" pitchFamily="34" charset="0"/>
                <a:cs typeface="Arial" panose="020B0604020202020204" pitchFamily="34" charset="0"/>
              </a:rPr>
              <a:t>the mucosal coat.</a:t>
            </a: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GIT shows four distinct </a:t>
            </a:r>
            <a:r>
              <a:rPr lang="en-US" sz="2000" dirty="0" smtClean="0">
                <a:latin typeface="Arial" panose="020B0604020202020204" pitchFamily="34" charset="0"/>
                <a:cs typeface="Arial" panose="020B0604020202020204" pitchFamily="34" charset="0"/>
              </a:rPr>
              <a:t>Layers, </a:t>
            </a:r>
            <a:r>
              <a:rPr lang="en-US" sz="2000" dirty="0">
                <a:latin typeface="Arial" panose="020B0604020202020204" pitchFamily="34" charset="0"/>
                <a:cs typeface="Arial" panose="020B0604020202020204" pitchFamily="34" charset="0"/>
              </a:rPr>
              <a:t>from inner to outer </a:t>
            </a:r>
            <a:r>
              <a:rPr lang="en-US" sz="2000" dirty="0" smtClean="0">
                <a:latin typeface="Arial" panose="020B0604020202020204" pitchFamily="34" charset="0"/>
                <a:cs typeface="Arial" panose="020B0604020202020204" pitchFamily="34" charset="0"/>
              </a:rPr>
              <a:t>,They </a:t>
            </a:r>
            <a:r>
              <a:rPr lang="en-US" sz="2000" dirty="0">
                <a:latin typeface="Arial" panose="020B0604020202020204" pitchFamily="34" charset="0"/>
                <a:cs typeface="Arial" panose="020B0604020202020204" pitchFamily="34" charset="0"/>
              </a:rPr>
              <a:t>are</a:t>
            </a:r>
            <a:r>
              <a:rPr lang="en-US" sz="2000" dirty="0" smtClean="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r>
              <a:rPr lang="en-US" sz="2400" b="1" u="sng" dirty="0">
                <a:solidFill>
                  <a:srgbClr val="FF0000"/>
                </a:solidFill>
                <a:latin typeface="Arial" panose="020B0604020202020204" pitchFamily="34" charset="0"/>
                <a:cs typeface="Arial" panose="020B0604020202020204" pitchFamily="34" charset="0"/>
              </a:rPr>
              <a:t>1. </a:t>
            </a:r>
            <a:r>
              <a:rPr lang="en-US" sz="2400" b="1" u="sng" dirty="0" smtClean="0">
                <a:solidFill>
                  <a:srgbClr val="FF0000"/>
                </a:solidFill>
                <a:latin typeface="Arial" panose="020B0604020202020204" pitchFamily="34" charset="0"/>
                <a:cs typeface="Arial" panose="020B0604020202020204" pitchFamily="34" charset="0"/>
              </a:rPr>
              <a:t>Mucosa :</a:t>
            </a:r>
            <a:endParaRPr lang="en-US" sz="2400" b="1" u="sng" dirty="0">
              <a:solidFill>
                <a:srgbClr val="FF0000"/>
              </a:solidFill>
              <a:latin typeface="Arial" panose="020B0604020202020204" pitchFamily="34" charset="0"/>
              <a:cs typeface="Arial" panose="020B0604020202020204" pitchFamily="34" charset="0"/>
            </a:endParaRPr>
          </a:p>
          <a:p>
            <a:r>
              <a:rPr lang="en-US" sz="2000" dirty="0">
                <a:solidFill>
                  <a:srgbClr val="03773C"/>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It is composed of the following three layers:</a:t>
            </a:r>
          </a:p>
          <a:p>
            <a:r>
              <a:rPr lang="en-US" sz="2000" b="1" dirty="0">
                <a:solidFill>
                  <a:srgbClr val="0070C0"/>
                </a:solidFill>
                <a:latin typeface="Arial" panose="020B0604020202020204" pitchFamily="34" charset="0"/>
                <a:cs typeface="Arial" panose="020B0604020202020204" pitchFamily="34" charset="0"/>
              </a:rPr>
              <a:t>(a) </a:t>
            </a:r>
            <a:r>
              <a:rPr lang="en-US" sz="2000" b="1" i="1" dirty="0">
                <a:solidFill>
                  <a:srgbClr val="0070C0"/>
                </a:solidFill>
                <a:latin typeface="Arial" panose="020B0604020202020204" pitchFamily="34" charset="0"/>
                <a:cs typeface="Arial" panose="020B0604020202020204" pitchFamily="34" charset="0"/>
              </a:rPr>
              <a:t>Epithelium.</a:t>
            </a:r>
          </a:p>
          <a:p>
            <a:r>
              <a:rPr lang="en-US" sz="2000" b="1" dirty="0">
                <a:solidFill>
                  <a:srgbClr val="0070C0"/>
                </a:solidFill>
                <a:latin typeface="Arial" panose="020B0604020202020204" pitchFamily="34" charset="0"/>
                <a:cs typeface="Arial" panose="020B0604020202020204" pitchFamily="34" charset="0"/>
              </a:rPr>
              <a:t>(b) </a:t>
            </a:r>
            <a:r>
              <a:rPr lang="en-US" sz="2000" b="1" i="1" dirty="0">
                <a:solidFill>
                  <a:srgbClr val="0070C0"/>
                </a:solidFill>
                <a:latin typeface="Arial" panose="020B0604020202020204" pitchFamily="34" charset="0"/>
                <a:cs typeface="Arial" panose="020B0604020202020204" pitchFamily="34" charset="0"/>
              </a:rPr>
              <a:t>Lamina propria </a:t>
            </a:r>
            <a:r>
              <a:rPr lang="en-US" sz="2000" dirty="0">
                <a:solidFill>
                  <a:srgbClr val="000000"/>
                </a:solidFill>
                <a:latin typeface="Arial" panose="020B0604020202020204" pitchFamily="34" charset="0"/>
                <a:cs typeface="Arial" panose="020B0604020202020204" pitchFamily="34" charset="0"/>
              </a:rPr>
              <a:t>– made of connective tissue containing glands </a:t>
            </a:r>
            <a:r>
              <a:rPr lang="en-US" sz="2000" dirty="0" smtClean="0">
                <a:solidFill>
                  <a:srgbClr val="000000"/>
                </a:solidFill>
                <a:latin typeface="Arial" panose="020B0604020202020204" pitchFamily="34" charset="0"/>
                <a:cs typeface="Arial" panose="020B0604020202020204" pitchFamily="34" charset="0"/>
              </a:rPr>
              <a:t>and</a:t>
            </a:r>
          </a:p>
          <a:p>
            <a:r>
              <a:rPr lang="en-US" sz="2000" dirty="0">
                <a:solidFill>
                  <a:srgbClr val="00000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     lymphoid </a:t>
            </a:r>
            <a:r>
              <a:rPr lang="en-US" sz="2000" dirty="0">
                <a:solidFill>
                  <a:srgbClr val="000000"/>
                </a:solidFill>
                <a:latin typeface="Arial" panose="020B0604020202020204" pitchFamily="34" charset="0"/>
                <a:cs typeface="Arial" panose="020B0604020202020204" pitchFamily="34" charset="0"/>
              </a:rPr>
              <a:t>accumulations.</a:t>
            </a:r>
          </a:p>
          <a:p>
            <a:r>
              <a:rPr lang="en-US" sz="2000" b="1" dirty="0">
                <a:solidFill>
                  <a:srgbClr val="0070C0"/>
                </a:solidFill>
                <a:latin typeface="Arial" panose="020B0604020202020204" pitchFamily="34" charset="0"/>
                <a:cs typeface="Arial" panose="020B0604020202020204" pitchFamily="34" charset="0"/>
              </a:rPr>
              <a:t>(c) </a:t>
            </a:r>
            <a:r>
              <a:rPr lang="en-US" sz="2000" b="1" i="1" dirty="0">
                <a:solidFill>
                  <a:srgbClr val="0070C0"/>
                </a:solidFill>
                <a:latin typeface="Arial" panose="020B0604020202020204" pitchFamily="34" charset="0"/>
                <a:cs typeface="Arial" panose="020B0604020202020204" pitchFamily="34" charset="0"/>
              </a:rPr>
              <a:t>Muscularis mucosa </a:t>
            </a:r>
            <a:r>
              <a:rPr lang="en-US" sz="2000" dirty="0">
                <a:solidFill>
                  <a:srgbClr val="000000"/>
                </a:solidFill>
                <a:latin typeface="Arial" panose="020B0604020202020204" pitchFamily="34" charset="0"/>
                <a:cs typeface="Arial" panose="020B0604020202020204" pitchFamily="34" charset="0"/>
              </a:rPr>
              <a:t>– made of smooth muscle </a:t>
            </a:r>
            <a:r>
              <a:rPr lang="en-US" sz="2000" dirty="0" smtClean="0">
                <a:solidFill>
                  <a:srgbClr val="000000"/>
                </a:solidFill>
                <a:latin typeface="Arial" panose="020B0604020202020204" pitchFamily="34" charset="0"/>
                <a:cs typeface="Arial" panose="020B0604020202020204" pitchFamily="34" charset="0"/>
              </a:rPr>
              <a:t>fibers; </a:t>
            </a:r>
            <a:r>
              <a:rPr lang="en-US" sz="2000" dirty="0">
                <a:solidFill>
                  <a:srgbClr val="000000"/>
                </a:solidFill>
                <a:latin typeface="Arial" panose="020B0604020202020204" pitchFamily="34" charset="0"/>
                <a:cs typeface="Arial" panose="020B0604020202020204" pitchFamily="34" charset="0"/>
              </a:rPr>
              <a:t>arranged in </a:t>
            </a:r>
            <a:r>
              <a:rPr lang="en-US" sz="2000" dirty="0" smtClean="0">
                <a:solidFill>
                  <a:srgbClr val="000000"/>
                </a:solidFill>
                <a:latin typeface="Arial" panose="020B0604020202020204" pitchFamily="34" charset="0"/>
                <a:cs typeface="Arial" panose="020B0604020202020204" pitchFamily="34" charset="0"/>
              </a:rPr>
              <a:t>two</a:t>
            </a:r>
          </a:p>
          <a:p>
            <a:r>
              <a:rPr lang="en-US" sz="2000" dirty="0">
                <a:solidFill>
                  <a:srgbClr val="00000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    layers</a:t>
            </a:r>
            <a:r>
              <a:rPr lang="en-US" sz="2000" dirty="0">
                <a:solidFill>
                  <a:srgbClr val="000000"/>
                </a:solidFill>
                <a:latin typeface="Arial" panose="020B0604020202020204" pitchFamily="34" charset="0"/>
                <a:cs typeface="Arial" panose="020B0604020202020204" pitchFamily="34" charset="0"/>
              </a:rPr>
              <a:t>, the inner circular and the </a:t>
            </a:r>
            <a:r>
              <a:rPr lang="en-US" sz="2000" dirty="0" smtClean="0">
                <a:solidFill>
                  <a:srgbClr val="000000"/>
                </a:solidFill>
                <a:latin typeface="Arial" panose="020B0604020202020204" pitchFamily="34" charset="0"/>
                <a:cs typeface="Arial" panose="020B0604020202020204" pitchFamily="34" charset="0"/>
              </a:rPr>
              <a:t>outer longitudinal</a:t>
            </a:r>
            <a:r>
              <a:rPr lang="en-US" sz="2000" dirty="0">
                <a:solidFill>
                  <a:srgbClr val="000000"/>
                </a:solidFill>
                <a:latin typeface="Arial" panose="020B0604020202020204" pitchFamily="34" charset="0"/>
                <a:cs typeface="Arial" panose="020B0604020202020204" pitchFamily="34" charset="0"/>
              </a:rPr>
              <a:t>. This layer </a:t>
            </a:r>
            <a:r>
              <a:rPr lang="en-US" sz="2000" dirty="0" smtClean="0">
                <a:solidFill>
                  <a:srgbClr val="000000"/>
                </a:solidFill>
                <a:latin typeface="Arial" panose="020B0604020202020204" pitchFamily="34" charset="0"/>
                <a:cs typeface="Arial" panose="020B0604020202020204" pitchFamily="34" charset="0"/>
              </a:rPr>
              <a:t>is</a:t>
            </a:r>
          </a:p>
          <a:p>
            <a:r>
              <a:rPr lang="en-US" sz="2000" dirty="0">
                <a:solidFill>
                  <a:srgbClr val="00000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    responsible </a:t>
            </a:r>
            <a:r>
              <a:rPr lang="en-US" sz="2000" dirty="0">
                <a:solidFill>
                  <a:srgbClr val="000000"/>
                </a:solidFill>
                <a:latin typeface="Arial" panose="020B0604020202020204" pitchFamily="34" charset="0"/>
                <a:cs typeface="Arial" panose="020B0604020202020204" pitchFamily="34" charset="0"/>
              </a:rPr>
              <a:t>for movement and folding of mucosa</a:t>
            </a:r>
            <a:r>
              <a:rPr lang="en-US" sz="2000" dirty="0" smtClean="0">
                <a:solidFill>
                  <a:srgbClr val="000000"/>
                </a:solidFill>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5940088"/>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(b) Lamina propria</a:t>
            </a:r>
          </a:p>
          <a:p>
            <a:r>
              <a:rPr lang="en-US" sz="2400" dirty="0" smtClean="0">
                <a:latin typeface="Arial" panose="020B0604020202020204" pitchFamily="34" charset="0"/>
                <a:cs typeface="Arial" panose="020B0604020202020204" pitchFamily="34" charset="0"/>
              </a:rPr>
              <a:t>     It </a:t>
            </a:r>
            <a:r>
              <a:rPr lang="en-US" sz="2400" dirty="0">
                <a:latin typeface="Arial" panose="020B0604020202020204" pitchFamily="34" charset="0"/>
                <a:cs typeface="Arial" panose="020B0604020202020204" pitchFamily="34" charset="0"/>
              </a:rPr>
              <a:t>is the connective tissue that </a:t>
            </a:r>
            <a:r>
              <a:rPr lang="en-US" sz="2400" dirty="0" smtClean="0">
                <a:latin typeface="Arial" panose="020B0604020202020204" pitchFamily="34" charset="0"/>
                <a:cs typeface="Arial" panose="020B0604020202020204" pitchFamily="34" charset="0"/>
              </a:rPr>
              <a:t>contains : fibroblasts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mast</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cells</a:t>
            </a:r>
            <a:r>
              <a:rPr lang="en-US" sz="2400" dirty="0">
                <a:latin typeface="Arial" panose="020B0604020202020204" pitchFamily="34" charset="0"/>
                <a:cs typeface="Arial" panose="020B0604020202020204" pitchFamily="34" charset="0"/>
              </a:rPr>
              <a:t>, plasma cells, lymphocytes + crypts of </a:t>
            </a:r>
            <a:r>
              <a:rPr lang="en-US" sz="2400" dirty="0" smtClean="0">
                <a:latin typeface="Arial" panose="020B0604020202020204" pitchFamily="34" charset="0"/>
                <a:cs typeface="Arial" panose="020B0604020202020204" pitchFamily="34" charset="0"/>
              </a:rPr>
              <a:t>Lieberkuhn</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lacteals + capillary loops.</a:t>
            </a:r>
          </a:p>
          <a:p>
            <a:r>
              <a:rPr lang="en-US" sz="2400" b="1" dirty="0">
                <a:solidFill>
                  <a:srgbClr val="0070C0"/>
                </a:solidFill>
                <a:latin typeface="Arial" panose="020B0604020202020204" pitchFamily="34" charset="0"/>
                <a:cs typeface="Arial" panose="020B0604020202020204" pitchFamily="34" charset="0"/>
              </a:rPr>
              <a:t>(c) Muscularis mucosa</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Same </a:t>
            </a:r>
            <a:r>
              <a:rPr lang="en-US" sz="2400" dirty="0">
                <a:latin typeface="Arial" panose="020B0604020202020204" pitchFamily="34" charset="0"/>
                <a:cs typeface="Arial" panose="020B0604020202020204" pitchFamily="34" charset="0"/>
              </a:rPr>
              <a:t>as the general </a:t>
            </a:r>
            <a:r>
              <a:rPr lang="en-US" sz="2400" dirty="0" smtClean="0">
                <a:latin typeface="Arial" panose="020B0604020202020204" pitchFamily="34" charset="0"/>
                <a:cs typeface="Arial" panose="020B0604020202020204" pitchFamily="34" charset="0"/>
              </a:rPr>
              <a:t>structure </a:t>
            </a:r>
            <a:r>
              <a:rPr lang="en-US" sz="2400" dirty="0">
                <a:latin typeface="Arial" panose="020B0604020202020204" pitchFamily="34" charset="0"/>
                <a:cs typeface="Arial" panose="020B0604020202020204" pitchFamily="34" charset="0"/>
              </a:rPr>
              <a:t>of GIT.</a:t>
            </a:r>
          </a:p>
          <a:p>
            <a:r>
              <a:rPr lang="en-US" sz="2800" b="1" u="sng" dirty="0">
                <a:solidFill>
                  <a:srgbClr val="FF0000"/>
                </a:solidFill>
                <a:latin typeface="Arial" panose="020B0604020202020204" pitchFamily="34" charset="0"/>
                <a:cs typeface="Arial" panose="020B0604020202020204" pitchFamily="34" charset="0"/>
              </a:rPr>
              <a:t>2. Submucosa</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It </a:t>
            </a:r>
            <a:r>
              <a:rPr lang="en-US" sz="2400" dirty="0">
                <a:latin typeface="Arial" panose="020B0604020202020204" pitchFamily="34" charset="0"/>
                <a:cs typeface="Arial" panose="020B0604020202020204" pitchFamily="34" charset="0"/>
              </a:rPr>
              <a:t>shows regional variations, e.g.</a:t>
            </a:r>
          </a:p>
          <a:p>
            <a:r>
              <a:rPr lang="en-US" sz="2400" b="1" dirty="0" smtClean="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Presence of </a:t>
            </a:r>
            <a:r>
              <a:rPr lang="en-US" sz="2400" i="1" dirty="0">
                <a:latin typeface="Arial" panose="020B0604020202020204" pitchFamily="34" charset="0"/>
                <a:cs typeface="Arial" panose="020B0604020202020204" pitchFamily="34" charset="0"/>
              </a:rPr>
              <a:t>Brunner’s gland in duodenum</a:t>
            </a:r>
          </a:p>
          <a:p>
            <a:r>
              <a:rPr lang="en-US" sz="2400" b="1" dirty="0" smtClean="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Peyer’s patches in ileum</a:t>
            </a:r>
          </a:p>
          <a:p>
            <a:r>
              <a:rPr lang="en-US" sz="2400" b="1" dirty="0" smtClean="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None of the above in jejunum</a:t>
            </a:r>
          </a:p>
          <a:p>
            <a:r>
              <a:rPr lang="en-US" sz="2800" b="1" u="sng" dirty="0">
                <a:solidFill>
                  <a:srgbClr val="FF0000"/>
                </a:solidFill>
                <a:latin typeface="Arial" panose="020B0604020202020204" pitchFamily="34" charset="0"/>
                <a:cs typeface="Arial" panose="020B0604020202020204" pitchFamily="34" charset="0"/>
              </a:rPr>
              <a:t>3. Muscularis externa</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Same </a:t>
            </a:r>
            <a:r>
              <a:rPr lang="en-US" sz="2400" dirty="0">
                <a:latin typeface="Arial" panose="020B0604020202020204" pitchFamily="34" charset="0"/>
                <a:cs typeface="Arial" panose="020B0604020202020204" pitchFamily="34" charset="0"/>
              </a:rPr>
              <a:t>as the general </a:t>
            </a:r>
            <a:r>
              <a:rPr lang="en-US" sz="2400" dirty="0" smtClean="0">
                <a:latin typeface="Arial" panose="020B0604020202020204" pitchFamily="34" charset="0"/>
                <a:cs typeface="Arial" panose="020B0604020202020204" pitchFamily="34" charset="0"/>
              </a:rPr>
              <a:t>structure </a:t>
            </a:r>
            <a:r>
              <a:rPr lang="en-US" sz="2400" dirty="0">
                <a:latin typeface="Arial" panose="020B0604020202020204" pitchFamily="34" charset="0"/>
                <a:cs typeface="Arial" panose="020B0604020202020204" pitchFamily="34" charset="0"/>
              </a:rPr>
              <a:t>of GIT.</a:t>
            </a:r>
          </a:p>
          <a:p>
            <a:r>
              <a:rPr lang="en-US" sz="2800" b="1" u="sng" dirty="0">
                <a:solidFill>
                  <a:srgbClr val="FF0000"/>
                </a:solidFill>
                <a:latin typeface="Arial" panose="020B0604020202020204" pitchFamily="34" charset="0"/>
                <a:cs typeface="Arial" panose="020B0604020202020204" pitchFamily="34" charset="0"/>
              </a:rPr>
              <a:t>4. Serosa</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Same </a:t>
            </a:r>
            <a:r>
              <a:rPr lang="en-US" sz="2400" dirty="0">
                <a:latin typeface="Arial" panose="020B0604020202020204" pitchFamily="34" charset="0"/>
                <a:cs typeface="Arial" panose="020B0604020202020204" pitchFamily="34" charset="0"/>
              </a:rPr>
              <a:t>as the general </a:t>
            </a:r>
            <a:r>
              <a:rPr lang="en-US" sz="2400" dirty="0" smtClean="0">
                <a:latin typeface="Arial" panose="020B0604020202020204" pitchFamily="34" charset="0"/>
                <a:cs typeface="Arial" panose="020B0604020202020204" pitchFamily="34" charset="0"/>
              </a:rPr>
              <a:t>structure </a:t>
            </a:r>
            <a:r>
              <a:rPr lang="en-US" sz="2400" dirty="0">
                <a:latin typeface="Arial" panose="020B0604020202020204" pitchFamily="34" charset="0"/>
                <a:cs typeface="Arial" panose="020B0604020202020204" pitchFamily="34" charset="0"/>
              </a:rPr>
              <a:t>of GIT.</a:t>
            </a:r>
          </a:p>
        </p:txBody>
      </p:sp>
    </p:spTree>
    <p:extLst>
      <p:ext uri="{BB962C8B-B14F-4D97-AF65-F5344CB8AC3E}">
        <p14:creationId xmlns:p14="http://schemas.microsoft.com/office/powerpoint/2010/main" val="981252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352800" y="1"/>
            <a:ext cx="5791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381000"/>
            <a:ext cx="3657600" cy="4401205"/>
          </a:xfrm>
          <a:prstGeom prst="rect">
            <a:avLst/>
          </a:prstGeom>
          <a:noFill/>
        </p:spPr>
        <p:txBody>
          <a:bodyPr wrap="square" rtlCol="0">
            <a:spAutoFit/>
          </a:bodyPr>
          <a:lstStyle/>
          <a:p>
            <a:r>
              <a:rPr lang="en-US" sz="2000" b="1" u="sng" dirty="0" smtClean="0">
                <a:solidFill>
                  <a:srgbClr val="FF0000"/>
                </a:solidFill>
                <a:latin typeface="Arial" panose="020B0604020202020204" pitchFamily="34" charset="0"/>
                <a:cs typeface="Arial" panose="020B0604020202020204" pitchFamily="34" charset="0"/>
              </a:rPr>
              <a:t>General Histological Features of Duodenum :</a:t>
            </a:r>
            <a:endParaRPr lang="en-US" sz="2000" b="1" u="sng" dirty="0">
              <a:solidFill>
                <a:srgbClr val="FF0000"/>
              </a:solidFill>
              <a:latin typeface="Arial" panose="020B0604020202020204" pitchFamily="34" charset="0"/>
              <a:cs typeface="Arial" panose="020B0604020202020204" pitchFamily="34" charset="0"/>
            </a:endParaRPr>
          </a:p>
          <a:p>
            <a:r>
              <a:rPr lang="en-US" sz="2400" i="1" dirty="0" smtClean="0">
                <a:latin typeface="Arial" panose="020B0604020202020204" pitchFamily="34" charset="0"/>
                <a:cs typeface="Arial" panose="020B0604020202020204" pitchFamily="34" charset="0"/>
              </a:rPr>
              <a:t>  Presence </a:t>
            </a:r>
            <a:r>
              <a:rPr lang="en-US" sz="2400" i="1" dirty="0">
                <a:latin typeface="Arial" panose="020B0604020202020204" pitchFamily="34" charset="0"/>
                <a:cs typeface="Arial" panose="020B0604020202020204" pitchFamily="34" charset="0"/>
              </a:rPr>
              <a:t>of</a:t>
            </a:r>
          </a:p>
          <a:p>
            <a:r>
              <a:rPr lang="en-US" sz="2400" dirty="0" smtClean="0">
                <a:latin typeface="Arial" panose="020B0604020202020204" pitchFamily="34" charset="0"/>
                <a:cs typeface="Arial" panose="020B0604020202020204" pitchFamily="34" charset="0"/>
              </a:rPr>
              <a:t>(i) short leaf-like</a:t>
            </a:r>
          </a:p>
          <a:p>
            <a:r>
              <a:rPr lang="en-US" sz="2400" b="1" dirty="0" smtClean="0">
                <a:latin typeface="Arial" panose="020B0604020202020204" pitchFamily="34" charset="0"/>
                <a:cs typeface="Arial" panose="020B0604020202020204" pitchFamily="34" charset="0"/>
              </a:rPr>
              <a:t>    intestinal </a:t>
            </a:r>
            <a:r>
              <a:rPr lang="en-US" sz="2400" b="1" dirty="0">
                <a:latin typeface="Arial" panose="020B0604020202020204" pitchFamily="34" charset="0"/>
                <a:cs typeface="Arial" panose="020B0604020202020204" pitchFamily="34" charset="0"/>
              </a:rPr>
              <a:t>villi </a:t>
            </a:r>
            <a:r>
              <a:rPr lang="en-US" sz="2400" dirty="0" smtClean="0">
                <a:latin typeface="Arial" panose="020B0604020202020204" pitchFamily="34" charset="0"/>
                <a:cs typeface="Arial" panose="020B0604020202020204" pitchFamily="34" charset="0"/>
              </a:rPr>
              <a:t>lined by</a:t>
            </a:r>
          </a:p>
          <a:p>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simple columnar</a:t>
            </a:r>
          </a:p>
          <a:p>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epithelium </a:t>
            </a:r>
            <a:r>
              <a:rPr lang="en-US" sz="2400" dirty="0" smtClean="0">
                <a:latin typeface="Arial" panose="020B0604020202020204" pitchFamily="34" charset="0"/>
                <a:cs typeface="Arial" panose="020B0604020202020204" pitchFamily="34" charset="0"/>
              </a:rPr>
              <a:t>with goblet</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cells</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(ii) </a:t>
            </a:r>
            <a:r>
              <a:rPr lang="en-US" sz="2400" b="1" dirty="0">
                <a:latin typeface="Arial" panose="020B0604020202020204" pitchFamily="34" charset="0"/>
                <a:cs typeface="Arial" panose="020B0604020202020204" pitchFamily="34" charset="0"/>
              </a:rPr>
              <a:t>Brunner’s </a:t>
            </a:r>
            <a:r>
              <a:rPr lang="en-US" sz="2400" b="1" dirty="0" smtClean="0">
                <a:latin typeface="Arial" panose="020B0604020202020204" pitchFamily="34" charset="0"/>
                <a:cs typeface="Arial" panose="020B0604020202020204" pitchFamily="34" charset="0"/>
              </a:rPr>
              <a:t>glands</a:t>
            </a:r>
          </a:p>
          <a:p>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(mucous</a:t>
            </a:r>
            <a:r>
              <a:rPr lang="en-US" sz="2400" dirty="0">
                <a:latin typeface="Arial" panose="020B0604020202020204" pitchFamily="34" charset="0"/>
                <a:cs typeface="Arial" panose="020B0604020202020204" pitchFamily="34" charset="0"/>
              </a:rPr>
              <a:t>) in </a:t>
            </a:r>
            <a:r>
              <a:rPr lang="en-US" sz="2400" dirty="0" smtClean="0">
                <a:latin typeface="Arial" panose="020B0604020202020204" pitchFamily="34" charset="0"/>
                <a:cs typeface="Arial" panose="020B0604020202020204" pitchFamily="34" charset="0"/>
              </a:rPr>
              <a:t>the</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submucosa</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(iii) crypts of Lieberkuhn.</a:t>
            </a:r>
          </a:p>
        </p:txBody>
      </p:sp>
    </p:spTree>
    <p:extLst>
      <p:ext uri="{BB962C8B-B14F-4D97-AF65-F5344CB8AC3E}">
        <p14:creationId xmlns:p14="http://schemas.microsoft.com/office/powerpoint/2010/main" val="3142961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971801" y="1"/>
            <a:ext cx="6172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1"/>
            <a:ext cx="3200400" cy="4093428"/>
          </a:xfrm>
          <a:prstGeom prst="rect">
            <a:avLst/>
          </a:prstGeom>
          <a:noFill/>
        </p:spPr>
        <p:txBody>
          <a:bodyPr wrap="square" rtlCol="0">
            <a:spAutoFit/>
          </a:bodyPr>
          <a:lstStyle/>
          <a:p>
            <a:pPr lvl="0"/>
            <a:r>
              <a:rPr lang="en-US" sz="2000" b="1" u="sng" dirty="0">
                <a:solidFill>
                  <a:srgbClr val="FF0000"/>
                </a:solidFill>
                <a:latin typeface="Arial" panose="020B0604020202020204" pitchFamily="34" charset="0"/>
                <a:cs typeface="Arial" panose="020B0604020202020204" pitchFamily="34" charset="0"/>
              </a:rPr>
              <a:t>General Histological Features of </a:t>
            </a:r>
            <a:r>
              <a:rPr lang="en-US" sz="2000" b="1" u="sng" dirty="0" smtClean="0">
                <a:solidFill>
                  <a:srgbClr val="FF0000"/>
                </a:solidFill>
                <a:latin typeface="Arial" panose="020B0604020202020204" pitchFamily="34" charset="0"/>
                <a:cs typeface="Arial" panose="020B0604020202020204" pitchFamily="34" charset="0"/>
              </a:rPr>
              <a:t>Jejunum </a:t>
            </a:r>
            <a:r>
              <a:rPr lang="en-US" sz="2000" b="1" u="sng" dirty="0">
                <a:solidFill>
                  <a:srgbClr val="FF0000"/>
                </a:solidFill>
                <a:latin typeface="Arial" panose="020B0604020202020204" pitchFamily="34" charset="0"/>
                <a:cs typeface="Arial" panose="020B0604020202020204" pitchFamily="34" charset="0"/>
              </a:rPr>
              <a:t>:</a:t>
            </a:r>
          </a:p>
          <a:p>
            <a:endParaRPr lang="en-US" sz="2000" i="1" dirty="0" smtClean="0">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Presence </a:t>
            </a:r>
            <a:r>
              <a:rPr lang="en-US" sz="2000" i="1" dirty="0">
                <a:latin typeface="Arial" panose="020B0604020202020204" pitchFamily="34" charset="0"/>
                <a:cs typeface="Arial" panose="020B0604020202020204" pitchFamily="34" charset="0"/>
              </a:rPr>
              <a:t>of</a:t>
            </a:r>
          </a:p>
          <a:p>
            <a:r>
              <a:rPr lang="en-US" sz="2000" dirty="0" smtClean="0">
                <a:latin typeface="Arial" panose="020B0604020202020204" pitchFamily="34" charset="0"/>
                <a:cs typeface="Arial" panose="020B0604020202020204" pitchFamily="34" charset="0"/>
              </a:rPr>
              <a:t>(i) long club-shaped</a:t>
            </a:r>
          </a:p>
          <a:p>
            <a:r>
              <a:rPr lang="en-US" sz="2000" b="1" dirty="0" smtClean="0">
                <a:latin typeface="Arial" panose="020B0604020202020204" pitchFamily="34" charset="0"/>
                <a:cs typeface="Arial" panose="020B0604020202020204" pitchFamily="34" charset="0"/>
              </a:rPr>
              <a:t>    intestinal </a:t>
            </a:r>
            <a:r>
              <a:rPr lang="en-US" sz="2000" b="1" dirty="0">
                <a:latin typeface="Arial" panose="020B0604020202020204" pitchFamily="34" charset="0"/>
                <a:cs typeface="Arial" panose="020B0604020202020204" pitchFamily="34" charset="0"/>
              </a:rPr>
              <a:t>villi</a:t>
            </a:r>
          </a:p>
          <a:p>
            <a:r>
              <a:rPr lang="en-US" sz="2000" dirty="0" smtClean="0">
                <a:latin typeface="Arial" panose="020B0604020202020204" pitchFamily="34" charset="0"/>
                <a:cs typeface="Arial" panose="020B0604020202020204" pitchFamily="34" charset="0"/>
              </a:rPr>
              <a:t>    lined </a:t>
            </a:r>
            <a:r>
              <a:rPr lang="en-US" sz="2000" dirty="0">
                <a:latin typeface="Arial" panose="020B0604020202020204" pitchFamily="34" charset="0"/>
                <a:cs typeface="Arial" panose="020B0604020202020204" pitchFamily="34" charset="0"/>
              </a:rPr>
              <a:t>by </a:t>
            </a:r>
            <a:r>
              <a:rPr lang="en-US" sz="2000" b="1" dirty="0" smtClean="0">
                <a:latin typeface="Arial" panose="020B0604020202020204" pitchFamily="34" charset="0"/>
                <a:cs typeface="Arial" panose="020B0604020202020204" pitchFamily="34" charset="0"/>
              </a:rPr>
              <a:t>simple</a:t>
            </a:r>
          </a:p>
          <a:p>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columnar </a:t>
            </a:r>
            <a:r>
              <a:rPr lang="en-US" sz="2000" dirty="0" smtClean="0">
                <a:latin typeface="Arial" panose="020B0604020202020204" pitchFamily="34" charset="0"/>
                <a:cs typeface="Arial" panose="020B0604020202020204" pitchFamily="34" charset="0"/>
              </a:rPr>
              <a:t>epithelium</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with </a:t>
            </a:r>
            <a:r>
              <a:rPr lang="en-US" sz="2000" dirty="0">
                <a:latin typeface="Arial" panose="020B0604020202020204" pitchFamily="34" charset="0"/>
                <a:cs typeface="Arial" panose="020B0604020202020204" pitchFamily="34" charset="0"/>
              </a:rPr>
              <a:t>goblet cells;</a:t>
            </a:r>
          </a:p>
          <a:p>
            <a:r>
              <a:rPr lang="en-US" sz="2000" dirty="0">
                <a:latin typeface="Arial" panose="020B0604020202020204" pitchFamily="34" charset="0"/>
                <a:cs typeface="Arial" panose="020B0604020202020204" pitchFamily="34" charset="0"/>
              </a:rPr>
              <a:t>(ii) </a:t>
            </a:r>
            <a:r>
              <a:rPr lang="en-US" sz="2000" b="1" dirty="0">
                <a:latin typeface="Arial" panose="020B0604020202020204" pitchFamily="34" charset="0"/>
                <a:cs typeface="Arial" panose="020B0604020202020204" pitchFamily="34" charset="0"/>
              </a:rPr>
              <a:t>absence of </a:t>
            </a:r>
            <a:r>
              <a:rPr lang="en-US" sz="2000" b="1" dirty="0" smtClean="0">
                <a:latin typeface="Arial" panose="020B0604020202020204" pitchFamily="34" charset="0"/>
                <a:cs typeface="Arial" panose="020B0604020202020204" pitchFamily="34" charset="0"/>
              </a:rPr>
              <a:t>Brunner’s</a:t>
            </a:r>
          </a:p>
          <a:p>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glands</a:t>
            </a:r>
            <a:r>
              <a:rPr lang="en-US" sz="2000" b="1"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(iii) absence of </a:t>
            </a:r>
            <a:r>
              <a:rPr lang="en-US" sz="2000" dirty="0" smtClean="0">
                <a:latin typeface="Arial" panose="020B0604020202020204" pitchFamily="34" charset="0"/>
                <a:cs typeface="Arial" panose="020B0604020202020204" pitchFamily="34" charset="0"/>
              </a:rPr>
              <a:t>Peyer’s</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patches</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38251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382000" cy="6432530"/>
          </a:xfrm>
          <a:prstGeom prst="rect">
            <a:avLst/>
          </a:prstGeom>
          <a:noFill/>
        </p:spPr>
        <p:txBody>
          <a:bodyPr wrap="square" rtlCol="0">
            <a:spAutoFit/>
          </a:bodyPr>
          <a:lstStyle/>
          <a:p>
            <a:r>
              <a:rPr lang="en-US" sz="2800" b="1" u="sng" dirty="0">
                <a:solidFill>
                  <a:srgbClr val="FF0000"/>
                </a:solidFill>
                <a:latin typeface="Arial" panose="020B0604020202020204" pitchFamily="34" charset="0"/>
                <a:cs typeface="Arial" panose="020B0604020202020204" pitchFamily="34" charset="0"/>
              </a:rPr>
              <a:t>LARGE </a:t>
            </a:r>
            <a:r>
              <a:rPr lang="en-US" sz="2800" b="1" u="sng" dirty="0" smtClean="0">
                <a:solidFill>
                  <a:srgbClr val="FF0000"/>
                </a:solidFill>
                <a:latin typeface="Arial" panose="020B0604020202020204" pitchFamily="34" charset="0"/>
                <a:cs typeface="Arial" panose="020B0604020202020204" pitchFamily="34" charset="0"/>
              </a:rPr>
              <a:t>INTESTINE</a:t>
            </a:r>
          </a:p>
          <a:p>
            <a:r>
              <a:rPr lang="en-US" sz="2800" b="1" dirty="0" smtClean="0">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a:t>
            </a:r>
            <a:r>
              <a:rPr lang="en-US" sz="2800" b="1" dirty="0" smtClean="0">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GENERAL </a:t>
            </a:r>
            <a:r>
              <a:rPr lang="en-US" sz="2800" b="1" dirty="0">
                <a:solidFill>
                  <a:srgbClr val="FF0000"/>
                </a:solidFill>
                <a:latin typeface="Arial" panose="020B0604020202020204" pitchFamily="34" charset="0"/>
                <a:cs typeface="Arial" panose="020B0604020202020204" pitchFamily="34" charset="0"/>
              </a:rPr>
              <a:t>FEATURES</a:t>
            </a:r>
          </a:p>
          <a:p>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It consists of the caecum, appendix, colon, rectum and anal </a:t>
            </a:r>
            <a:r>
              <a:rPr lang="en-US" sz="2400" dirty="0" smtClean="0">
                <a:latin typeface="Arial" panose="020B0604020202020204" pitchFamily="34" charset="0"/>
                <a:cs typeface="Arial" panose="020B0604020202020204" pitchFamily="34" charset="0"/>
              </a:rPr>
              <a:t>canal.</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It </a:t>
            </a:r>
            <a:r>
              <a:rPr lang="en-US" sz="2400" dirty="0">
                <a:latin typeface="Arial" panose="020B0604020202020204" pitchFamily="34" charset="0"/>
                <a:cs typeface="Arial" panose="020B0604020202020204" pitchFamily="34" charset="0"/>
              </a:rPr>
              <a:t>lacks intestinal villi</a:t>
            </a:r>
            <a:r>
              <a:rPr lang="en-US" sz="2400" dirty="0" smtClean="0">
                <a:latin typeface="Arial" panose="020B0604020202020204" pitchFamily="34" charset="0"/>
                <a:cs typeface="Arial" panose="020B0604020202020204" pitchFamily="34" charset="0"/>
              </a:rPr>
              <a:t>.</a:t>
            </a:r>
          </a:p>
          <a:p>
            <a:r>
              <a:rPr lang="en-US" sz="2800" b="1" dirty="0" smtClean="0">
                <a:solidFill>
                  <a:srgbClr val="FF0000"/>
                </a:solidFill>
                <a:latin typeface="Arial" panose="020B0604020202020204" pitchFamily="34" charset="0"/>
                <a:cs typeface="Arial" panose="020B0604020202020204" pitchFamily="34" charset="0"/>
              </a:rPr>
              <a:t> - STRUCTURE</a:t>
            </a:r>
            <a:endParaRPr lang="en-US" sz="2800" b="1" dirty="0">
              <a:solidFill>
                <a:srgbClr val="FF000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The structure of large intestine follows the general </a:t>
            </a:r>
            <a:r>
              <a:rPr lang="en-US" sz="2400" dirty="0" smtClean="0">
                <a:latin typeface="Arial" panose="020B0604020202020204" pitchFamily="34" charset="0"/>
                <a:cs typeface="Arial" panose="020B0604020202020204" pitchFamily="34" charset="0"/>
              </a:rPr>
              <a:t>structure </a:t>
            </a:r>
            <a:r>
              <a:rPr lang="en-US" sz="2400" dirty="0">
                <a:latin typeface="Arial" panose="020B0604020202020204" pitchFamily="34" charset="0"/>
                <a:cs typeface="Arial" panose="020B0604020202020204" pitchFamily="34" charset="0"/>
              </a:rPr>
              <a:t>of small intestine, except </a:t>
            </a:r>
            <a:r>
              <a:rPr lang="en-US" sz="2400" dirty="0" smtClean="0">
                <a:latin typeface="Arial" panose="020B0604020202020204" pitchFamily="34" charset="0"/>
                <a:cs typeface="Arial" panose="020B0604020202020204" pitchFamily="34" charset="0"/>
              </a:rPr>
              <a:t>for certain specific features in each part of the large intestine.</a:t>
            </a:r>
          </a:p>
          <a:p>
            <a:endParaRPr lang="en-US" sz="2400" dirty="0" smtClean="0">
              <a:latin typeface="Arial" panose="020B0604020202020204" pitchFamily="34" charset="0"/>
              <a:cs typeface="Arial" panose="020B0604020202020204" pitchFamily="34" charset="0"/>
            </a:endParaRPr>
          </a:p>
          <a:p>
            <a:r>
              <a:rPr lang="en-US" sz="2800" b="1" u="sng" dirty="0">
                <a:solidFill>
                  <a:srgbClr val="FF0000"/>
                </a:solidFill>
                <a:latin typeface="Arial" panose="020B0604020202020204" pitchFamily="34" charset="0"/>
                <a:cs typeface="Arial" panose="020B0604020202020204" pitchFamily="34" charset="0"/>
              </a:rPr>
              <a:t>Vermiform Appendix </a:t>
            </a:r>
            <a:r>
              <a:rPr lang="en-US" sz="2800" dirty="0" smtClean="0">
                <a:solidFill>
                  <a:srgbClr val="FF0000"/>
                </a:solidFill>
                <a:latin typeface="Arial" panose="020B0604020202020204" pitchFamily="34" charset="0"/>
                <a:cs typeface="Arial" panose="020B0604020202020204" pitchFamily="34" charset="0"/>
              </a:rPr>
              <a:t> </a:t>
            </a:r>
          </a:p>
          <a:p>
            <a:r>
              <a:rPr lang="en-US" sz="2800" dirty="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Small </a:t>
            </a:r>
            <a:r>
              <a:rPr lang="en-US" sz="2400" dirty="0">
                <a:latin typeface="Arial" panose="020B0604020202020204" pitchFamily="34" charset="0"/>
                <a:cs typeface="Arial" panose="020B0604020202020204" pitchFamily="34" charset="0"/>
              </a:rPr>
              <a:t>angular </a:t>
            </a:r>
            <a:r>
              <a:rPr lang="en-US" sz="2400" dirty="0" smtClean="0">
                <a:latin typeface="Arial" panose="020B0604020202020204" pitchFamily="34" charset="0"/>
                <a:cs typeface="Arial" panose="020B0604020202020204" pitchFamily="34" charset="0"/>
              </a:rPr>
              <a:t>lumen.</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No </a:t>
            </a:r>
            <a:r>
              <a:rPr lang="en-US" sz="2400" dirty="0">
                <a:latin typeface="Arial" panose="020B0604020202020204" pitchFamily="34" charset="0"/>
                <a:cs typeface="Arial" panose="020B0604020202020204" pitchFamily="34" charset="0"/>
              </a:rPr>
              <a:t>villi.</a:t>
            </a:r>
          </a:p>
          <a:p>
            <a:r>
              <a:rPr lang="en-US" sz="2400" dirty="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Few </a:t>
            </a:r>
            <a:r>
              <a:rPr lang="en-US" sz="2400" dirty="0">
                <a:latin typeface="Arial" panose="020B0604020202020204" pitchFamily="34" charset="0"/>
                <a:cs typeface="Arial" panose="020B0604020202020204" pitchFamily="34" charset="0"/>
              </a:rPr>
              <a:t>short crypts.</a:t>
            </a:r>
          </a:p>
          <a:p>
            <a:r>
              <a:rPr lang="en-US" sz="2400" dirty="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Ring </a:t>
            </a:r>
            <a:r>
              <a:rPr lang="en-US" sz="2400" dirty="0">
                <a:latin typeface="Arial" panose="020B0604020202020204" pitchFamily="34" charset="0"/>
                <a:cs typeface="Arial" panose="020B0604020202020204" pitchFamily="34" charset="0"/>
              </a:rPr>
              <a:t>of lymphoid follicles with germinal centers in </a:t>
            </a:r>
            <a:r>
              <a:rPr lang="en-US" sz="2400" dirty="0" smtClean="0">
                <a:latin typeface="Arial" panose="020B0604020202020204" pitchFamily="34" charset="0"/>
                <a:cs typeface="Arial" panose="020B0604020202020204" pitchFamily="34" charset="0"/>
              </a:rPr>
              <a:t>the</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lamina </a:t>
            </a:r>
            <a:r>
              <a:rPr lang="en-US" sz="2400" dirty="0">
                <a:latin typeface="Arial" panose="020B0604020202020204" pitchFamily="34" charset="0"/>
                <a:cs typeface="Arial" panose="020B0604020202020204" pitchFamily="34" charset="0"/>
              </a:rPr>
              <a:t>propria around the lumen.</a:t>
            </a:r>
          </a:p>
          <a:p>
            <a:r>
              <a:rPr lang="en-US" sz="2400" dirty="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Disrupted </a:t>
            </a:r>
            <a:r>
              <a:rPr lang="en-US" sz="2400" dirty="0">
                <a:latin typeface="Arial" panose="020B0604020202020204" pitchFamily="34" charset="0"/>
                <a:cs typeface="Arial" panose="020B0604020202020204" pitchFamily="34" charset="0"/>
              </a:rPr>
              <a:t>Muscularis mucosa</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013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08" y="152400"/>
            <a:ext cx="3934691" cy="4093428"/>
          </a:xfrm>
          <a:prstGeom prst="rect">
            <a:avLst/>
          </a:prstGeom>
          <a:noFill/>
        </p:spPr>
        <p:txBody>
          <a:bodyPr wrap="square" rtlCol="0">
            <a:spAutoFit/>
          </a:bodyPr>
          <a:lstStyle/>
          <a:p>
            <a:r>
              <a:rPr lang="en-US" sz="2000" b="1" u="sng" dirty="0">
                <a:solidFill>
                  <a:srgbClr val="FF0000"/>
                </a:solidFill>
                <a:latin typeface="Arial" panose="020B0604020202020204" pitchFamily="34" charset="0"/>
                <a:cs typeface="Arial" panose="020B0604020202020204" pitchFamily="34" charset="0"/>
              </a:rPr>
              <a:t>General </a:t>
            </a:r>
            <a:r>
              <a:rPr lang="en-US" sz="2000" b="1" u="sng" dirty="0" smtClean="0">
                <a:solidFill>
                  <a:srgbClr val="FF0000"/>
                </a:solidFill>
                <a:latin typeface="Arial" panose="020B0604020202020204" pitchFamily="34" charset="0"/>
                <a:cs typeface="Arial" panose="020B0604020202020204" pitchFamily="34" charset="0"/>
              </a:rPr>
              <a:t>Histological Features </a:t>
            </a:r>
            <a:r>
              <a:rPr lang="en-US" sz="2000" b="1" u="sng" dirty="0">
                <a:solidFill>
                  <a:srgbClr val="FF0000"/>
                </a:solidFill>
                <a:latin typeface="Arial" panose="020B0604020202020204" pitchFamily="34" charset="0"/>
                <a:cs typeface="Arial" panose="020B0604020202020204" pitchFamily="34" charset="0"/>
              </a:rPr>
              <a:t>of </a:t>
            </a:r>
            <a:r>
              <a:rPr lang="en-US" sz="2000" b="1" u="sng" dirty="0" smtClean="0">
                <a:solidFill>
                  <a:srgbClr val="FF0000"/>
                </a:solidFill>
                <a:latin typeface="Arial" panose="020B0604020202020204" pitchFamily="34" charset="0"/>
                <a:cs typeface="Arial" panose="020B0604020202020204" pitchFamily="34" charset="0"/>
              </a:rPr>
              <a:t>Vermiform Appendix :</a:t>
            </a:r>
            <a:endParaRPr lang="en-US" sz="2000" b="1" u="sng" dirty="0">
              <a:solidFill>
                <a:srgbClr val="FF000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Presence of</a:t>
            </a:r>
          </a:p>
          <a:p>
            <a:r>
              <a:rPr lang="en-US" sz="2000" dirty="0" smtClean="0">
                <a:latin typeface="Arial" panose="020B0604020202020204" pitchFamily="34" charset="0"/>
                <a:cs typeface="Arial" panose="020B0604020202020204" pitchFamily="34" charset="0"/>
              </a:rPr>
              <a:t>(i) </a:t>
            </a:r>
            <a:r>
              <a:rPr lang="en-US" sz="2000" b="1" dirty="0" smtClean="0">
                <a:latin typeface="Arial" panose="020B0604020202020204" pitchFamily="34" charset="0"/>
                <a:cs typeface="Arial" panose="020B0604020202020204" pitchFamily="34" charset="0"/>
              </a:rPr>
              <a:t>few </a:t>
            </a:r>
            <a:r>
              <a:rPr lang="en-US" sz="2000" b="1" dirty="0">
                <a:latin typeface="Arial" panose="020B0604020202020204" pitchFamily="34" charset="0"/>
                <a:cs typeface="Arial" panose="020B0604020202020204" pitchFamily="34" charset="0"/>
              </a:rPr>
              <a:t>crypts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Lieberkuhn</a:t>
            </a:r>
          </a:p>
          <a:p>
            <a:r>
              <a:rPr lang="en-US" sz="2000" dirty="0" smtClean="0">
                <a:latin typeface="Arial" panose="020B0604020202020204" pitchFamily="34" charset="0"/>
                <a:cs typeface="Arial" panose="020B0604020202020204" pitchFamily="34" charset="0"/>
              </a:rPr>
              <a:t>    lined by simple columnar</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epithelium with goblet </a:t>
            </a:r>
            <a:r>
              <a:rPr lang="en-US" sz="2000" dirty="0">
                <a:latin typeface="Arial" panose="020B0604020202020204" pitchFamily="34" charset="0"/>
                <a:cs typeface="Arial" panose="020B0604020202020204" pitchFamily="34" charset="0"/>
              </a:rPr>
              <a:t>cells;</a:t>
            </a:r>
          </a:p>
          <a:p>
            <a:r>
              <a:rPr lang="en-US" sz="2000" dirty="0">
                <a:latin typeface="Arial" panose="020B0604020202020204" pitchFamily="34" charset="0"/>
                <a:cs typeface="Arial" panose="020B0604020202020204" pitchFamily="34" charset="0"/>
              </a:rPr>
              <a:t>(ii) </a:t>
            </a:r>
            <a:r>
              <a:rPr lang="en-US" sz="2000" b="1" dirty="0">
                <a:latin typeface="Arial" panose="020B0604020202020204" pitchFamily="34" charset="0"/>
                <a:cs typeface="Arial" panose="020B0604020202020204" pitchFamily="34" charset="0"/>
              </a:rPr>
              <a:t>lymphatic nodules </a:t>
            </a:r>
            <a:r>
              <a:rPr lang="en-US" sz="2000" dirty="0">
                <a:latin typeface="Arial" panose="020B0604020202020204" pitchFamily="34" charset="0"/>
                <a:cs typeface="Arial" panose="020B0604020202020204" pitchFamily="34" charset="0"/>
              </a:rPr>
              <a:t>in </a:t>
            </a:r>
            <a:r>
              <a:rPr lang="en-US" sz="2000" dirty="0" smtClean="0">
                <a:latin typeface="Arial" panose="020B0604020202020204" pitchFamily="34" charset="0"/>
                <a:cs typeface="Arial" panose="020B0604020202020204" pitchFamily="34" charset="0"/>
              </a:rPr>
              <a:t>the</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lamina propria</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(iii) </a:t>
            </a:r>
            <a:r>
              <a:rPr lang="en-US" sz="2000" b="1" dirty="0">
                <a:latin typeface="Arial" panose="020B0604020202020204" pitchFamily="34" charset="0"/>
                <a:cs typeface="Arial" panose="020B0604020202020204" pitchFamily="34" charset="0"/>
              </a:rPr>
              <a:t>small angular </a:t>
            </a:r>
            <a:r>
              <a:rPr lang="en-US" sz="2000" b="1" dirty="0" smtClean="0">
                <a:latin typeface="Arial" panose="020B0604020202020204" pitchFamily="34" charset="0"/>
                <a:cs typeface="Arial" panose="020B0604020202020204" pitchFamily="34" charset="0"/>
              </a:rPr>
              <a:t>lumen</a:t>
            </a:r>
          </a:p>
          <a:p>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compared to the </a:t>
            </a:r>
            <a:r>
              <a:rPr lang="en-US" sz="2000" dirty="0">
                <a:latin typeface="Arial" panose="020B0604020202020204" pitchFamily="34" charset="0"/>
                <a:cs typeface="Arial" panose="020B0604020202020204" pitchFamily="34" charset="0"/>
              </a:rPr>
              <a:t>thick </a:t>
            </a:r>
            <a:r>
              <a:rPr lang="en-US" sz="2000" dirty="0" smtClean="0">
                <a:latin typeface="Arial" panose="020B0604020202020204" pitchFamily="34" charset="0"/>
                <a:cs typeface="Arial" panose="020B0604020202020204" pitchFamily="34" charset="0"/>
              </a:rPr>
              <a:t>wall of</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Large intestine.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(iv) </a:t>
            </a:r>
            <a:r>
              <a:rPr lang="en-US" sz="2000" b="1" i="1" dirty="0" smtClean="0">
                <a:latin typeface="Arial" panose="020B0604020202020204" pitchFamily="34" charset="0"/>
                <a:cs typeface="Arial" panose="020B0604020202020204" pitchFamily="34" charset="0"/>
              </a:rPr>
              <a:t>Absence </a:t>
            </a:r>
            <a:r>
              <a:rPr lang="en-US" sz="2000" b="1" i="1" dirty="0">
                <a:latin typeface="Arial" panose="020B0604020202020204" pitchFamily="34" charset="0"/>
                <a:cs typeface="Arial" panose="020B0604020202020204" pitchFamily="34" charset="0"/>
              </a:rPr>
              <a:t>of intestinal villi</a:t>
            </a:r>
            <a:r>
              <a:rPr lang="en-US" sz="2000" dirty="0">
                <a:latin typeface="Arial" panose="020B0604020202020204" pitchFamily="34" charset="0"/>
                <a:cs typeface="Arial" panose="020B0604020202020204" pitchFamily="34" charset="0"/>
              </a:rPr>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398" y="-13856"/>
            <a:ext cx="5153027" cy="687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182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76200"/>
            <a:ext cx="8839200" cy="2000548"/>
          </a:xfrm>
          <a:prstGeom prst="rect">
            <a:avLst/>
          </a:prstGeom>
          <a:noFill/>
        </p:spPr>
        <p:txBody>
          <a:bodyPr wrap="square" rtlCol="0">
            <a:spAutoFit/>
          </a:bodyPr>
          <a:lstStyle/>
          <a:p>
            <a:r>
              <a:rPr lang="en-US" sz="2400" b="1" u="sng" dirty="0">
                <a:solidFill>
                  <a:srgbClr val="FF0000"/>
                </a:solidFill>
                <a:latin typeface="Arial" panose="020B0604020202020204" pitchFamily="34" charset="0"/>
                <a:cs typeface="Arial" panose="020B0604020202020204" pitchFamily="34" charset="0"/>
              </a:rPr>
              <a:t>Rectum</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Long </a:t>
            </a:r>
            <a:r>
              <a:rPr lang="en-US" sz="2000" dirty="0">
                <a:latin typeface="Arial" panose="020B0604020202020204" pitchFamily="34" charset="0"/>
                <a:cs typeface="Arial" panose="020B0604020202020204" pitchFamily="34" charset="0"/>
              </a:rPr>
              <a:t>crypts of Lieberkuhn (intestinal glands).</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Lymphoid </a:t>
            </a:r>
            <a:r>
              <a:rPr lang="en-US" sz="2000" dirty="0">
                <a:latin typeface="Arial" panose="020B0604020202020204" pitchFamily="34" charset="0"/>
                <a:cs typeface="Arial" panose="020B0604020202020204" pitchFamily="34" charset="0"/>
              </a:rPr>
              <a:t>tissue is less abundant in the lamina propria</a:t>
            </a:r>
            <a:r>
              <a:rPr lang="en-US" sz="2000" dirty="0" smtClean="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The </a:t>
            </a:r>
            <a:r>
              <a:rPr lang="en-US" sz="2000" dirty="0">
                <a:latin typeface="Arial" panose="020B0604020202020204" pitchFamily="34" charset="0"/>
                <a:cs typeface="Arial" panose="020B0604020202020204" pitchFamily="34" charset="0"/>
              </a:rPr>
              <a:t>muscle coat lacks </a:t>
            </a:r>
            <a:r>
              <a:rPr lang="en-US" sz="2000" dirty="0" smtClean="0">
                <a:latin typeface="Arial" panose="020B0604020202020204" pitchFamily="34" charset="0"/>
                <a:cs typeface="Arial" panose="020B0604020202020204" pitchFamily="34" charset="0"/>
              </a:rPr>
              <a:t>‘tenia coli’ </a:t>
            </a:r>
            <a:r>
              <a:rPr lang="en-US" sz="2000" dirty="0">
                <a:latin typeface="Arial" panose="020B0604020202020204" pitchFamily="34" charset="0"/>
                <a:cs typeface="Arial" panose="020B0604020202020204" pitchFamily="34" charset="0"/>
              </a:rPr>
              <a:t>(three separate longitudinal ribbons </a:t>
            </a:r>
            <a:r>
              <a:rPr lang="en-US" sz="2000" dirty="0" smtClean="0">
                <a:latin typeface="Arial" panose="020B0604020202020204" pitchFamily="34" charset="0"/>
                <a:cs typeface="Arial" panose="020B0604020202020204" pitchFamily="34" charset="0"/>
              </a:rPr>
              <a:t>of</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smooth muscle).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Serosa </a:t>
            </a:r>
            <a:r>
              <a:rPr lang="en-US" sz="2000" dirty="0">
                <a:latin typeface="Arial" panose="020B0604020202020204" pitchFamily="34" charset="0"/>
                <a:cs typeface="Arial" panose="020B0604020202020204" pitchFamily="34" charset="0"/>
              </a:rPr>
              <a:t>is replaced by adventitia in the lower part.</a:t>
            </a:r>
            <a:endParaRPr lang="en-US" sz="2000" dirty="0" smtClean="0">
              <a:latin typeface="Arial" panose="020B0604020202020204" pitchFamily="34" charset="0"/>
              <a:cs typeface="Arial" panose="020B0604020202020204" pitchFamily="34" charset="0"/>
            </a:endParaRPr>
          </a:p>
        </p:txBody>
      </p:sp>
      <p:pic>
        <p:nvPicPr>
          <p:cNvPr id="10242" name="Picture 2" descr="C:\Users\sadiruldeen\Desktop\normal_rectum2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9148"/>
            <a:ext cx="9143999" cy="462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32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991" y="1676400"/>
            <a:ext cx="8458200" cy="1015663"/>
          </a:xfrm>
          <a:prstGeom prst="rect">
            <a:avLst/>
          </a:prstGeom>
          <a:noFill/>
        </p:spPr>
        <p:txBody>
          <a:bodyPr wrap="square" rtlCol="0">
            <a:spAutoFit/>
          </a:bodyPr>
          <a:lstStyle/>
          <a:p>
            <a:r>
              <a:rPr lang="en-US" sz="2000" u="sng" dirty="0" smtClean="0">
                <a:solidFill>
                  <a:prstClr val="black"/>
                </a:solidFill>
              </a:rPr>
              <a:t>References :</a:t>
            </a:r>
          </a:p>
          <a:p>
            <a:r>
              <a:rPr lang="en-US" sz="2000" dirty="0" smtClean="0">
                <a:solidFill>
                  <a:prstClr val="black"/>
                </a:solidFill>
              </a:rPr>
              <a:t>1- Textbook </a:t>
            </a:r>
            <a:r>
              <a:rPr lang="en-US" sz="2000" dirty="0">
                <a:solidFill>
                  <a:prstClr val="black"/>
                </a:solidFill>
              </a:rPr>
              <a:t>of Histology A Practical guide - Gunasegaran, J.P. 2nd ed </a:t>
            </a:r>
            <a:r>
              <a:rPr lang="en-US" sz="2000" dirty="0" smtClean="0">
                <a:solidFill>
                  <a:prstClr val="black"/>
                </a:solidFill>
              </a:rPr>
              <a:t>2010</a:t>
            </a:r>
          </a:p>
          <a:p>
            <a:r>
              <a:rPr lang="en-US" sz="2000" dirty="0" smtClean="0">
                <a:solidFill>
                  <a:prstClr val="black"/>
                </a:solidFill>
              </a:rPr>
              <a:t>2- DiFiore’s Atlas of Histology with Functional Correlations, 11</a:t>
            </a:r>
            <a:r>
              <a:rPr lang="en-US" sz="2000" baseline="30000" dirty="0" smtClean="0">
                <a:solidFill>
                  <a:prstClr val="black"/>
                </a:solidFill>
              </a:rPr>
              <a:t>th</a:t>
            </a:r>
            <a:r>
              <a:rPr lang="en-US" sz="2000" dirty="0" smtClean="0">
                <a:solidFill>
                  <a:prstClr val="black"/>
                </a:solidFill>
              </a:rPr>
              <a:t> ed 2008</a:t>
            </a:r>
            <a:endParaRPr lang="en-US" sz="2000" dirty="0">
              <a:solidFill>
                <a:prstClr val="black"/>
              </a:solidFill>
            </a:endParaRPr>
          </a:p>
        </p:txBody>
      </p:sp>
    </p:spTree>
    <p:extLst>
      <p:ext uri="{BB962C8B-B14F-4D97-AF65-F5344CB8AC3E}">
        <p14:creationId xmlns:p14="http://schemas.microsoft.com/office/powerpoint/2010/main" val="2698768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52600"/>
            <a:ext cx="7696200" cy="2800767"/>
          </a:xfrm>
          <a:prstGeom prst="rect">
            <a:avLst/>
          </a:prstGeom>
          <a:noFill/>
        </p:spPr>
        <p:txBody>
          <a:bodyPr wrap="square" rtlCol="0">
            <a:spAutoFit/>
          </a:bodyPr>
          <a:lstStyle/>
          <a:p>
            <a:pPr algn="ctr"/>
            <a:r>
              <a:rPr lang="en-US" sz="8800" b="1" dirty="0" smtClean="0">
                <a:solidFill>
                  <a:srgbClr val="C00000"/>
                </a:solidFill>
                <a:effectLst>
                  <a:outerShdw blurRad="38100" dist="38100" dir="2700000" algn="tl">
                    <a:srgbClr val="000000">
                      <a:alpha val="43137"/>
                    </a:srgbClr>
                  </a:outerShdw>
                </a:effectLst>
                <a:latin typeface="Edwardian Script ITC" panose="030303020407070D0804" pitchFamily="66" charset="0"/>
              </a:rPr>
              <a:t>Thanks for your attention</a:t>
            </a:r>
            <a:endParaRPr lang="en-US" sz="8800" b="1" dirty="0">
              <a:solidFill>
                <a:srgbClr val="C00000"/>
              </a:solidFill>
              <a:effectLst>
                <a:outerShdw blurRad="38100" dist="38100" dir="2700000" algn="tl">
                  <a:srgbClr val="000000">
                    <a:alpha val="43137"/>
                  </a:srgbClr>
                </a:outerShdw>
              </a:effectLst>
              <a:latin typeface="Edwardian Script ITC" panose="030303020407070D0804" pitchFamily="66" charset="0"/>
            </a:endParaRPr>
          </a:p>
        </p:txBody>
      </p:sp>
    </p:spTree>
    <p:extLst>
      <p:ext uri="{BB962C8B-B14F-4D97-AF65-F5344CB8AC3E}">
        <p14:creationId xmlns:p14="http://schemas.microsoft.com/office/powerpoint/2010/main" val="2688567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839200" cy="6186309"/>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2. Submucosa</a:t>
            </a:r>
          </a:p>
          <a:p>
            <a:r>
              <a:rPr lang="en-US" sz="2400" dirty="0">
                <a:solidFill>
                  <a:srgbClr val="03773C"/>
                </a:solidFill>
                <a:latin typeface="Arial" panose="020B0604020202020204" pitchFamily="34" charset="0"/>
                <a:cs typeface="Arial" panose="020B0604020202020204" pitchFamily="34" charset="0"/>
              </a:rPr>
              <a:t> </a:t>
            </a:r>
            <a:r>
              <a:rPr lang="en-US" sz="2400" dirty="0" smtClean="0">
                <a:solidFill>
                  <a:srgbClr val="03773C"/>
                </a:solidFill>
                <a:latin typeface="Arial" panose="020B0604020202020204" pitchFamily="34" charset="0"/>
                <a:cs typeface="Arial" panose="020B0604020202020204" pitchFamily="34" charset="0"/>
              </a:rPr>
              <a:t>  - </a:t>
            </a:r>
            <a:r>
              <a:rPr lang="en-US" sz="2400" dirty="0" smtClean="0">
                <a:solidFill>
                  <a:srgbClr val="000000"/>
                </a:solidFill>
                <a:latin typeface="Arial" panose="020B0604020202020204" pitchFamily="34" charset="0"/>
                <a:cs typeface="Arial" panose="020B0604020202020204" pitchFamily="34" charset="0"/>
              </a:rPr>
              <a:t>Consists </a:t>
            </a:r>
            <a:r>
              <a:rPr lang="en-US" sz="2400" dirty="0">
                <a:solidFill>
                  <a:srgbClr val="000000"/>
                </a:solidFill>
                <a:latin typeface="Arial" panose="020B0604020202020204" pitchFamily="34" charset="0"/>
                <a:cs typeface="Arial" panose="020B0604020202020204" pitchFamily="34" charset="0"/>
              </a:rPr>
              <a:t>of </a:t>
            </a:r>
            <a:r>
              <a:rPr lang="en-US" sz="2400" dirty="0" smtClean="0">
                <a:solidFill>
                  <a:srgbClr val="000000"/>
                </a:solidFill>
                <a:latin typeface="Arial" panose="020B0604020202020204" pitchFamily="34" charset="0"/>
                <a:cs typeface="Arial" panose="020B0604020202020204" pitchFamily="34" charset="0"/>
              </a:rPr>
              <a:t>fibroblastic </a:t>
            </a:r>
            <a:r>
              <a:rPr lang="en-US" sz="2400" dirty="0">
                <a:solidFill>
                  <a:srgbClr val="000000"/>
                </a:solidFill>
                <a:latin typeface="Arial" panose="020B0604020202020204" pitchFamily="34" charset="0"/>
                <a:cs typeface="Arial" panose="020B0604020202020204" pitchFamily="34" charset="0"/>
              </a:rPr>
              <a:t>connective tissue.</a:t>
            </a:r>
          </a:p>
          <a:p>
            <a:r>
              <a:rPr lang="en-US" sz="2400" dirty="0">
                <a:solidFill>
                  <a:srgbClr val="03773C"/>
                </a:solidFill>
                <a:latin typeface="Arial" panose="020B0604020202020204" pitchFamily="34" charset="0"/>
                <a:cs typeface="Arial" panose="020B0604020202020204" pitchFamily="34" charset="0"/>
              </a:rPr>
              <a:t> </a:t>
            </a:r>
            <a:r>
              <a:rPr lang="en-US" sz="2400" dirty="0" smtClean="0">
                <a:solidFill>
                  <a:srgbClr val="03773C"/>
                </a:solidFill>
                <a:latin typeface="Arial" panose="020B0604020202020204" pitchFamily="34" charset="0"/>
                <a:cs typeface="Arial" panose="020B0604020202020204" pitchFamily="34" charset="0"/>
              </a:rPr>
              <a:t>  - </a:t>
            </a:r>
            <a:r>
              <a:rPr lang="en-US" sz="2400" dirty="0" smtClean="0">
                <a:solidFill>
                  <a:srgbClr val="000000"/>
                </a:solidFill>
                <a:latin typeface="Arial" panose="020B0604020202020204" pitchFamily="34" charset="0"/>
                <a:cs typeface="Arial" panose="020B0604020202020204" pitchFamily="34" charset="0"/>
              </a:rPr>
              <a:t>Contains </a:t>
            </a:r>
            <a:r>
              <a:rPr lang="en-US" sz="2400" dirty="0">
                <a:solidFill>
                  <a:srgbClr val="000000"/>
                </a:solidFill>
                <a:latin typeface="Arial" panose="020B0604020202020204" pitchFamily="34" charset="0"/>
                <a:cs typeface="Arial" panose="020B0604020202020204" pitchFamily="34" charset="0"/>
              </a:rPr>
              <a:t>Meissner’s nerve plexus.</a:t>
            </a:r>
          </a:p>
          <a:p>
            <a:r>
              <a:rPr lang="en-US" sz="2400" dirty="0">
                <a:solidFill>
                  <a:srgbClr val="03773C"/>
                </a:solidFill>
                <a:latin typeface="Arial" panose="020B0604020202020204" pitchFamily="34" charset="0"/>
                <a:cs typeface="Arial" panose="020B0604020202020204" pitchFamily="34" charset="0"/>
              </a:rPr>
              <a:t> </a:t>
            </a:r>
            <a:r>
              <a:rPr lang="en-US" sz="2400" dirty="0" smtClean="0">
                <a:solidFill>
                  <a:srgbClr val="03773C"/>
                </a:solidFill>
                <a:latin typeface="Arial" panose="020B0604020202020204" pitchFamily="34" charset="0"/>
                <a:cs typeface="Arial" panose="020B0604020202020204" pitchFamily="34" charset="0"/>
              </a:rPr>
              <a:t>  - </a:t>
            </a:r>
            <a:r>
              <a:rPr lang="en-US" sz="2400" dirty="0" smtClean="0">
                <a:solidFill>
                  <a:srgbClr val="000000"/>
                </a:solidFill>
                <a:latin typeface="Arial" panose="020B0604020202020204" pitchFamily="34" charset="0"/>
                <a:cs typeface="Arial" panose="020B0604020202020204" pitchFamily="34" charset="0"/>
              </a:rPr>
              <a:t>May </a:t>
            </a:r>
            <a:r>
              <a:rPr lang="en-US" sz="2400" dirty="0">
                <a:solidFill>
                  <a:srgbClr val="000000"/>
                </a:solidFill>
                <a:latin typeface="Arial" panose="020B0604020202020204" pitchFamily="34" charset="0"/>
                <a:cs typeface="Arial" panose="020B0604020202020204" pitchFamily="34" charset="0"/>
              </a:rPr>
              <a:t>contain glands </a:t>
            </a:r>
            <a:r>
              <a:rPr lang="en-US" sz="2400" dirty="0" smtClean="0">
                <a:solidFill>
                  <a:srgbClr val="000000"/>
                </a:solidFill>
                <a:latin typeface="Arial" panose="020B0604020202020204" pitchFamily="34" charset="0"/>
                <a:cs typeface="Arial" panose="020B0604020202020204" pitchFamily="34" charset="0"/>
              </a:rPr>
              <a:t>(esophagus </a:t>
            </a:r>
            <a:r>
              <a:rPr lang="en-US" sz="2400" dirty="0">
                <a:solidFill>
                  <a:srgbClr val="000000"/>
                </a:solidFill>
                <a:latin typeface="Arial" panose="020B0604020202020204" pitchFamily="34" charset="0"/>
                <a:cs typeface="Arial" panose="020B0604020202020204" pitchFamily="34" charset="0"/>
              </a:rPr>
              <a:t>and duodenum).</a:t>
            </a:r>
          </a:p>
          <a:p>
            <a:r>
              <a:rPr lang="en-US" sz="2800" b="1" dirty="0">
                <a:solidFill>
                  <a:srgbClr val="FF0000"/>
                </a:solidFill>
                <a:latin typeface="Arial" panose="020B0604020202020204" pitchFamily="34" charset="0"/>
                <a:cs typeface="Arial" panose="020B0604020202020204" pitchFamily="34" charset="0"/>
              </a:rPr>
              <a:t>3. Muscularis externa</a:t>
            </a:r>
          </a:p>
          <a:p>
            <a:r>
              <a:rPr lang="en-US" sz="2400" dirty="0">
                <a:solidFill>
                  <a:srgbClr val="03773C"/>
                </a:solidFill>
                <a:latin typeface="Arial" panose="020B0604020202020204" pitchFamily="34" charset="0"/>
                <a:cs typeface="Arial" panose="020B0604020202020204" pitchFamily="34" charset="0"/>
              </a:rPr>
              <a:t> </a:t>
            </a:r>
            <a:r>
              <a:rPr lang="en-US" sz="2400" dirty="0" smtClean="0">
                <a:solidFill>
                  <a:srgbClr val="03773C"/>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Composed </a:t>
            </a:r>
            <a:r>
              <a:rPr lang="en-US" sz="2400" dirty="0">
                <a:solidFill>
                  <a:srgbClr val="000000"/>
                </a:solidFill>
                <a:latin typeface="Arial" panose="020B0604020202020204" pitchFamily="34" charset="0"/>
                <a:cs typeface="Arial" panose="020B0604020202020204" pitchFamily="34" charset="0"/>
              </a:rPr>
              <a:t>of two layers of smooth muscle, the inner </a:t>
            </a:r>
            <a:r>
              <a:rPr lang="en-US" sz="2400" dirty="0" smtClean="0">
                <a:solidFill>
                  <a:srgbClr val="000000"/>
                </a:solidFill>
                <a:latin typeface="Arial" panose="020B0604020202020204" pitchFamily="34" charset="0"/>
                <a:cs typeface="Arial" panose="020B0604020202020204" pitchFamily="34" charset="0"/>
              </a:rPr>
              <a:t>circular</a:t>
            </a:r>
            <a:br>
              <a:rPr lang="en-US" sz="2400" dirty="0" smtClean="0">
                <a:solidFill>
                  <a:srgbClr val="000000"/>
                </a:solidFill>
                <a:latin typeface="Arial" panose="020B0604020202020204" pitchFamily="34" charset="0"/>
                <a:cs typeface="Arial" panose="020B0604020202020204" pitchFamily="34" charset="0"/>
              </a:rPr>
            </a:br>
            <a:r>
              <a:rPr lang="en-US" sz="2400" dirty="0" smtClean="0">
                <a:solidFill>
                  <a:srgbClr val="000000"/>
                </a:solidFill>
                <a:latin typeface="Arial" panose="020B0604020202020204" pitchFamily="34" charset="0"/>
                <a:cs typeface="Arial" panose="020B0604020202020204" pitchFamily="34" charset="0"/>
              </a:rPr>
              <a:t>    and </a:t>
            </a:r>
            <a:r>
              <a:rPr lang="en-US" sz="2400" dirty="0">
                <a:solidFill>
                  <a:srgbClr val="000000"/>
                </a:solidFill>
                <a:latin typeface="Arial" panose="020B0604020202020204" pitchFamily="34" charset="0"/>
                <a:cs typeface="Arial" panose="020B0604020202020204" pitchFamily="34" charset="0"/>
              </a:rPr>
              <a:t>the outer longitudinal. Muscularis externa </a:t>
            </a:r>
            <a:r>
              <a:rPr lang="en-US" sz="2400" dirty="0" smtClean="0">
                <a:solidFill>
                  <a:srgbClr val="000000"/>
                </a:solidFill>
                <a:latin typeface="Arial" panose="020B0604020202020204" pitchFamily="34" charset="0"/>
                <a:cs typeface="Arial" panose="020B0604020202020204" pitchFamily="34" charset="0"/>
              </a:rPr>
              <a:t>is</a:t>
            </a:r>
            <a:br>
              <a:rPr lang="en-US" sz="2400" dirty="0" smtClean="0">
                <a:solidFill>
                  <a:srgbClr val="000000"/>
                </a:solidFill>
                <a:latin typeface="Arial" panose="020B0604020202020204" pitchFamily="34" charset="0"/>
                <a:cs typeface="Arial" panose="020B0604020202020204" pitchFamily="34" charset="0"/>
              </a:rPr>
            </a:br>
            <a:r>
              <a:rPr lang="en-US" sz="2400" dirty="0" smtClean="0">
                <a:solidFill>
                  <a:srgbClr val="000000"/>
                </a:solidFill>
                <a:latin typeface="Arial" panose="020B0604020202020204" pitchFamily="34" charset="0"/>
                <a:cs typeface="Arial" panose="020B0604020202020204" pitchFamily="34" charset="0"/>
              </a:rPr>
              <a:t>    responsible </a:t>
            </a:r>
            <a:r>
              <a:rPr lang="en-US" sz="2400" dirty="0">
                <a:solidFill>
                  <a:srgbClr val="000000"/>
                </a:solidFill>
                <a:latin typeface="Arial" panose="020B0604020202020204" pitchFamily="34" charset="0"/>
                <a:cs typeface="Arial" panose="020B0604020202020204" pitchFamily="34" charset="0"/>
              </a:rPr>
              <a:t>for peristaltic contractions. </a:t>
            </a:r>
            <a:r>
              <a:rPr lang="en-US" sz="2400" dirty="0" smtClean="0">
                <a:solidFill>
                  <a:srgbClr val="000000"/>
                </a:solidFill>
                <a:latin typeface="Arial" panose="020B0604020202020204" pitchFamily="34" charset="0"/>
                <a:cs typeface="Arial" panose="020B0604020202020204" pitchFamily="34" charset="0"/>
              </a:rPr>
              <a:t/>
            </a:r>
            <a:br>
              <a:rPr lang="en-US" sz="2400" dirty="0" smtClean="0">
                <a:solidFill>
                  <a:srgbClr val="000000"/>
                </a:solidFill>
                <a:latin typeface="Arial" panose="020B0604020202020204" pitchFamily="34" charset="0"/>
                <a:cs typeface="Arial" panose="020B0604020202020204" pitchFamily="34" charset="0"/>
              </a:rPr>
            </a:br>
            <a:r>
              <a:rPr lang="en-US" sz="2400" dirty="0" smtClean="0">
                <a:solidFill>
                  <a:srgbClr val="000000"/>
                </a:solidFill>
                <a:latin typeface="Arial" panose="020B0604020202020204" pitchFamily="34" charset="0"/>
                <a:cs typeface="Arial" panose="020B0604020202020204" pitchFamily="34" charset="0"/>
              </a:rPr>
              <a:t>    In </a:t>
            </a:r>
            <a:r>
              <a:rPr lang="en-US" sz="2400" dirty="0">
                <a:solidFill>
                  <a:srgbClr val="000000"/>
                </a:solidFill>
                <a:latin typeface="Arial" panose="020B0604020202020204" pitchFamily="34" charset="0"/>
                <a:cs typeface="Arial" panose="020B0604020202020204" pitchFamily="34" charset="0"/>
              </a:rPr>
              <a:t>the </a:t>
            </a:r>
            <a:r>
              <a:rPr lang="en-US" sz="2400" dirty="0" smtClean="0">
                <a:solidFill>
                  <a:srgbClr val="000000"/>
                </a:solidFill>
                <a:latin typeface="Arial" panose="020B0604020202020204" pitchFamily="34" charset="0"/>
                <a:cs typeface="Arial" panose="020B0604020202020204" pitchFamily="34" charset="0"/>
              </a:rPr>
              <a:t>esophagus skeletal </a:t>
            </a:r>
            <a:r>
              <a:rPr lang="en-US" sz="2400" dirty="0">
                <a:solidFill>
                  <a:srgbClr val="000000"/>
                </a:solidFill>
                <a:latin typeface="Arial" panose="020B0604020202020204" pitchFamily="34" charset="0"/>
                <a:cs typeface="Arial" panose="020B0604020202020204" pitchFamily="34" charset="0"/>
              </a:rPr>
              <a:t>muscle is present in the upper </a:t>
            </a:r>
            <a:r>
              <a:rPr lang="en-US" sz="2400" dirty="0" smtClean="0">
                <a:solidFill>
                  <a:srgbClr val="000000"/>
                </a:solidFill>
                <a:latin typeface="Arial" panose="020B0604020202020204" pitchFamily="34" charset="0"/>
                <a:cs typeface="Arial" panose="020B0604020202020204" pitchFamily="34" charset="0"/>
              </a:rPr>
              <a:t>part.</a:t>
            </a:r>
            <a:br>
              <a:rPr lang="en-US" sz="2400" dirty="0" smtClean="0">
                <a:solidFill>
                  <a:srgbClr val="000000"/>
                </a:solidFill>
                <a:latin typeface="Arial" panose="020B0604020202020204" pitchFamily="34" charset="0"/>
                <a:cs typeface="Arial" panose="020B0604020202020204" pitchFamily="34" charset="0"/>
              </a:rPr>
            </a:br>
            <a:r>
              <a:rPr lang="en-US" sz="2400" dirty="0" smtClean="0">
                <a:solidFill>
                  <a:srgbClr val="000000"/>
                </a:solidFill>
                <a:latin typeface="Arial" panose="020B0604020202020204" pitchFamily="34" charset="0"/>
                <a:cs typeface="Arial" panose="020B0604020202020204" pitchFamily="34" charset="0"/>
              </a:rPr>
              <a:t>    Contains ‘Auerbach’s’ </a:t>
            </a:r>
            <a:r>
              <a:rPr lang="en-US" sz="2400" dirty="0">
                <a:solidFill>
                  <a:srgbClr val="000000"/>
                </a:solidFill>
                <a:latin typeface="Arial" panose="020B0604020202020204" pitchFamily="34" charset="0"/>
                <a:cs typeface="Arial" panose="020B0604020202020204" pitchFamily="34" charset="0"/>
              </a:rPr>
              <a:t>nerve plexus (myenteric) </a:t>
            </a:r>
            <a:r>
              <a:rPr lang="en-US" sz="2400" dirty="0" smtClean="0">
                <a:solidFill>
                  <a:srgbClr val="000000"/>
                </a:solidFill>
                <a:latin typeface="Arial" panose="020B0604020202020204" pitchFamily="34" charset="0"/>
                <a:cs typeface="Arial" panose="020B0604020202020204" pitchFamily="34" charset="0"/>
              </a:rPr>
              <a:t>and</a:t>
            </a:r>
            <a:br>
              <a:rPr lang="en-US" sz="2400" dirty="0" smtClean="0">
                <a:solidFill>
                  <a:srgbClr val="000000"/>
                </a:solidFill>
                <a:latin typeface="Arial" panose="020B0604020202020204" pitchFamily="34" charset="0"/>
                <a:cs typeface="Arial" panose="020B0604020202020204" pitchFamily="34" charset="0"/>
              </a:rPr>
            </a:br>
            <a:r>
              <a:rPr lang="en-US" sz="2400" dirty="0" smtClean="0">
                <a:solidFill>
                  <a:srgbClr val="000000"/>
                </a:solidFill>
                <a:latin typeface="Arial" panose="020B0604020202020204" pitchFamily="34" charset="0"/>
                <a:cs typeface="Arial" panose="020B0604020202020204" pitchFamily="34" charset="0"/>
              </a:rPr>
              <a:t>    parasympathetic </a:t>
            </a:r>
            <a:r>
              <a:rPr lang="en-US" sz="2400" dirty="0">
                <a:solidFill>
                  <a:srgbClr val="000000"/>
                </a:solidFill>
                <a:latin typeface="Arial" panose="020B0604020202020204" pitchFamily="34" charset="0"/>
                <a:cs typeface="Arial" panose="020B0604020202020204" pitchFamily="34" charset="0"/>
              </a:rPr>
              <a:t>ganglia between the two layers of muscle</a:t>
            </a:r>
            <a:r>
              <a:rPr lang="en-US" sz="2400" dirty="0" smtClean="0">
                <a:solidFill>
                  <a:srgbClr val="000000"/>
                </a:solidFill>
                <a:latin typeface="Arial" panose="020B0604020202020204" pitchFamily="34" charset="0"/>
                <a:cs typeface="Arial" panose="020B0604020202020204" pitchFamily="34" charset="0"/>
              </a:rPr>
              <a:t>.</a:t>
            </a:r>
          </a:p>
          <a:p>
            <a:r>
              <a:rPr lang="en-US" sz="2800" b="1" dirty="0">
                <a:solidFill>
                  <a:srgbClr val="FF0000"/>
                </a:solidFill>
                <a:latin typeface="Arial" panose="020B0604020202020204" pitchFamily="34" charset="0"/>
                <a:cs typeface="Arial" panose="020B0604020202020204" pitchFamily="34" charset="0"/>
              </a:rPr>
              <a:t>4. Adventitia/Serosa</a:t>
            </a:r>
          </a:p>
          <a:p>
            <a:r>
              <a:rPr lang="en-US" sz="2400" dirty="0">
                <a:solidFill>
                  <a:srgbClr val="03773C"/>
                </a:solidFill>
                <a:latin typeface="Arial" panose="020B0604020202020204" pitchFamily="34" charset="0"/>
                <a:cs typeface="Arial" panose="020B0604020202020204" pitchFamily="34" charset="0"/>
              </a:rPr>
              <a:t> </a:t>
            </a:r>
            <a:r>
              <a:rPr lang="en-US" sz="2400" dirty="0" smtClean="0">
                <a:solidFill>
                  <a:srgbClr val="03773C"/>
                </a:solidFill>
                <a:latin typeface="Arial" panose="020B0604020202020204" pitchFamily="34" charset="0"/>
                <a:cs typeface="Arial" panose="020B0604020202020204" pitchFamily="34" charset="0"/>
              </a:rPr>
              <a:t>  - </a:t>
            </a:r>
            <a:r>
              <a:rPr lang="en-US" sz="2400" dirty="0" smtClean="0">
                <a:solidFill>
                  <a:srgbClr val="000000"/>
                </a:solidFill>
                <a:latin typeface="Arial" panose="020B0604020202020204" pitchFamily="34" charset="0"/>
                <a:cs typeface="Arial" panose="020B0604020202020204" pitchFamily="34" charset="0"/>
              </a:rPr>
              <a:t>Adventitia </a:t>
            </a:r>
            <a:r>
              <a:rPr lang="en-US" sz="2400" dirty="0">
                <a:solidFill>
                  <a:srgbClr val="000000"/>
                </a:solidFill>
                <a:latin typeface="Arial" panose="020B0604020202020204" pitchFamily="34" charset="0"/>
                <a:cs typeface="Arial" panose="020B0604020202020204" pitchFamily="34" charset="0"/>
              </a:rPr>
              <a:t>consists of only loose connective tissue </a:t>
            </a:r>
            <a:r>
              <a:rPr lang="en-US" sz="2400" dirty="0" smtClean="0">
                <a:solidFill>
                  <a:srgbClr val="000000"/>
                </a:solidFill>
                <a:latin typeface="Arial" panose="020B0604020202020204" pitchFamily="34" charset="0"/>
                <a:cs typeface="Arial" panose="020B0604020202020204" pitchFamily="34" charset="0"/>
              </a:rPr>
              <a:t>without</a:t>
            </a:r>
            <a:br>
              <a:rPr lang="en-US" sz="2400" dirty="0" smtClean="0">
                <a:solidFill>
                  <a:srgbClr val="000000"/>
                </a:solidFill>
                <a:latin typeface="Arial" panose="020B0604020202020204" pitchFamily="34" charset="0"/>
                <a:cs typeface="Arial" panose="020B0604020202020204" pitchFamily="34" charset="0"/>
              </a:rPr>
            </a:br>
            <a:r>
              <a:rPr lang="en-US" sz="2400" dirty="0" smtClean="0">
                <a:solidFill>
                  <a:srgbClr val="000000"/>
                </a:solidFill>
                <a:latin typeface="Arial" panose="020B0604020202020204" pitchFamily="34" charset="0"/>
                <a:cs typeface="Arial" panose="020B0604020202020204" pitchFamily="34" charset="0"/>
              </a:rPr>
              <a:t>     peritoneum</a:t>
            </a:r>
            <a:r>
              <a:rPr lang="en-US" sz="2400" dirty="0">
                <a:solidFill>
                  <a:srgbClr val="000000"/>
                </a:solidFill>
                <a:latin typeface="Arial" panose="020B0604020202020204" pitchFamily="34" charset="0"/>
                <a:cs typeface="Arial" panose="020B0604020202020204" pitchFamily="34" charset="0"/>
              </a:rPr>
              <a:t>.</a:t>
            </a:r>
          </a:p>
          <a:p>
            <a:r>
              <a:rPr lang="en-US" sz="2400" dirty="0">
                <a:solidFill>
                  <a:srgbClr val="03773C"/>
                </a:solidFill>
                <a:latin typeface="Arial" panose="020B0604020202020204" pitchFamily="34" charset="0"/>
                <a:cs typeface="Arial" panose="020B0604020202020204" pitchFamily="34" charset="0"/>
              </a:rPr>
              <a:t> </a:t>
            </a:r>
            <a:r>
              <a:rPr lang="en-US" sz="2400" dirty="0" smtClean="0">
                <a:solidFill>
                  <a:srgbClr val="03773C"/>
                </a:solidFill>
                <a:latin typeface="Arial" panose="020B0604020202020204" pitchFamily="34" charset="0"/>
                <a:cs typeface="Arial" panose="020B0604020202020204" pitchFamily="34" charset="0"/>
              </a:rPr>
              <a:t>  - </a:t>
            </a:r>
            <a:r>
              <a:rPr lang="en-US" sz="2400" dirty="0" smtClean="0">
                <a:solidFill>
                  <a:srgbClr val="000000"/>
                </a:solidFill>
                <a:latin typeface="Arial" panose="020B0604020202020204" pitchFamily="34" charset="0"/>
                <a:cs typeface="Arial" panose="020B0604020202020204" pitchFamily="34" charset="0"/>
              </a:rPr>
              <a:t>Serosa </a:t>
            </a:r>
            <a:r>
              <a:rPr lang="en-US" sz="2400" dirty="0">
                <a:solidFill>
                  <a:srgbClr val="000000"/>
                </a:solidFill>
                <a:latin typeface="Arial" panose="020B0604020202020204" pitchFamily="34" charset="0"/>
                <a:cs typeface="Arial" panose="020B0604020202020204" pitchFamily="34" charset="0"/>
              </a:rPr>
              <a:t>consists of peritoneum (mesothelial lining) over </a:t>
            </a:r>
            <a:r>
              <a:rPr lang="en-US" sz="2400" dirty="0" smtClean="0">
                <a:solidFill>
                  <a:srgbClr val="000000"/>
                </a:solidFill>
                <a:latin typeface="Arial" panose="020B0604020202020204" pitchFamily="34" charset="0"/>
                <a:cs typeface="Arial" panose="020B0604020202020204" pitchFamily="34" charset="0"/>
              </a:rPr>
              <a:t>a</a:t>
            </a:r>
            <a:br>
              <a:rPr lang="en-US" sz="2400" dirty="0" smtClean="0">
                <a:solidFill>
                  <a:srgbClr val="000000"/>
                </a:solidFill>
                <a:latin typeface="Arial" panose="020B0604020202020204" pitchFamily="34" charset="0"/>
                <a:cs typeface="Arial" panose="020B0604020202020204" pitchFamily="34" charset="0"/>
              </a:rPr>
            </a:br>
            <a:r>
              <a:rPr lang="en-US" sz="2400" dirty="0" smtClean="0">
                <a:solidFill>
                  <a:srgbClr val="000000"/>
                </a:solidFill>
                <a:latin typeface="Arial" panose="020B0604020202020204" pitchFamily="34" charset="0"/>
                <a:cs typeface="Arial" panose="020B0604020202020204" pitchFamily="34" charset="0"/>
              </a:rPr>
              <a:t>      layer </a:t>
            </a:r>
            <a:r>
              <a:rPr lang="en-US" sz="2400" dirty="0">
                <a:solidFill>
                  <a:srgbClr val="000000"/>
                </a:solidFill>
                <a:latin typeface="Arial" panose="020B0604020202020204" pitchFamily="34" charset="0"/>
                <a:cs typeface="Arial" panose="020B0604020202020204" pitchFamily="34" charset="0"/>
              </a:rPr>
              <a:t>of loose connective tissue.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715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601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763000" cy="6001643"/>
          </a:xfrm>
          <a:prstGeom prst="rect">
            <a:avLst/>
          </a:prstGeom>
          <a:noFill/>
        </p:spPr>
        <p:txBody>
          <a:bodyPr wrap="square" rtlCol="0">
            <a:spAutoFit/>
          </a:bodyPr>
          <a:lstStyle/>
          <a:p>
            <a:r>
              <a:rPr lang="en-US" sz="2400" b="1" u="sng" dirty="0" smtClean="0">
                <a:solidFill>
                  <a:srgbClr val="FF0000"/>
                </a:solidFill>
                <a:latin typeface="Arial" panose="020B0604020202020204" pitchFamily="34" charset="0"/>
                <a:cs typeface="Arial" panose="020B0604020202020204" pitchFamily="34" charset="0"/>
              </a:rPr>
              <a:t>ESOPHAGUS</a:t>
            </a:r>
            <a:endParaRPr lang="en-US" sz="2400" b="1" u="sng" dirty="0">
              <a:solidFill>
                <a:srgbClr val="FF0000"/>
              </a:solidFill>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Esophagus </a:t>
            </a:r>
            <a:r>
              <a:rPr lang="en-US" sz="2000" dirty="0">
                <a:latin typeface="Arial" panose="020B0604020202020204" pitchFamily="34" charset="0"/>
                <a:cs typeface="Arial" panose="020B0604020202020204" pitchFamily="34" charset="0"/>
              </a:rPr>
              <a:t>is composed of four basic </a:t>
            </a:r>
            <a:r>
              <a:rPr lang="en-US" sz="2000" dirty="0" smtClean="0">
                <a:latin typeface="Arial" panose="020B0604020202020204" pitchFamily="34" charset="0"/>
                <a:cs typeface="Arial" panose="020B0604020202020204" pitchFamily="34" charset="0"/>
              </a:rPr>
              <a:t>Layers, </a:t>
            </a:r>
            <a:r>
              <a:rPr lang="en-US" sz="2000" dirty="0">
                <a:latin typeface="Arial" panose="020B0604020202020204" pitchFamily="34" charset="0"/>
                <a:cs typeface="Arial" panose="020B0604020202020204" pitchFamily="34" charset="0"/>
              </a:rPr>
              <a:t>From inner to outer they are:</a:t>
            </a:r>
          </a:p>
          <a:p>
            <a:r>
              <a:rPr lang="en-US" sz="2000" b="1" dirty="0">
                <a:solidFill>
                  <a:srgbClr val="FF0000"/>
                </a:solidFill>
                <a:latin typeface="Arial" panose="020B0604020202020204" pitchFamily="34" charset="0"/>
                <a:cs typeface="Arial" panose="020B0604020202020204" pitchFamily="34" charset="0"/>
              </a:rPr>
              <a:t>1. Mucosa</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It </a:t>
            </a:r>
            <a:r>
              <a:rPr lang="en-US" sz="2000" dirty="0">
                <a:latin typeface="Arial" panose="020B0604020202020204" pitchFamily="34" charset="0"/>
                <a:cs typeface="Arial" panose="020B0604020202020204" pitchFamily="34" charset="0"/>
              </a:rPr>
              <a:t>is composed of the following three layers:</a:t>
            </a:r>
          </a:p>
          <a:p>
            <a:r>
              <a:rPr lang="en-US" sz="2000" dirty="0">
                <a:solidFill>
                  <a:srgbClr val="0070C0"/>
                </a:solidFill>
                <a:latin typeface="Arial" panose="020B0604020202020204" pitchFamily="34" charset="0"/>
                <a:cs typeface="Arial" panose="020B0604020202020204" pitchFamily="34" charset="0"/>
              </a:rPr>
              <a:t>(a) Epithelium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stratified </a:t>
            </a:r>
            <a:r>
              <a:rPr lang="en-US" sz="2000" dirty="0">
                <a:latin typeface="Arial" panose="020B0604020202020204" pitchFamily="34" charset="0"/>
                <a:cs typeface="Arial" panose="020B0604020202020204" pitchFamily="34" charset="0"/>
              </a:rPr>
              <a:t>squamous </a:t>
            </a:r>
            <a:r>
              <a:rPr lang="en-US" sz="2000" dirty="0" smtClean="0">
                <a:latin typeface="Arial" panose="020B0604020202020204" pitchFamily="34" charset="0"/>
                <a:cs typeface="Arial" panose="020B0604020202020204" pitchFamily="34" charset="0"/>
              </a:rPr>
              <a:t>Nonkeratinized epithelium.</a:t>
            </a:r>
            <a:endParaRPr lang="en-US" sz="2000" dirty="0">
              <a:latin typeface="Arial" panose="020B0604020202020204" pitchFamily="34" charset="0"/>
              <a:cs typeface="Arial" panose="020B0604020202020204" pitchFamily="34" charset="0"/>
            </a:endParaRPr>
          </a:p>
          <a:p>
            <a:r>
              <a:rPr lang="en-US" sz="2000" dirty="0">
                <a:solidFill>
                  <a:srgbClr val="0070C0"/>
                </a:solidFill>
                <a:latin typeface="Arial" panose="020B0604020202020204" pitchFamily="34" charset="0"/>
                <a:cs typeface="Arial" panose="020B0604020202020204" pitchFamily="34" charset="0"/>
              </a:rPr>
              <a:t>(b) Lamina propria </a:t>
            </a:r>
            <a:r>
              <a:rPr lang="en-US" sz="2000" dirty="0">
                <a:latin typeface="Arial" panose="020B0604020202020204" pitchFamily="34" charset="0"/>
                <a:cs typeface="Arial" panose="020B0604020202020204" pitchFamily="34" charset="0"/>
              </a:rPr>
              <a:t>– contains </a:t>
            </a:r>
            <a:r>
              <a:rPr lang="en-US" sz="2000" dirty="0" smtClean="0">
                <a:latin typeface="Arial" panose="020B0604020202020204" pitchFamily="34" charset="0"/>
                <a:cs typeface="Arial" panose="020B0604020202020204" pitchFamily="34" charset="0"/>
              </a:rPr>
              <a:t>esophageal </a:t>
            </a:r>
            <a:r>
              <a:rPr lang="en-US" sz="2000" dirty="0">
                <a:latin typeface="Arial" panose="020B0604020202020204" pitchFamily="34" charset="0"/>
                <a:cs typeface="Arial" panose="020B0604020202020204" pitchFamily="34" charset="0"/>
              </a:rPr>
              <a:t>cardiac glands in the lower part </a:t>
            </a:r>
            <a:r>
              <a:rPr lang="en-US" sz="2000" dirty="0" smtClean="0">
                <a:latin typeface="Arial" panose="020B0604020202020204" pitchFamily="34" charset="0"/>
                <a:cs typeface="Arial" panose="020B0604020202020204" pitchFamily="34" charset="0"/>
              </a:rPr>
              <a:t>of</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esophagus.</a:t>
            </a:r>
            <a:endParaRPr lang="en-US" sz="2000" dirty="0">
              <a:latin typeface="Arial" panose="020B0604020202020204" pitchFamily="34" charset="0"/>
              <a:cs typeface="Arial" panose="020B0604020202020204" pitchFamily="34" charset="0"/>
            </a:endParaRPr>
          </a:p>
          <a:p>
            <a:r>
              <a:rPr lang="en-US" sz="2000" dirty="0">
                <a:solidFill>
                  <a:srgbClr val="0070C0"/>
                </a:solidFill>
                <a:latin typeface="Arial" panose="020B0604020202020204" pitchFamily="34" charset="0"/>
                <a:cs typeface="Arial" panose="020B0604020202020204" pitchFamily="34" charset="0"/>
              </a:rPr>
              <a:t>(c) </a:t>
            </a:r>
            <a:r>
              <a:rPr lang="en-US" sz="2000" i="1" dirty="0">
                <a:solidFill>
                  <a:srgbClr val="0070C0"/>
                </a:solidFill>
                <a:latin typeface="Arial" panose="020B0604020202020204" pitchFamily="34" charset="0"/>
                <a:cs typeface="Arial" panose="020B0604020202020204" pitchFamily="34" charset="0"/>
              </a:rPr>
              <a:t>Muscularis mucosa </a:t>
            </a:r>
            <a:r>
              <a:rPr lang="en-US" sz="2000" dirty="0">
                <a:latin typeface="Arial" panose="020B0604020202020204" pitchFamily="34" charset="0"/>
                <a:cs typeface="Arial" panose="020B0604020202020204" pitchFamily="34" charset="0"/>
              </a:rPr>
              <a:t>– is made of single longitudinal layer of </a:t>
            </a:r>
            <a:r>
              <a:rPr lang="en-US" sz="2000" dirty="0" smtClean="0">
                <a:latin typeface="Arial" panose="020B0604020202020204" pitchFamily="34" charset="0"/>
                <a:cs typeface="Arial" panose="020B0604020202020204" pitchFamily="34" charset="0"/>
              </a:rPr>
              <a:t>smooth</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muscle</a:t>
            </a:r>
            <a:r>
              <a:rPr lang="en-US" sz="2000" dirty="0">
                <a:latin typeface="Arial" panose="020B0604020202020204" pitchFamily="34" charset="0"/>
                <a:cs typeface="Arial" panose="020B0604020202020204" pitchFamily="34" charset="0"/>
              </a:rPr>
              <a:t>. (No circular layer.)</a:t>
            </a:r>
          </a:p>
          <a:p>
            <a:r>
              <a:rPr lang="en-US" sz="2000" b="1" dirty="0">
                <a:solidFill>
                  <a:srgbClr val="FF0000"/>
                </a:solidFill>
                <a:latin typeface="Arial" panose="020B0604020202020204" pitchFamily="34" charset="0"/>
                <a:cs typeface="Arial" panose="020B0604020202020204" pitchFamily="34" charset="0"/>
              </a:rPr>
              <a:t>2. Submucosa</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It </a:t>
            </a:r>
            <a:r>
              <a:rPr lang="en-US" sz="2000" dirty="0">
                <a:latin typeface="Arial" panose="020B0604020202020204" pitchFamily="34" charset="0"/>
                <a:cs typeface="Arial" panose="020B0604020202020204" pitchFamily="34" charset="0"/>
              </a:rPr>
              <a:t>contains </a:t>
            </a:r>
            <a:r>
              <a:rPr lang="en-US" sz="2000" dirty="0" smtClean="0">
                <a:latin typeface="Arial" panose="020B0604020202020204" pitchFamily="34" charset="0"/>
                <a:cs typeface="Arial" panose="020B0604020202020204" pitchFamily="34" charset="0"/>
              </a:rPr>
              <a:t>esophageal </a:t>
            </a:r>
            <a:r>
              <a:rPr lang="en-US" sz="2000" dirty="0">
                <a:latin typeface="Arial" panose="020B0604020202020204" pitchFamily="34" charset="0"/>
                <a:cs typeface="Arial" panose="020B0604020202020204" pitchFamily="34" charset="0"/>
              </a:rPr>
              <a:t>glands (mucous).</a:t>
            </a:r>
          </a:p>
          <a:p>
            <a:r>
              <a:rPr lang="en-US" sz="2000" b="1" dirty="0">
                <a:solidFill>
                  <a:srgbClr val="FF0000"/>
                </a:solidFill>
                <a:latin typeface="Arial" panose="020B0604020202020204" pitchFamily="34" charset="0"/>
                <a:cs typeface="Arial" panose="020B0604020202020204" pitchFamily="34" charset="0"/>
              </a:rPr>
              <a:t>3</a:t>
            </a:r>
            <a:r>
              <a:rPr lang="en-US" sz="2000" dirty="0">
                <a:solidFill>
                  <a:srgbClr val="FF0000"/>
                </a:solidFill>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Muscularis externa</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It </a:t>
            </a:r>
            <a:r>
              <a:rPr lang="en-US" sz="2000" dirty="0">
                <a:latin typeface="Arial" panose="020B0604020202020204" pitchFamily="34" charset="0"/>
                <a:cs typeface="Arial" panose="020B0604020202020204" pitchFamily="34" charset="0"/>
              </a:rPr>
              <a:t>is made of muscles of following types; arranged into inner circular </a:t>
            </a:r>
            <a:r>
              <a:rPr lang="en-US" sz="2000" dirty="0" smtClean="0">
                <a:latin typeface="Arial" panose="020B0604020202020204" pitchFamily="34" charset="0"/>
                <a:cs typeface="Arial" panose="020B0604020202020204" pitchFamily="34" charset="0"/>
              </a:rPr>
              <a:t>and</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outer </a:t>
            </a:r>
            <a:r>
              <a:rPr lang="en-US" sz="2000" dirty="0">
                <a:latin typeface="Arial" panose="020B0604020202020204" pitchFamily="34" charset="0"/>
                <a:cs typeface="Arial" panose="020B0604020202020204" pitchFamily="34" charset="0"/>
              </a:rPr>
              <a:t>longitudinal layers:</a:t>
            </a:r>
          </a:p>
          <a:p>
            <a:r>
              <a:rPr lang="en-US" sz="2000" b="1" dirty="0" smtClean="0">
                <a:latin typeface="Arial" panose="020B0604020202020204" pitchFamily="34" charset="0"/>
                <a:cs typeface="Arial" panose="020B0604020202020204" pitchFamily="34" charset="0"/>
              </a:rPr>
              <a:t>   – </a:t>
            </a:r>
            <a:r>
              <a:rPr lang="en-US" sz="2000" dirty="0">
                <a:solidFill>
                  <a:srgbClr val="0070C0"/>
                </a:solidFill>
                <a:latin typeface="Arial" panose="020B0604020202020204" pitchFamily="34" charset="0"/>
                <a:cs typeface="Arial" panose="020B0604020202020204" pitchFamily="34" charset="0"/>
              </a:rPr>
              <a:t>Upper one-third of </a:t>
            </a:r>
            <a:r>
              <a:rPr lang="en-US" sz="2000" dirty="0" smtClean="0">
                <a:solidFill>
                  <a:srgbClr val="0070C0"/>
                </a:solidFill>
                <a:latin typeface="Arial" panose="020B0604020202020204" pitchFamily="34" charset="0"/>
                <a:cs typeface="Arial" panose="020B0604020202020204" pitchFamily="34" charset="0"/>
              </a:rPr>
              <a:t>esophagus </a:t>
            </a:r>
            <a:r>
              <a:rPr lang="en-US" sz="2000" dirty="0">
                <a:latin typeface="Arial" panose="020B0604020202020204" pitchFamily="34" charset="0"/>
                <a:cs typeface="Arial" panose="020B0604020202020204" pitchFamily="34" charset="0"/>
              </a:rPr>
              <a:t>– only skeletal muscle.</a:t>
            </a:r>
          </a:p>
          <a:p>
            <a:r>
              <a:rPr lang="en-US" sz="2000" b="1" dirty="0" smtClean="0">
                <a:latin typeface="Arial" panose="020B0604020202020204" pitchFamily="34" charset="0"/>
                <a:cs typeface="Arial" panose="020B0604020202020204" pitchFamily="34" charset="0"/>
              </a:rPr>
              <a:t>   – </a:t>
            </a:r>
            <a:r>
              <a:rPr lang="en-US" sz="2000" dirty="0">
                <a:solidFill>
                  <a:srgbClr val="0070C0"/>
                </a:solidFill>
                <a:latin typeface="Arial" panose="020B0604020202020204" pitchFamily="34" charset="0"/>
                <a:cs typeface="Arial" panose="020B0604020202020204" pitchFamily="34" charset="0"/>
              </a:rPr>
              <a:t>Middle one-third of </a:t>
            </a:r>
            <a:r>
              <a:rPr lang="en-US" sz="2000" dirty="0" smtClean="0">
                <a:solidFill>
                  <a:srgbClr val="0070C0"/>
                </a:solidFill>
                <a:latin typeface="Arial" panose="020B0604020202020204" pitchFamily="34" charset="0"/>
                <a:cs typeface="Arial" panose="020B0604020202020204" pitchFamily="34" charset="0"/>
              </a:rPr>
              <a:t>esophagus </a:t>
            </a:r>
            <a:r>
              <a:rPr lang="en-US" sz="2000" dirty="0">
                <a:latin typeface="Arial" panose="020B0604020202020204" pitchFamily="34" charset="0"/>
                <a:cs typeface="Arial" panose="020B0604020202020204" pitchFamily="34" charset="0"/>
              </a:rPr>
              <a:t>– both skeletal and smooth muscle.</a:t>
            </a:r>
          </a:p>
          <a:p>
            <a:r>
              <a:rPr lang="en-US" sz="2000" b="1" dirty="0" smtClean="0">
                <a:latin typeface="Arial" panose="020B0604020202020204" pitchFamily="34" charset="0"/>
                <a:cs typeface="Arial" panose="020B0604020202020204" pitchFamily="34" charset="0"/>
              </a:rPr>
              <a:t>   – </a:t>
            </a:r>
            <a:r>
              <a:rPr lang="en-US" sz="2000" dirty="0">
                <a:solidFill>
                  <a:srgbClr val="0070C0"/>
                </a:solidFill>
                <a:latin typeface="Arial" panose="020B0604020202020204" pitchFamily="34" charset="0"/>
                <a:cs typeface="Arial" panose="020B0604020202020204" pitchFamily="34" charset="0"/>
              </a:rPr>
              <a:t>Lower one-third of </a:t>
            </a:r>
            <a:r>
              <a:rPr lang="en-US" sz="2000" dirty="0" smtClean="0">
                <a:solidFill>
                  <a:srgbClr val="0070C0"/>
                </a:solidFill>
                <a:latin typeface="Arial" panose="020B0604020202020204" pitchFamily="34" charset="0"/>
                <a:cs typeface="Arial" panose="020B0604020202020204" pitchFamily="34" charset="0"/>
              </a:rPr>
              <a:t>esophagus </a:t>
            </a:r>
            <a:r>
              <a:rPr lang="en-US" sz="2000" dirty="0">
                <a:latin typeface="Arial" panose="020B0604020202020204" pitchFamily="34" charset="0"/>
                <a:cs typeface="Arial" panose="020B0604020202020204" pitchFamily="34" charset="0"/>
              </a:rPr>
              <a:t>– only smooth muscle.</a:t>
            </a:r>
          </a:p>
          <a:p>
            <a:r>
              <a:rPr lang="en-US" sz="2000" b="1" dirty="0">
                <a:solidFill>
                  <a:srgbClr val="FF0000"/>
                </a:solidFill>
                <a:latin typeface="Arial" panose="020B0604020202020204" pitchFamily="34" charset="0"/>
                <a:cs typeface="Arial" panose="020B0604020202020204" pitchFamily="34" charset="0"/>
              </a:rPr>
              <a:t>4. Adventitia</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It </a:t>
            </a:r>
            <a:r>
              <a:rPr lang="en-US" sz="2000" dirty="0">
                <a:latin typeface="Arial" panose="020B0604020202020204" pitchFamily="34" charset="0"/>
                <a:cs typeface="Arial" panose="020B0604020202020204" pitchFamily="34" charset="0"/>
              </a:rPr>
              <a:t>is same as the general </a:t>
            </a:r>
            <a:r>
              <a:rPr lang="en-US" sz="2000" dirty="0" smtClean="0">
                <a:latin typeface="Arial" panose="020B0604020202020204" pitchFamily="34" charset="0"/>
                <a:cs typeface="Arial" panose="020B0604020202020204" pitchFamily="34" charset="0"/>
              </a:rPr>
              <a:t>structure </a:t>
            </a:r>
            <a:r>
              <a:rPr lang="en-US" sz="2000" dirty="0">
                <a:latin typeface="Arial" panose="020B0604020202020204" pitchFamily="34" charset="0"/>
                <a:cs typeface="Arial" panose="020B0604020202020204" pitchFamily="34" charset="0"/>
              </a:rPr>
              <a:t>of GIT.</a:t>
            </a:r>
          </a:p>
        </p:txBody>
      </p:sp>
    </p:spTree>
    <p:extLst>
      <p:ext uri="{BB962C8B-B14F-4D97-AF65-F5344CB8AC3E}">
        <p14:creationId xmlns:p14="http://schemas.microsoft.com/office/powerpoint/2010/main" val="2143289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792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4955203"/>
          </a:xfrm>
          <a:prstGeom prst="rect">
            <a:avLst/>
          </a:prstGeom>
          <a:noFill/>
        </p:spPr>
        <p:txBody>
          <a:bodyPr wrap="square" rtlCol="0">
            <a:spAutoFit/>
          </a:bodyPr>
          <a:lstStyle/>
          <a:p>
            <a:r>
              <a:rPr lang="en-US" sz="2800" b="1" u="sng" dirty="0">
                <a:solidFill>
                  <a:srgbClr val="FF0000"/>
                </a:solidFill>
                <a:latin typeface="Arial" panose="020B0604020202020204" pitchFamily="34" charset="0"/>
                <a:cs typeface="Arial" panose="020B0604020202020204" pitchFamily="34" charset="0"/>
              </a:rPr>
              <a:t>STOMACH</a:t>
            </a:r>
          </a:p>
          <a:p>
            <a:r>
              <a:rPr lang="en-US" sz="2400" b="1" dirty="0" smtClean="0">
                <a:latin typeface="Arial" panose="020B0604020202020204" pitchFamily="34" charset="0"/>
                <a:cs typeface="Arial" panose="020B0604020202020204" pitchFamily="34" charset="0"/>
              </a:rPr>
              <a:t> GENERAL </a:t>
            </a:r>
            <a:r>
              <a:rPr lang="en-US" sz="2400" b="1" dirty="0">
                <a:latin typeface="Arial" panose="020B0604020202020204" pitchFamily="34" charset="0"/>
                <a:cs typeface="Arial" panose="020B0604020202020204" pitchFamily="34" charset="0"/>
              </a:rPr>
              <a:t>FEATURES</a:t>
            </a:r>
          </a:p>
          <a:p>
            <a:r>
              <a:rPr lang="en-US" sz="2400" dirty="0" smtClean="0">
                <a:latin typeface="Arial" panose="020B0604020202020204" pitchFamily="34" charset="0"/>
                <a:cs typeface="Arial" panose="020B0604020202020204" pitchFamily="34" charset="0"/>
              </a:rPr>
              <a:t>   Stomach mucosa </a:t>
            </a:r>
            <a:r>
              <a:rPr lang="en-US" sz="2400" dirty="0">
                <a:latin typeface="Arial" panose="020B0604020202020204" pitchFamily="34" charset="0"/>
                <a:cs typeface="Arial" panose="020B0604020202020204" pitchFamily="34" charset="0"/>
              </a:rPr>
              <a:t>shows longitudinal folds called </a:t>
            </a:r>
            <a:r>
              <a:rPr lang="en-US" sz="2400" i="1" u="sng" dirty="0">
                <a:solidFill>
                  <a:srgbClr val="FF0000"/>
                </a:solidFill>
                <a:latin typeface="Arial" panose="020B0604020202020204" pitchFamily="34" charset="0"/>
                <a:cs typeface="Arial" panose="020B0604020202020204" pitchFamily="34" charset="0"/>
              </a:rPr>
              <a:t>rugae</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which disappear when stomach is </a:t>
            </a:r>
            <a:r>
              <a:rPr lang="en-US" sz="2400" dirty="0" smtClean="0">
                <a:latin typeface="Arial" panose="020B0604020202020204" pitchFamily="34" charset="0"/>
                <a:cs typeface="Arial" panose="020B0604020202020204" pitchFamily="34" charset="0"/>
              </a:rPr>
              <a:t>expanded, its mucosa </a:t>
            </a:r>
            <a:r>
              <a:rPr lang="en-US" sz="2400" dirty="0">
                <a:latin typeface="Arial" panose="020B0604020202020204" pitchFamily="34" charset="0"/>
                <a:cs typeface="Arial" panose="020B0604020202020204" pitchFamily="34" charset="0"/>
              </a:rPr>
              <a:t>also shows tiny grooves which appear as invaginations called </a:t>
            </a:r>
            <a:r>
              <a:rPr lang="en-US" sz="2400" i="1" dirty="0">
                <a:latin typeface="Arial" panose="020B0604020202020204" pitchFamily="34" charset="0"/>
                <a:cs typeface="Arial" panose="020B0604020202020204" pitchFamily="34" charset="0"/>
              </a:rPr>
              <a:t>gastric </a:t>
            </a:r>
            <a:r>
              <a:rPr lang="en-US" sz="2400" i="1" dirty="0" smtClean="0">
                <a:latin typeface="Arial" panose="020B0604020202020204" pitchFamily="34" charset="0"/>
                <a:cs typeface="Arial" panose="020B0604020202020204" pitchFamily="34" charset="0"/>
              </a:rPr>
              <a:t>pits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All </a:t>
            </a:r>
            <a:r>
              <a:rPr lang="en-US" sz="2400" dirty="0">
                <a:latin typeface="Arial" panose="020B0604020202020204" pitchFamily="34" charset="0"/>
                <a:cs typeface="Arial" panose="020B0604020202020204" pitchFamily="34" charset="0"/>
              </a:rPr>
              <a:t>the glands of the stomach open into the bottom of the gastric pits.</a:t>
            </a:r>
          </a:p>
          <a:p>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Anatomically</a:t>
            </a:r>
            <a:r>
              <a:rPr lang="en-US" sz="2400" dirty="0">
                <a:latin typeface="Arial" panose="020B0604020202020204" pitchFamily="34" charset="0"/>
                <a:cs typeface="Arial" panose="020B0604020202020204" pitchFamily="34" charset="0"/>
              </a:rPr>
              <a:t>, stomach is divided into four parts, </a:t>
            </a:r>
            <a:r>
              <a:rPr lang="en-US" sz="2400" dirty="0" smtClean="0">
                <a:latin typeface="Arial" panose="020B0604020202020204" pitchFamily="34" charset="0"/>
                <a:cs typeface="Arial" panose="020B0604020202020204" pitchFamily="34" charset="0"/>
              </a:rPr>
              <a:t>namely : </a:t>
            </a:r>
            <a:r>
              <a:rPr lang="en-US" sz="2400" b="1" u="sng" dirty="0" smtClean="0">
                <a:solidFill>
                  <a:srgbClr val="FF0000"/>
                </a:solidFill>
                <a:latin typeface="Arial" panose="020B0604020202020204" pitchFamily="34" charset="0"/>
                <a:cs typeface="Arial" panose="020B0604020202020204" pitchFamily="34" charset="0"/>
              </a:rPr>
              <a:t>cardia</a:t>
            </a:r>
            <a:r>
              <a:rPr lang="en-US" sz="2400" dirty="0">
                <a:latin typeface="Arial" panose="020B0604020202020204" pitchFamily="34" charset="0"/>
                <a:cs typeface="Arial" panose="020B0604020202020204" pitchFamily="34" charset="0"/>
              </a:rPr>
              <a:t>, </a:t>
            </a:r>
            <a:r>
              <a:rPr lang="en-US" sz="2400" b="1" u="sng" dirty="0">
                <a:solidFill>
                  <a:srgbClr val="FF0000"/>
                </a:solidFill>
                <a:latin typeface="Arial" panose="020B0604020202020204" pitchFamily="34" charset="0"/>
                <a:cs typeface="Arial" panose="020B0604020202020204" pitchFamily="34" charset="0"/>
              </a:rPr>
              <a:t>fundus</a:t>
            </a:r>
            <a:r>
              <a:rPr lang="en-US" sz="2400" dirty="0">
                <a:latin typeface="Arial" panose="020B0604020202020204" pitchFamily="34" charset="0"/>
                <a:cs typeface="Arial" panose="020B0604020202020204" pitchFamily="34" charset="0"/>
              </a:rPr>
              <a:t>, </a:t>
            </a:r>
            <a:r>
              <a:rPr lang="en-US" sz="2400" b="1" u="sng" dirty="0">
                <a:solidFill>
                  <a:srgbClr val="FF0000"/>
                </a:solidFill>
                <a:latin typeface="Arial" panose="020B0604020202020204" pitchFamily="34" charset="0"/>
                <a:cs typeface="Arial" panose="020B0604020202020204" pitchFamily="34" charset="0"/>
              </a:rPr>
              <a:t>body</a:t>
            </a:r>
            <a:r>
              <a:rPr lang="en-US" sz="2400" dirty="0">
                <a:latin typeface="Arial" panose="020B0604020202020204" pitchFamily="34" charset="0"/>
                <a:cs typeface="Arial" panose="020B0604020202020204" pitchFamily="34" charset="0"/>
              </a:rPr>
              <a:t> and </a:t>
            </a:r>
            <a:r>
              <a:rPr lang="en-US" sz="2400" b="1" u="sng" dirty="0">
                <a:solidFill>
                  <a:srgbClr val="FF0000"/>
                </a:solidFill>
                <a:latin typeface="Arial" panose="020B0604020202020204" pitchFamily="34" charset="0"/>
                <a:cs typeface="Arial" panose="020B0604020202020204" pitchFamily="34" charset="0"/>
              </a:rPr>
              <a:t>pylorus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u="sng" dirty="0">
                <a:solidFill>
                  <a:srgbClr val="0070C0"/>
                </a:solidFill>
                <a:latin typeface="Arial" panose="020B0604020202020204" pitchFamily="34" charset="0"/>
                <a:cs typeface="Arial" panose="020B0604020202020204" pitchFamily="34" charset="0"/>
              </a:rPr>
              <a:t>However, histologically</a:t>
            </a:r>
          </a:p>
          <a:p>
            <a:r>
              <a:rPr lang="en-US" sz="2400" u="sng" dirty="0">
                <a:solidFill>
                  <a:srgbClr val="0070C0"/>
                </a:solidFill>
                <a:latin typeface="Arial" panose="020B0604020202020204" pitchFamily="34" charset="0"/>
                <a:cs typeface="Arial" panose="020B0604020202020204" pitchFamily="34" charset="0"/>
              </a:rPr>
              <a:t>it is divided into three parts only because the fundus and body share common histological features</a:t>
            </a:r>
            <a:r>
              <a:rPr lang="en-US" sz="2400" u="sng"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84094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10600" cy="6678751"/>
          </a:xfrm>
          <a:prstGeom prst="rect">
            <a:avLst/>
          </a:prstGeom>
          <a:noFill/>
        </p:spPr>
        <p:txBody>
          <a:bodyPr wrap="square" rtlCol="0">
            <a:spAutoFit/>
          </a:bodyPr>
          <a:lstStyle/>
          <a:p>
            <a:r>
              <a:rPr lang="en-US" sz="2400" b="1" u="sng" dirty="0" smtClean="0">
                <a:solidFill>
                  <a:srgbClr val="FF0000"/>
                </a:solidFill>
                <a:latin typeface="Arial" panose="020B0604020202020204" pitchFamily="34" charset="0"/>
                <a:cs typeface="Arial" panose="020B0604020202020204" pitchFamily="34" charset="0"/>
              </a:rPr>
              <a:t>HISTOLOGICAL STRUCTURE</a:t>
            </a:r>
            <a:endParaRPr lang="en-US" sz="2400" b="1" u="sng"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Stomach has from inner to outer, the following four layers:</a:t>
            </a:r>
          </a:p>
          <a:p>
            <a:r>
              <a:rPr lang="en-US" sz="2400" b="1" u="sng" dirty="0">
                <a:solidFill>
                  <a:srgbClr val="FF0000"/>
                </a:solidFill>
                <a:latin typeface="Arial" panose="020B0604020202020204" pitchFamily="34" charset="0"/>
                <a:cs typeface="Arial" panose="020B0604020202020204" pitchFamily="34" charset="0"/>
              </a:rPr>
              <a:t>1. Mucosa </a:t>
            </a:r>
            <a:r>
              <a:rPr lang="en-US" sz="2000" dirty="0" smtClean="0">
                <a:latin typeface="Arial" panose="020B0604020202020204" pitchFamily="34" charset="0"/>
                <a:cs typeface="Arial" panose="020B0604020202020204" pitchFamily="34" charset="0"/>
              </a:rPr>
              <a:t>It </a:t>
            </a:r>
            <a:r>
              <a:rPr lang="en-US" sz="2000" dirty="0">
                <a:latin typeface="Arial" panose="020B0604020202020204" pitchFamily="34" charset="0"/>
                <a:cs typeface="Arial" panose="020B0604020202020204" pitchFamily="34" charset="0"/>
              </a:rPr>
              <a:t>is made of the following three layers:</a:t>
            </a:r>
          </a:p>
          <a:p>
            <a:r>
              <a:rPr lang="en-US" sz="2000" b="1" dirty="0">
                <a:solidFill>
                  <a:srgbClr val="0070C0"/>
                </a:solidFill>
                <a:latin typeface="Arial" panose="020B0604020202020204" pitchFamily="34" charset="0"/>
                <a:cs typeface="Arial" panose="020B0604020202020204" pitchFamily="34" charset="0"/>
              </a:rPr>
              <a:t>(a) Epithelium </a:t>
            </a:r>
            <a:r>
              <a:rPr lang="en-US" sz="2000" dirty="0">
                <a:latin typeface="Arial" panose="020B0604020202020204" pitchFamily="34" charset="0"/>
                <a:cs typeface="Arial" panose="020B0604020202020204" pitchFamily="34" charset="0"/>
              </a:rPr>
              <a:t>– simple tall columnar epithelium, which secretes </a:t>
            </a:r>
            <a:r>
              <a:rPr lang="en-US" sz="2000" dirty="0" smtClean="0">
                <a:latin typeface="Arial" panose="020B0604020202020204" pitchFamily="34" charset="0"/>
                <a:cs typeface="Arial" panose="020B0604020202020204" pitchFamily="34" charset="0"/>
              </a:rPr>
              <a:t>mucus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that </a:t>
            </a:r>
            <a:r>
              <a:rPr lang="en-US" sz="2000" dirty="0">
                <a:latin typeface="Arial" panose="020B0604020202020204" pitchFamily="34" charset="0"/>
                <a:cs typeface="Arial" panose="020B0604020202020204" pitchFamily="34" charset="0"/>
              </a:rPr>
              <a:t>lubricates and protects the </a:t>
            </a:r>
            <a:r>
              <a:rPr lang="en-US" sz="2000" dirty="0" smtClean="0">
                <a:latin typeface="Arial" panose="020B0604020202020204" pitchFamily="34" charset="0"/>
                <a:cs typeface="Arial" panose="020B0604020202020204" pitchFamily="34" charset="0"/>
              </a:rPr>
              <a:t>epithelial surface </a:t>
            </a:r>
            <a:r>
              <a:rPr lang="en-US" sz="2000" dirty="0">
                <a:latin typeface="Arial" panose="020B0604020202020204" pitchFamily="34" charset="0"/>
                <a:cs typeface="Arial" panose="020B0604020202020204" pitchFamily="34" charset="0"/>
              </a:rPr>
              <a:t>from the acid </a:t>
            </a:r>
            <a:r>
              <a:rPr lang="en-US" sz="2000" dirty="0" smtClean="0">
                <a:latin typeface="Arial" panose="020B0604020202020204" pitchFamily="34" charset="0"/>
                <a:cs typeface="Arial" panose="020B0604020202020204" pitchFamily="34" charset="0"/>
              </a:rPr>
              <a:t>content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of </a:t>
            </a:r>
            <a:r>
              <a:rPr lang="en-US" sz="2000" dirty="0">
                <a:latin typeface="Arial" panose="020B0604020202020204" pitchFamily="34" charset="0"/>
                <a:cs typeface="Arial" panose="020B0604020202020204" pitchFamily="34" charset="0"/>
              </a:rPr>
              <a:t>chyme. The epithelium shows invaginations called gastric pits. </a:t>
            </a:r>
            <a:r>
              <a:rPr lang="en-US" sz="2000" dirty="0" smtClean="0">
                <a:latin typeface="Arial" panose="020B0604020202020204" pitchFamily="34" charset="0"/>
                <a:cs typeface="Arial" panose="020B0604020202020204" pitchFamily="34" charset="0"/>
              </a:rPr>
              <a:t>The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epithelial</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cells </a:t>
            </a:r>
            <a:r>
              <a:rPr lang="en-US" sz="2000" dirty="0">
                <a:latin typeface="Arial" panose="020B0604020202020204" pitchFamily="34" charset="0"/>
                <a:cs typeface="Arial" panose="020B0604020202020204" pitchFamily="34" charset="0"/>
              </a:rPr>
              <a:t>are renewed about every three days.</a:t>
            </a:r>
          </a:p>
          <a:p>
            <a:r>
              <a:rPr lang="en-US" sz="2000" b="1" dirty="0">
                <a:solidFill>
                  <a:srgbClr val="0070C0"/>
                </a:solidFill>
                <a:latin typeface="Arial" panose="020B0604020202020204" pitchFamily="34" charset="0"/>
                <a:cs typeface="Arial" panose="020B0604020202020204" pitchFamily="34" charset="0"/>
              </a:rPr>
              <a:t>(b) Lamina propria </a:t>
            </a:r>
            <a:r>
              <a:rPr lang="en-US" sz="2000" dirty="0">
                <a:latin typeface="Arial" panose="020B0604020202020204" pitchFamily="34" charset="0"/>
                <a:cs typeface="Arial" panose="020B0604020202020204" pitchFamily="34" charset="0"/>
              </a:rPr>
              <a:t>– contains gastric glands </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b="1" dirty="0">
                <a:solidFill>
                  <a:srgbClr val="0070C0"/>
                </a:solidFill>
                <a:latin typeface="Arial" panose="020B0604020202020204" pitchFamily="34" charset="0"/>
                <a:cs typeface="Arial" panose="020B0604020202020204" pitchFamily="34" charset="0"/>
              </a:rPr>
              <a:t>(c) Muscularis mucosa </a:t>
            </a:r>
            <a:r>
              <a:rPr lang="en-US" sz="2000" dirty="0">
                <a:latin typeface="Arial" panose="020B0604020202020204" pitchFamily="34" charset="0"/>
                <a:cs typeface="Arial" panose="020B0604020202020204" pitchFamily="34" charset="0"/>
              </a:rPr>
              <a:t>– made of two layers of smooth muscle as in </a:t>
            </a:r>
            <a:r>
              <a:rPr lang="en-US" sz="2000" dirty="0" smtClean="0">
                <a:latin typeface="Arial" panose="020B0604020202020204" pitchFamily="34" charset="0"/>
                <a:cs typeface="Arial" panose="020B0604020202020204" pitchFamily="34" charset="0"/>
              </a:rPr>
              <a:t>the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general </a:t>
            </a:r>
            <a:r>
              <a:rPr lang="en-US" sz="2000" dirty="0">
                <a:latin typeface="Arial" panose="020B0604020202020204" pitchFamily="34" charset="0"/>
                <a:cs typeface="Arial" panose="020B0604020202020204" pitchFamily="34" charset="0"/>
              </a:rPr>
              <a:t>plan of GIT. Smooth muscle </a:t>
            </a:r>
            <a:r>
              <a:rPr lang="en-US" sz="2000" dirty="0" smtClean="0">
                <a:latin typeface="Arial" panose="020B0604020202020204" pitchFamily="34" charset="0"/>
                <a:cs typeface="Arial" panose="020B0604020202020204" pitchFamily="34" charset="0"/>
              </a:rPr>
              <a:t>fibers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extend </a:t>
            </a:r>
            <a:r>
              <a:rPr lang="en-US" sz="2000" dirty="0">
                <a:latin typeface="Arial" panose="020B0604020202020204" pitchFamily="34" charset="0"/>
                <a:cs typeface="Arial" panose="020B0604020202020204" pitchFamily="34" charset="0"/>
              </a:rPr>
              <a:t>into lamina </a:t>
            </a:r>
            <a:r>
              <a:rPr lang="en-US" sz="2000" dirty="0" smtClean="0">
                <a:latin typeface="Arial" panose="020B0604020202020204" pitchFamily="34" charset="0"/>
                <a:cs typeface="Arial" panose="020B0604020202020204" pitchFamily="34" charset="0"/>
              </a:rPr>
              <a:t>propria</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between </a:t>
            </a:r>
            <a:r>
              <a:rPr lang="en-US" sz="2000" dirty="0">
                <a:latin typeface="Arial" panose="020B0604020202020204" pitchFamily="34" charset="0"/>
                <a:cs typeface="Arial" panose="020B0604020202020204" pitchFamily="34" charset="0"/>
              </a:rPr>
              <a:t>gastric glands.</a:t>
            </a:r>
          </a:p>
          <a:p>
            <a:r>
              <a:rPr lang="en-US" sz="2400" b="1" u="sng" dirty="0">
                <a:solidFill>
                  <a:srgbClr val="FF0000"/>
                </a:solidFill>
                <a:latin typeface="Arial" panose="020B0604020202020204" pitchFamily="34" charset="0"/>
                <a:cs typeface="Arial" panose="020B0604020202020204" pitchFamily="34" charset="0"/>
              </a:rPr>
              <a:t>2. Submucosa</a:t>
            </a:r>
          </a:p>
          <a:p>
            <a:r>
              <a:rPr lang="en-US" sz="2000" dirty="0">
                <a:latin typeface="Arial" panose="020B0604020202020204" pitchFamily="34" charset="0"/>
                <a:cs typeface="Arial" panose="020B0604020202020204" pitchFamily="34" charset="0"/>
              </a:rPr>
              <a:t> It is same as the general plan of GIT</a:t>
            </a:r>
            <a:r>
              <a:rPr lang="en-US" sz="2000" dirty="0" smtClean="0">
                <a:latin typeface="Arial" panose="020B0604020202020204" pitchFamily="34" charset="0"/>
                <a:cs typeface="Arial" panose="020B0604020202020204" pitchFamily="34" charset="0"/>
              </a:rPr>
              <a:t>.</a:t>
            </a:r>
          </a:p>
          <a:p>
            <a:r>
              <a:rPr lang="en-US" sz="2400" b="1" u="sng" dirty="0">
                <a:solidFill>
                  <a:srgbClr val="FF0000"/>
                </a:solidFill>
                <a:latin typeface="Arial" panose="020B0604020202020204" pitchFamily="34" charset="0"/>
                <a:cs typeface="Arial" panose="020B0604020202020204" pitchFamily="34" charset="0"/>
              </a:rPr>
              <a:t>3. Muscularis externa</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It </a:t>
            </a:r>
            <a:r>
              <a:rPr lang="en-US" sz="2000" dirty="0">
                <a:latin typeface="Arial" panose="020B0604020202020204" pitchFamily="34" charset="0"/>
                <a:cs typeface="Arial" panose="020B0604020202020204" pitchFamily="34" charset="0"/>
              </a:rPr>
              <a:t>is composed of three layers of smooth </a:t>
            </a:r>
            <a:r>
              <a:rPr lang="en-US" sz="2000" dirty="0" smtClean="0">
                <a:latin typeface="Arial" panose="020B0604020202020204" pitchFamily="34" charset="0"/>
                <a:cs typeface="Arial" panose="020B0604020202020204" pitchFamily="34" charset="0"/>
              </a:rPr>
              <a:t>muscle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Inner oblique</a:t>
            </a:r>
          </a:p>
          <a:p>
            <a:r>
              <a:rPr lang="en-US" sz="2000" b="1" dirty="0" smtClean="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Middle circular</a:t>
            </a:r>
          </a:p>
          <a:p>
            <a:r>
              <a:rPr lang="en-US" sz="2000" b="1" dirty="0" smtClean="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Outer longitudinal</a:t>
            </a:r>
          </a:p>
          <a:p>
            <a:r>
              <a:rPr lang="en-US" sz="2400" b="1" u="sng" dirty="0">
                <a:solidFill>
                  <a:srgbClr val="FF0000"/>
                </a:solidFill>
                <a:latin typeface="Arial" panose="020B0604020202020204" pitchFamily="34" charset="0"/>
                <a:cs typeface="Arial" panose="020B0604020202020204" pitchFamily="34" charset="0"/>
              </a:rPr>
              <a:t>4. Serosa</a:t>
            </a:r>
          </a:p>
          <a:p>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It is same as general </a:t>
            </a:r>
            <a:r>
              <a:rPr lang="en-US" sz="2000" dirty="0" smtClean="0">
                <a:latin typeface="Arial" panose="020B0604020202020204" pitchFamily="34" charset="0"/>
                <a:cs typeface="Arial" panose="020B0604020202020204" pitchFamily="34" charset="0"/>
              </a:rPr>
              <a:t>structure </a:t>
            </a:r>
            <a:r>
              <a:rPr lang="en-US" sz="2000" dirty="0">
                <a:latin typeface="Arial" panose="020B0604020202020204" pitchFamily="34" charset="0"/>
                <a:cs typeface="Arial" panose="020B0604020202020204" pitchFamily="34" charset="0"/>
              </a:rPr>
              <a:t>of GIT.</a:t>
            </a:r>
          </a:p>
        </p:txBody>
      </p:sp>
    </p:spTree>
    <p:extLst>
      <p:ext uri="{BB962C8B-B14F-4D97-AF65-F5344CB8AC3E}">
        <p14:creationId xmlns:p14="http://schemas.microsoft.com/office/powerpoint/2010/main" val="601078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43400" y="1"/>
            <a:ext cx="1676400" cy="461665"/>
          </a:xfrm>
          <a:prstGeom prst="rect">
            <a:avLst/>
          </a:prstGeom>
          <a:solidFill>
            <a:schemeClr val="bg1"/>
          </a:solidFill>
        </p:spPr>
        <p:txBody>
          <a:bodyPr wrap="square" rtlCol="0">
            <a:spAutoFit/>
          </a:bodyPr>
          <a:lstStyle/>
          <a:p>
            <a:r>
              <a:rPr lang="en-US" sz="2400" b="1" dirty="0" smtClean="0"/>
              <a:t>Esophagus</a:t>
            </a:r>
            <a:endParaRPr lang="en-US" sz="2400" b="1" dirty="0"/>
          </a:p>
        </p:txBody>
      </p:sp>
      <p:sp>
        <p:nvSpPr>
          <p:cNvPr id="3" name="Rectangle 2"/>
          <p:cNvSpPr/>
          <p:nvPr/>
        </p:nvSpPr>
        <p:spPr>
          <a:xfrm>
            <a:off x="4823639" y="762000"/>
            <a:ext cx="1196161" cy="369332"/>
          </a:xfrm>
          <a:prstGeom prst="rect">
            <a:avLst/>
          </a:prstGeom>
          <a:solidFill>
            <a:schemeClr val="bg1"/>
          </a:solidFill>
        </p:spPr>
        <p:txBody>
          <a:bodyPr wrap="square">
            <a:spAutoFit/>
          </a:bodyPr>
          <a:lstStyle/>
          <a:p>
            <a:r>
              <a:rPr lang="en-US" b="1" dirty="0" smtClean="0"/>
              <a:t>Fundus</a:t>
            </a:r>
            <a:endParaRPr lang="en-US" b="1" dirty="0"/>
          </a:p>
        </p:txBody>
      </p:sp>
      <p:sp>
        <p:nvSpPr>
          <p:cNvPr id="4" name="Rectangle 3"/>
          <p:cNvSpPr/>
          <p:nvPr/>
        </p:nvSpPr>
        <p:spPr>
          <a:xfrm>
            <a:off x="4191000" y="1676400"/>
            <a:ext cx="998415" cy="461665"/>
          </a:xfrm>
          <a:prstGeom prst="rect">
            <a:avLst/>
          </a:prstGeom>
          <a:solidFill>
            <a:schemeClr val="bg1"/>
          </a:solidFill>
        </p:spPr>
        <p:txBody>
          <a:bodyPr wrap="none">
            <a:spAutoFit/>
          </a:bodyPr>
          <a:lstStyle/>
          <a:p>
            <a:pPr lvl="0"/>
            <a:r>
              <a:rPr lang="en-US" sz="2400" b="1" dirty="0" smtClean="0">
                <a:solidFill>
                  <a:prstClr val="black"/>
                </a:solidFill>
              </a:rPr>
              <a:t>Cardia</a:t>
            </a:r>
            <a:endParaRPr lang="en-US" sz="2400" b="1" dirty="0">
              <a:solidFill>
                <a:prstClr val="black"/>
              </a:solidFill>
            </a:endParaRPr>
          </a:p>
        </p:txBody>
      </p:sp>
      <p:sp>
        <p:nvSpPr>
          <p:cNvPr id="5" name="Rectangle 4"/>
          <p:cNvSpPr/>
          <p:nvPr/>
        </p:nvSpPr>
        <p:spPr>
          <a:xfrm>
            <a:off x="2260791" y="4800600"/>
            <a:ext cx="1134285" cy="461665"/>
          </a:xfrm>
          <a:prstGeom prst="rect">
            <a:avLst/>
          </a:prstGeom>
          <a:solidFill>
            <a:schemeClr val="bg1"/>
          </a:solidFill>
        </p:spPr>
        <p:txBody>
          <a:bodyPr wrap="none">
            <a:spAutoFit/>
          </a:bodyPr>
          <a:lstStyle/>
          <a:p>
            <a:pPr lvl="0"/>
            <a:r>
              <a:rPr lang="en-US" sz="2400" b="1" dirty="0" smtClean="0">
                <a:solidFill>
                  <a:prstClr val="black"/>
                </a:solidFill>
              </a:rPr>
              <a:t>Pylorus</a:t>
            </a:r>
            <a:endParaRPr lang="en-US" sz="2400" b="1" dirty="0">
              <a:solidFill>
                <a:prstClr val="black"/>
              </a:solidFill>
            </a:endParaRPr>
          </a:p>
        </p:txBody>
      </p:sp>
      <p:sp>
        <p:nvSpPr>
          <p:cNvPr id="6" name="TextBox 5"/>
          <p:cNvSpPr txBox="1"/>
          <p:nvPr/>
        </p:nvSpPr>
        <p:spPr>
          <a:xfrm>
            <a:off x="1600200" y="6280666"/>
            <a:ext cx="1794876"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4694472" y="3212583"/>
            <a:ext cx="974255" cy="400110"/>
          </a:xfrm>
          <a:prstGeom prst="rect">
            <a:avLst/>
          </a:prstGeom>
          <a:solidFill>
            <a:schemeClr val="bg1"/>
          </a:solidFill>
        </p:spPr>
        <p:txBody>
          <a:bodyPr wrap="square" rtlCol="0">
            <a:spAutoFit/>
          </a:bodyPr>
          <a:lstStyle/>
          <a:p>
            <a:r>
              <a:rPr lang="en-US" sz="2000" dirty="0" smtClean="0">
                <a:latin typeface="Arial" panose="020B0604020202020204" pitchFamily="34" charset="0"/>
                <a:cs typeface="Arial" panose="020B0604020202020204" pitchFamily="34" charset="0"/>
              </a:rPr>
              <a:t>Body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655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1187</Words>
  <Application>Microsoft Office PowerPoint</Application>
  <PresentationFormat>عرض على الشاشة (4:3)</PresentationFormat>
  <Paragraphs>209</Paragraphs>
  <Slides>27</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27</vt:i4>
      </vt:variant>
    </vt:vector>
  </HeadingPairs>
  <TitlesOfParts>
    <vt:vector size="34" baseType="lpstr">
      <vt:lpstr>Arial</vt:lpstr>
      <vt:lpstr>Arial Black</vt:lpstr>
      <vt:lpstr>Calibri</vt:lpstr>
      <vt:lpstr>Edwardian Script ITC</vt:lpstr>
      <vt:lpstr>Times New Roman</vt:lpstr>
      <vt:lpstr>Office Theme</vt:lpstr>
      <vt:lpstr>1_Office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sadiruldeen sami</dc:creator>
  <cp:lastModifiedBy>Maher</cp:lastModifiedBy>
  <cp:revision>67</cp:revision>
  <dcterms:created xsi:type="dcterms:W3CDTF">2006-08-16T00:00:00Z</dcterms:created>
  <dcterms:modified xsi:type="dcterms:W3CDTF">2019-04-09T11:54:48Z</dcterms:modified>
</cp:coreProperties>
</file>