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68"/>
  </p:notesMasterIdLst>
  <p:sldIdLst>
    <p:sldId id="256" r:id="rId2"/>
    <p:sldId id="292" r:id="rId3"/>
    <p:sldId id="293" r:id="rId4"/>
    <p:sldId id="401" r:id="rId5"/>
    <p:sldId id="325" r:id="rId6"/>
    <p:sldId id="308" r:id="rId7"/>
    <p:sldId id="402" r:id="rId8"/>
    <p:sldId id="310" r:id="rId9"/>
    <p:sldId id="329" r:id="rId10"/>
    <p:sldId id="332" r:id="rId11"/>
    <p:sldId id="399" r:id="rId12"/>
    <p:sldId id="333" r:id="rId13"/>
    <p:sldId id="335" r:id="rId14"/>
    <p:sldId id="337" r:id="rId15"/>
    <p:sldId id="341" r:id="rId16"/>
    <p:sldId id="400" r:id="rId17"/>
    <p:sldId id="342" r:id="rId18"/>
    <p:sldId id="344" r:id="rId19"/>
    <p:sldId id="347" r:id="rId20"/>
    <p:sldId id="294" r:id="rId21"/>
    <p:sldId id="349" r:id="rId22"/>
    <p:sldId id="296" r:id="rId23"/>
    <p:sldId id="403" r:id="rId24"/>
    <p:sldId id="404" r:id="rId25"/>
    <p:sldId id="405" r:id="rId26"/>
    <p:sldId id="357" r:id="rId27"/>
    <p:sldId id="406" r:id="rId28"/>
    <p:sldId id="407" r:id="rId29"/>
    <p:sldId id="408" r:id="rId30"/>
    <p:sldId id="313" r:id="rId31"/>
    <p:sldId id="315" r:id="rId32"/>
    <p:sldId id="358" r:id="rId33"/>
    <p:sldId id="396" r:id="rId34"/>
    <p:sldId id="397" r:id="rId35"/>
    <p:sldId id="409" r:id="rId36"/>
    <p:sldId id="410" r:id="rId37"/>
    <p:sldId id="411" r:id="rId38"/>
    <p:sldId id="412" r:id="rId39"/>
    <p:sldId id="413" r:id="rId40"/>
    <p:sldId id="414" r:id="rId41"/>
    <p:sldId id="415" r:id="rId42"/>
    <p:sldId id="416" r:id="rId43"/>
    <p:sldId id="417" r:id="rId44"/>
    <p:sldId id="418" r:id="rId45"/>
    <p:sldId id="419" r:id="rId46"/>
    <p:sldId id="420" r:id="rId47"/>
    <p:sldId id="421" r:id="rId48"/>
    <p:sldId id="422" r:id="rId49"/>
    <p:sldId id="423" r:id="rId50"/>
    <p:sldId id="424" r:id="rId51"/>
    <p:sldId id="425" r:id="rId52"/>
    <p:sldId id="426" r:id="rId53"/>
    <p:sldId id="427" r:id="rId54"/>
    <p:sldId id="428" r:id="rId55"/>
    <p:sldId id="429" r:id="rId56"/>
    <p:sldId id="367" r:id="rId57"/>
    <p:sldId id="368" r:id="rId58"/>
    <p:sldId id="430" r:id="rId59"/>
    <p:sldId id="376" r:id="rId60"/>
    <p:sldId id="382" r:id="rId61"/>
    <p:sldId id="386" r:id="rId62"/>
    <p:sldId id="387" r:id="rId63"/>
    <p:sldId id="389" r:id="rId64"/>
    <p:sldId id="390" r:id="rId65"/>
    <p:sldId id="392" r:id="rId66"/>
    <p:sldId id="317" r:id="rId6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9642" autoAdjust="0"/>
  </p:normalViewPr>
  <p:slideViewPr>
    <p:cSldViewPr showGuides="1">
      <p:cViewPr varScale="1">
        <p:scale>
          <a:sx n="61" d="100"/>
          <a:sy n="61" d="100"/>
        </p:scale>
        <p:origin x="62" y="1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E51AA47-233B-4955-BEAA-0E53CCF6B50E}" type="datetimeFigureOut">
              <a:rPr lang="ar-IQ" smtClean="0"/>
              <a:pPr/>
              <a:t>02/09/1440</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49CA8FA-AADE-400D-BDEB-94FAEA8EC076}" type="slidenum">
              <a:rPr lang="ar-IQ" smtClean="0"/>
              <a:pPr/>
              <a:t>‹#›</a:t>
            </a:fld>
            <a:endParaRPr lang="ar-IQ"/>
          </a:p>
        </p:txBody>
      </p:sp>
    </p:spTree>
    <p:extLst>
      <p:ext uri="{BB962C8B-B14F-4D97-AF65-F5344CB8AC3E}">
        <p14:creationId xmlns:p14="http://schemas.microsoft.com/office/powerpoint/2010/main" val="345536584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BB0618-420D-43B8-A69C-C3B4CA45031D}" type="datetimeFigureOut">
              <a:rPr lang="ar-IQ" smtClean="0"/>
              <a:pPr/>
              <a:t>02/09/1440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0212A01-C9B6-4E26-AC7A-3A7F2CA4E543}" type="slidenum">
              <a:rPr lang="ar-IQ" smtClean="0"/>
              <a:pPr/>
              <a:t>‹#›</a:t>
            </a:fld>
            <a:endParaRPr lang="ar-IQ"/>
          </a:p>
        </p:txBody>
      </p:sp>
    </p:spTree>
    <p:extLst>
      <p:ext uri="{BB962C8B-B14F-4D97-AF65-F5344CB8AC3E}">
        <p14:creationId xmlns:p14="http://schemas.microsoft.com/office/powerpoint/2010/main" val="3765646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BB0618-420D-43B8-A69C-C3B4CA45031D}" type="datetimeFigureOut">
              <a:rPr lang="ar-IQ" smtClean="0"/>
              <a:pPr/>
              <a:t>02/09/1440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0212A01-C9B6-4E26-AC7A-3A7F2CA4E543}" type="slidenum">
              <a:rPr lang="ar-IQ" smtClean="0"/>
              <a:pPr/>
              <a:t>‹#›</a:t>
            </a:fld>
            <a:endParaRPr lang="ar-IQ"/>
          </a:p>
        </p:txBody>
      </p:sp>
    </p:spTree>
    <p:extLst>
      <p:ext uri="{BB962C8B-B14F-4D97-AF65-F5344CB8AC3E}">
        <p14:creationId xmlns:p14="http://schemas.microsoft.com/office/powerpoint/2010/main" val="336450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BB0618-420D-43B8-A69C-C3B4CA45031D}" type="datetimeFigureOut">
              <a:rPr lang="ar-IQ" smtClean="0"/>
              <a:pPr/>
              <a:t>02/09/1440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0212A01-C9B6-4E26-AC7A-3A7F2CA4E543}" type="slidenum">
              <a:rPr lang="ar-IQ" smtClean="0"/>
              <a:pPr/>
              <a:t>‹#›</a:t>
            </a:fld>
            <a:endParaRPr lang="ar-IQ"/>
          </a:p>
        </p:txBody>
      </p:sp>
    </p:spTree>
    <p:extLst>
      <p:ext uri="{BB962C8B-B14F-4D97-AF65-F5344CB8AC3E}">
        <p14:creationId xmlns:p14="http://schemas.microsoft.com/office/powerpoint/2010/main" val="1059698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BB0618-420D-43B8-A69C-C3B4CA45031D}" type="datetimeFigureOut">
              <a:rPr lang="ar-IQ" smtClean="0"/>
              <a:pPr/>
              <a:t>02/09/1440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0212A01-C9B6-4E26-AC7A-3A7F2CA4E543}" type="slidenum">
              <a:rPr lang="ar-IQ" smtClean="0"/>
              <a:pPr/>
              <a:t>‹#›</a:t>
            </a:fld>
            <a:endParaRPr lang="ar-IQ"/>
          </a:p>
        </p:txBody>
      </p:sp>
    </p:spTree>
    <p:extLst>
      <p:ext uri="{BB962C8B-B14F-4D97-AF65-F5344CB8AC3E}">
        <p14:creationId xmlns:p14="http://schemas.microsoft.com/office/powerpoint/2010/main" val="702046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BB0618-420D-43B8-A69C-C3B4CA45031D}" type="datetimeFigureOut">
              <a:rPr lang="ar-IQ" smtClean="0"/>
              <a:pPr/>
              <a:t>02/09/1440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0212A01-C9B6-4E26-AC7A-3A7F2CA4E543}" type="slidenum">
              <a:rPr lang="ar-IQ" smtClean="0"/>
              <a:pPr/>
              <a:t>‹#›</a:t>
            </a:fld>
            <a:endParaRPr lang="ar-IQ"/>
          </a:p>
        </p:txBody>
      </p:sp>
    </p:spTree>
    <p:extLst>
      <p:ext uri="{BB962C8B-B14F-4D97-AF65-F5344CB8AC3E}">
        <p14:creationId xmlns:p14="http://schemas.microsoft.com/office/powerpoint/2010/main" val="514348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BB0618-420D-43B8-A69C-C3B4CA45031D}" type="datetimeFigureOut">
              <a:rPr lang="ar-IQ" smtClean="0"/>
              <a:pPr/>
              <a:t>02/09/1440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0212A01-C9B6-4E26-AC7A-3A7F2CA4E543}" type="slidenum">
              <a:rPr lang="ar-IQ" smtClean="0"/>
              <a:pPr/>
              <a:t>‹#›</a:t>
            </a:fld>
            <a:endParaRPr lang="ar-IQ"/>
          </a:p>
        </p:txBody>
      </p:sp>
    </p:spTree>
    <p:extLst>
      <p:ext uri="{BB962C8B-B14F-4D97-AF65-F5344CB8AC3E}">
        <p14:creationId xmlns:p14="http://schemas.microsoft.com/office/powerpoint/2010/main" val="190850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BB0618-420D-43B8-A69C-C3B4CA45031D}" type="datetimeFigureOut">
              <a:rPr lang="ar-IQ" smtClean="0"/>
              <a:pPr/>
              <a:t>02/09/1440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A0212A01-C9B6-4E26-AC7A-3A7F2CA4E543}" type="slidenum">
              <a:rPr lang="ar-IQ" smtClean="0"/>
              <a:pPr/>
              <a:t>‹#›</a:t>
            </a:fld>
            <a:endParaRPr lang="ar-IQ"/>
          </a:p>
        </p:txBody>
      </p:sp>
    </p:spTree>
    <p:extLst>
      <p:ext uri="{BB962C8B-B14F-4D97-AF65-F5344CB8AC3E}">
        <p14:creationId xmlns:p14="http://schemas.microsoft.com/office/powerpoint/2010/main" val="3400307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BB0618-420D-43B8-A69C-C3B4CA45031D}" type="datetimeFigureOut">
              <a:rPr lang="ar-IQ" smtClean="0"/>
              <a:pPr/>
              <a:t>02/09/1440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A0212A01-C9B6-4E26-AC7A-3A7F2CA4E543}" type="slidenum">
              <a:rPr lang="ar-IQ" smtClean="0"/>
              <a:pPr/>
              <a:t>‹#›</a:t>
            </a:fld>
            <a:endParaRPr lang="ar-IQ"/>
          </a:p>
        </p:txBody>
      </p:sp>
    </p:spTree>
    <p:extLst>
      <p:ext uri="{BB962C8B-B14F-4D97-AF65-F5344CB8AC3E}">
        <p14:creationId xmlns:p14="http://schemas.microsoft.com/office/powerpoint/2010/main" val="3290475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B0618-420D-43B8-A69C-C3B4CA45031D}" type="datetimeFigureOut">
              <a:rPr lang="ar-IQ" smtClean="0"/>
              <a:pPr/>
              <a:t>02/09/1440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A0212A01-C9B6-4E26-AC7A-3A7F2CA4E543}" type="slidenum">
              <a:rPr lang="ar-IQ" smtClean="0"/>
              <a:pPr/>
              <a:t>‹#›</a:t>
            </a:fld>
            <a:endParaRPr lang="ar-IQ"/>
          </a:p>
        </p:txBody>
      </p:sp>
    </p:spTree>
    <p:extLst>
      <p:ext uri="{BB962C8B-B14F-4D97-AF65-F5344CB8AC3E}">
        <p14:creationId xmlns:p14="http://schemas.microsoft.com/office/powerpoint/2010/main" val="3255994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BB0618-420D-43B8-A69C-C3B4CA45031D}" type="datetimeFigureOut">
              <a:rPr lang="ar-IQ" smtClean="0"/>
              <a:pPr/>
              <a:t>02/09/1440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0212A01-C9B6-4E26-AC7A-3A7F2CA4E543}" type="slidenum">
              <a:rPr lang="ar-IQ" smtClean="0"/>
              <a:pPr/>
              <a:t>‹#›</a:t>
            </a:fld>
            <a:endParaRPr lang="ar-IQ"/>
          </a:p>
        </p:txBody>
      </p:sp>
    </p:spTree>
    <p:extLst>
      <p:ext uri="{BB962C8B-B14F-4D97-AF65-F5344CB8AC3E}">
        <p14:creationId xmlns:p14="http://schemas.microsoft.com/office/powerpoint/2010/main" val="2275538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BB0618-420D-43B8-A69C-C3B4CA45031D}" type="datetimeFigureOut">
              <a:rPr lang="ar-IQ" smtClean="0"/>
              <a:pPr/>
              <a:t>02/09/1440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0212A01-C9B6-4E26-AC7A-3A7F2CA4E543}" type="slidenum">
              <a:rPr lang="ar-IQ" smtClean="0"/>
              <a:pPr/>
              <a:t>‹#›</a:t>
            </a:fld>
            <a:endParaRPr lang="ar-IQ"/>
          </a:p>
        </p:txBody>
      </p:sp>
    </p:spTree>
    <p:extLst>
      <p:ext uri="{BB962C8B-B14F-4D97-AF65-F5344CB8AC3E}">
        <p14:creationId xmlns:p14="http://schemas.microsoft.com/office/powerpoint/2010/main" val="27704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2BB0618-420D-43B8-A69C-C3B4CA45031D}" type="datetimeFigureOut">
              <a:rPr lang="ar-IQ" smtClean="0"/>
              <a:pPr/>
              <a:t>02/09/1440</a:t>
            </a:fld>
            <a:endParaRPr lang="ar-IQ"/>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0212A01-C9B6-4E26-AC7A-3A7F2CA4E543}" type="slidenum">
              <a:rPr lang="ar-IQ" smtClean="0"/>
              <a:pPr/>
              <a:t>‹#›</a:t>
            </a:fld>
            <a:endParaRPr lang="ar-IQ"/>
          </a:p>
        </p:txBody>
      </p:sp>
    </p:spTree>
    <p:extLst>
      <p:ext uri="{BB962C8B-B14F-4D97-AF65-F5344CB8AC3E}">
        <p14:creationId xmlns:p14="http://schemas.microsoft.com/office/powerpoint/2010/main" val="35732988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thmar.habeeb.12@ucl.ac.uk" TargetMode="External"/><Relationship Id="rId2" Type="http://schemas.openxmlformats.org/officeDocument/2006/relationships/hyperlink" Target="mailto:athmar1978@yahoo.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0"/>
            <a:ext cx="7772400" cy="1829761"/>
          </a:xfrm>
        </p:spPr>
        <p:txBody>
          <a:bodyPr>
            <a:normAutofit/>
          </a:bodyPr>
          <a:lstStyle/>
          <a:p>
            <a:pPr algn="l"/>
            <a:r>
              <a:rPr lang="en-GB" sz="6000" dirty="0"/>
              <a:t>Dosage Form Design</a:t>
            </a:r>
            <a:endParaRPr lang="ar-IQ" sz="6000" dirty="0"/>
          </a:p>
        </p:txBody>
      </p:sp>
      <p:sp>
        <p:nvSpPr>
          <p:cNvPr id="3" name="Subtitle 2"/>
          <p:cNvSpPr>
            <a:spLocks noGrp="1"/>
          </p:cNvSpPr>
          <p:nvPr>
            <p:ph type="subTitle" idx="1"/>
          </p:nvPr>
        </p:nvSpPr>
        <p:spPr>
          <a:xfrm>
            <a:off x="251520" y="3853497"/>
            <a:ext cx="8640960" cy="3024336"/>
          </a:xfrm>
        </p:spPr>
        <p:txBody>
          <a:bodyPr>
            <a:normAutofit fontScale="77500" lnSpcReduction="20000"/>
          </a:bodyPr>
          <a:lstStyle/>
          <a:p>
            <a:pPr rtl="0"/>
            <a:r>
              <a:rPr lang="en-GB" sz="3800" dirty="0" smtClean="0">
                <a:solidFill>
                  <a:schemeClr val="tx1"/>
                </a:solidFill>
              </a:rPr>
              <a:t>Biopharmaceutical and Pharmacokinetic Considerations </a:t>
            </a:r>
          </a:p>
          <a:p>
            <a:pPr algn="l" rtl="0"/>
            <a:endParaRPr lang="en-GB" sz="3200" dirty="0">
              <a:solidFill>
                <a:schemeClr val="tx1"/>
              </a:solidFill>
            </a:endParaRPr>
          </a:p>
          <a:p>
            <a:pPr algn="l" rtl="0"/>
            <a:endParaRPr lang="en-GB" sz="3200" dirty="0" smtClean="0">
              <a:solidFill>
                <a:schemeClr val="tx1"/>
              </a:solidFill>
            </a:endParaRPr>
          </a:p>
          <a:p>
            <a:r>
              <a:rPr lang="en-US" altLang="en-US" sz="3200" dirty="0">
                <a:solidFill>
                  <a:schemeClr val="tx1"/>
                </a:solidFill>
              </a:rPr>
              <a:t>Dr. </a:t>
            </a:r>
            <a:r>
              <a:rPr lang="en-US" altLang="en-US" sz="3200" dirty="0" err="1">
                <a:solidFill>
                  <a:schemeClr val="tx1"/>
                </a:solidFill>
              </a:rPr>
              <a:t>Athmar</a:t>
            </a:r>
            <a:r>
              <a:rPr lang="en-US" altLang="en-US" sz="3200" dirty="0">
                <a:solidFill>
                  <a:schemeClr val="tx1"/>
                </a:solidFill>
              </a:rPr>
              <a:t> </a:t>
            </a:r>
            <a:r>
              <a:rPr lang="en-US" altLang="en-US" sz="3200" dirty="0" err="1">
                <a:solidFill>
                  <a:schemeClr val="tx1"/>
                </a:solidFill>
              </a:rPr>
              <a:t>Dhahir</a:t>
            </a:r>
            <a:r>
              <a:rPr lang="en-US" altLang="en-US" sz="3200" dirty="0">
                <a:solidFill>
                  <a:schemeClr val="tx1"/>
                </a:solidFill>
              </a:rPr>
              <a:t> </a:t>
            </a:r>
            <a:r>
              <a:rPr lang="en-US" altLang="en-US" sz="3200" dirty="0" err="1">
                <a:solidFill>
                  <a:schemeClr val="tx1"/>
                </a:solidFill>
              </a:rPr>
              <a:t>Habeeb</a:t>
            </a:r>
            <a:endParaRPr lang="en-US" altLang="en-US" sz="3200" dirty="0">
              <a:solidFill>
                <a:schemeClr val="tx1"/>
              </a:solidFill>
            </a:endParaRPr>
          </a:p>
          <a:p>
            <a:r>
              <a:rPr lang="en-US" altLang="en-US" sz="3200" dirty="0">
                <a:solidFill>
                  <a:schemeClr val="tx1"/>
                </a:solidFill>
              </a:rPr>
              <a:t>PhD in Industrial pharmacy and drug delivery</a:t>
            </a:r>
          </a:p>
          <a:p>
            <a:r>
              <a:rPr lang="en-US" altLang="en-US" sz="3200" dirty="0">
                <a:solidFill>
                  <a:schemeClr val="tx1"/>
                </a:solidFill>
                <a:hlinkClick r:id="rId2"/>
              </a:rPr>
              <a:t>athmar1978@yahoo.com</a:t>
            </a:r>
            <a:endParaRPr lang="en-US" altLang="en-US" sz="3200" dirty="0">
              <a:solidFill>
                <a:schemeClr val="tx1"/>
              </a:solidFill>
            </a:endParaRPr>
          </a:p>
          <a:p>
            <a:r>
              <a:rPr lang="en-US" altLang="en-US" sz="3200" u="sng" dirty="0">
                <a:solidFill>
                  <a:schemeClr val="tx1"/>
                </a:solidFill>
              </a:rPr>
              <a:t>a</a:t>
            </a:r>
            <a:r>
              <a:rPr lang="en-US" altLang="en-US" sz="3200" u="sng" dirty="0">
                <a:solidFill>
                  <a:schemeClr val="tx1"/>
                </a:solidFill>
                <a:hlinkClick r:id="rId3"/>
              </a:rPr>
              <a:t>th</a:t>
            </a:r>
            <a:r>
              <a:rPr lang="en-US" altLang="en-US" sz="3200" dirty="0">
                <a:solidFill>
                  <a:schemeClr val="tx1"/>
                </a:solidFill>
                <a:hlinkClick r:id="rId3"/>
              </a:rPr>
              <a:t>mar.habeeb.12@ucl.ac.uk</a:t>
            </a:r>
            <a:endParaRPr lang="en-US" altLang="en-US" sz="3200" dirty="0">
              <a:solidFill>
                <a:schemeClr val="tx1"/>
              </a:solidFill>
            </a:endParaRPr>
          </a:p>
          <a:p>
            <a:pPr algn="l" rtl="0"/>
            <a:endParaRPr lang="ar-IQ" sz="32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60649"/>
            <a:ext cx="8712967" cy="2376263"/>
          </a:xfrm>
        </p:spPr>
        <p:txBody>
          <a:bodyPr>
            <a:normAutofit/>
          </a:bodyPr>
          <a:lstStyle/>
          <a:p>
            <a:pPr algn="l" rtl="0"/>
            <a:r>
              <a:rPr lang="en-US" dirty="0" smtClean="0"/>
              <a:t>Figure 5.6 depicts concentration–time curves showing different peak height concentrations for equal amounts of drug from two different formulations following oral administration.</a:t>
            </a:r>
          </a:p>
          <a:p>
            <a:pPr algn="l" rtl="0"/>
            <a:r>
              <a:rPr lang="en-US" dirty="0" smtClean="0"/>
              <a:t> The horizontal line drawn across the figure indicates that the minimum effective concentration (MEC) for the drug substance is 4.0 mg/</a:t>
            </a:r>
            <a:r>
              <a:rPr lang="en-US" dirty="0" err="1" smtClean="0"/>
              <a:t>mL.</a:t>
            </a:r>
            <a:r>
              <a:rPr lang="en-US" dirty="0" smtClean="0"/>
              <a:t> </a:t>
            </a:r>
          </a:p>
          <a:p>
            <a:pPr algn="l" rtl="0"/>
            <a:endParaRPr lang="ar-IQ" dirty="0"/>
          </a:p>
        </p:txBody>
      </p:sp>
      <p:pic>
        <p:nvPicPr>
          <p:cNvPr id="3" name="Picture 2"/>
          <p:cNvPicPr>
            <a:picLocks noChangeAspect="1" noChangeArrowheads="1"/>
          </p:cNvPicPr>
          <p:nvPr/>
        </p:nvPicPr>
        <p:blipFill>
          <a:blip r:embed="rId2" cstate="print"/>
          <a:srcRect l="20750" t="10453" r="16712" b="25563"/>
          <a:stretch>
            <a:fillRect/>
          </a:stretch>
        </p:blipFill>
        <p:spPr bwMode="auto">
          <a:xfrm>
            <a:off x="827584" y="2622888"/>
            <a:ext cx="7347554" cy="42264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60649"/>
            <a:ext cx="8712967" cy="1944215"/>
          </a:xfrm>
        </p:spPr>
        <p:txBody>
          <a:bodyPr>
            <a:normAutofit/>
          </a:bodyPr>
          <a:lstStyle/>
          <a:p>
            <a:pPr algn="just" rtl="0"/>
            <a:r>
              <a:rPr lang="en-US" dirty="0" smtClean="0"/>
              <a:t>Comparing the blood levels of drug achieved after oral administration of equal doses of formulations A and B in Figure 5.6, formulation A will achieve the required blood levels of drug to produce the desired pharmacologic effect, whereas formulation B will not.   </a:t>
            </a:r>
            <a:endParaRPr lang="ar-IQ" dirty="0" smtClean="0"/>
          </a:p>
          <a:p>
            <a:pPr algn="just" rtl="0"/>
            <a:endParaRPr lang="ar-IQ" dirty="0"/>
          </a:p>
        </p:txBody>
      </p:sp>
      <p:pic>
        <p:nvPicPr>
          <p:cNvPr id="3" name="Picture 2"/>
          <p:cNvPicPr>
            <a:picLocks noChangeAspect="1" noChangeArrowheads="1"/>
          </p:cNvPicPr>
          <p:nvPr/>
        </p:nvPicPr>
        <p:blipFill>
          <a:blip r:embed="rId2" cstate="print"/>
          <a:srcRect l="20750" t="10453" r="16712" b="25563"/>
          <a:stretch>
            <a:fillRect/>
          </a:stretch>
        </p:blipFill>
        <p:spPr bwMode="auto">
          <a:xfrm>
            <a:off x="971600" y="2326258"/>
            <a:ext cx="7632848" cy="4390576"/>
          </a:xfrm>
          <a:prstGeom prst="rect">
            <a:avLst/>
          </a:prstGeom>
          <a:noFill/>
          <a:ln w="9525">
            <a:noFill/>
            <a:miter lim="800000"/>
            <a:headEnd/>
            <a:tailEnd/>
          </a:ln>
        </p:spPr>
      </p:pic>
    </p:spTree>
    <p:extLst>
      <p:ext uri="{BB962C8B-B14F-4D97-AF65-F5344CB8AC3E}">
        <p14:creationId xmlns:p14="http://schemas.microsoft.com/office/powerpoint/2010/main" val="1328494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712968" cy="2376264"/>
          </a:xfrm>
        </p:spPr>
        <p:txBody>
          <a:bodyPr/>
          <a:lstStyle/>
          <a:p>
            <a:pPr algn="l" rtl="0"/>
            <a:r>
              <a:rPr lang="en-US" dirty="0" smtClean="0"/>
              <a:t> On the other hand, if the MEC for the drug is 2.0 mg/mL and the minimum toxic concentration (MTC) is 4.0 mg/mL, as depicted in Figure 5.7, equal doses of the two formulations result in toxic effects produced by formulation A but only desired effects by formulation B. The objective in the individual dosing of a patient is to achieve the MEC but not the MTC. </a:t>
            </a:r>
            <a:endParaRPr lang="ar-IQ" dirty="0"/>
          </a:p>
        </p:txBody>
      </p:sp>
      <p:pic>
        <p:nvPicPr>
          <p:cNvPr id="4" name="Picture 2"/>
          <p:cNvPicPr>
            <a:picLocks noChangeAspect="1" noChangeArrowheads="1"/>
          </p:cNvPicPr>
          <p:nvPr/>
        </p:nvPicPr>
        <p:blipFill>
          <a:blip r:embed="rId2" cstate="print"/>
          <a:srcRect l="18536" t="10453" r="18926" b="23594"/>
          <a:stretch>
            <a:fillRect/>
          </a:stretch>
        </p:blipFill>
        <p:spPr bwMode="auto">
          <a:xfrm>
            <a:off x="827584" y="2578286"/>
            <a:ext cx="7056784" cy="41841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5"/>
            <a:ext cx="8712968" cy="2016224"/>
          </a:xfrm>
        </p:spPr>
        <p:txBody>
          <a:bodyPr>
            <a:normAutofit/>
          </a:bodyPr>
          <a:lstStyle/>
          <a:p>
            <a:pPr algn="just" rtl="0"/>
            <a:r>
              <a:rPr lang="en-US" sz="2400" dirty="0" smtClean="0"/>
              <a:t>The size of the dose influences the blood level concentration and C</a:t>
            </a:r>
            <a:r>
              <a:rPr lang="en-US" sz="2400" baseline="-25000" dirty="0" smtClean="0"/>
              <a:t>max</a:t>
            </a:r>
            <a:r>
              <a:rPr lang="en-US" sz="2400" dirty="0" smtClean="0"/>
              <a:t> for that substance.</a:t>
            </a:r>
          </a:p>
          <a:p>
            <a:pPr algn="just" rtl="0"/>
            <a:r>
              <a:rPr lang="en-US" sz="2400" dirty="0" smtClean="0"/>
              <a:t> Figure 5.8 depicts the influence of dose on the blood level–time curve for a hypothetical drug administered by the same route and in the same dosage form.</a:t>
            </a:r>
          </a:p>
        </p:txBody>
      </p:sp>
      <p:pic>
        <p:nvPicPr>
          <p:cNvPr id="4" name="Picture 2"/>
          <p:cNvPicPr>
            <a:picLocks noChangeAspect="1" noChangeArrowheads="1"/>
          </p:cNvPicPr>
          <p:nvPr/>
        </p:nvPicPr>
        <p:blipFill>
          <a:blip r:embed="rId2" cstate="print"/>
          <a:srcRect l="17429" t="11438" r="51025" b="22610"/>
          <a:stretch>
            <a:fillRect/>
          </a:stretch>
        </p:blipFill>
        <p:spPr bwMode="auto">
          <a:xfrm>
            <a:off x="3999632" y="2420888"/>
            <a:ext cx="5112568" cy="4281776"/>
          </a:xfrm>
          <a:prstGeom prst="rect">
            <a:avLst/>
          </a:prstGeom>
          <a:noFill/>
          <a:ln w="9525">
            <a:noFill/>
            <a:miter lim="800000"/>
            <a:headEnd/>
            <a:tailEnd/>
          </a:ln>
        </p:spPr>
      </p:pic>
      <p:sp>
        <p:nvSpPr>
          <p:cNvPr id="6" name="TextBox 5"/>
          <p:cNvSpPr txBox="1"/>
          <p:nvPr/>
        </p:nvSpPr>
        <p:spPr>
          <a:xfrm>
            <a:off x="170571" y="4037876"/>
            <a:ext cx="3896381" cy="1631216"/>
          </a:xfrm>
          <a:prstGeom prst="rect">
            <a:avLst/>
          </a:prstGeom>
          <a:noFill/>
        </p:spPr>
        <p:txBody>
          <a:bodyPr wrap="square" rtlCol="0">
            <a:spAutoFit/>
          </a:bodyPr>
          <a:lstStyle/>
          <a:p>
            <a:pPr algn="just" rtl="0"/>
            <a:r>
              <a:rPr lang="en-US" sz="2000" b="1" dirty="0"/>
              <a:t>As the dose </a:t>
            </a:r>
            <a:r>
              <a:rPr lang="en-US" sz="2000" b="1" dirty="0" smtClean="0"/>
              <a:t>increases,</a:t>
            </a:r>
          </a:p>
          <a:p>
            <a:pPr algn="just" rtl="0"/>
            <a:r>
              <a:rPr lang="en-US" sz="2000" b="1" dirty="0" smtClean="0"/>
              <a:t>The </a:t>
            </a:r>
            <a:r>
              <a:rPr lang="en-US" sz="2000" b="1" dirty="0" err="1"/>
              <a:t>C</a:t>
            </a:r>
            <a:r>
              <a:rPr lang="en-US" sz="2000" b="1" baseline="-25000" dirty="0" err="1"/>
              <a:t>max</a:t>
            </a:r>
            <a:r>
              <a:rPr lang="en-US" sz="2000" b="1" dirty="0"/>
              <a:t> is proportionately higher </a:t>
            </a:r>
            <a:endParaRPr lang="en-US" sz="2000" b="1" dirty="0" smtClean="0"/>
          </a:p>
          <a:p>
            <a:pPr algn="just" rtl="0"/>
            <a:r>
              <a:rPr lang="en-US" sz="2000" b="1" dirty="0" smtClean="0"/>
              <a:t>The </a:t>
            </a:r>
            <a:r>
              <a:rPr lang="en-US" sz="2000" b="1" dirty="0"/>
              <a:t>AUC proportionately </a:t>
            </a:r>
            <a:r>
              <a:rPr lang="en-US" sz="2000" b="1" dirty="0" smtClean="0"/>
              <a:t>greater.</a:t>
            </a:r>
          </a:p>
          <a:p>
            <a:pPr algn="just" rtl="0"/>
            <a:r>
              <a:rPr lang="en-US" sz="2000" b="1" dirty="0" err="1" smtClean="0"/>
              <a:t>T</a:t>
            </a:r>
            <a:r>
              <a:rPr lang="en-US" sz="2000" b="1" baseline="-25000" dirty="0" err="1" smtClean="0"/>
              <a:t>max</a:t>
            </a:r>
            <a:r>
              <a:rPr lang="en-US" sz="2000" b="1" dirty="0" smtClean="0"/>
              <a:t> </a:t>
            </a:r>
            <a:r>
              <a:rPr lang="en-US" sz="2000" b="1" dirty="0"/>
              <a:t>is the same for each dose.  </a:t>
            </a:r>
            <a:endParaRPr lang="ar-IQ" sz="2000" b="1" dirty="0"/>
          </a:p>
          <a:p>
            <a:endParaRPr lang="en-GB" sz="20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US" sz="2800" dirty="0" smtClean="0">
                <a:effectLst/>
              </a:rPr>
              <a:t>Time of Peak </a:t>
            </a:r>
            <a:endParaRPr lang="ar-IQ" sz="2800" dirty="0">
              <a:effectLst/>
            </a:endParaRPr>
          </a:p>
        </p:txBody>
      </p:sp>
      <p:sp>
        <p:nvSpPr>
          <p:cNvPr id="3" name="Content Placeholder 2"/>
          <p:cNvSpPr>
            <a:spLocks noGrp="1"/>
          </p:cNvSpPr>
          <p:nvPr>
            <p:ph idx="1"/>
          </p:nvPr>
        </p:nvSpPr>
        <p:spPr>
          <a:xfrm>
            <a:off x="457200" y="908720"/>
            <a:ext cx="8229600" cy="5098571"/>
          </a:xfrm>
        </p:spPr>
        <p:txBody>
          <a:bodyPr>
            <a:normAutofit/>
          </a:bodyPr>
          <a:lstStyle/>
          <a:p>
            <a:pPr algn="just" rtl="0"/>
            <a:r>
              <a:rPr lang="en-US" sz="2400" dirty="0" smtClean="0"/>
              <a:t>The second important parameter in assessing the comparative bioavailability of two formulations is T</a:t>
            </a:r>
            <a:r>
              <a:rPr lang="en-US" sz="2400" baseline="-25000" dirty="0" smtClean="0"/>
              <a:t>max</a:t>
            </a:r>
            <a:r>
              <a:rPr lang="en-US" sz="2400" dirty="0" smtClean="0"/>
              <a:t>. In Figure 5.6, T</a:t>
            </a:r>
            <a:r>
              <a:rPr lang="en-US" sz="2400" baseline="-25000" dirty="0" smtClean="0"/>
              <a:t>max</a:t>
            </a:r>
            <a:r>
              <a:rPr lang="en-US" sz="2400" dirty="0" smtClean="0"/>
              <a:t> is 1 hour for formulation A and 4 hours for formulation B. </a:t>
            </a:r>
          </a:p>
          <a:p>
            <a:pPr algn="just" rtl="0"/>
            <a:r>
              <a:rPr lang="en-US" sz="2400" dirty="0" smtClean="0"/>
              <a:t>This parameter reflects the rate of absorption from a formulation, which determines the time needed for the MEC to be reached and thus for initiation of the desired effect.</a:t>
            </a:r>
          </a:p>
          <a:p>
            <a:pPr algn="just" rtl="0"/>
            <a:r>
              <a:rPr lang="en-US" sz="2400" dirty="0" smtClean="0"/>
              <a:t> The rate of absorption also influences the period over which the drug enters the bloodstream and therefore affects the duration that the drug is maintained in the blood.</a:t>
            </a:r>
            <a:endParaRPr lang="ar-IQ"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1196" y="0"/>
            <a:ext cx="8229600" cy="826352"/>
          </a:xfrm>
        </p:spPr>
        <p:txBody>
          <a:bodyPr>
            <a:normAutofit/>
          </a:bodyPr>
          <a:lstStyle/>
          <a:p>
            <a:r>
              <a:rPr lang="en-US" sz="2800" dirty="0" smtClean="0">
                <a:effectLst/>
              </a:rPr>
              <a:t>Area Under the Serum Concentration–Time Curve </a:t>
            </a:r>
            <a:endParaRPr lang="ar-IQ" sz="2800" dirty="0">
              <a:effectLst/>
            </a:endParaRPr>
          </a:p>
        </p:txBody>
      </p:sp>
      <p:sp>
        <p:nvSpPr>
          <p:cNvPr id="2" name="Content Placeholder 1"/>
          <p:cNvSpPr>
            <a:spLocks noGrp="1"/>
          </p:cNvSpPr>
          <p:nvPr>
            <p:ph idx="1"/>
          </p:nvPr>
        </p:nvSpPr>
        <p:spPr>
          <a:xfrm>
            <a:off x="179512" y="905264"/>
            <a:ext cx="8712968" cy="1947672"/>
          </a:xfrm>
        </p:spPr>
        <p:txBody>
          <a:bodyPr>
            <a:normAutofit/>
          </a:bodyPr>
          <a:lstStyle/>
          <a:p>
            <a:pPr algn="just" rtl="0"/>
            <a:r>
              <a:rPr lang="en-US" sz="2400" dirty="0" smtClean="0"/>
              <a:t>The AUC of a concentration–time plot (Fig. 5.4) is considered representative of the total amount of drug absorbed into the circulation following the administration of a single dose of that drug. Equivalent doses of a drug, when fully absorbed, produce the same AUC. </a:t>
            </a:r>
          </a:p>
        </p:txBody>
      </p:sp>
      <p:pic>
        <p:nvPicPr>
          <p:cNvPr id="4" name="Picture 2"/>
          <p:cNvPicPr>
            <a:picLocks noChangeAspect="1" noChangeArrowheads="1"/>
          </p:cNvPicPr>
          <p:nvPr/>
        </p:nvPicPr>
        <p:blipFill>
          <a:blip r:embed="rId2" cstate="print"/>
          <a:srcRect l="16903" t="11218" r="19587" b="28324"/>
          <a:stretch>
            <a:fillRect/>
          </a:stretch>
        </p:blipFill>
        <p:spPr bwMode="auto">
          <a:xfrm>
            <a:off x="1115616" y="2852936"/>
            <a:ext cx="7177149" cy="3841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251520" y="245062"/>
            <a:ext cx="8640959" cy="2952328"/>
          </a:xfrm>
        </p:spPr>
        <p:txBody>
          <a:bodyPr>
            <a:normAutofit lnSpcReduction="10000"/>
          </a:bodyPr>
          <a:lstStyle/>
          <a:p>
            <a:pPr algn="just"/>
            <a:r>
              <a:rPr lang="en-US" sz="2400" dirty="0" smtClean="0"/>
              <a:t>Thus, two curves dissimilar in terms of peak height and time of peak, like those in Figure 5.7, may be similar in terms of AUC and thus in the amount of drug absorbed. As indicated in Figure 5.7, the AUC for formulation A is 34.4 mg/mL × hours and for formulation B is 34.2 mg/mL × hours, essentially the same. </a:t>
            </a:r>
            <a:r>
              <a:rPr lang="en-US" sz="2400" dirty="0" smtClean="0">
                <a:solidFill>
                  <a:srgbClr val="FF0000"/>
                </a:solidFill>
              </a:rPr>
              <a:t>If equivalent doses of drug in different formulations produce different AUC values, differences exist in the extent of absorption between the formulations</a:t>
            </a:r>
            <a:r>
              <a:rPr lang="en-US" sz="2400" dirty="0" smtClean="0">
                <a:solidFill>
                  <a:srgbClr val="FF0000"/>
                </a:solidFill>
              </a:rPr>
              <a:t>.</a:t>
            </a:r>
            <a:r>
              <a:rPr lang="en-US" sz="2400" dirty="0">
                <a:latin typeface="Times New Roman" pitchFamily="18" charset="0"/>
                <a:cs typeface="Times New Roman" pitchFamily="18" charset="0"/>
              </a:rPr>
              <a:t> In general, the smaller AUC, the lesser drug absorbed</a:t>
            </a:r>
            <a:r>
              <a:rPr lang="en-US" sz="2400" dirty="0" smtClean="0">
                <a:latin typeface="Times New Roman" pitchFamily="18" charset="0"/>
                <a:cs typeface="Times New Roman" pitchFamily="18" charset="0"/>
              </a:rPr>
              <a:t>.</a:t>
            </a:r>
            <a:r>
              <a:rPr lang="en-US" sz="2400" dirty="0" smtClean="0">
                <a:solidFill>
                  <a:srgbClr val="FF0000"/>
                </a:solidFill>
              </a:rPr>
              <a:t> </a:t>
            </a:r>
            <a:endParaRPr lang="en-US" sz="2400" dirty="0" smtClean="0">
              <a:solidFill>
                <a:srgbClr val="FF0000"/>
              </a:solidFill>
            </a:endParaRPr>
          </a:p>
        </p:txBody>
      </p:sp>
      <p:pic>
        <p:nvPicPr>
          <p:cNvPr id="6" name="Picture 2"/>
          <p:cNvPicPr>
            <a:picLocks noChangeAspect="1" noChangeArrowheads="1"/>
          </p:cNvPicPr>
          <p:nvPr/>
        </p:nvPicPr>
        <p:blipFill>
          <a:blip r:embed="rId2" cstate="print"/>
          <a:srcRect l="18536" t="10453" r="18926" b="23594"/>
          <a:stretch>
            <a:fillRect/>
          </a:stretch>
        </p:blipFill>
        <p:spPr bwMode="auto">
          <a:xfrm>
            <a:off x="1907704" y="3193559"/>
            <a:ext cx="5976664" cy="3543686"/>
          </a:xfrm>
          <a:prstGeom prst="rect">
            <a:avLst/>
          </a:prstGeom>
          <a:noFill/>
          <a:ln w="9525">
            <a:noFill/>
            <a:miter lim="800000"/>
            <a:headEnd/>
            <a:tailEnd/>
          </a:ln>
        </p:spPr>
      </p:pic>
    </p:spTree>
    <p:extLst>
      <p:ext uri="{BB962C8B-B14F-4D97-AF65-F5344CB8AC3E}">
        <p14:creationId xmlns:p14="http://schemas.microsoft.com/office/powerpoint/2010/main" val="25087025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404665"/>
            <a:ext cx="8640959" cy="2016223"/>
          </a:xfrm>
        </p:spPr>
        <p:txBody>
          <a:bodyPr>
            <a:normAutofit/>
          </a:bodyPr>
          <a:lstStyle/>
          <a:p>
            <a:pPr algn="just" rtl="0"/>
            <a:r>
              <a:rPr lang="en-US" dirty="0" smtClean="0"/>
              <a:t>Figure 5.9 depicts concentration–time curves for three different formulations of equal amounts of drug with greatly different AUC. In this example, formulation A delivers a much greater amount of drug to the circulatory system than do the other two formulations. </a:t>
            </a:r>
          </a:p>
          <a:p>
            <a:pPr algn="just" rtl="0"/>
            <a:r>
              <a:rPr lang="en-US" u="sng" dirty="0" smtClean="0"/>
              <a:t>In general, the smaller the AUC, the lesser drug absorbed</a:t>
            </a:r>
            <a:r>
              <a:rPr lang="en-US" dirty="0" smtClean="0"/>
              <a:t>. </a:t>
            </a:r>
            <a:endParaRPr lang="ar-IQ" dirty="0" smtClean="0"/>
          </a:p>
          <a:p>
            <a:pPr algn="just" rtl="0"/>
            <a:endParaRPr lang="ar-IQ" dirty="0"/>
          </a:p>
        </p:txBody>
      </p:sp>
      <p:pic>
        <p:nvPicPr>
          <p:cNvPr id="4" name="Picture 2"/>
          <p:cNvPicPr>
            <a:picLocks noChangeAspect="1" noChangeArrowheads="1"/>
          </p:cNvPicPr>
          <p:nvPr/>
        </p:nvPicPr>
        <p:blipFill>
          <a:blip r:embed="rId2" cstate="print"/>
          <a:srcRect l="20750" t="12422" r="15605" b="23594"/>
          <a:stretch>
            <a:fillRect/>
          </a:stretch>
        </p:blipFill>
        <p:spPr bwMode="auto">
          <a:xfrm>
            <a:off x="683568" y="2420888"/>
            <a:ext cx="7850276" cy="4437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640960" cy="6048672"/>
          </a:xfrm>
        </p:spPr>
        <p:txBody>
          <a:bodyPr>
            <a:normAutofit/>
          </a:bodyPr>
          <a:lstStyle/>
          <a:p>
            <a:r>
              <a:rPr lang="en-US" sz="2400" dirty="0">
                <a:latin typeface="Times New Roman" pitchFamily="18" charset="0"/>
                <a:cs typeface="Times New Roman" pitchFamily="18" charset="0"/>
              </a:rPr>
              <a:t>F:  bioavailability of  orally administered drug calculated by comparison of AUC after oral administration with that obtained after intravenous administration:</a:t>
            </a:r>
          </a:p>
          <a:p>
            <a:pPr marL="0" indent="0">
              <a:buNone/>
            </a:pPr>
            <a:r>
              <a:rPr lang="en-US" sz="2400" b="1" dirty="0">
                <a:latin typeface="Times New Roman" pitchFamily="18" charset="0"/>
                <a:cs typeface="Times New Roman" pitchFamily="18" charset="0"/>
              </a:rPr>
              <a:t>F = (AUC)</a:t>
            </a:r>
            <a:r>
              <a:rPr lang="en-US" sz="2400" b="1" baseline="-25000" dirty="0">
                <a:latin typeface="Times New Roman" pitchFamily="18" charset="0"/>
                <a:cs typeface="Times New Roman" pitchFamily="18" charset="0"/>
              </a:rPr>
              <a:t>oral</a:t>
            </a:r>
            <a:r>
              <a:rPr lang="en-US" sz="2400" b="1" dirty="0">
                <a:latin typeface="Times New Roman" pitchFamily="18" charset="0"/>
                <a:cs typeface="Times New Roman" pitchFamily="18" charset="0"/>
              </a:rPr>
              <a:t>/(AUC)</a:t>
            </a:r>
            <a:r>
              <a:rPr lang="en-US" sz="2400" b="1" baseline="-25000" dirty="0">
                <a:latin typeface="Times New Roman" pitchFamily="18" charset="0"/>
                <a:cs typeface="Times New Roman" pitchFamily="18" charset="0"/>
              </a:rPr>
              <a:t>IV×DOSE IV/DOSE </a:t>
            </a:r>
            <a:r>
              <a:rPr lang="en-US" sz="2400" b="1" baseline="-25000" dirty="0" smtClean="0">
                <a:latin typeface="Times New Roman" pitchFamily="18" charset="0"/>
                <a:cs typeface="Times New Roman" pitchFamily="18" charset="0"/>
              </a:rPr>
              <a:t>oral</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The absolute bioavailability following oral dosing is generally compared to intravenous dosing. </a:t>
            </a:r>
            <a:endParaRPr lang="en-US" sz="2400" dirty="0" smtClean="0">
              <a:latin typeface="Times New Roman" pitchFamily="18" charset="0"/>
              <a:cs typeface="Times New Roman" pitchFamily="18" charset="0"/>
            </a:endParaRPr>
          </a:p>
          <a:p>
            <a:pPr marL="0" indent="0">
              <a:buNone/>
            </a:pPr>
            <a:endParaRPr lang="en-US" sz="2400" dirty="0">
              <a:latin typeface="Times New Roman" pitchFamily="18" charset="0"/>
              <a:cs typeface="Times New Roman" pitchFamily="18" charset="0"/>
            </a:endParaRPr>
          </a:p>
          <a:p>
            <a:pPr marL="0" indent="0" algn="just" rtl="0">
              <a:buNone/>
            </a:pPr>
            <a:r>
              <a:rPr lang="en-US" sz="2400" dirty="0" smtClean="0"/>
              <a:t>In </a:t>
            </a:r>
            <a:r>
              <a:rPr lang="en-US" sz="2400" dirty="0" smtClean="0"/>
              <a:t>practice, it is rare for a drug to be completely absorbed into the circulation following oral administration. </a:t>
            </a:r>
          </a:p>
          <a:p>
            <a:pPr marL="624078" indent="-514350" algn="just" rtl="0">
              <a:buFont typeface="+mj-lt"/>
              <a:buAutoNum type="arabicPeriod"/>
            </a:pPr>
            <a:r>
              <a:rPr lang="en-US" sz="2400" dirty="0" smtClean="0"/>
              <a:t>As noted earlier, many drugs undergo a first-pass effect resulting in some degree of metabolic degradation before entering the general circulation.</a:t>
            </a:r>
          </a:p>
          <a:p>
            <a:pPr marL="624078" indent="-514350" algn="just" rtl="0">
              <a:buFont typeface="+mj-lt"/>
              <a:buAutoNum type="arabicPeriod"/>
            </a:pPr>
            <a:r>
              <a:rPr lang="en-US" sz="2400" dirty="0" smtClean="0"/>
              <a:t> In addition, factors of product formulation, dissolution, chemical and physical interactions with the gastrointestinal contents, gastric emptying time, intestinal motility, and others limit the absorption of an administered dose of a drug. </a:t>
            </a:r>
          </a:p>
          <a:p>
            <a:pPr algn="just" rtl="0"/>
            <a:endParaRPr lang="ar-IQ"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6632"/>
            <a:ext cx="8229600" cy="706090"/>
          </a:xfrm>
        </p:spPr>
        <p:txBody>
          <a:bodyPr>
            <a:normAutofit/>
          </a:bodyPr>
          <a:lstStyle/>
          <a:p>
            <a:pPr rtl="0"/>
            <a:r>
              <a:rPr lang="en-US" sz="3200" dirty="0" smtClean="0">
                <a:effectLst/>
              </a:rPr>
              <a:t>Bioequivalence of drug product</a:t>
            </a:r>
            <a:endParaRPr lang="ar-IQ" sz="3200" dirty="0">
              <a:effectLst/>
            </a:endParaRPr>
          </a:p>
        </p:txBody>
      </p:sp>
      <p:sp>
        <p:nvSpPr>
          <p:cNvPr id="4" name="Content Placeholder 1"/>
          <p:cNvSpPr txBox="1">
            <a:spLocks/>
          </p:cNvSpPr>
          <p:nvPr/>
        </p:nvSpPr>
        <p:spPr>
          <a:xfrm>
            <a:off x="251520" y="822722"/>
            <a:ext cx="8568952" cy="5774630"/>
          </a:xfrm>
          <a:prstGeom prst="rect">
            <a:avLst/>
          </a:prstGeom>
        </p:spPr>
        <p:txBody>
          <a:bodyPr vert="horz" lIns="91440" tIns="45720" rIns="91440" bIns="45720" rtlCol="0">
            <a:normAutofit fontScale="925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dirty="0"/>
              <a:t>The rate and extent to which a drug in a dosage form becomes available for biologic absorption.</a:t>
            </a:r>
          </a:p>
          <a:p>
            <a:r>
              <a:rPr lang="en-US" dirty="0"/>
              <a:t> </a:t>
            </a:r>
            <a:r>
              <a:rPr lang="en-US" dirty="0">
                <a:latin typeface="Times New Roman" pitchFamily="18" charset="0"/>
                <a:cs typeface="Times New Roman" pitchFamily="18" charset="0"/>
              </a:rPr>
              <a:t>the</a:t>
            </a:r>
            <a:r>
              <a:rPr lang="en-US" b="1" dirty="0">
                <a:latin typeface="Times New Roman" pitchFamily="18" charset="0"/>
                <a:cs typeface="Times New Roman" pitchFamily="18" charset="0"/>
              </a:rPr>
              <a:t> same drug </a:t>
            </a:r>
            <a:r>
              <a:rPr lang="en-US" dirty="0">
                <a:latin typeface="Times New Roman" pitchFamily="18" charset="0"/>
                <a:cs typeface="Times New Roman" pitchFamily="18" charset="0"/>
              </a:rPr>
              <a:t>when formulated in </a:t>
            </a:r>
            <a:r>
              <a:rPr lang="en-US" b="1" dirty="0">
                <a:latin typeface="Times New Roman" pitchFamily="18" charset="0"/>
                <a:cs typeface="Times New Roman" pitchFamily="18" charset="0"/>
              </a:rPr>
              <a:t>different dosage forms</a:t>
            </a:r>
            <a:r>
              <a:rPr lang="en-US" dirty="0">
                <a:latin typeface="Times New Roman" pitchFamily="18" charset="0"/>
                <a:cs typeface="Times New Roman" pitchFamily="18" charset="0"/>
              </a:rPr>
              <a:t> have </a:t>
            </a:r>
            <a:r>
              <a:rPr lang="en-US" b="1" dirty="0">
                <a:latin typeface="Times New Roman" pitchFamily="18" charset="0"/>
                <a:cs typeface="Times New Roman" pitchFamily="18" charset="0"/>
              </a:rPr>
              <a:t>different bioavailability </a:t>
            </a:r>
            <a:r>
              <a:rPr lang="en-US" dirty="0">
                <a:latin typeface="Times New Roman" pitchFamily="18" charset="0"/>
                <a:cs typeface="Times New Roman" pitchFamily="18" charset="0"/>
              </a:rPr>
              <a:t>and exhibit </a:t>
            </a:r>
            <a:r>
              <a:rPr lang="en-US" b="1" dirty="0">
                <a:solidFill>
                  <a:schemeClr val="accent3"/>
                </a:solidFill>
                <a:latin typeface="Times New Roman" pitchFamily="18" charset="0"/>
                <a:cs typeface="Times New Roman" pitchFamily="18" charset="0"/>
              </a:rPr>
              <a:t>different clinical effectiveness</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Furthermore, two identical or equivalent products of </a:t>
            </a:r>
            <a:r>
              <a:rPr lang="en-US" b="1" dirty="0">
                <a:latin typeface="Times New Roman" pitchFamily="18" charset="0"/>
                <a:cs typeface="Times New Roman" pitchFamily="18" charset="0"/>
              </a:rPr>
              <a:t>same drug </a:t>
            </a:r>
            <a:r>
              <a:rPr lang="en-US" dirty="0">
                <a:latin typeface="Times New Roman" pitchFamily="18" charset="0"/>
                <a:cs typeface="Times New Roman" pitchFamily="18" charset="0"/>
              </a:rPr>
              <a:t>in the </a:t>
            </a:r>
            <a:r>
              <a:rPr lang="en-US" b="1" dirty="0">
                <a:latin typeface="Times New Roman" pitchFamily="18" charset="0"/>
                <a:cs typeface="Times New Roman" pitchFamily="18" charset="0"/>
              </a:rPr>
              <a:t>same dosage strength </a:t>
            </a:r>
            <a:r>
              <a:rPr lang="en-US" dirty="0">
                <a:latin typeface="Times New Roman" pitchFamily="18" charset="0"/>
                <a:cs typeface="Times New Roman" pitchFamily="18" charset="0"/>
              </a:rPr>
              <a:t>and in the </a:t>
            </a:r>
            <a:r>
              <a:rPr lang="en-US" b="1" dirty="0">
                <a:latin typeface="Times New Roman" pitchFamily="18" charset="0"/>
                <a:cs typeface="Times New Roman" pitchFamily="18" charset="0"/>
              </a:rPr>
              <a:t>same dosage form </a:t>
            </a:r>
            <a:r>
              <a:rPr lang="en-US" dirty="0">
                <a:latin typeface="Times New Roman" pitchFamily="18" charset="0"/>
                <a:cs typeface="Times New Roman" pitchFamily="18" charset="0"/>
              </a:rPr>
              <a:t>but </a:t>
            </a:r>
            <a:r>
              <a:rPr lang="en-US" b="1" dirty="0">
                <a:solidFill>
                  <a:schemeClr val="accent2"/>
                </a:solidFill>
                <a:latin typeface="Times New Roman" pitchFamily="18" charset="0"/>
                <a:cs typeface="Times New Roman" pitchFamily="18" charset="0"/>
              </a:rPr>
              <a:t>differing in </a:t>
            </a:r>
            <a:r>
              <a:rPr lang="en-US" b="1" dirty="0" err="1">
                <a:solidFill>
                  <a:schemeClr val="accent2"/>
                </a:solidFill>
                <a:latin typeface="Times New Roman" pitchFamily="18" charset="0"/>
                <a:cs typeface="Times New Roman" pitchFamily="18" charset="0"/>
              </a:rPr>
              <a:t>formulative</a:t>
            </a:r>
            <a:r>
              <a:rPr lang="en-US" b="1" dirty="0">
                <a:solidFill>
                  <a:schemeClr val="accent2"/>
                </a:solidFill>
                <a:latin typeface="Times New Roman" pitchFamily="18" charset="0"/>
                <a:cs typeface="Times New Roman" pitchFamily="18" charset="0"/>
              </a:rPr>
              <a:t> </a:t>
            </a:r>
            <a:r>
              <a:rPr lang="en-US" dirty="0">
                <a:latin typeface="Times New Roman" pitchFamily="18" charset="0"/>
                <a:cs typeface="Times New Roman" pitchFamily="18" charset="0"/>
              </a:rPr>
              <a:t>materials or </a:t>
            </a:r>
            <a:r>
              <a:rPr lang="en-US" b="1" dirty="0">
                <a:solidFill>
                  <a:schemeClr val="accent2"/>
                </a:solidFill>
                <a:latin typeface="Times New Roman" pitchFamily="18" charset="0"/>
                <a:cs typeface="Times New Roman" pitchFamily="18" charset="0"/>
              </a:rPr>
              <a:t>method of manufacture </a:t>
            </a:r>
            <a:r>
              <a:rPr lang="en-US" dirty="0">
                <a:latin typeface="Times New Roman" pitchFamily="18" charset="0"/>
                <a:cs typeface="Times New Roman" pitchFamily="18" charset="0"/>
              </a:rPr>
              <a:t>may vary widely in bioavailability and thus, in clinical effectiveness.</a:t>
            </a:r>
          </a:p>
          <a:p>
            <a:pPr marL="0" indent="0" algn="just">
              <a:buNone/>
            </a:pPr>
            <a:endParaRPr lang="en-US" dirty="0" smtClean="0"/>
          </a:p>
          <a:p>
            <a:pPr algn="just"/>
            <a:r>
              <a:rPr lang="en-US" dirty="0" smtClean="0"/>
              <a:t>According </a:t>
            </a:r>
            <a:r>
              <a:rPr lang="en-US" dirty="0" smtClean="0"/>
              <a:t>to the USP, significant bioavailability and </a:t>
            </a:r>
            <a:r>
              <a:rPr lang="en-US" dirty="0" err="1" smtClean="0"/>
              <a:t>bioinequivalence</a:t>
            </a:r>
            <a:r>
              <a:rPr lang="en-US" dirty="0" smtClean="0"/>
              <a:t> problems that may be revealed through dissolution testing are generally the result of one or more of the following factors:</a:t>
            </a:r>
          </a:p>
          <a:p>
            <a:pPr marL="624078" indent="-514350" algn="just">
              <a:buFont typeface="+mj-lt"/>
              <a:buAutoNum type="arabicPeriod"/>
            </a:pPr>
            <a:r>
              <a:rPr lang="en-US" dirty="0" smtClean="0"/>
              <a:t>the drug’s particle size, </a:t>
            </a:r>
          </a:p>
          <a:p>
            <a:pPr marL="624078" indent="-514350" algn="just">
              <a:buFont typeface="+mj-lt"/>
              <a:buAutoNum type="arabicPeriod"/>
            </a:pPr>
            <a:r>
              <a:rPr lang="en-US" dirty="0" smtClean="0"/>
              <a:t>excessive amounts of a lubricant such as magnesium stearate in the formulation,</a:t>
            </a:r>
          </a:p>
          <a:p>
            <a:pPr marL="624078" indent="-514350" algn="just">
              <a:buFont typeface="+mj-lt"/>
              <a:buAutoNum type="arabicPeriod"/>
            </a:pPr>
            <a:r>
              <a:rPr lang="en-US" dirty="0" smtClean="0"/>
              <a:t> coating materials, </a:t>
            </a:r>
          </a:p>
          <a:p>
            <a:pPr marL="624078" indent="-514350" algn="just">
              <a:buFont typeface="+mj-lt"/>
              <a:buAutoNum type="arabicPeriod"/>
            </a:pPr>
            <a:r>
              <a:rPr lang="en-US" dirty="0" smtClean="0"/>
              <a:t>inadequate amounts of tablet or capsule </a:t>
            </a:r>
            <a:r>
              <a:rPr lang="en-US" dirty="0" err="1" smtClean="0"/>
              <a:t>disintegrants</a:t>
            </a:r>
            <a:r>
              <a:rPr lang="en-US" dirty="0" smtClean="0"/>
              <a:t>.</a:t>
            </a:r>
          </a:p>
          <a:p>
            <a:pPr algn="just"/>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06090"/>
          </a:xfrm>
        </p:spPr>
        <p:txBody>
          <a:bodyPr>
            <a:normAutofit fontScale="90000"/>
          </a:bodyPr>
          <a:lstStyle/>
          <a:p>
            <a:pPr rtl="0"/>
            <a:r>
              <a:rPr lang="en-GB" sz="4000" dirty="0" smtClean="0">
                <a:latin typeface="Lucida Sans" pitchFamily="34" charset="0"/>
              </a:rPr>
              <a:t/>
            </a:r>
            <a:br>
              <a:rPr lang="en-GB" sz="4000" dirty="0" smtClean="0">
                <a:latin typeface="Lucida Sans" pitchFamily="34" charset="0"/>
              </a:rPr>
            </a:br>
            <a:r>
              <a:rPr lang="en-GB" sz="4000" dirty="0" smtClean="0">
                <a:latin typeface="Lucida Sans" pitchFamily="34" charset="0"/>
              </a:rPr>
              <a:t>Bioavailability and Bioequivalence</a:t>
            </a:r>
            <a:r>
              <a:rPr lang="en-US" sz="4000" dirty="0" smtClean="0">
                <a:latin typeface="Lucida Sans" pitchFamily="34" charset="0"/>
              </a:rPr>
              <a:t/>
            </a:r>
            <a:br>
              <a:rPr lang="en-US" sz="4000" dirty="0" smtClean="0">
                <a:latin typeface="Lucida Sans" pitchFamily="34" charset="0"/>
              </a:rPr>
            </a:br>
            <a:endParaRPr lang="ar-IQ" dirty="0"/>
          </a:p>
        </p:txBody>
      </p:sp>
      <p:sp>
        <p:nvSpPr>
          <p:cNvPr id="2" name="Content Placeholder 1"/>
          <p:cNvSpPr>
            <a:spLocks noGrp="1"/>
          </p:cNvSpPr>
          <p:nvPr>
            <p:ph idx="1"/>
          </p:nvPr>
        </p:nvSpPr>
        <p:spPr>
          <a:xfrm>
            <a:off x="251520" y="1916832"/>
            <a:ext cx="8496943" cy="3450696"/>
          </a:xfrm>
        </p:spPr>
        <p:txBody>
          <a:bodyPr>
            <a:normAutofit lnSpcReduction="10000"/>
          </a:bodyPr>
          <a:lstStyle/>
          <a:p>
            <a:pPr algn="l" rtl="0" eaLnBrk="0" hangingPunct="0">
              <a:spcBef>
                <a:spcPct val="50000"/>
              </a:spcBef>
            </a:pPr>
            <a:r>
              <a:rPr lang="en-US" sz="2800" b="1" dirty="0" smtClean="0">
                <a:latin typeface="Lucida Sans" pitchFamily="34" charset="0"/>
              </a:rPr>
              <a:t>Bioavailability - </a:t>
            </a:r>
            <a:r>
              <a:rPr lang="en-US" sz="2800" dirty="0" smtClean="0">
                <a:latin typeface="Lucida Sans" pitchFamily="34" charset="0"/>
              </a:rPr>
              <a:t>describe the </a:t>
            </a:r>
            <a:r>
              <a:rPr lang="en-US" sz="2800" b="1" dirty="0" smtClean="0">
                <a:latin typeface="Lucida Sans" pitchFamily="34" charset="0"/>
              </a:rPr>
              <a:t>rate and extent</a:t>
            </a:r>
            <a:r>
              <a:rPr lang="en-US" sz="2800" dirty="0" smtClean="0">
                <a:latin typeface="Lucida Sans" pitchFamily="34" charset="0"/>
              </a:rPr>
              <a:t> to which an active drug ingredient or therapeutic moiety is absorbed from a drug product and becomes available at the site of the drug action.</a:t>
            </a:r>
          </a:p>
          <a:p>
            <a:pPr algn="l" rtl="0" eaLnBrk="0" hangingPunct="0">
              <a:spcBef>
                <a:spcPct val="50000"/>
              </a:spcBef>
            </a:pPr>
            <a:r>
              <a:rPr lang="en-US" sz="2800" b="1" dirty="0" smtClean="0">
                <a:latin typeface="Lucida Sans" pitchFamily="34" charset="0"/>
              </a:rPr>
              <a:t>Bioequivalence - </a:t>
            </a:r>
            <a:r>
              <a:rPr lang="en-US" sz="2800" dirty="0" smtClean="0">
                <a:latin typeface="Lucida Sans" pitchFamily="34" charset="0"/>
              </a:rPr>
              <a:t>refers to the comparison of </a:t>
            </a:r>
            <a:r>
              <a:rPr lang="en-US" sz="2800" dirty="0" err="1" smtClean="0">
                <a:latin typeface="Lucida Sans" pitchFamily="34" charset="0"/>
              </a:rPr>
              <a:t>bioavailabilities</a:t>
            </a:r>
            <a:r>
              <a:rPr lang="en-US" sz="2800" dirty="0" smtClean="0">
                <a:latin typeface="Lucida Sans" pitchFamily="34" charset="0"/>
              </a:rPr>
              <a:t> of different formulations, drug products, or batches of the same drug product.</a:t>
            </a:r>
          </a:p>
          <a:p>
            <a:pPr algn="l" rtl="0"/>
            <a:endParaRPr lang="ar-IQ"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22114"/>
          </a:xfrm>
        </p:spPr>
        <p:txBody>
          <a:bodyPr>
            <a:normAutofit fontScale="90000"/>
          </a:bodyPr>
          <a:lstStyle/>
          <a:p>
            <a:pPr rtl="0"/>
            <a:r>
              <a:rPr lang="ar-IQ" sz="3100" dirty="0" smtClean="0">
                <a:latin typeface="Lucida Sans" pitchFamily="34" charset="0"/>
              </a:rPr>
              <a:t/>
            </a:r>
            <a:br>
              <a:rPr lang="ar-IQ" sz="3100" dirty="0" smtClean="0">
                <a:latin typeface="Lucida Sans" pitchFamily="34" charset="0"/>
              </a:rPr>
            </a:br>
            <a:r>
              <a:rPr lang="en-US" sz="3100" dirty="0" smtClean="0">
                <a:effectLst/>
                <a:latin typeface="Lucida Sans" pitchFamily="34" charset="0"/>
              </a:rPr>
              <a:t>Terms Used To define The Type or Level </a:t>
            </a:r>
            <a:r>
              <a:rPr lang="en-GB" sz="3100" dirty="0" smtClean="0">
                <a:effectLst/>
                <a:latin typeface="Lucida Sans" pitchFamily="34" charset="0"/>
              </a:rPr>
              <a:t>o</a:t>
            </a:r>
            <a:r>
              <a:rPr lang="en-US" sz="3100" dirty="0" smtClean="0">
                <a:effectLst/>
                <a:latin typeface="Lucida Sans" pitchFamily="34" charset="0"/>
              </a:rPr>
              <a:t>f “Equivalency” Between Drug Products</a:t>
            </a:r>
            <a:r>
              <a:rPr lang="en-US" dirty="0" smtClean="0">
                <a:latin typeface="Lucida Sans" pitchFamily="34" charset="0"/>
              </a:rPr>
              <a:t/>
            </a:r>
            <a:br>
              <a:rPr lang="en-US" dirty="0" smtClean="0">
                <a:latin typeface="Lucida Sans" pitchFamily="34" charset="0"/>
              </a:rPr>
            </a:br>
            <a:endParaRPr lang="ar-IQ" dirty="0"/>
          </a:p>
        </p:txBody>
      </p:sp>
      <p:sp>
        <p:nvSpPr>
          <p:cNvPr id="2" name="Content Placeholder 1"/>
          <p:cNvSpPr>
            <a:spLocks noGrp="1"/>
          </p:cNvSpPr>
          <p:nvPr>
            <p:ph idx="1"/>
          </p:nvPr>
        </p:nvSpPr>
        <p:spPr>
          <a:xfrm>
            <a:off x="467544" y="1268760"/>
            <a:ext cx="8229600" cy="5112568"/>
          </a:xfrm>
        </p:spPr>
        <p:txBody>
          <a:bodyPr>
            <a:noAutofit/>
          </a:bodyPr>
          <a:lstStyle/>
          <a:p>
            <a:pPr algn="just" rtl="0" eaLnBrk="0" hangingPunct="0">
              <a:lnSpc>
                <a:spcPct val="120000"/>
              </a:lnSpc>
              <a:spcBef>
                <a:spcPct val="50000"/>
              </a:spcBef>
            </a:pPr>
            <a:r>
              <a:rPr lang="en-US" sz="2400" b="1" dirty="0" smtClean="0">
                <a:latin typeface="Lucida Sans" pitchFamily="34" charset="0"/>
              </a:rPr>
              <a:t>Pharmaceutical Equivalents </a:t>
            </a:r>
            <a:r>
              <a:rPr lang="en-US" sz="2400" dirty="0" smtClean="0">
                <a:latin typeface="Lucida Sans" pitchFamily="34" charset="0"/>
              </a:rPr>
              <a:t>are drug products that contain identical amounts of the identical active drug ingredient, that is, the same salt or ester of the same therapeutic moiety, in identical dosage forms but not necessarily containing the same inactive ingredients, and </a:t>
            </a:r>
            <a:r>
              <a:rPr lang="en-US" sz="2400" dirty="0" smtClean="0">
                <a:latin typeface="Lucida Sans" pitchFamily="34" charset="0"/>
              </a:rPr>
              <a:t>that </a:t>
            </a:r>
            <a:r>
              <a:rPr lang="en-US" sz="2400" dirty="0" smtClean="0">
                <a:latin typeface="Lucida Sans" pitchFamily="34" charset="0"/>
              </a:rPr>
              <a:t>meet the identical compendial or other applicable standard of identity, strength, quality, and purity, including potency </a:t>
            </a:r>
            <a:r>
              <a:rPr lang="en-US" sz="2400" dirty="0" smtClean="0">
                <a:solidFill>
                  <a:schemeClr val="accent2">
                    <a:lumMod val="50000"/>
                  </a:schemeClr>
                </a:solidFill>
                <a:latin typeface="Lucida Sans" pitchFamily="34" charset="0"/>
              </a:rPr>
              <a:t>and where applicable content uniformity, disintegration times, and/or dissolution rates. </a:t>
            </a:r>
            <a:endParaRPr lang="en-US" sz="2400" b="1" dirty="0" smtClean="0">
              <a:solidFill>
                <a:schemeClr val="accent2">
                  <a:lumMod val="50000"/>
                </a:schemeClr>
              </a:solidFill>
              <a:latin typeface="Lucida Sans" pitchFamily="34" charset="0"/>
            </a:endParaRPr>
          </a:p>
          <a:p>
            <a:pPr algn="just" rtl="0" eaLnBrk="0" hangingPunct="0">
              <a:spcBef>
                <a:spcPct val="50000"/>
              </a:spcBef>
            </a:pPr>
            <a:endParaRPr lang="en-US" sz="1800" dirty="0" smtClean="0">
              <a:latin typeface="Lucida Sans" pitchFamily="34" charset="0"/>
            </a:endParaRPr>
          </a:p>
          <a:p>
            <a:pPr algn="just" rtl="0" eaLnBrk="0" hangingPunct="0">
              <a:spcBef>
                <a:spcPct val="50000"/>
              </a:spcBef>
            </a:pPr>
            <a:endParaRPr lang="en-GB" sz="1800" dirty="0" smtClean="0">
              <a:latin typeface="Lucida Sans" pitchFamily="34" charset="0"/>
            </a:endParaRPr>
          </a:p>
          <a:p>
            <a:pPr algn="just" rtl="0" eaLnBrk="0" hangingPunct="0">
              <a:spcBef>
                <a:spcPct val="50000"/>
              </a:spcBef>
            </a:pPr>
            <a:endParaRPr lang="en-US" sz="1800" dirty="0" smtClean="0">
              <a:latin typeface="Lucida Sans" pitchFamily="34" charset="0"/>
            </a:endParaRPr>
          </a:p>
          <a:p>
            <a:pPr algn="just" rtl="0">
              <a:buNone/>
            </a:pPr>
            <a:endParaRPr lang="ar-IQ" sz="1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692696"/>
            <a:ext cx="8568951" cy="5433467"/>
          </a:xfrm>
        </p:spPr>
        <p:txBody>
          <a:bodyPr>
            <a:normAutofit fontScale="92500"/>
          </a:bodyPr>
          <a:lstStyle/>
          <a:p>
            <a:pPr algn="just" rtl="0" eaLnBrk="0" hangingPunct="0">
              <a:lnSpc>
                <a:spcPct val="120000"/>
              </a:lnSpc>
              <a:spcBef>
                <a:spcPct val="50000"/>
              </a:spcBef>
            </a:pPr>
            <a:r>
              <a:rPr lang="en-US" sz="2800" b="1" dirty="0" smtClean="0">
                <a:latin typeface="Lucida Sans" pitchFamily="34" charset="0"/>
              </a:rPr>
              <a:t>Pharmaceutical Alternatives </a:t>
            </a:r>
            <a:r>
              <a:rPr lang="en-US" sz="2800" dirty="0" smtClean="0">
                <a:latin typeface="Lucida Sans" pitchFamily="34" charset="0"/>
              </a:rPr>
              <a:t> are drug products that contain the identical therapeutic moiety or its precursor </a:t>
            </a:r>
            <a:r>
              <a:rPr lang="en-US" sz="2800" i="1" dirty="0" smtClean="0">
                <a:solidFill>
                  <a:srgbClr val="FF0000"/>
                </a:solidFill>
                <a:latin typeface="Lucida Sans" pitchFamily="34" charset="0"/>
              </a:rPr>
              <a:t>but not necessarily in the same amount or dosage form or as the same salt or ester. </a:t>
            </a:r>
          </a:p>
          <a:p>
            <a:pPr algn="just" rtl="0" eaLnBrk="0" hangingPunct="0">
              <a:lnSpc>
                <a:spcPct val="120000"/>
              </a:lnSpc>
              <a:spcBef>
                <a:spcPct val="50000"/>
              </a:spcBef>
            </a:pPr>
            <a:r>
              <a:rPr lang="en-US" sz="2800" dirty="0" smtClean="0">
                <a:latin typeface="Lucida Sans" pitchFamily="34" charset="0"/>
              </a:rPr>
              <a:t>Each such drug product individually meets either the identical or its own compendial or other applicable standard of identity, strength, quality, and purity, including potency and where applicable, content uniformity, disintegration times, and/or dissolution rates. </a:t>
            </a:r>
            <a:endParaRPr lang="en-US" sz="2800" b="1" dirty="0" smtClean="0">
              <a:latin typeface="Lucida Sans"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476672"/>
            <a:ext cx="8229600" cy="5890659"/>
          </a:xfrm>
        </p:spPr>
        <p:txBody>
          <a:bodyPr>
            <a:noAutofit/>
          </a:bodyPr>
          <a:lstStyle/>
          <a:p>
            <a:pPr algn="just"/>
            <a:r>
              <a:rPr lang="en-US" sz="2400" b="1" dirty="0" smtClean="0">
                <a:latin typeface="Lucida Sans" pitchFamily="34" charset="0"/>
              </a:rPr>
              <a:t>Bioequivalent Drug Products </a:t>
            </a:r>
            <a:r>
              <a:rPr lang="en-US" sz="2400" dirty="0" smtClean="0">
                <a:latin typeface="Lucida Sans" pitchFamily="34" charset="0"/>
              </a:rPr>
              <a:t>are pharmaceutical equivalents or pharmaceutical alternatives whose </a:t>
            </a:r>
            <a:r>
              <a:rPr lang="en-US" sz="2400" dirty="0" smtClean="0">
                <a:solidFill>
                  <a:schemeClr val="tx1"/>
                </a:solidFill>
                <a:latin typeface="Lucida Sans" pitchFamily="34" charset="0"/>
              </a:rPr>
              <a:t>rate and </a:t>
            </a:r>
            <a:r>
              <a:rPr lang="en-US" sz="2400" dirty="0"/>
              <a:t>extent of absorption do not show a significant difference when administered at the same molar dose of the therapeutic moiety under similar experimental conditions, either single dose or multiple dose. </a:t>
            </a:r>
            <a:r>
              <a:rPr lang="en-US" sz="2400" dirty="0">
                <a:solidFill>
                  <a:srgbClr val="FF0000"/>
                </a:solidFill>
              </a:rPr>
              <a:t>Some pharmaceutical equivalents or pharmaceutical alternatives equivalent in extent absorption but not in rate of absorption and yet may be considered bioequivalent. because such differences in rate of absorption are intentional and are reflected in the labeling, are not essential to the attainment of effective body drug concentrations on chronic use, or are considered medically insignificant for the drug product studied.</a:t>
            </a:r>
          </a:p>
          <a:p>
            <a:pPr algn="just" rtl="0"/>
            <a:r>
              <a:rPr lang="en-US" sz="2400" b="1" dirty="0" smtClean="0">
                <a:latin typeface="Lucida Sans" pitchFamily="34" charset="0"/>
              </a:rPr>
              <a:t>Therapeutic Equivalents </a:t>
            </a:r>
            <a:r>
              <a:rPr lang="en-US" sz="2400" dirty="0" smtClean="0">
                <a:latin typeface="Lucida Sans" pitchFamily="34" charset="0"/>
              </a:rPr>
              <a:t>has been used to indicate</a:t>
            </a:r>
            <a:r>
              <a:rPr lang="ar-IQ" sz="2400" dirty="0" smtClean="0">
                <a:latin typeface="Lucida Sans" pitchFamily="34" charset="0"/>
              </a:rPr>
              <a:t> </a:t>
            </a:r>
            <a:r>
              <a:rPr lang="en-US" sz="2400" dirty="0" smtClean="0">
                <a:latin typeface="Lucida Sans" pitchFamily="34" charset="0"/>
              </a:rPr>
              <a:t>pharmaceutical equivalents that provide essentially the same therapeutic effect when administered to the same individuals in the same dosage regimens. </a:t>
            </a:r>
          </a:p>
          <a:p>
            <a:pPr algn="just" rtl="0"/>
            <a:endParaRPr lang="en-US" sz="2400" dirty="0" smtClean="0">
              <a:latin typeface="Lucida Sans" pitchFamily="34" charset="0"/>
            </a:endParaRPr>
          </a:p>
          <a:p>
            <a:pPr marL="0" indent="0" algn="just" rtl="0">
              <a:buNone/>
            </a:pPr>
            <a:endParaRPr lang="en-US" sz="2400" b="1" dirty="0" smtClean="0">
              <a:latin typeface="Lucida Sans" pitchFamily="34" charset="0"/>
            </a:endParaRPr>
          </a:p>
          <a:p>
            <a:pPr algn="just" rtl="0">
              <a:buNone/>
            </a:pPr>
            <a:endParaRPr lang="ar-IQ"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304800"/>
            <a:ext cx="8686800" cy="6019800"/>
          </a:xfrm>
        </p:spPr>
        <p:txBody>
          <a:bodyPr>
            <a:noAutofit/>
          </a:bodyPr>
          <a:lstStyle/>
          <a:p>
            <a:r>
              <a:rPr lang="en-US" sz="2000" b="1" dirty="0" smtClean="0">
                <a:latin typeface="Times New Roman" pitchFamily="18" charset="0"/>
                <a:cs typeface="Times New Roman" pitchFamily="18" charset="0"/>
              </a:rPr>
              <a:t>The most common experimental plan to compare the bioavailability of two drug products :is </a:t>
            </a:r>
            <a:r>
              <a:rPr lang="en-US" sz="2800" b="1" dirty="0" smtClean="0">
                <a:solidFill>
                  <a:srgbClr val="7030A0"/>
                </a:solidFill>
                <a:latin typeface="Times New Roman" pitchFamily="18" charset="0"/>
                <a:cs typeface="Times New Roman" pitchFamily="18" charset="0"/>
              </a:rPr>
              <a:t>simple crossover design study</a:t>
            </a:r>
            <a:r>
              <a:rPr lang="en-US" sz="2400" dirty="0" smtClean="0">
                <a:solidFill>
                  <a:srgbClr val="7030A0"/>
                </a:solidFill>
                <a:latin typeface="Times New Roman" pitchFamily="18" charset="0"/>
                <a:cs typeface="Times New Roman" pitchFamily="18" charset="0"/>
              </a:rPr>
              <a:t>. </a:t>
            </a:r>
            <a:endParaRPr lang="en-US" sz="1800" dirty="0" smtClean="0">
              <a:solidFill>
                <a:srgbClr val="7030A0"/>
              </a:solidFill>
              <a:latin typeface="Times New Roman" pitchFamily="18" charset="0"/>
              <a:cs typeface="Times New Roman" pitchFamily="18" charset="0"/>
            </a:endParaRPr>
          </a:p>
          <a:p>
            <a:r>
              <a:rPr lang="en-US" sz="2000" dirty="0" smtClean="0">
                <a:latin typeface="Times New Roman" pitchFamily="18" charset="0"/>
                <a:cs typeface="Times New Roman" pitchFamily="18" charset="0"/>
              </a:rPr>
              <a:t>12 to 24 individuals carefully matched subjects (usually healthy men aged 18 to 40 years and having similar height and weight) is administered both products under fasting conditions. </a:t>
            </a:r>
          </a:p>
          <a:p>
            <a:r>
              <a:rPr lang="en-US" sz="2000" dirty="0" smtClean="0">
                <a:latin typeface="Times New Roman" pitchFamily="18" charset="0"/>
                <a:cs typeface="Times New Roman" pitchFamily="18" charset="0"/>
              </a:rPr>
              <a:t>each test subject is randomly assigned one of the two products for the first phase of the study. </a:t>
            </a:r>
          </a:p>
          <a:p>
            <a:r>
              <a:rPr lang="en-US" sz="2000" dirty="0" smtClean="0">
                <a:latin typeface="Times New Roman" pitchFamily="18" charset="0"/>
                <a:cs typeface="Times New Roman" pitchFamily="18" charset="0"/>
              </a:rPr>
              <a:t>Once the first assigned product is administered, samples of blood or plasma are drawn from the subjects at predetermined times and analyzed for the active drug moiety and its metabolites as a function of time. </a:t>
            </a:r>
          </a:p>
          <a:p>
            <a:r>
              <a:rPr lang="en-US" sz="2000" dirty="0" smtClean="0">
                <a:latin typeface="Times New Roman" pitchFamily="18" charset="0"/>
                <a:cs typeface="Times New Roman" pitchFamily="18" charset="0"/>
              </a:rPr>
              <a:t>The same procedure is then repeated (crossover) with the second product after </a:t>
            </a:r>
            <a:r>
              <a:rPr lang="en-US" sz="1800" dirty="0" smtClean="0">
                <a:latin typeface="Times New Roman" pitchFamily="18" charset="0"/>
                <a:cs typeface="Times New Roman" pitchFamily="18" charset="0"/>
              </a:rPr>
              <a:t>an appropriate interval, that is, a washout period to ensure that there is no residual drug from the first administered product that would artificially inflate the test results of the second product. Afterward, the patient population data are tabulated and the parameters used to assess and compare bioavailability; that is, </a:t>
            </a:r>
            <a:r>
              <a:rPr lang="en-US" sz="1800" dirty="0" err="1" smtClean="0">
                <a:latin typeface="Times New Roman" pitchFamily="18" charset="0"/>
                <a:cs typeface="Times New Roman" pitchFamily="18" charset="0"/>
              </a:rPr>
              <a:t>C</a:t>
            </a:r>
            <a:r>
              <a:rPr lang="en-US" sz="1800" baseline="-25000" dirty="0" err="1" smtClean="0">
                <a:latin typeface="Times New Roman" pitchFamily="18" charset="0"/>
                <a:cs typeface="Times New Roman" pitchFamily="18" charset="0"/>
              </a:rPr>
              <a:t>max</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a:t>
            </a:r>
            <a:r>
              <a:rPr lang="en-US" sz="1800" baseline="-25000" dirty="0" err="1" smtClean="0">
                <a:latin typeface="Times New Roman" pitchFamily="18" charset="0"/>
                <a:cs typeface="Times New Roman" pitchFamily="18" charset="0"/>
              </a:rPr>
              <a:t>max</a:t>
            </a:r>
            <a:r>
              <a:rPr lang="en-US" sz="1800" dirty="0" smtClean="0">
                <a:latin typeface="Times New Roman" pitchFamily="18" charset="0"/>
                <a:cs typeface="Times New Roman" pitchFamily="18" charset="0"/>
              </a:rPr>
              <a:t>, and AUC are analyzed with statistical procedures. Statistical differences in bioavailability parameters may not always be clinically significant in therapeutic outcomes.</a:t>
            </a:r>
          </a:p>
          <a:p>
            <a:r>
              <a:rPr lang="en-US" sz="1800" dirty="0" smtClean="0">
                <a:latin typeface="Times New Roman" pitchFamily="18" charset="0"/>
                <a:cs typeface="Times New Roman" pitchFamily="18" charset="0"/>
              </a:rPr>
              <a:t>The value in the crossover experiment is that each individual serves as his own control by taking each of the products. Thus, inherent differences between individuals are minimized.</a:t>
            </a:r>
          </a:p>
          <a:p>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42084943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noAutofit/>
          </a:bodyPr>
          <a:lstStyle/>
          <a:p>
            <a:r>
              <a:rPr lang="en-US" sz="2800" b="1" dirty="0" smtClean="0">
                <a:latin typeface="Times New Roman" pitchFamily="18" charset="0"/>
                <a:cs typeface="Times New Roman" pitchFamily="18" charset="0"/>
              </a:rPr>
              <a:t>Absolute </a:t>
            </a:r>
            <a:r>
              <a:rPr lang="en-US" sz="2800" b="1" dirty="0" err="1" smtClean="0">
                <a:latin typeface="Times New Roman" pitchFamily="18" charset="0"/>
                <a:cs typeface="Times New Roman" pitchFamily="18" charset="0"/>
              </a:rPr>
              <a:t>bioequivalency</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between drug products </a:t>
            </a:r>
            <a:r>
              <a:rPr lang="en-US" sz="2800" b="1" dirty="0" smtClean="0">
                <a:latin typeface="Times New Roman" pitchFamily="18" charset="0"/>
                <a:cs typeface="Times New Roman" pitchFamily="18" charset="0"/>
              </a:rPr>
              <a:t>rarely occurs</a:t>
            </a:r>
            <a:r>
              <a:rPr lang="en-US" sz="2800" dirty="0" smtClean="0">
                <a:latin typeface="Times New Roman" pitchFamily="18" charset="0"/>
                <a:cs typeface="Times New Roman" pitchFamily="18" charset="0"/>
              </a:rPr>
              <a:t>. Such absolute equivalency would yield serum concentration-time curves for the products that would be exactly </a:t>
            </a:r>
            <a:r>
              <a:rPr lang="en-US" sz="2800" dirty="0" err="1" smtClean="0">
                <a:latin typeface="Times New Roman" pitchFamily="18" charset="0"/>
                <a:cs typeface="Times New Roman" pitchFamily="18" charset="0"/>
              </a:rPr>
              <a:t>superimposable</a:t>
            </a:r>
            <a:r>
              <a:rPr lang="en-US" sz="2800" dirty="0" smtClean="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This simply is not expected of products that are made at different times, in different batches, or indeed by different manufacturers. </a:t>
            </a:r>
          </a:p>
          <a:p>
            <a:r>
              <a:rPr lang="en-US" sz="2800" dirty="0" smtClean="0">
                <a:latin typeface="Times New Roman" pitchFamily="18" charset="0"/>
                <a:cs typeface="Times New Roman" pitchFamily="18" charset="0"/>
              </a:rPr>
              <a:t>In most studies of bioavailability, the originally marketed product</a:t>
            </a:r>
            <a:r>
              <a:rPr lang="en-US" sz="2400" dirty="0" smtClean="0">
                <a:latin typeface="Times New Roman" pitchFamily="18" charset="0"/>
                <a:cs typeface="Times New Roman" pitchFamily="18" charset="0"/>
              </a:rPr>
              <a:t> (</a:t>
            </a:r>
            <a:r>
              <a:rPr lang="en-US" sz="2800" b="1" u="sng" dirty="0" smtClean="0">
                <a:latin typeface="Times New Roman" pitchFamily="18" charset="0"/>
                <a:cs typeface="Times New Roman" pitchFamily="18" charset="0"/>
              </a:rPr>
              <a:t>brand name drug product</a:t>
            </a:r>
            <a:r>
              <a:rPr lang="en-US" sz="24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is recognized as the established product of the drug and is used as the </a:t>
            </a:r>
            <a:r>
              <a:rPr lang="en-US" sz="2800" b="1" dirty="0" smtClean="0">
                <a:latin typeface="Times New Roman" pitchFamily="18" charset="0"/>
                <a:cs typeface="Times New Roman" pitchFamily="18" charset="0"/>
              </a:rPr>
              <a:t>standard for the bioavailability </a:t>
            </a:r>
            <a:r>
              <a:rPr lang="en-US" sz="2800" dirty="0" smtClean="0">
                <a:latin typeface="Times New Roman" pitchFamily="18" charset="0"/>
                <a:cs typeface="Times New Roman" pitchFamily="18" charset="0"/>
              </a:rPr>
              <a:t>comparative studies.</a:t>
            </a: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3283694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397691"/>
          </a:xfrm>
        </p:spPr>
        <p:txBody>
          <a:bodyPr>
            <a:normAutofit/>
          </a:bodyPr>
          <a:lstStyle/>
          <a:p>
            <a:r>
              <a:rPr lang="en-US" dirty="0" smtClean="0">
                <a:latin typeface="Times New Roman" pitchFamily="18" charset="0"/>
                <a:cs typeface="Times New Roman" pitchFamily="18" charset="0"/>
              </a:rPr>
              <a:t>According to the FDA: generic drug is considered </a:t>
            </a:r>
            <a:r>
              <a:rPr lang="en-US" sz="3000" b="1" dirty="0" smtClean="0">
                <a:latin typeface="Times New Roman" pitchFamily="18" charset="0"/>
                <a:cs typeface="Times New Roman" pitchFamily="18" charset="0"/>
              </a:rPr>
              <a:t>bioequivalent if the </a:t>
            </a:r>
            <a:r>
              <a:rPr lang="en-US" sz="3000" b="1" dirty="0" smtClean="0">
                <a:solidFill>
                  <a:schemeClr val="accent6"/>
                </a:solidFill>
                <a:latin typeface="Times New Roman" pitchFamily="18" charset="0"/>
                <a:cs typeface="Times New Roman" pitchFamily="18" charset="0"/>
              </a:rPr>
              <a:t>rate and extent of absorption do not show a significant difference </a:t>
            </a:r>
            <a:r>
              <a:rPr lang="en-US" sz="3000" b="1" dirty="0" smtClean="0">
                <a:latin typeface="Times New Roman" pitchFamily="18" charset="0"/>
                <a:cs typeface="Times New Roman" pitchFamily="18" charset="0"/>
              </a:rPr>
              <a:t>from that of standard drug when administered at the same molar dose of the therapeutic ingredient under the same experimental conditions</a:t>
            </a: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 Because in the case of a systemically absorbed drug blood levels even if from identical product may </a:t>
            </a:r>
            <a:r>
              <a:rPr lang="en-US" b="1" dirty="0" smtClean="0">
                <a:solidFill>
                  <a:schemeClr val="accent6"/>
                </a:solidFill>
                <a:latin typeface="Times New Roman" pitchFamily="18" charset="0"/>
                <a:cs typeface="Times New Roman" pitchFamily="18" charset="0"/>
              </a:rPr>
              <a:t>vary in different subjects</a:t>
            </a:r>
            <a:r>
              <a:rPr lang="en-US" dirty="0" smtClean="0">
                <a:latin typeface="Times New Roman" pitchFamily="18" charset="0"/>
                <a:cs typeface="Times New Roman" pitchFamily="18" charset="0"/>
              </a:rPr>
              <a:t>, in bioequivalence studies each subject receives both the standard and the test drug and thus serves as his own control.</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5571573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404664"/>
            <a:ext cx="8229600" cy="5458611"/>
          </a:xfrm>
        </p:spPr>
        <p:txBody>
          <a:bodyPr>
            <a:normAutofit lnSpcReduction="10000"/>
          </a:bodyPr>
          <a:lstStyle/>
          <a:p>
            <a:pPr eaLnBrk="0" hangingPunct="0">
              <a:spcBef>
                <a:spcPct val="50000"/>
              </a:spcBef>
              <a:buNone/>
            </a:pPr>
            <a:r>
              <a:rPr lang="en-US" sz="2400" dirty="0">
                <a:latin typeface="Times New Roman" pitchFamily="18" charset="0"/>
                <a:cs typeface="Times New Roman" pitchFamily="18" charset="0"/>
              </a:rPr>
              <a:t>Under the </a:t>
            </a:r>
            <a:r>
              <a:rPr lang="en-US" sz="2400" b="1" dirty="0">
                <a:latin typeface="Times New Roman" pitchFamily="18" charset="0"/>
                <a:cs typeface="Times New Roman" pitchFamily="18" charset="0"/>
              </a:rPr>
              <a:t>1984</a:t>
            </a:r>
            <a:r>
              <a:rPr lang="en-US" sz="2400" dirty="0">
                <a:latin typeface="Times New Roman" pitchFamily="18" charset="0"/>
                <a:cs typeface="Times New Roman" pitchFamily="18" charset="0"/>
              </a:rPr>
              <a:t> act, to gain FDA </a:t>
            </a:r>
            <a:r>
              <a:rPr lang="en-US" sz="2400" b="1" dirty="0">
                <a:latin typeface="Times New Roman" pitchFamily="18" charset="0"/>
                <a:cs typeface="Times New Roman" pitchFamily="18" charset="0"/>
              </a:rPr>
              <a:t>approval a generic drug product</a:t>
            </a:r>
            <a:r>
              <a:rPr lang="en-US" sz="2400" dirty="0">
                <a:latin typeface="Times New Roman" pitchFamily="18" charset="0"/>
                <a:cs typeface="Times New Roman" pitchFamily="18" charset="0"/>
              </a:rPr>
              <a:t> must have these characteristics </a:t>
            </a:r>
            <a:endParaRPr lang="en-US" sz="2400" dirty="0" smtClean="0">
              <a:latin typeface="Times New Roman" pitchFamily="18" charset="0"/>
              <a:cs typeface="Times New Roman" pitchFamily="18" charset="0"/>
            </a:endParaRPr>
          </a:p>
          <a:p>
            <a:pPr eaLnBrk="0" hangingPunct="0">
              <a:spcBef>
                <a:spcPct val="50000"/>
              </a:spcBef>
              <a:buNone/>
            </a:pPr>
            <a:r>
              <a:rPr lang="en-US" sz="2400" dirty="0" smtClean="0">
                <a:latin typeface="Lucida Sans" pitchFamily="34" charset="0"/>
              </a:rPr>
              <a:t>1</a:t>
            </a:r>
            <a:r>
              <a:rPr lang="en-US" sz="2400" dirty="0" smtClean="0">
                <a:latin typeface="Lucida Sans" pitchFamily="34" charset="0"/>
              </a:rPr>
              <a:t>.  Contain the same active ingredients as the pioneer drug (</a:t>
            </a:r>
            <a:r>
              <a:rPr lang="en-US" sz="2400" dirty="0" smtClean="0">
                <a:solidFill>
                  <a:schemeClr val="bg1"/>
                </a:solidFill>
                <a:latin typeface="Lucida Sans" pitchFamily="34" charset="0"/>
              </a:rPr>
              <a:t>inert ingredient may vary</a:t>
            </a:r>
            <a:r>
              <a:rPr lang="en-US" sz="2400" dirty="0" smtClean="0">
                <a:latin typeface="Lucida Sans" pitchFamily="34" charset="0"/>
              </a:rPr>
              <a:t>)</a:t>
            </a:r>
          </a:p>
          <a:p>
            <a:pPr algn="l" rtl="0" eaLnBrk="0" hangingPunct="0">
              <a:spcBef>
                <a:spcPct val="50000"/>
              </a:spcBef>
              <a:buNone/>
            </a:pPr>
            <a:r>
              <a:rPr lang="en-US" sz="2400" dirty="0" smtClean="0">
                <a:latin typeface="Lucida Sans" pitchFamily="34" charset="0"/>
              </a:rPr>
              <a:t>2.  Be identical in strength, dosage form, and route of administration</a:t>
            </a:r>
          </a:p>
          <a:p>
            <a:pPr algn="l" rtl="0" eaLnBrk="0" hangingPunct="0">
              <a:spcBef>
                <a:spcPct val="50000"/>
              </a:spcBef>
              <a:buNone/>
            </a:pPr>
            <a:r>
              <a:rPr lang="en-US" sz="2400" dirty="0" smtClean="0">
                <a:latin typeface="Lucida Sans" pitchFamily="34" charset="0"/>
              </a:rPr>
              <a:t>3.  Have the same indications and precautions for use and other labeling instructions</a:t>
            </a:r>
          </a:p>
          <a:p>
            <a:pPr algn="l" rtl="0" eaLnBrk="0" hangingPunct="0">
              <a:spcBef>
                <a:spcPct val="50000"/>
              </a:spcBef>
              <a:buNone/>
            </a:pPr>
            <a:r>
              <a:rPr lang="en-US" sz="2400" dirty="0" smtClean="0">
                <a:latin typeface="Lucida Sans" pitchFamily="34" charset="0"/>
              </a:rPr>
              <a:t>4.  Be bioequivalent</a:t>
            </a:r>
          </a:p>
          <a:p>
            <a:pPr algn="l" rtl="0" eaLnBrk="0" hangingPunct="0">
              <a:spcBef>
                <a:spcPct val="50000"/>
              </a:spcBef>
              <a:buNone/>
            </a:pPr>
            <a:r>
              <a:rPr lang="en-US" sz="2400" dirty="0" smtClean="0">
                <a:latin typeface="Lucida Sans" pitchFamily="34" charset="0"/>
              </a:rPr>
              <a:t>5.  Meet the same batch to batch requirements for identity, strength, purity, and quality</a:t>
            </a:r>
          </a:p>
          <a:p>
            <a:pPr algn="l" rtl="0" eaLnBrk="0" hangingPunct="0">
              <a:spcBef>
                <a:spcPct val="50000"/>
              </a:spcBef>
              <a:buNone/>
            </a:pPr>
            <a:r>
              <a:rPr lang="en-US" sz="2400" dirty="0" smtClean="0">
                <a:latin typeface="Lucida Sans" pitchFamily="34" charset="0"/>
              </a:rPr>
              <a:t>6.  Be manufactured under the same strict standards of  FDA’s CGMP regulations as required for pioneer products.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291"/>
          </a:xfrm>
        </p:spPr>
        <p:txBody>
          <a:bodyPr>
            <a:noAutofit/>
          </a:bodyPr>
          <a:lstStyle/>
          <a:p>
            <a:pPr>
              <a:buNone/>
            </a:pPr>
            <a:r>
              <a:rPr lang="en-US" sz="2400" dirty="0" smtClean="0">
                <a:latin typeface="Times New Roman" pitchFamily="18" charset="0"/>
                <a:cs typeface="Times New Roman" pitchFamily="18" charset="0"/>
              </a:rPr>
              <a:t>Multiple dose bioavailability studies compare </a:t>
            </a:r>
            <a:r>
              <a:rPr lang="en-US" sz="2400" b="1" dirty="0" smtClean="0">
                <a:latin typeface="Times New Roman" pitchFamily="18" charset="0"/>
                <a:cs typeface="Times New Roman" pitchFamily="18" charset="0"/>
              </a:rPr>
              <a:t>test product </a:t>
            </a:r>
            <a:r>
              <a:rPr lang="en-US" sz="2400" dirty="0" smtClean="0">
                <a:latin typeface="Times New Roman" pitchFamily="18" charset="0"/>
                <a:cs typeface="Times New Roman" pitchFamily="18" charset="0"/>
              </a:rPr>
              <a:t>and </a:t>
            </a:r>
            <a:r>
              <a:rPr lang="en-US" sz="2400" b="1" dirty="0" smtClean="0">
                <a:latin typeface="Times New Roman" pitchFamily="18" charset="0"/>
                <a:cs typeface="Times New Roman" pitchFamily="18" charset="0"/>
              </a:rPr>
              <a:t>reference </a:t>
            </a:r>
            <a:r>
              <a:rPr lang="en-US" sz="2400" dirty="0" smtClean="0">
                <a:latin typeface="Times New Roman" pitchFamily="18" charset="0"/>
                <a:cs typeface="Times New Roman" pitchFamily="18" charset="0"/>
              </a:rPr>
              <a:t>after </a:t>
            </a:r>
            <a:r>
              <a:rPr lang="en-US" sz="2400" b="1" dirty="0" smtClean="0">
                <a:solidFill>
                  <a:srgbClr val="FF0000"/>
                </a:solidFill>
                <a:latin typeface="Times New Roman" pitchFamily="18" charset="0"/>
                <a:cs typeface="Times New Roman" pitchFamily="18" charset="0"/>
              </a:rPr>
              <a:t>repeated</a:t>
            </a:r>
            <a:r>
              <a:rPr lang="en-US" sz="2400" dirty="0" smtClean="0">
                <a:latin typeface="Times New Roman" pitchFamily="18" charset="0"/>
                <a:cs typeface="Times New Roman" pitchFamily="18" charset="0"/>
              </a:rPr>
              <a:t> administration to determine steady-state levels (</a:t>
            </a:r>
            <a:r>
              <a:rPr lang="en-US" sz="2400" dirty="0" err="1" smtClean="0">
                <a:latin typeface="Times New Roman" pitchFamily="18" charset="0"/>
                <a:cs typeface="Times New Roman" pitchFamily="18" charset="0"/>
              </a:rPr>
              <a:t>Css</a:t>
            </a:r>
            <a:r>
              <a:rPr lang="en-US" sz="2400" dirty="0" smtClean="0">
                <a:latin typeface="Times New Roman" pitchFamily="18" charset="0"/>
                <a:cs typeface="Times New Roman" pitchFamily="18" charset="0"/>
              </a:rPr>
              <a:t>) of drug in the body. Studies are conducted in human subjects in fasting or </a:t>
            </a:r>
            <a:r>
              <a:rPr lang="en-US" sz="2400" dirty="0" err="1" smtClean="0">
                <a:latin typeface="Times New Roman" pitchFamily="18" charset="0"/>
                <a:cs typeface="Times New Roman" pitchFamily="18" charset="0"/>
              </a:rPr>
              <a:t>nonfasting</a:t>
            </a:r>
            <a:r>
              <a:rPr lang="en-US" sz="2400" dirty="0" smtClean="0">
                <a:latin typeface="Times New Roman" pitchFamily="18" charset="0"/>
                <a:cs typeface="Times New Roman" pitchFamily="18" charset="0"/>
              </a:rPr>
              <a:t> state, depending upon the conditions reflected in the proposed labeling of the test product.</a:t>
            </a:r>
          </a:p>
          <a:p>
            <a:pPr>
              <a:buNone/>
            </a:pPr>
            <a:r>
              <a:rPr lang="en-US" sz="2400" dirty="0" smtClean="0">
                <a:latin typeface="Times New Roman" pitchFamily="18" charset="0"/>
                <a:cs typeface="Times New Roman" pitchFamily="18" charset="0"/>
              </a:rPr>
              <a:t>A multiple-dose study may be required for a test product if :</a:t>
            </a:r>
          </a:p>
          <a:p>
            <a:pPr marL="566928" indent="-457200">
              <a:buAutoNum type="alphaLcParenBoth"/>
            </a:pPr>
            <a:r>
              <a:rPr lang="en-US" sz="2400" dirty="0" smtClean="0">
                <a:latin typeface="Times New Roman" pitchFamily="18" charset="0"/>
                <a:cs typeface="Times New Roman" pitchFamily="18" charset="0"/>
              </a:rPr>
              <a:t>there is a difference in </a:t>
            </a:r>
            <a:r>
              <a:rPr lang="en-US" sz="2400" b="1" dirty="0" smtClean="0">
                <a:solidFill>
                  <a:srgbClr val="FF0000"/>
                </a:solidFill>
                <a:latin typeface="Times New Roman" pitchFamily="18" charset="0"/>
                <a:cs typeface="Times New Roman" pitchFamily="18" charset="0"/>
              </a:rPr>
              <a:t>rate of absorption </a:t>
            </a:r>
            <a:r>
              <a:rPr lang="en-US" sz="2400" dirty="0" smtClean="0">
                <a:latin typeface="Times New Roman" pitchFamily="18" charset="0"/>
                <a:cs typeface="Times New Roman" pitchFamily="18" charset="0"/>
              </a:rPr>
              <a:t>but not in extent of absorption</a:t>
            </a:r>
          </a:p>
          <a:p>
            <a:pPr marL="566928" indent="-457200">
              <a:buAutoNum type="alphaLcParenBoth"/>
            </a:pPr>
            <a:r>
              <a:rPr lang="en-US" sz="2400" dirty="0" smtClean="0">
                <a:latin typeface="Times New Roman" pitchFamily="18" charset="0"/>
                <a:cs typeface="Times New Roman" pitchFamily="18" charset="0"/>
              </a:rPr>
              <a:t> (b) there is excessive </a:t>
            </a:r>
            <a:r>
              <a:rPr lang="en-US" sz="2400" b="1" dirty="0" smtClean="0">
                <a:solidFill>
                  <a:srgbClr val="FF0000"/>
                </a:solidFill>
                <a:latin typeface="Times New Roman" pitchFamily="18" charset="0"/>
                <a:cs typeface="Times New Roman" pitchFamily="18" charset="0"/>
              </a:rPr>
              <a:t>variability in bioavailability </a:t>
            </a:r>
            <a:r>
              <a:rPr lang="en-US" sz="2400" dirty="0" smtClean="0">
                <a:latin typeface="Times New Roman" pitchFamily="18" charset="0"/>
                <a:cs typeface="Times New Roman" pitchFamily="18" charset="0"/>
              </a:rPr>
              <a:t>from subject to subject </a:t>
            </a:r>
          </a:p>
          <a:p>
            <a:pPr marL="566928" indent="-457200">
              <a:buAutoNum type="alphaLcParenBoth"/>
            </a:pPr>
            <a:r>
              <a:rPr lang="en-US" sz="2400" dirty="0" smtClean="0">
                <a:latin typeface="Times New Roman" pitchFamily="18" charset="0"/>
                <a:cs typeface="Times New Roman" pitchFamily="18" charset="0"/>
              </a:rPr>
              <a:t>(c) the concentration of drug or its metabolites, in blood resulting from a single dose is too low</a:t>
            </a:r>
          </a:p>
          <a:p>
            <a:pPr marL="566928" indent="-457200">
              <a:buAutoNum type="alphaLcParenBoth"/>
            </a:pPr>
            <a:r>
              <a:rPr lang="en-US" sz="2400" dirty="0" smtClean="0">
                <a:latin typeface="Times New Roman" pitchFamily="18" charset="0"/>
                <a:cs typeface="Times New Roman" pitchFamily="18" charset="0"/>
              </a:rPr>
              <a:t>(d) the drug product is an extended-release dosage form. </a:t>
            </a:r>
          </a:p>
        </p:txBody>
      </p:sp>
      <p:sp>
        <p:nvSpPr>
          <p:cNvPr id="3" name="Title 2"/>
          <p:cNvSpPr>
            <a:spLocks noGrp="1"/>
          </p:cNvSpPr>
          <p:nvPr>
            <p:ph type="title"/>
          </p:nvPr>
        </p:nvSpPr>
        <p:spPr>
          <a:xfrm>
            <a:off x="628650" y="365127"/>
            <a:ext cx="7886700" cy="777874"/>
          </a:xfrm>
        </p:spPr>
        <p:txBody>
          <a:bodyPr>
            <a:normAutofit/>
          </a:bodyPr>
          <a:lstStyle/>
          <a:p>
            <a:r>
              <a:rPr lang="en-US" sz="3200" dirty="0" smtClean="0">
                <a:latin typeface="Times New Roman" pitchFamily="18" charset="0"/>
                <a:cs typeface="Times New Roman" pitchFamily="18" charset="0"/>
              </a:rPr>
              <a:t>Multiple-dose bioavailability studies</a:t>
            </a:r>
            <a:endParaRPr lang="en-US" sz="3200" dirty="0"/>
          </a:p>
        </p:txBody>
      </p:sp>
    </p:spTree>
    <p:extLst>
      <p:ext uri="{BB962C8B-B14F-4D97-AF65-F5344CB8AC3E}">
        <p14:creationId xmlns:p14="http://schemas.microsoft.com/office/powerpoint/2010/main" val="3204686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66928" indent="-457200">
              <a:buNone/>
            </a:pPr>
            <a:r>
              <a:rPr lang="en-US" sz="2800" dirty="0" smtClean="0">
                <a:latin typeface="Times New Roman" pitchFamily="18" charset="0"/>
                <a:cs typeface="Times New Roman" pitchFamily="18" charset="0"/>
              </a:rPr>
              <a:t>A multiple-dose study is generally </a:t>
            </a:r>
            <a:r>
              <a:rPr lang="en-US" sz="2800" b="1" dirty="0" smtClean="0">
                <a:latin typeface="Times New Roman" pitchFamily="18" charset="0"/>
                <a:cs typeface="Times New Roman" pitchFamily="18" charset="0"/>
              </a:rPr>
              <a:t>crossover in design </a:t>
            </a:r>
            <a:r>
              <a:rPr lang="en-US" sz="2800" dirty="0" smtClean="0">
                <a:latin typeface="Times New Roman" pitchFamily="18" charset="0"/>
                <a:cs typeface="Times New Roman" pitchFamily="18" charset="0"/>
              </a:rPr>
              <a:t>unless scientific reasons dictate otherwise (e.g., if the study is designed to establish pharmacokinetic profile of a </a:t>
            </a:r>
            <a:r>
              <a:rPr lang="en-US" sz="2800" b="1" dirty="0" smtClean="0">
                <a:latin typeface="Times New Roman" pitchFamily="18" charset="0"/>
                <a:cs typeface="Times New Roman" pitchFamily="18" charset="0"/>
              </a:rPr>
              <a:t>new drug product</a:t>
            </a:r>
            <a:r>
              <a:rPr lang="en-US" sz="2800" dirty="0" smtClean="0">
                <a:latin typeface="Times New Roman" pitchFamily="18" charset="0"/>
                <a:cs typeface="Times New Roman" pitchFamily="18" charset="0"/>
              </a:rPr>
              <a:t>, a </a:t>
            </a:r>
            <a:r>
              <a:rPr lang="en-US" sz="2800" b="1" dirty="0" smtClean="0">
                <a:latin typeface="Times New Roman" pitchFamily="18" charset="0"/>
                <a:cs typeface="Times New Roman" pitchFamily="18" charset="0"/>
              </a:rPr>
              <a:t>new drug delivery </a:t>
            </a:r>
            <a:r>
              <a:rPr lang="en-US" sz="2800" dirty="0" smtClean="0">
                <a:latin typeface="Times New Roman" pitchFamily="18" charset="0"/>
                <a:cs typeface="Times New Roman" pitchFamily="18" charset="0"/>
              </a:rPr>
              <a:t>system, or an </a:t>
            </a:r>
            <a:r>
              <a:rPr lang="en-US" sz="2800" b="1" dirty="0" smtClean="0">
                <a:latin typeface="Times New Roman" pitchFamily="18" charset="0"/>
                <a:cs typeface="Times New Roman" pitchFamily="18" charset="0"/>
              </a:rPr>
              <a:t>extended-release </a:t>
            </a:r>
            <a:r>
              <a:rPr lang="en-US" sz="2800" dirty="0" smtClean="0">
                <a:latin typeface="Times New Roman" pitchFamily="18" charset="0"/>
                <a:cs typeface="Times New Roman" pitchFamily="18" charset="0"/>
              </a:rPr>
              <a:t>dosage form). At least </a:t>
            </a:r>
            <a:r>
              <a:rPr lang="en-US" sz="2800" b="1" dirty="0" smtClean="0">
                <a:solidFill>
                  <a:srgbClr val="FF0000"/>
                </a:solidFill>
                <a:latin typeface="Times New Roman" pitchFamily="18" charset="0"/>
                <a:cs typeface="Times New Roman" pitchFamily="18" charset="0"/>
              </a:rPr>
              <a:t>five times the half-life </a:t>
            </a:r>
            <a:r>
              <a:rPr lang="en-US" sz="2800" dirty="0" smtClean="0">
                <a:latin typeface="Times New Roman" pitchFamily="18" charset="0"/>
                <a:cs typeface="Times New Roman" pitchFamily="18" charset="0"/>
              </a:rPr>
              <a:t>of active drug ingredient, its therapeutic moiety or its active metabolite(s) is measured in the blood or urine. </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265116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66801"/>
            <a:ext cx="8839200" cy="4876800"/>
          </a:xfrm>
        </p:spPr>
        <p:txBody>
          <a:bodyPr>
            <a:noAutofit/>
          </a:bodyPr>
          <a:lstStyle/>
          <a:p>
            <a:pPr>
              <a:buNone/>
            </a:pPr>
            <a:r>
              <a:rPr lang="en-US" sz="2000" dirty="0" smtClean="0">
                <a:latin typeface="Times New Roman" pitchFamily="18" charset="0"/>
                <a:cs typeface="Times New Roman" pitchFamily="18" charset="0"/>
              </a:rPr>
              <a:t>1. If drug product is </a:t>
            </a:r>
            <a:r>
              <a:rPr lang="en-US" sz="2000" b="1" dirty="0" err="1" smtClean="0">
                <a:latin typeface="Times New Roman" pitchFamily="18" charset="0"/>
                <a:cs typeface="Times New Roman" pitchFamily="18" charset="0"/>
              </a:rPr>
              <a:t>parenteral</a:t>
            </a:r>
            <a:r>
              <a:rPr lang="en-US" sz="2000" b="1" dirty="0" smtClean="0">
                <a:latin typeface="Times New Roman" pitchFamily="18" charset="0"/>
                <a:cs typeface="Times New Roman" pitchFamily="18" charset="0"/>
              </a:rPr>
              <a:t>, ophthalmic, or </a:t>
            </a:r>
            <a:r>
              <a:rPr lang="en-US" sz="2000" b="1" dirty="0" err="1" smtClean="0">
                <a:latin typeface="Times New Roman" pitchFamily="18" charset="0"/>
                <a:cs typeface="Times New Roman" pitchFamily="18" charset="0"/>
              </a:rPr>
              <a:t>otic</a:t>
            </a:r>
            <a:r>
              <a:rPr lang="en-US" sz="2000" b="1" dirty="0" smtClean="0">
                <a:latin typeface="Times New Roman" pitchFamily="18" charset="0"/>
                <a:cs typeface="Times New Roman" pitchFamily="18" charset="0"/>
              </a:rPr>
              <a:t> solution </a:t>
            </a:r>
            <a:r>
              <a:rPr lang="en-US" sz="2000" dirty="0" smtClean="0">
                <a:latin typeface="Times New Roman" pitchFamily="18" charset="0"/>
                <a:cs typeface="Times New Roman" pitchFamily="18" charset="0"/>
              </a:rPr>
              <a:t>and contains </a:t>
            </a:r>
            <a:r>
              <a:rPr lang="en-US" sz="2000" b="1" dirty="0" smtClean="0">
                <a:latin typeface="Times New Roman" pitchFamily="18" charset="0"/>
                <a:cs typeface="Times New Roman" pitchFamily="18" charset="0"/>
              </a:rPr>
              <a:t>same active agent </a:t>
            </a:r>
            <a:r>
              <a:rPr lang="en-US" sz="2000" dirty="0" smtClean="0">
                <a:latin typeface="Times New Roman" pitchFamily="18" charset="0"/>
                <a:cs typeface="Times New Roman" pitchFamily="18" charset="0"/>
              </a:rPr>
              <a:t>in </a:t>
            </a:r>
            <a:r>
              <a:rPr lang="en-US" sz="2000" b="1" dirty="0" smtClean="0">
                <a:latin typeface="Times New Roman" pitchFamily="18" charset="0"/>
                <a:cs typeface="Times New Roman" pitchFamily="18" charset="0"/>
              </a:rPr>
              <a:t>same concentration </a:t>
            </a:r>
            <a:r>
              <a:rPr lang="en-US" sz="2000" dirty="0" smtClean="0">
                <a:latin typeface="Times New Roman" pitchFamily="18" charset="0"/>
                <a:cs typeface="Times New Roman" pitchFamily="18" charset="0"/>
              </a:rPr>
              <a:t>and </a:t>
            </a:r>
            <a:r>
              <a:rPr lang="en-US" sz="2000" b="1" dirty="0" smtClean="0">
                <a:latin typeface="Times New Roman" pitchFamily="18" charset="0"/>
                <a:cs typeface="Times New Roman" pitchFamily="18" charset="0"/>
              </a:rPr>
              <a:t>solvent</a:t>
            </a:r>
            <a:r>
              <a:rPr lang="en-US" sz="2000" dirty="0" smtClean="0">
                <a:latin typeface="Times New Roman" pitchFamily="18" charset="0"/>
                <a:cs typeface="Times New Roman" pitchFamily="18" charset="0"/>
              </a:rPr>
              <a:t> as a product previously approved  through a full NDA.</a:t>
            </a:r>
          </a:p>
          <a:p>
            <a:pPr>
              <a:buNone/>
            </a:pPr>
            <a:r>
              <a:rPr lang="en-US" sz="2000" dirty="0" smtClean="0">
                <a:latin typeface="Times New Roman" pitchFamily="18" charset="0"/>
                <a:cs typeface="Times New Roman" pitchFamily="18" charset="0"/>
              </a:rPr>
              <a:t>2. If drug product is administered by</a:t>
            </a:r>
            <a:r>
              <a:rPr lang="en-US" sz="2000" b="1" dirty="0" smtClean="0">
                <a:latin typeface="Times New Roman" pitchFamily="18" charset="0"/>
                <a:cs typeface="Times New Roman" pitchFamily="18" charset="0"/>
              </a:rPr>
              <a:t> inhalation </a:t>
            </a:r>
            <a:r>
              <a:rPr lang="en-US" sz="2000" dirty="0" smtClean="0">
                <a:latin typeface="Times New Roman" pitchFamily="18" charset="0"/>
                <a:cs typeface="Times New Roman" pitchFamily="18" charset="0"/>
              </a:rPr>
              <a:t>as a </a:t>
            </a:r>
            <a:r>
              <a:rPr lang="en-US" sz="2000" b="1" dirty="0" smtClean="0">
                <a:latin typeface="Times New Roman" pitchFamily="18" charset="0"/>
                <a:cs typeface="Times New Roman" pitchFamily="18" charset="0"/>
              </a:rPr>
              <a:t>gas or vapor and contains the same active agent</a:t>
            </a:r>
            <a:r>
              <a:rPr lang="en-US" sz="2000" dirty="0" smtClean="0">
                <a:latin typeface="Times New Roman" pitchFamily="18" charset="0"/>
                <a:cs typeface="Times New Roman" pitchFamily="18" charset="0"/>
              </a:rPr>
              <a:t> in the </a:t>
            </a:r>
            <a:r>
              <a:rPr lang="en-US" sz="2000" b="1" dirty="0" smtClean="0">
                <a:latin typeface="Times New Roman" pitchFamily="18" charset="0"/>
                <a:cs typeface="Times New Roman" pitchFamily="18" charset="0"/>
              </a:rPr>
              <a:t>same dosage form </a:t>
            </a:r>
            <a:r>
              <a:rPr lang="en-US" sz="2000" dirty="0" smtClean="0">
                <a:latin typeface="Times New Roman" pitchFamily="18" charset="0"/>
                <a:cs typeface="Times New Roman" pitchFamily="18" charset="0"/>
              </a:rPr>
              <a:t>as a product previously approved through a full NDA.</a:t>
            </a:r>
          </a:p>
          <a:p>
            <a:pPr>
              <a:buNone/>
            </a:pPr>
            <a:r>
              <a:rPr lang="en-US" sz="2000" dirty="0" smtClean="0">
                <a:latin typeface="Times New Roman" pitchFamily="18" charset="0"/>
                <a:cs typeface="Times New Roman" pitchFamily="18" charset="0"/>
              </a:rPr>
              <a:t>3. The drug product is an </a:t>
            </a:r>
            <a:r>
              <a:rPr lang="en-US" sz="2000" b="1" dirty="0" smtClean="0">
                <a:latin typeface="Times New Roman" pitchFamily="18" charset="0"/>
                <a:cs typeface="Times New Roman" pitchFamily="18" charset="0"/>
              </a:rPr>
              <a:t>oral solution, elixir, syrup, tincture</a:t>
            </a:r>
            <a:r>
              <a:rPr lang="en-US" sz="2000" dirty="0" smtClean="0">
                <a:latin typeface="Times New Roman" pitchFamily="18" charset="0"/>
                <a:cs typeface="Times New Roman" pitchFamily="18" charset="0"/>
              </a:rPr>
              <a:t>, or similar other </a:t>
            </a:r>
            <a:r>
              <a:rPr lang="en-US" sz="2000" dirty="0" err="1" smtClean="0">
                <a:latin typeface="Times New Roman" pitchFamily="18" charset="0"/>
                <a:cs typeface="Times New Roman" pitchFamily="18" charset="0"/>
              </a:rPr>
              <a:t>solubilized</a:t>
            </a:r>
            <a:r>
              <a:rPr lang="en-US" sz="2000" dirty="0" smtClean="0">
                <a:latin typeface="Times New Roman" pitchFamily="18" charset="0"/>
                <a:cs typeface="Times New Roman" pitchFamily="18" charset="0"/>
              </a:rPr>
              <a:t> form and contains the </a:t>
            </a:r>
            <a:r>
              <a:rPr lang="en-US" sz="2000" b="1" dirty="0" smtClean="0">
                <a:latin typeface="Times New Roman" pitchFamily="18" charset="0"/>
                <a:cs typeface="Times New Roman" pitchFamily="18" charset="0"/>
              </a:rPr>
              <a:t>same active </a:t>
            </a:r>
            <a:r>
              <a:rPr lang="en-US" sz="2000" dirty="0" smtClean="0">
                <a:latin typeface="Times New Roman" pitchFamily="18" charset="0"/>
                <a:cs typeface="Times New Roman" pitchFamily="18" charset="0"/>
              </a:rPr>
              <a:t>agent in the </a:t>
            </a:r>
            <a:r>
              <a:rPr lang="en-US" sz="2000" b="1" dirty="0" smtClean="0">
                <a:latin typeface="Times New Roman" pitchFamily="18" charset="0"/>
                <a:cs typeface="Times New Roman" pitchFamily="18" charset="0"/>
              </a:rPr>
              <a:t>same concentration </a:t>
            </a:r>
            <a:r>
              <a:rPr lang="en-US" sz="2000" dirty="0" smtClean="0">
                <a:latin typeface="Times New Roman" pitchFamily="18" charset="0"/>
                <a:cs typeface="Times New Roman" pitchFamily="18" charset="0"/>
              </a:rPr>
              <a:t>as a previously approved drug product through a full NDA and </a:t>
            </a:r>
            <a:r>
              <a:rPr lang="en-US" sz="2000" b="1" dirty="0" smtClean="0">
                <a:latin typeface="Times New Roman" pitchFamily="18" charset="0"/>
                <a:cs typeface="Times New Roman" pitchFamily="18" charset="0"/>
              </a:rPr>
              <a:t>contains no inactive ingredient </a:t>
            </a:r>
            <a:r>
              <a:rPr lang="en-US" sz="2000" dirty="0" smtClean="0">
                <a:latin typeface="Times New Roman" pitchFamily="18" charset="0"/>
                <a:cs typeface="Times New Roman" pitchFamily="18" charset="0"/>
              </a:rPr>
              <a:t>known to significantly affect absorption of the active drug ingredient.</a:t>
            </a:r>
          </a:p>
          <a:p>
            <a:pPr>
              <a:buNone/>
            </a:pPr>
            <a:r>
              <a:rPr lang="en-US" sz="2000" dirty="0" smtClean="0">
                <a:latin typeface="Times New Roman" pitchFamily="18" charset="0"/>
                <a:cs typeface="Times New Roman" pitchFamily="18" charset="0"/>
              </a:rPr>
              <a:t>4. The drug product is a </a:t>
            </a:r>
            <a:r>
              <a:rPr lang="en-US" sz="2000" b="1" dirty="0" smtClean="0">
                <a:latin typeface="Times New Roman" pitchFamily="18" charset="0"/>
                <a:cs typeface="Times New Roman" pitchFamily="18" charset="0"/>
              </a:rPr>
              <a:t>topically applied </a:t>
            </a:r>
            <a:r>
              <a:rPr lang="en-US" sz="2000" dirty="0" smtClean="0">
                <a:latin typeface="Times New Roman" pitchFamily="18" charset="0"/>
                <a:cs typeface="Times New Roman" pitchFamily="18" charset="0"/>
              </a:rPr>
              <a:t>preparation (e.g., ointment) intended for local therapeutic effect.</a:t>
            </a:r>
          </a:p>
          <a:p>
            <a:pPr>
              <a:buNone/>
            </a:pPr>
            <a:r>
              <a:rPr lang="en-US" sz="2000" dirty="0" smtClean="0">
                <a:latin typeface="Times New Roman" pitchFamily="18" charset="0"/>
                <a:cs typeface="Times New Roman" pitchFamily="18" charset="0"/>
              </a:rPr>
              <a:t>5. The drug product is an </a:t>
            </a:r>
            <a:r>
              <a:rPr lang="en-US" sz="2000" b="1" dirty="0" smtClean="0">
                <a:latin typeface="Times New Roman" pitchFamily="18" charset="0"/>
                <a:cs typeface="Times New Roman" pitchFamily="18" charset="0"/>
              </a:rPr>
              <a:t>oral </a:t>
            </a:r>
            <a:r>
              <a:rPr lang="en-US" sz="2000" dirty="0" smtClean="0">
                <a:latin typeface="Times New Roman" pitchFamily="18" charset="0"/>
                <a:cs typeface="Times New Roman" pitchFamily="18" charset="0"/>
              </a:rPr>
              <a:t>form that is </a:t>
            </a:r>
            <a:r>
              <a:rPr lang="en-US" sz="2000" b="1" dirty="0" smtClean="0">
                <a:latin typeface="Times New Roman" pitchFamily="18" charset="0"/>
                <a:cs typeface="Times New Roman" pitchFamily="18" charset="0"/>
              </a:rPr>
              <a:t>not intended to be absorbed </a:t>
            </a:r>
            <a:r>
              <a:rPr lang="en-US" sz="2000" dirty="0" smtClean="0">
                <a:latin typeface="Times New Roman" pitchFamily="18" charset="0"/>
                <a:cs typeface="Times New Roman" pitchFamily="18" charset="0"/>
              </a:rPr>
              <a:t>(e.g., antacid or </a:t>
            </a:r>
            <a:r>
              <a:rPr lang="en-US" sz="2000" dirty="0" err="1" smtClean="0">
                <a:latin typeface="Times New Roman" pitchFamily="18" charset="0"/>
                <a:cs typeface="Times New Roman" pitchFamily="18" charset="0"/>
              </a:rPr>
              <a:t>radiopaque</a:t>
            </a:r>
            <a:r>
              <a:rPr lang="en-US" sz="2000" dirty="0" smtClean="0">
                <a:latin typeface="Times New Roman" pitchFamily="18" charset="0"/>
                <a:cs typeface="Times New Roman" pitchFamily="18" charset="0"/>
              </a:rPr>
              <a:t> medium).</a:t>
            </a:r>
          </a:p>
          <a:p>
            <a:pPr>
              <a:buNone/>
            </a:pPr>
            <a:r>
              <a:rPr lang="en-US" sz="2000" dirty="0" smtClean="0">
                <a:latin typeface="Times New Roman" pitchFamily="18" charset="0"/>
                <a:cs typeface="Times New Roman" pitchFamily="18" charset="0"/>
              </a:rPr>
              <a:t>6. The drug product is a </a:t>
            </a:r>
            <a:r>
              <a:rPr lang="en-US" sz="2000" b="1" dirty="0" smtClean="0">
                <a:latin typeface="Times New Roman" pitchFamily="18" charset="0"/>
                <a:cs typeface="Times New Roman" pitchFamily="18" charset="0"/>
              </a:rPr>
              <a:t>solid oral </a:t>
            </a:r>
            <a:r>
              <a:rPr lang="en-US" sz="2000" dirty="0" smtClean="0">
                <a:latin typeface="Times New Roman" pitchFamily="18" charset="0"/>
                <a:cs typeface="Times New Roman" pitchFamily="18" charset="0"/>
              </a:rPr>
              <a:t>that is identical or similar to drug product  that has met the in vivo bioavailability requirement</a:t>
            </a:r>
            <a:endParaRPr lang="en-US" sz="2000" dirty="0">
              <a:latin typeface="Times New Roman" pitchFamily="18" charset="0"/>
              <a:cs typeface="Times New Roman" pitchFamily="18" charset="0"/>
            </a:endParaRPr>
          </a:p>
        </p:txBody>
      </p:sp>
      <p:sp>
        <p:nvSpPr>
          <p:cNvPr id="3" name="Title 2"/>
          <p:cNvSpPr>
            <a:spLocks noGrp="1"/>
          </p:cNvSpPr>
          <p:nvPr>
            <p:ph type="title"/>
          </p:nvPr>
        </p:nvSpPr>
        <p:spPr>
          <a:xfrm>
            <a:off x="457200" y="0"/>
            <a:ext cx="8229600" cy="1219200"/>
          </a:xfrm>
        </p:spPr>
        <p:txBody>
          <a:bodyPr>
            <a:noAutofit/>
          </a:bodyPr>
          <a:lstStyle/>
          <a:p>
            <a:r>
              <a:rPr lang="en-US" sz="2800" dirty="0" smtClean="0">
                <a:solidFill>
                  <a:schemeClr val="tx1"/>
                </a:solidFill>
                <a:latin typeface="Times New Roman" pitchFamily="18" charset="0"/>
                <a:cs typeface="Times New Roman" pitchFamily="18" charset="0"/>
              </a:rPr>
              <a:t>Conditions under which the FDA may waive </a:t>
            </a:r>
            <a:br>
              <a:rPr lang="en-US" sz="2800" dirty="0" smtClean="0">
                <a:solidFill>
                  <a:schemeClr val="tx1"/>
                </a:solidFill>
                <a:latin typeface="Times New Roman" pitchFamily="18" charset="0"/>
                <a:cs typeface="Times New Roman" pitchFamily="18" charset="0"/>
              </a:rPr>
            </a:br>
            <a:r>
              <a:rPr lang="en-US" sz="2800" dirty="0" smtClean="0">
                <a:solidFill>
                  <a:schemeClr val="tx1"/>
                </a:solidFill>
                <a:latin typeface="Times New Roman" pitchFamily="18" charset="0"/>
                <a:cs typeface="Times New Roman" pitchFamily="18" charset="0"/>
              </a:rPr>
              <a:t> in vivo bioavailability requirement are as follows:</a:t>
            </a:r>
            <a:endParaRPr lang="en-US"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142117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rtl="0"/>
            <a:r>
              <a:rPr lang="en-US" sz="2700" dirty="0" smtClean="0">
                <a:latin typeface="Lucida Sans" pitchFamily="34" charset="0"/>
              </a:rPr>
              <a:t/>
            </a:r>
            <a:br>
              <a:rPr lang="en-US" sz="2700" dirty="0" smtClean="0">
                <a:latin typeface="Lucida Sans" pitchFamily="34" charset="0"/>
              </a:rPr>
            </a:br>
            <a:r>
              <a:rPr lang="en-US" sz="3600" dirty="0" smtClean="0">
                <a:latin typeface="Lucida Sans" pitchFamily="34" charset="0"/>
              </a:rPr>
              <a:t>:</a:t>
            </a:r>
            <a:r>
              <a:rPr lang="en-US" sz="4400" dirty="0" smtClean="0">
                <a:latin typeface="Lucida Sans" pitchFamily="34" charset="0"/>
              </a:rPr>
              <a:t/>
            </a:r>
            <a:br>
              <a:rPr lang="en-US" sz="4400" dirty="0" smtClean="0">
                <a:latin typeface="Lucida Sans" pitchFamily="34" charset="0"/>
              </a:rPr>
            </a:br>
            <a:endParaRPr lang="ar-IQ" dirty="0"/>
          </a:p>
        </p:txBody>
      </p:sp>
      <p:sp>
        <p:nvSpPr>
          <p:cNvPr id="2" name="Content Placeholder 1"/>
          <p:cNvSpPr>
            <a:spLocks noGrp="1"/>
          </p:cNvSpPr>
          <p:nvPr>
            <p:ph idx="1"/>
          </p:nvPr>
        </p:nvSpPr>
        <p:spPr>
          <a:xfrm>
            <a:off x="251520" y="620688"/>
            <a:ext cx="8712967" cy="5505475"/>
          </a:xfrm>
        </p:spPr>
        <p:txBody>
          <a:bodyPr>
            <a:normAutofit/>
          </a:bodyPr>
          <a:lstStyle/>
          <a:p>
            <a:pPr marL="109728" indent="0" algn="just" eaLnBrk="0" hangingPunct="0">
              <a:spcBef>
                <a:spcPct val="50000"/>
              </a:spcBef>
              <a:buNone/>
            </a:pPr>
            <a:r>
              <a:rPr lang="en-US" sz="2400" dirty="0">
                <a:latin typeface="Lucida Sans" pitchFamily="34" charset="0"/>
              </a:rPr>
              <a:t>Bioavailability Data are used to determine</a:t>
            </a:r>
          </a:p>
          <a:p>
            <a:pPr marL="624078" indent="-514350" algn="just" rtl="0" eaLnBrk="0" hangingPunct="0">
              <a:spcBef>
                <a:spcPct val="50000"/>
              </a:spcBef>
              <a:buFont typeface="+mj-lt"/>
              <a:buAutoNum type="arabicPeriod"/>
            </a:pPr>
            <a:r>
              <a:rPr lang="en-US" sz="2400" dirty="0" smtClean="0">
                <a:latin typeface="Lucida Sans" pitchFamily="34" charset="0"/>
              </a:rPr>
              <a:t>The amount or proportion of drug absorbed 	from a formulation or dosage form</a:t>
            </a:r>
          </a:p>
          <a:p>
            <a:pPr marL="624078" indent="-514350" algn="just" rtl="0" eaLnBrk="0" hangingPunct="0">
              <a:spcBef>
                <a:spcPct val="50000"/>
              </a:spcBef>
              <a:buFont typeface="+mj-lt"/>
              <a:buAutoNum type="arabicPeriod"/>
            </a:pPr>
            <a:r>
              <a:rPr lang="en-US" sz="2400" dirty="0" smtClean="0">
                <a:latin typeface="Lucida Sans" pitchFamily="34" charset="0"/>
              </a:rPr>
              <a:t>The rate at which the drug was absorbed</a:t>
            </a:r>
          </a:p>
          <a:p>
            <a:pPr marL="624078" indent="-514350" algn="just" rtl="0" eaLnBrk="0" hangingPunct="0">
              <a:spcBef>
                <a:spcPct val="50000"/>
              </a:spcBef>
              <a:buFont typeface="+mj-lt"/>
              <a:buAutoNum type="arabicPeriod"/>
            </a:pPr>
            <a:r>
              <a:rPr lang="en-US" sz="2400" dirty="0" smtClean="0">
                <a:latin typeface="Lucida Sans" pitchFamily="34" charset="0"/>
              </a:rPr>
              <a:t>The duration of the drug’s presence in the biologic fluid or tissue; and, when correlated with patient</a:t>
            </a:r>
            <a:r>
              <a:rPr lang="ar-IQ" sz="2400" dirty="0" smtClean="0">
                <a:latin typeface="Lucida Sans" pitchFamily="34" charset="0"/>
              </a:rPr>
              <a:t> </a:t>
            </a:r>
            <a:r>
              <a:rPr lang="en-US" sz="2400" dirty="0" smtClean="0">
                <a:latin typeface="Lucida Sans" pitchFamily="34" charset="0"/>
              </a:rPr>
              <a:t>response</a:t>
            </a:r>
          </a:p>
          <a:p>
            <a:pPr marL="624078" indent="-514350" algn="just" rtl="0" eaLnBrk="0" hangingPunct="0">
              <a:spcBef>
                <a:spcPct val="50000"/>
              </a:spcBef>
              <a:buFont typeface="+mj-lt"/>
              <a:buAutoNum type="arabicPeriod"/>
            </a:pPr>
            <a:r>
              <a:rPr lang="en-US" sz="2400" dirty="0" smtClean="0">
                <a:latin typeface="Lucida Sans" pitchFamily="34" charset="0"/>
              </a:rPr>
              <a:t>The relationship between drug blood levels 	and clinical efficacy and toxicity</a:t>
            </a:r>
          </a:p>
          <a:p>
            <a:pPr algn="just" rtl="0"/>
            <a:endParaRPr lang="ar-IQ"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rtl="0"/>
            <a:r>
              <a:rPr lang="en-US" sz="2800" dirty="0" smtClean="0">
                <a:latin typeface="Lucida Sans" pitchFamily="34" charset="0"/>
              </a:rPr>
              <a:t>Some Factors Which Can influence </a:t>
            </a:r>
            <a:r>
              <a:rPr lang="en-GB" sz="2800" dirty="0" smtClean="0">
                <a:latin typeface="Lucida Sans" pitchFamily="34" charset="0"/>
              </a:rPr>
              <a:t>t</a:t>
            </a:r>
            <a:r>
              <a:rPr lang="en-US" sz="2800" dirty="0" smtClean="0">
                <a:latin typeface="Lucida Sans" pitchFamily="34" charset="0"/>
              </a:rPr>
              <a:t>he Bioavailability Of Orally Administered Drugs</a:t>
            </a:r>
            <a:br>
              <a:rPr lang="en-US" sz="2800" dirty="0" smtClean="0">
                <a:latin typeface="Lucida Sans" pitchFamily="34" charset="0"/>
              </a:rPr>
            </a:br>
            <a:endParaRPr lang="ar-IQ" sz="2800" dirty="0"/>
          </a:p>
        </p:txBody>
      </p:sp>
      <p:sp>
        <p:nvSpPr>
          <p:cNvPr id="2" name="Content Placeholder 1"/>
          <p:cNvSpPr>
            <a:spLocks noGrp="1"/>
          </p:cNvSpPr>
          <p:nvPr>
            <p:ph idx="1"/>
          </p:nvPr>
        </p:nvSpPr>
        <p:spPr>
          <a:xfrm>
            <a:off x="258336" y="1961456"/>
            <a:ext cx="4176464" cy="4896544"/>
          </a:xfrm>
        </p:spPr>
        <p:txBody>
          <a:bodyPr>
            <a:normAutofit/>
          </a:bodyPr>
          <a:lstStyle/>
          <a:p>
            <a:pPr marL="566928" indent="-457200" algn="l" rtl="0" eaLnBrk="0" hangingPunct="0">
              <a:spcBef>
                <a:spcPct val="50000"/>
              </a:spcBef>
              <a:buFont typeface="+mj-lt"/>
              <a:buAutoNum type="alphaUcPeriod"/>
            </a:pPr>
            <a:r>
              <a:rPr lang="en-US" sz="2000" b="1" dirty="0" smtClean="0">
                <a:solidFill>
                  <a:srgbClr val="FF0000"/>
                </a:solidFill>
                <a:latin typeface="Lucida Sans" pitchFamily="34" charset="0"/>
              </a:rPr>
              <a:t>Drug substance physiochemical properties </a:t>
            </a:r>
          </a:p>
          <a:p>
            <a:pPr marL="566928" indent="-457200" algn="l" rtl="0" eaLnBrk="0" hangingPunct="0">
              <a:spcBef>
                <a:spcPct val="50000"/>
              </a:spcBef>
              <a:buFont typeface="+mj-lt"/>
              <a:buAutoNum type="arabicPeriod"/>
            </a:pPr>
            <a:r>
              <a:rPr lang="en-US" sz="2000" dirty="0" smtClean="0">
                <a:latin typeface="Lucida Sans" pitchFamily="34" charset="0"/>
              </a:rPr>
              <a:t>Particle size </a:t>
            </a:r>
          </a:p>
          <a:p>
            <a:pPr marL="566928" indent="-457200" algn="l" rtl="0" eaLnBrk="0" hangingPunct="0">
              <a:spcBef>
                <a:spcPct val="50000"/>
              </a:spcBef>
              <a:buFont typeface="+mj-lt"/>
              <a:buAutoNum type="arabicPeriod"/>
            </a:pPr>
            <a:r>
              <a:rPr lang="en-US" sz="2000" dirty="0" smtClean="0">
                <a:latin typeface="Lucida Sans" pitchFamily="34" charset="0"/>
              </a:rPr>
              <a:t>Crystalline or amorphous form </a:t>
            </a:r>
          </a:p>
          <a:p>
            <a:pPr marL="566928" indent="-457200" algn="l" rtl="0" eaLnBrk="0" hangingPunct="0">
              <a:spcBef>
                <a:spcPct val="50000"/>
              </a:spcBef>
              <a:buFont typeface="+mj-lt"/>
              <a:buAutoNum type="arabicPeriod"/>
            </a:pPr>
            <a:r>
              <a:rPr lang="en-US" sz="2000" dirty="0" smtClean="0">
                <a:latin typeface="Lucida Sans" pitchFamily="34" charset="0"/>
              </a:rPr>
              <a:t>Salt form </a:t>
            </a:r>
          </a:p>
          <a:p>
            <a:pPr marL="566928" indent="-457200" algn="l" rtl="0" eaLnBrk="0" hangingPunct="0">
              <a:spcBef>
                <a:spcPct val="50000"/>
              </a:spcBef>
              <a:buFont typeface="+mj-lt"/>
              <a:buAutoNum type="arabicPeriod"/>
            </a:pPr>
            <a:r>
              <a:rPr lang="en-US" sz="2000" dirty="0" smtClean="0">
                <a:latin typeface="Lucida Sans" pitchFamily="34" charset="0"/>
              </a:rPr>
              <a:t>Hydration</a:t>
            </a:r>
          </a:p>
          <a:p>
            <a:pPr marL="566928" indent="-457200" algn="l" rtl="0" eaLnBrk="0" hangingPunct="0">
              <a:spcBef>
                <a:spcPct val="50000"/>
              </a:spcBef>
              <a:buFont typeface="+mj-lt"/>
              <a:buAutoNum type="arabicPeriod"/>
            </a:pPr>
            <a:r>
              <a:rPr lang="en-US" sz="2000" dirty="0" smtClean="0">
                <a:latin typeface="Lucida Sans" pitchFamily="34" charset="0"/>
              </a:rPr>
              <a:t>Lipid or water solubility </a:t>
            </a:r>
          </a:p>
          <a:p>
            <a:pPr marL="566928" indent="-457200" algn="l" rtl="0" eaLnBrk="0" hangingPunct="0">
              <a:spcBef>
                <a:spcPct val="50000"/>
              </a:spcBef>
              <a:buFont typeface="+mj-lt"/>
              <a:buAutoNum type="arabicPeriod"/>
            </a:pPr>
            <a:r>
              <a:rPr lang="en-US" sz="2000" dirty="0" smtClean="0">
                <a:latin typeface="Lucida Sans" pitchFamily="34" charset="0"/>
              </a:rPr>
              <a:t>pH and pKa</a:t>
            </a:r>
          </a:p>
          <a:p>
            <a:pPr algn="l" rtl="0">
              <a:spcBef>
                <a:spcPct val="50000"/>
              </a:spcBef>
            </a:pPr>
            <a:endParaRPr lang="en-US" sz="2000" dirty="0" smtClean="0"/>
          </a:p>
          <a:p>
            <a:pPr algn="l" rtl="0"/>
            <a:endParaRPr lang="ar-IQ" sz="2000" dirty="0"/>
          </a:p>
        </p:txBody>
      </p:sp>
      <p:sp>
        <p:nvSpPr>
          <p:cNvPr id="4" name="Content Placeholder 1"/>
          <p:cNvSpPr txBox="1">
            <a:spLocks/>
          </p:cNvSpPr>
          <p:nvPr/>
        </p:nvSpPr>
        <p:spPr>
          <a:xfrm>
            <a:off x="4434800" y="1930541"/>
            <a:ext cx="4330824" cy="4738819"/>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457200" indent="-457200" eaLnBrk="0" hangingPunct="0">
              <a:spcBef>
                <a:spcPct val="50000"/>
              </a:spcBef>
              <a:buFont typeface="+mj-lt"/>
              <a:buAutoNum type="alphaUcPeriod" startAt="2"/>
            </a:pPr>
            <a:r>
              <a:rPr lang="en-US" sz="2000" b="1" dirty="0" smtClean="0">
                <a:solidFill>
                  <a:srgbClr val="FF0000"/>
                </a:solidFill>
                <a:latin typeface="Lucida Sans" pitchFamily="34" charset="0"/>
              </a:rPr>
              <a:t>Pharmaceutic Ingredients</a:t>
            </a:r>
          </a:p>
          <a:p>
            <a:pPr marL="624078" indent="-514350">
              <a:buFont typeface="+mj-lt"/>
              <a:buAutoNum type="arabicPeriod"/>
            </a:pPr>
            <a:r>
              <a:rPr lang="en-US" sz="2000" dirty="0" smtClean="0"/>
              <a:t>Fillers </a:t>
            </a:r>
          </a:p>
          <a:p>
            <a:pPr marL="624078" indent="-514350">
              <a:buFont typeface="+mj-lt"/>
              <a:buAutoNum type="arabicPeriod"/>
            </a:pPr>
            <a:r>
              <a:rPr lang="en-US" sz="2000" dirty="0" smtClean="0"/>
              <a:t>Binders</a:t>
            </a:r>
          </a:p>
          <a:p>
            <a:pPr marL="624078" indent="-514350">
              <a:buFont typeface="+mj-lt"/>
              <a:buAutoNum type="arabicPeriod"/>
            </a:pPr>
            <a:r>
              <a:rPr lang="en-US" sz="2000" dirty="0" smtClean="0"/>
              <a:t>Coatings </a:t>
            </a:r>
          </a:p>
          <a:p>
            <a:pPr marL="624078" indent="-514350">
              <a:buFont typeface="+mj-lt"/>
              <a:buAutoNum type="arabicPeriod"/>
            </a:pPr>
            <a:r>
              <a:rPr lang="en-US" sz="2000" dirty="0" smtClean="0"/>
              <a:t>Disintegrating agents</a:t>
            </a:r>
          </a:p>
          <a:p>
            <a:pPr marL="624078" indent="-514350">
              <a:buFont typeface="+mj-lt"/>
              <a:buAutoNum type="arabicPeriod"/>
            </a:pPr>
            <a:r>
              <a:rPr lang="en-US" sz="2000" dirty="0" smtClean="0"/>
              <a:t>Lubricants </a:t>
            </a:r>
          </a:p>
          <a:p>
            <a:pPr marL="624078" indent="-514350">
              <a:buFont typeface="+mj-lt"/>
              <a:buAutoNum type="arabicPeriod"/>
            </a:pPr>
            <a:r>
              <a:rPr lang="en-US" sz="2000" dirty="0" smtClean="0"/>
              <a:t>Suspending agents </a:t>
            </a:r>
          </a:p>
          <a:p>
            <a:pPr marL="624078" indent="-514350">
              <a:buFont typeface="+mj-lt"/>
              <a:buAutoNum type="arabicPeriod"/>
            </a:pPr>
            <a:r>
              <a:rPr lang="en-US" sz="2000" dirty="0" smtClean="0"/>
              <a:t>Surface active agents</a:t>
            </a:r>
          </a:p>
          <a:p>
            <a:pPr marL="624078" indent="-514350">
              <a:buFont typeface="+mj-lt"/>
              <a:buAutoNum type="arabicPeriod"/>
            </a:pPr>
            <a:r>
              <a:rPr lang="en-US" sz="2000" dirty="0" smtClean="0"/>
              <a:t>Flavoring agents</a:t>
            </a:r>
          </a:p>
          <a:p>
            <a:pPr marL="624078" indent="-514350">
              <a:buFont typeface="+mj-lt"/>
              <a:buAutoNum type="arabicPeriod"/>
            </a:pPr>
            <a:r>
              <a:rPr lang="en-US" sz="2000" dirty="0" smtClean="0"/>
              <a:t>Coloring agents</a:t>
            </a:r>
          </a:p>
          <a:p>
            <a:pPr marL="624078" indent="-514350">
              <a:buFont typeface="+mj-lt"/>
              <a:buAutoNum type="arabicPeriod"/>
            </a:pPr>
            <a:r>
              <a:rPr lang="en-US" sz="2000" dirty="0" smtClean="0"/>
              <a:t>Preservative agents </a:t>
            </a:r>
          </a:p>
          <a:p>
            <a:pPr marL="624078" indent="-514350">
              <a:buFont typeface="+mj-lt"/>
              <a:buAutoNum type="arabicPeriod"/>
            </a:pPr>
            <a:r>
              <a:rPr lang="en-US" sz="2000" dirty="0" smtClean="0"/>
              <a:t>Stabilizing agents</a:t>
            </a:r>
            <a:endParaRPr lang="ar-IQ" sz="2000" dirty="0" smtClean="0"/>
          </a:p>
          <a:p>
            <a:pPr marL="457200" indent="-457200" eaLnBrk="0" hangingPunct="0">
              <a:spcBef>
                <a:spcPct val="50000"/>
              </a:spcBef>
              <a:buFont typeface="Symbol" pitchFamily="18" charset="2"/>
              <a:buNone/>
            </a:pPr>
            <a:endParaRPr lang="en-US" sz="2000" dirty="0" smtClean="0">
              <a:latin typeface="Lucida Sans" pitchFamily="34" charset="0"/>
            </a:endParaRPr>
          </a:p>
          <a:p>
            <a:pPr marL="457200" indent="-457200" eaLnBrk="0" hangingPunct="0">
              <a:spcBef>
                <a:spcPct val="50000"/>
              </a:spcBef>
              <a:buFont typeface="Symbol" pitchFamily="18" charset="2"/>
              <a:buNone/>
            </a:pPr>
            <a:endParaRPr lang="en-US" sz="2000" dirty="0" smtClean="0">
              <a:latin typeface="Lucida Sans" pitchFamily="34" charset="0"/>
            </a:endParaRPr>
          </a:p>
          <a:p>
            <a:pPr marL="457200" indent="-457200" eaLnBrk="0" hangingPunct="0">
              <a:spcBef>
                <a:spcPct val="50000"/>
              </a:spcBef>
              <a:buFont typeface="Symbol" pitchFamily="18" charset="2"/>
              <a:buNone/>
            </a:pPr>
            <a:endParaRPr lang="en-US" sz="2000" dirty="0" smtClean="0">
              <a:latin typeface="Lucida Sans" pitchFamily="34" charset="0"/>
            </a:endParaRPr>
          </a:p>
          <a:p>
            <a:endParaRPr lang="ar-IQ"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404664"/>
            <a:ext cx="8640960" cy="6264696"/>
          </a:xfrm>
        </p:spPr>
        <p:txBody>
          <a:bodyPr>
            <a:normAutofit fontScale="62500" lnSpcReduction="20000"/>
          </a:bodyPr>
          <a:lstStyle/>
          <a:p>
            <a:pPr marL="852678" indent="-742950" algn="l" rtl="0" eaLnBrk="0" hangingPunct="0">
              <a:spcBef>
                <a:spcPct val="50000"/>
              </a:spcBef>
              <a:buFont typeface="+mj-lt"/>
              <a:buAutoNum type="alphaUcPeriod" startAt="3"/>
            </a:pPr>
            <a:r>
              <a:rPr lang="en-US" sz="3800" b="1" dirty="0" smtClean="0">
                <a:solidFill>
                  <a:srgbClr val="FF0000"/>
                </a:solidFill>
                <a:latin typeface="Lucida Sans" pitchFamily="34" charset="0"/>
              </a:rPr>
              <a:t>Dosage form characteristics </a:t>
            </a:r>
            <a:endParaRPr lang="en-US" sz="2800" b="1" dirty="0" smtClean="0">
              <a:solidFill>
                <a:srgbClr val="FF0000"/>
              </a:solidFill>
              <a:latin typeface="Lucida Sans" pitchFamily="34" charset="0"/>
            </a:endParaRPr>
          </a:p>
          <a:p>
            <a:pPr marL="624078" indent="-514350" algn="l" rtl="0" eaLnBrk="0" hangingPunct="0">
              <a:spcBef>
                <a:spcPct val="50000"/>
              </a:spcBef>
              <a:buFont typeface="+mj-lt"/>
              <a:buAutoNum type="arabicPeriod"/>
            </a:pPr>
            <a:r>
              <a:rPr lang="en-US" sz="3300" dirty="0" smtClean="0">
                <a:latin typeface="Lucida Sans" pitchFamily="34" charset="0"/>
              </a:rPr>
              <a:t>Disintegration Rate (Tablets)</a:t>
            </a:r>
          </a:p>
          <a:p>
            <a:pPr marL="624078" indent="-514350" algn="l" rtl="0" eaLnBrk="0" hangingPunct="0">
              <a:spcBef>
                <a:spcPct val="50000"/>
              </a:spcBef>
              <a:buFont typeface="+mj-lt"/>
              <a:buAutoNum type="arabicPeriod"/>
            </a:pPr>
            <a:r>
              <a:rPr lang="en-US" sz="3300" dirty="0" smtClean="0">
                <a:latin typeface="Lucida Sans" pitchFamily="34" charset="0"/>
              </a:rPr>
              <a:t>Dissolution Time of Drug in Dosage Form</a:t>
            </a:r>
          </a:p>
          <a:p>
            <a:pPr marL="624078" indent="-514350" algn="l" rtl="0" eaLnBrk="0" hangingPunct="0">
              <a:spcBef>
                <a:spcPct val="50000"/>
              </a:spcBef>
              <a:buFont typeface="+mj-lt"/>
              <a:buAutoNum type="arabicPeriod"/>
            </a:pPr>
            <a:r>
              <a:rPr lang="en-US" sz="3300" dirty="0" smtClean="0">
                <a:latin typeface="Lucida Sans" pitchFamily="34" charset="0"/>
              </a:rPr>
              <a:t>Product Age and storage Conditions</a:t>
            </a:r>
          </a:p>
          <a:p>
            <a:pPr marL="852678" indent="-742950" algn="l" rtl="0" eaLnBrk="0" hangingPunct="0">
              <a:spcBef>
                <a:spcPct val="50000"/>
              </a:spcBef>
              <a:buFont typeface="+mj-lt"/>
              <a:buAutoNum type="alphaUcPeriod" startAt="4"/>
            </a:pPr>
            <a:r>
              <a:rPr lang="en-US" sz="3800" b="1" dirty="0" smtClean="0">
                <a:solidFill>
                  <a:srgbClr val="FF0000"/>
                </a:solidFill>
                <a:latin typeface="Lucida Sans" pitchFamily="34" charset="0"/>
              </a:rPr>
              <a:t>Physiologic factors and patient characteristics</a:t>
            </a:r>
          </a:p>
          <a:p>
            <a:pPr marL="624078" indent="-514350" algn="l" rtl="0" eaLnBrk="0" hangingPunct="0">
              <a:spcBef>
                <a:spcPct val="50000"/>
              </a:spcBef>
              <a:buFont typeface="+mj-lt"/>
              <a:buAutoNum type="arabicPeriod"/>
            </a:pPr>
            <a:r>
              <a:rPr lang="en-US" sz="3300" dirty="0" smtClean="0">
                <a:latin typeface="Lucida Sans" pitchFamily="34" charset="0"/>
              </a:rPr>
              <a:t>Gastric emptying time </a:t>
            </a:r>
          </a:p>
          <a:p>
            <a:pPr marL="624078" indent="-514350" algn="l" rtl="0" eaLnBrk="0" hangingPunct="0">
              <a:spcBef>
                <a:spcPct val="50000"/>
              </a:spcBef>
              <a:buFont typeface="+mj-lt"/>
              <a:buAutoNum type="arabicPeriod"/>
            </a:pPr>
            <a:r>
              <a:rPr lang="en-US" sz="3300" dirty="0" smtClean="0">
                <a:latin typeface="Lucida Sans" pitchFamily="34" charset="0"/>
              </a:rPr>
              <a:t>Intestinal Transit Time </a:t>
            </a:r>
          </a:p>
          <a:p>
            <a:pPr marL="624078" indent="-514350" algn="l" rtl="0" eaLnBrk="0" hangingPunct="0">
              <a:spcBef>
                <a:spcPct val="50000"/>
              </a:spcBef>
              <a:buFont typeface="+mj-lt"/>
              <a:buAutoNum type="arabicPeriod"/>
            </a:pPr>
            <a:r>
              <a:rPr lang="en-US" sz="3300" dirty="0" smtClean="0">
                <a:latin typeface="Lucida Sans" pitchFamily="34" charset="0"/>
              </a:rPr>
              <a:t>Gastrointestinal abnormality or pathologic condition </a:t>
            </a:r>
          </a:p>
          <a:p>
            <a:pPr marL="624078" indent="-514350" algn="l" rtl="0" eaLnBrk="0" hangingPunct="0">
              <a:spcBef>
                <a:spcPct val="50000"/>
              </a:spcBef>
              <a:buFont typeface="+mj-lt"/>
              <a:buAutoNum type="arabicPeriod"/>
            </a:pPr>
            <a:r>
              <a:rPr lang="en-US" sz="3300" dirty="0" smtClean="0">
                <a:latin typeface="Lucida Sans" pitchFamily="34" charset="0"/>
              </a:rPr>
              <a:t>Gastric contents</a:t>
            </a:r>
          </a:p>
          <a:p>
            <a:pPr marL="624078" indent="-514350" algn="l" rtl="0" eaLnBrk="0" hangingPunct="0">
              <a:spcBef>
                <a:spcPct val="50000"/>
              </a:spcBef>
              <a:buFont typeface="+mj-lt"/>
              <a:buAutoNum type="arabicPeriod"/>
            </a:pPr>
            <a:r>
              <a:rPr lang="en-US" sz="3300" dirty="0" smtClean="0">
                <a:latin typeface="Lucida Sans" pitchFamily="34" charset="0"/>
              </a:rPr>
              <a:t> Other drugs</a:t>
            </a:r>
          </a:p>
          <a:p>
            <a:pPr marL="624078" indent="-514350" algn="l" rtl="0" eaLnBrk="0" hangingPunct="0">
              <a:spcBef>
                <a:spcPct val="50000"/>
              </a:spcBef>
              <a:buFont typeface="+mj-lt"/>
              <a:buAutoNum type="arabicPeriod"/>
            </a:pPr>
            <a:r>
              <a:rPr lang="en-US" sz="3300" dirty="0" smtClean="0">
                <a:latin typeface="Lucida Sans" pitchFamily="34" charset="0"/>
              </a:rPr>
              <a:t> Food</a:t>
            </a:r>
          </a:p>
          <a:p>
            <a:pPr marL="624078" indent="-514350" algn="l" rtl="0" eaLnBrk="0" hangingPunct="0">
              <a:spcBef>
                <a:spcPct val="50000"/>
              </a:spcBef>
              <a:buFont typeface="+mj-lt"/>
              <a:buAutoNum type="arabicPeriod"/>
            </a:pPr>
            <a:r>
              <a:rPr lang="en-US" sz="3300" dirty="0" smtClean="0">
                <a:latin typeface="Lucida Sans" pitchFamily="34" charset="0"/>
              </a:rPr>
              <a:t> Fluids </a:t>
            </a:r>
          </a:p>
          <a:p>
            <a:pPr marL="624078" indent="-514350" algn="l" rtl="0" eaLnBrk="0" hangingPunct="0">
              <a:spcBef>
                <a:spcPct val="50000"/>
              </a:spcBef>
              <a:buFont typeface="+mj-lt"/>
              <a:buAutoNum type="arabicPeriod"/>
            </a:pPr>
            <a:r>
              <a:rPr lang="en-US" sz="3300" dirty="0" smtClean="0">
                <a:latin typeface="Lucida Sans" pitchFamily="34" charset="0"/>
              </a:rPr>
              <a:t>Gastrointestinal pH</a:t>
            </a:r>
            <a:r>
              <a:rPr lang="en-US" sz="2800" dirty="0" smtClean="0">
                <a:latin typeface="Lucida Sans" pitchFamily="34" charset="0"/>
              </a:rPr>
              <a:t>	</a:t>
            </a:r>
          </a:p>
          <a:p>
            <a:pPr marL="624078" indent="-514350" algn="l" rtl="0" eaLnBrk="0" hangingPunct="0">
              <a:spcBef>
                <a:spcPct val="50000"/>
              </a:spcBef>
              <a:buFont typeface="+mj-lt"/>
              <a:buAutoNum type="alphaUcPeriod" startAt="5"/>
            </a:pPr>
            <a:r>
              <a:rPr lang="en-US" sz="3800" b="1" dirty="0" smtClean="0">
                <a:solidFill>
                  <a:srgbClr val="FF0000"/>
                </a:solidFill>
                <a:latin typeface="Lucida Sans" pitchFamily="34" charset="0"/>
              </a:rPr>
              <a:t>Drug Metabolism (gut and during first passage through liver)</a:t>
            </a:r>
          </a:p>
          <a:p>
            <a:pPr algn="l" rtl="0"/>
            <a:endParaRPr lang="ar-IQ"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188640"/>
            <a:ext cx="8229600" cy="648072"/>
          </a:xfrm>
        </p:spPr>
        <p:txBody>
          <a:bodyPr>
            <a:normAutofit/>
          </a:bodyPr>
          <a:lstStyle/>
          <a:p>
            <a:r>
              <a:rPr lang="en-US" sz="3200" dirty="0" smtClean="0">
                <a:effectLst/>
              </a:rPr>
              <a:t>Route of drug administration</a:t>
            </a:r>
            <a:endParaRPr lang="ar-IQ" sz="3200" dirty="0">
              <a:effectLst/>
            </a:endParaRPr>
          </a:p>
        </p:txBody>
      </p:sp>
      <p:sp>
        <p:nvSpPr>
          <p:cNvPr id="2" name="Content Placeholder 1"/>
          <p:cNvSpPr>
            <a:spLocks noGrp="1"/>
          </p:cNvSpPr>
          <p:nvPr>
            <p:ph idx="1"/>
          </p:nvPr>
        </p:nvSpPr>
        <p:spPr>
          <a:xfrm>
            <a:off x="251520" y="836712"/>
            <a:ext cx="8568951" cy="5289451"/>
          </a:xfrm>
        </p:spPr>
        <p:txBody>
          <a:bodyPr>
            <a:noAutofit/>
          </a:bodyPr>
          <a:lstStyle/>
          <a:p>
            <a:pPr algn="just" rtl="0"/>
            <a:r>
              <a:rPr lang="en-US" sz="2400" dirty="0" smtClean="0"/>
              <a:t>Drugs may be administered using a variety of dosage forms and routes of administration.</a:t>
            </a:r>
          </a:p>
          <a:p>
            <a:pPr algn="just" rtl="0"/>
            <a:r>
              <a:rPr lang="en-US" sz="2400" dirty="0" smtClean="0"/>
              <a:t>One of the fundamental considerations in dosage form design is whether the drug is intended for local or systemic effects.</a:t>
            </a:r>
          </a:p>
          <a:p>
            <a:pPr algn="just" rtl="0"/>
            <a:r>
              <a:rPr lang="en-US" sz="2400" dirty="0" smtClean="0"/>
              <a:t> Local effects are achieved by direct application of the drug to the desired site of action, such as the eye, nose, or skin. </a:t>
            </a:r>
          </a:p>
          <a:p>
            <a:pPr algn="just" rtl="0"/>
            <a:r>
              <a:rPr lang="en-US" sz="2400" dirty="0" smtClean="0"/>
              <a:t>Systemic effects result from the entrance of the drug into the circulatory system and transport to the cellular site of its action. </a:t>
            </a:r>
          </a:p>
          <a:p>
            <a:pPr algn="just" rtl="0"/>
            <a:r>
              <a:rPr lang="en-US" sz="2400" dirty="0" smtClean="0"/>
              <a:t>For systemic effects, a drug may be placed directly in the bloodstream via intravenous injection or absorbed into the venous circulation following oral or other route of administration. </a:t>
            </a:r>
            <a:endParaRPr lang="en-US" sz="2400" dirty="0" smtClean="0"/>
          </a:p>
          <a:p>
            <a:r>
              <a:rPr lang="en-US" sz="2400" dirty="0">
                <a:latin typeface="Times New Roman" pitchFamily="18" charset="0"/>
                <a:cs typeface="Times New Roman" pitchFamily="18" charset="0"/>
              </a:rPr>
              <a:t>The difference in absorption between dosage forms is a function of the </a:t>
            </a:r>
            <a:r>
              <a:rPr lang="en-US" sz="2400" b="1" dirty="0">
                <a:solidFill>
                  <a:srgbClr val="7030A0"/>
                </a:solidFill>
                <a:latin typeface="Times New Roman" pitchFamily="18" charset="0"/>
                <a:cs typeface="Times New Roman" pitchFamily="18" charset="0"/>
              </a:rPr>
              <a:t>formulation</a:t>
            </a:r>
            <a:r>
              <a:rPr lang="en-US" sz="2400" dirty="0">
                <a:latin typeface="Times New Roman" pitchFamily="18" charset="0"/>
                <a:cs typeface="Times New Roman" pitchFamily="18" charset="0"/>
              </a:rPr>
              <a:t> and the </a:t>
            </a:r>
            <a:r>
              <a:rPr lang="en-US" sz="2400" b="1" dirty="0">
                <a:solidFill>
                  <a:srgbClr val="7030A0"/>
                </a:solidFill>
                <a:latin typeface="Times New Roman" pitchFamily="18" charset="0"/>
                <a:cs typeface="Times New Roman" pitchFamily="18" charset="0"/>
              </a:rPr>
              <a:t>route of administration.</a:t>
            </a:r>
          </a:p>
          <a:p>
            <a:r>
              <a:rPr lang="en-US" sz="2400" dirty="0">
                <a:latin typeface="Times New Roman" pitchFamily="18" charset="0"/>
                <a:cs typeface="Times New Roman" pitchFamily="18" charset="0"/>
              </a:rPr>
              <a:t>the </a:t>
            </a:r>
            <a:r>
              <a:rPr lang="en-US" sz="2400" b="1" dirty="0">
                <a:latin typeface="Times New Roman" pitchFamily="18" charset="0"/>
                <a:cs typeface="Times New Roman" pitchFamily="18" charset="0"/>
              </a:rPr>
              <a:t>bioavailable fraction </a:t>
            </a:r>
            <a:r>
              <a:rPr lang="en-US" sz="2400" dirty="0">
                <a:latin typeface="Times New Roman" pitchFamily="18" charset="0"/>
                <a:cs typeface="Times New Roman" pitchFamily="18" charset="0"/>
              </a:rPr>
              <a:t>is determined by the </a:t>
            </a:r>
            <a:r>
              <a:rPr lang="en-US" sz="2400" b="1" dirty="0">
                <a:latin typeface="Times New Roman" pitchFamily="18" charset="0"/>
                <a:cs typeface="Times New Roman" pitchFamily="18" charset="0"/>
              </a:rPr>
              <a:t>fraction of drug that is absorbed</a:t>
            </a:r>
            <a:r>
              <a:rPr lang="en-US" sz="2400" dirty="0">
                <a:latin typeface="Times New Roman" pitchFamily="18" charset="0"/>
                <a:cs typeface="Times New Roman" pitchFamily="18" charset="0"/>
              </a:rPr>
              <a:t> from the gastrointestinal tract and the fraction that escapes metabolism during its first pass through the liver.</a:t>
            </a:r>
          </a:p>
          <a:p>
            <a:pPr algn="just" rtl="0"/>
            <a:endParaRPr lang="ar-IQ"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78098"/>
          </a:xfrm>
        </p:spPr>
        <p:txBody>
          <a:bodyPr>
            <a:normAutofit/>
          </a:bodyPr>
          <a:lstStyle/>
          <a:p>
            <a:r>
              <a:rPr lang="en-US" sz="3600" dirty="0" smtClean="0">
                <a:effectLst/>
              </a:rPr>
              <a:t>Routes of drug administration</a:t>
            </a:r>
            <a:endParaRPr lang="ar-IQ" sz="3200" dirty="0">
              <a:effectLst/>
            </a:endParaRPr>
          </a:p>
        </p:txBody>
      </p:sp>
      <p:sp>
        <p:nvSpPr>
          <p:cNvPr id="2" name="Content Placeholder 1"/>
          <p:cNvSpPr>
            <a:spLocks noGrp="1"/>
          </p:cNvSpPr>
          <p:nvPr>
            <p:ph idx="1"/>
          </p:nvPr>
        </p:nvSpPr>
        <p:spPr>
          <a:xfrm>
            <a:off x="179512" y="1124744"/>
            <a:ext cx="8712967" cy="5472608"/>
          </a:xfrm>
        </p:spPr>
        <p:txBody>
          <a:bodyPr>
            <a:normAutofit/>
          </a:bodyPr>
          <a:lstStyle/>
          <a:p>
            <a:pPr algn="just" rtl="0"/>
            <a:r>
              <a:rPr lang="en-US" dirty="0" smtClean="0"/>
              <a:t>An individual drug substance may be formulated into multiple dosage forms that result in different drug absorption rates and times of onset, peak, and duration of action.</a:t>
            </a:r>
          </a:p>
          <a:p>
            <a:pPr algn="just" rtl="0"/>
            <a:r>
              <a:rPr lang="en-US" dirty="0" smtClean="0"/>
              <a:t> Figure 5.10 and Table 5.6 demonstrate this for the drug nitroglycerin in various dosage forms. </a:t>
            </a:r>
          </a:p>
          <a:p>
            <a:pPr algn="just" rtl="0"/>
            <a:r>
              <a:rPr lang="en-US" dirty="0" smtClean="0"/>
              <a:t>The sublingual, intravenous, and buccal forms present extremely rapid onsets of action, whereas the oral (swallowed), topical ointment, and topical patch present slower onsets of action but greater durations of action.</a:t>
            </a:r>
          </a:p>
          <a:p>
            <a:pPr algn="just" rtl="0"/>
            <a:r>
              <a:rPr lang="en-US" dirty="0" smtClean="0"/>
              <a:t>The patch provides the longest duration of action, up to 14 hours following application of a single patch to the skin. </a:t>
            </a:r>
          </a:p>
          <a:p>
            <a:pPr algn="just" rtl="0"/>
            <a:r>
              <a:rPr lang="en-US" dirty="0" smtClean="0"/>
              <a:t>The transdermal nitroglycerin patch allows a single daily dose, whereas the other forms require multiple dosing to maintain drug levels within the therapeutic window. </a:t>
            </a:r>
            <a:endParaRPr lang="ar-IQ"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4294967295"/>
          </p:nvPr>
        </p:nvPicPr>
        <p:blipFill>
          <a:blip r:embed="rId2" cstate="print"/>
          <a:srcRect l="28176" t="28719" r="49352" b="17187"/>
          <a:stretch>
            <a:fillRect/>
          </a:stretch>
        </p:blipFill>
        <p:spPr bwMode="auto">
          <a:xfrm>
            <a:off x="0" y="23813"/>
            <a:ext cx="6696075" cy="4264025"/>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l="28498" t="39000" r="28334" b="37314"/>
          <a:stretch>
            <a:fillRect/>
          </a:stretch>
        </p:blipFill>
        <p:spPr bwMode="auto">
          <a:xfrm>
            <a:off x="487181" y="4252573"/>
            <a:ext cx="8169635"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14400"/>
            <a:ext cx="8686800" cy="4602163"/>
          </a:xfrm>
        </p:spPr>
        <p:txBody>
          <a:bodyPr>
            <a:noAutofit/>
          </a:bodyPr>
          <a:lstStyle/>
          <a:p>
            <a:r>
              <a:rPr lang="en-US" sz="3200" dirty="0" smtClean="0">
                <a:latin typeface="Times New Roman" pitchFamily="18" charset="0"/>
                <a:cs typeface="Times New Roman" pitchFamily="18" charset="0"/>
              </a:rPr>
              <a:t>most drug absorbed from various surfaces along GIT. </a:t>
            </a:r>
          </a:p>
          <a:p>
            <a:r>
              <a:rPr lang="en-US" sz="3200" dirty="0" smtClean="0">
                <a:latin typeface="Times New Roman" pitchFamily="18" charset="0"/>
                <a:cs typeface="Times New Roman" pitchFamily="18" charset="0"/>
              </a:rPr>
              <a:t>oral route is considered natural, uncomplicated, convenient, and safe means of administering drugs.</a:t>
            </a:r>
          </a:p>
          <a:p>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Disadvantages of the oral route </a:t>
            </a:r>
            <a:r>
              <a:rPr lang="en-US" sz="2800" dirty="0" smtClean="0">
                <a:latin typeface="Times New Roman" pitchFamily="18" charset="0"/>
                <a:cs typeface="Times New Roman" pitchFamily="18" charset="0"/>
              </a:rPr>
              <a:t>include:</a:t>
            </a:r>
          </a:p>
          <a:p>
            <a:pPr marL="624078" indent="-514350">
              <a:buFont typeface="+mj-lt"/>
              <a:buAutoNum type="arabicPeriod"/>
            </a:pPr>
            <a:r>
              <a:rPr lang="en-US" sz="2800" dirty="0" smtClean="0">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slow</a:t>
            </a:r>
            <a:r>
              <a:rPr lang="en-US" sz="3200" dirty="0" smtClean="0">
                <a:latin typeface="Times New Roman" pitchFamily="18" charset="0"/>
                <a:cs typeface="Times New Roman" pitchFamily="18" charset="0"/>
              </a:rPr>
              <a:t> response. </a:t>
            </a:r>
          </a:p>
          <a:p>
            <a:pPr marL="624078" indent="-514350">
              <a:buFont typeface="+mj-lt"/>
              <a:buAutoNum type="arabicPeriod"/>
            </a:pPr>
            <a:r>
              <a:rPr lang="en-US" sz="3200" dirty="0" smtClean="0">
                <a:latin typeface="Times New Roman" pitchFamily="18" charset="0"/>
                <a:cs typeface="Times New Roman" pitchFamily="18" charset="0"/>
              </a:rPr>
              <a:t>chance of </a:t>
            </a:r>
            <a:r>
              <a:rPr lang="en-US" sz="3200" b="1" dirty="0" smtClean="0">
                <a:solidFill>
                  <a:srgbClr val="7030A0"/>
                </a:solidFill>
                <a:latin typeface="Times New Roman" pitchFamily="18" charset="0"/>
                <a:cs typeface="Times New Roman" pitchFamily="18" charset="0"/>
              </a:rPr>
              <a:t>irregular absorption </a:t>
            </a:r>
            <a:r>
              <a:rPr lang="en-US" sz="3200" dirty="0" smtClean="0">
                <a:latin typeface="Times New Roman" pitchFamily="18" charset="0"/>
                <a:cs typeface="Times New Roman" pitchFamily="18" charset="0"/>
              </a:rPr>
              <a:t>of drugs, depending on factors : </a:t>
            </a:r>
            <a:r>
              <a:rPr lang="en-US" sz="3200" b="1" dirty="0" smtClean="0">
                <a:latin typeface="Times New Roman" pitchFamily="18" charset="0"/>
                <a:cs typeface="Times New Roman" pitchFamily="18" charset="0"/>
              </a:rPr>
              <a:t>amount or type of food</a:t>
            </a:r>
            <a:r>
              <a:rPr lang="en-US" sz="3200" dirty="0" smtClean="0">
                <a:latin typeface="Times New Roman" pitchFamily="18" charset="0"/>
                <a:cs typeface="Times New Roman" pitchFamily="18" charset="0"/>
              </a:rPr>
              <a:t> in GIT and </a:t>
            </a:r>
            <a:r>
              <a:rPr lang="en-US" sz="2800" b="1" dirty="0" smtClean="0">
                <a:latin typeface="Times New Roman" pitchFamily="18" charset="0"/>
                <a:cs typeface="Times New Roman" pitchFamily="18" charset="0"/>
              </a:rPr>
              <a:t>destruction of certain drugs by the acid </a:t>
            </a:r>
            <a:r>
              <a:rPr lang="en-US" sz="2800" dirty="0" smtClean="0">
                <a:latin typeface="Times New Roman" pitchFamily="18" charset="0"/>
                <a:cs typeface="Times New Roman" pitchFamily="18" charset="0"/>
              </a:rPr>
              <a:t>of stomach or by enzymes.</a:t>
            </a:r>
          </a:p>
        </p:txBody>
      </p:sp>
      <p:sp>
        <p:nvSpPr>
          <p:cNvPr id="3" name="Title 2"/>
          <p:cNvSpPr>
            <a:spLocks noGrp="1"/>
          </p:cNvSpPr>
          <p:nvPr>
            <p:ph type="title"/>
          </p:nvPr>
        </p:nvSpPr>
        <p:spPr>
          <a:xfrm>
            <a:off x="457200" y="274638"/>
            <a:ext cx="8229600" cy="792162"/>
          </a:xfrm>
        </p:spPr>
        <p:txBody>
          <a:bodyPr/>
          <a:lstStyle/>
          <a:p>
            <a:r>
              <a:rPr lang="en-US" dirty="0" smtClean="0"/>
              <a:t>ORAL ROUTE</a:t>
            </a:r>
            <a:endParaRPr lang="en-US" dirty="0"/>
          </a:p>
        </p:txBody>
      </p:sp>
    </p:spTree>
    <p:extLst>
      <p:ext uri="{BB962C8B-B14F-4D97-AF65-F5344CB8AC3E}">
        <p14:creationId xmlns:p14="http://schemas.microsoft.com/office/powerpoint/2010/main" val="28793468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38200"/>
            <a:ext cx="8839200" cy="5410200"/>
          </a:xfrm>
        </p:spPr>
        <p:txBody>
          <a:bodyPr>
            <a:noAutofit/>
          </a:bodyPr>
          <a:lstStyle/>
          <a:p>
            <a:r>
              <a:rPr lang="en-US" sz="2800" dirty="0" smtClean="0">
                <a:latin typeface="Times New Roman" pitchFamily="18" charset="0"/>
                <a:cs typeface="Times New Roman" pitchFamily="18" charset="0"/>
              </a:rPr>
              <a:t>tablets, capsules, suspensions, and various pharmaceutical solutions. Briefly, tablets contains medicinal substances with or without suitable diluents, </a:t>
            </a:r>
            <a:r>
              <a:rPr lang="en-US" sz="2800" dirty="0" err="1" smtClean="0">
                <a:latin typeface="Times New Roman" pitchFamily="18" charset="0"/>
                <a:cs typeface="Times New Roman" pitchFamily="18" charset="0"/>
              </a:rPr>
              <a:t>disintegrants</a:t>
            </a:r>
            <a:r>
              <a:rPr lang="en-US" sz="2800" dirty="0" smtClean="0">
                <a:latin typeface="Times New Roman" pitchFamily="18" charset="0"/>
                <a:cs typeface="Times New Roman" pitchFamily="18" charset="0"/>
              </a:rPr>
              <a:t>, coatings, colorants, and other pharmaceutical adjuncts. </a:t>
            </a:r>
          </a:p>
          <a:p>
            <a:r>
              <a:rPr lang="en-US" sz="2400" b="1" dirty="0" smtClean="0">
                <a:latin typeface="Times New Roman" pitchFamily="18" charset="0"/>
                <a:cs typeface="Times New Roman" pitchFamily="18" charset="0"/>
              </a:rPr>
              <a:t>Diluents</a:t>
            </a:r>
            <a:r>
              <a:rPr lang="en-US" sz="2400" dirty="0" smtClean="0">
                <a:latin typeface="Times New Roman" pitchFamily="18" charset="0"/>
                <a:cs typeface="Times New Roman" pitchFamily="18" charset="0"/>
              </a:rPr>
              <a:t> are fillers used to prepare tablets of the proper size and consistency</a:t>
            </a:r>
            <a:r>
              <a:rPr lang="en-US" sz="2000" dirty="0" smtClean="0">
                <a:latin typeface="Times New Roman" pitchFamily="18" charset="0"/>
                <a:cs typeface="Times New Roman" pitchFamily="18" charset="0"/>
              </a:rPr>
              <a:t>. </a:t>
            </a:r>
          </a:p>
          <a:p>
            <a:r>
              <a:rPr lang="en-US" sz="2000" b="1" dirty="0" err="1" smtClean="0">
                <a:latin typeface="Times New Roman" pitchFamily="18" charset="0"/>
                <a:cs typeface="Times New Roman" pitchFamily="18" charset="0"/>
              </a:rPr>
              <a:t>Disintegrants</a:t>
            </a:r>
            <a:r>
              <a:rPr lang="en-US" sz="2000" dirty="0" smtClean="0">
                <a:latin typeface="Times New Roman" pitchFamily="18" charset="0"/>
                <a:cs typeface="Times New Roman" pitchFamily="18" charset="0"/>
              </a:rPr>
              <a:t> are used for the breakup or separation of the tablet's compressed ingredients. This ensures prompt exposure of drug particles to the dissolution process, enhancing drug absorption, .</a:t>
            </a:r>
          </a:p>
          <a:p>
            <a:r>
              <a:rPr lang="en-US" sz="2000" b="1" dirty="0" smtClean="0">
                <a:latin typeface="Times New Roman" pitchFamily="18" charset="0"/>
                <a:cs typeface="Times New Roman" pitchFamily="18" charset="0"/>
              </a:rPr>
              <a:t> Tablet coatings </a:t>
            </a:r>
            <a:r>
              <a:rPr lang="en-US" sz="2000" dirty="0" smtClean="0">
                <a:latin typeface="Times New Roman" pitchFamily="18" charset="0"/>
                <a:cs typeface="Times New Roman" pitchFamily="18" charset="0"/>
              </a:rPr>
              <a:t>are of several types and for several purposes. Some, called enteric coatings, are employed to permit safe passage of a tablet through the acid environment of the stomach, where certain drugs may be destroyed, to the more suitable juices of the intestines, where tablet dissolution safely takes place. </a:t>
            </a:r>
          </a:p>
          <a:p>
            <a:r>
              <a:rPr lang="en-US" sz="2000" dirty="0" smtClean="0">
                <a:latin typeface="Times New Roman" pitchFamily="18" charset="0"/>
                <a:cs typeface="Times New Roman" pitchFamily="18" charset="0"/>
              </a:rPr>
              <a:t>Other coatings protect the drug substance from the destructive influences of moisture, light, and air during storage or to conceal a bad or bitter taste from the taste buds of a patient. </a:t>
            </a:r>
            <a:endParaRPr lang="en-US" sz="2000" dirty="0">
              <a:latin typeface="Times New Roman" pitchFamily="18" charset="0"/>
              <a:cs typeface="Times New Roman" pitchFamily="18" charset="0"/>
            </a:endParaRPr>
          </a:p>
        </p:txBody>
      </p:sp>
      <p:sp>
        <p:nvSpPr>
          <p:cNvPr id="3" name="Title 2"/>
          <p:cNvSpPr>
            <a:spLocks noGrp="1"/>
          </p:cNvSpPr>
          <p:nvPr>
            <p:ph type="title"/>
          </p:nvPr>
        </p:nvSpPr>
        <p:spPr>
          <a:xfrm>
            <a:off x="457200" y="274638"/>
            <a:ext cx="8229600" cy="639762"/>
          </a:xfrm>
        </p:spPr>
        <p:txBody>
          <a:bodyPr>
            <a:normAutofit/>
          </a:bodyPr>
          <a:lstStyle/>
          <a:p>
            <a:r>
              <a:rPr lang="en-US" dirty="0" smtClean="0"/>
              <a:t>Dosage Forms Applicable</a:t>
            </a:r>
            <a:endParaRPr lang="en-US" dirty="0"/>
          </a:p>
        </p:txBody>
      </p:sp>
    </p:spTree>
    <p:extLst>
      <p:ext uri="{BB962C8B-B14F-4D97-AF65-F5344CB8AC3E}">
        <p14:creationId xmlns:p14="http://schemas.microsoft.com/office/powerpoint/2010/main" val="40666541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016691"/>
          </a:xfrm>
        </p:spPr>
        <p:txBody>
          <a:bodyPr>
            <a:normAutofit/>
          </a:bodyPr>
          <a:lstStyle/>
          <a:p>
            <a:r>
              <a:rPr lang="en-US" sz="3300" b="1" dirty="0" smtClean="0">
                <a:latin typeface="Times New Roman" pitchFamily="18" charset="0"/>
                <a:cs typeface="Times New Roman" pitchFamily="18" charset="0"/>
              </a:rPr>
              <a:t>Capsules </a:t>
            </a:r>
            <a:r>
              <a:rPr lang="en-US" dirty="0" smtClean="0">
                <a:latin typeface="Times New Roman" pitchFamily="18" charset="0"/>
                <a:cs typeface="Times New Roman" pitchFamily="18" charset="0"/>
              </a:rPr>
              <a:t>are solid dosage forms contain, fillers, are enclosed in either a hard or a soft shell, . </a:t>
            </a:r>
          </a:p>
          <a:p>
            <a:r>
              <a:rPr lang="en-US" dirty="0" smtClean="0">
                <a:latin typeface="Times New Roman" pitchFamily="18" charset="0"/>
                <a:cs typeface="Times New Roman" pitchFamily="18" charset="0"/>
              </a:rPr>
              <a:t>Drug materials are released from capsules </a:t>
            </a:r>
            <a:r>
              <a:rPr lang="en-US" sz="2800" b="1" dirty="0" smtClean="0">
                <a:latin typeface="Times New Roman" pitchFamily="18" charset="0"/>
                <a:cs typeface="Times New Roman" pitchFamily="18" charset="0"/>
              </a:rPr>
              <a:t>faster</a:t>
            </a:r>
            <a:r>
              <a:rPr lang="en-US" dirty="0" smtClean="0">
                <a:latin typeface="Times New Roman" pitchFamily="18" charset="0"/>
                <a:cs typeface="Times New Roman" pitchFamily="18" charset="0"/>
              </a:rPr>
              <a:t> than from tablets. </a:t>
            </a:r>
          </a:p>
          <a:p>
            <a:r>
              <a:rPr lang="en-US" dirty="0" smtClean="0">
                <a:latin typeface="Times New Roman" pitchFamily="18" charset="0"/>
                <a:cs typeface="Times New Roman" pitchFamily="18" charset="0"/>
              </a:rPr>
              <a:t>Capsules of gelatin rapidly disfigured within GIT permitting the gastric juices to permeate and reach the contents. </a:t>
            </a:r>
          </a:p>
          <a:p>
            <a:r>
              <a:rPr lang="en-US" dirty="0" smtClean="0">
                <a:latin typeface="Times New Roman" pitchFamily="18" charset="0"/>
                <a:cs typeface="Times New Roman" pitchFamily="18" charset="0"/>
              </a:rPr>
              <a:t>Also, </a:t>
            </a:r>
            <a:r>
              <a:rPr lang="en-US" b="1" dirty="0" smtClean="0">
                <a:latin typeface="Times New Roman" pitchFamily="18" charset="0"/>
                <a:cs typeface="Times New Roman" pitchFamily="18" charset="0"/>
              </a:rPr>
              <a:t>capsule-shaped and coated tablets</a:t>
            </a:r>
            <a:r>
              <a:rPr lang="en-US" dirty="0" smtClean="0">
                <a:latin typeface="Times New Roman" pitchFamily="18" charset="0"/>
                <a:cs typeface="Times New Roman" pitchFamily="18" charset="0"/>
              </a:rPr>
              <a:t>, called </a:t>
            </a:r>
            <a:r>
              <a:rPr lang="en-US" b="1" dirty="0" smtClean="0">
                <a:latin typeface="Times New Roman" pitchFamily="18" charset="0"/>
                <a:cs typeface="Times New Roman" pitchFamily="18" charset="0"/>
              </a:rPr>
              <a:t>caplets</a:t>
            </a:r>
            <a:r>
              <a:rPr lang="en-US" dirty="0" smtClean="0">
                <a:latin typeface="Times New Roman" pitchFamily="18" charset="0"/>
                <a:cs typeface="Times New Roman" pitchFamily="18" charset="0"/>
              </a:rPr>
              <a:t>, are increasingly used. These are easily swallowed, but their contents are sealed and protected from tampering like tablets.</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544580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867400"/>
          </a:xfrm>
        </p:spPr>
        <p:txBody>
          <a:bodyPr>
            <a:normAutofit/>
          </a:bodyPr>
          <a:lstStyle/>
          <a:p>
            <a:r>
              <a:rPr lang="en-US" sz="3600" b="1" dirty="0" smtClean="0">
                <a:latin typeface="Times New Roman" pitchFamily="18" charset="0"/>
                <a:cs typeface="Times New Roman" pitchFamily="18" charset="0"/>
              </a:rPr>
              <a:t>Suspensions</a:t>
            </a:r>
            <a:r>
              <a:rPr lang="en-US" dirty="0" smtClean="0">
                <a:latin typeface="Times New Roman" pitchFamily="18" charset="0"/>
                <a:cs typeface="Times New Roman" pitchFamily="18" charset="0"/>
              </a:rPr>
              <a:t> aqueous vehicle, whereas those employed for other purposes may use a different vehicle. Suspensions of certain drugs to be used for intramuscular injection, for instance, may be maintained in a suitable oil. </a:t>
            </a:r>
          </a:p>
          <a:p>
            <a:r>
              <a:rPr lang="en-US" dirty="0" smtClean="0">
                <a:latin typeface="Times New Roman" pitchFamily="18" charset="0"/>
                <a:cs typeface="Times New Roman" pitchFamily="18" charset="0"/>
              </a:rPr>
              <a:t>To be suspended, the drug particles must be insoluble in the vehicle. Nearly all suspensions must be </a:t>
            </a:r>
            <a:r>
              <a:rPr lang="en-US" b="1" dirty="0" smtClean="0">
                <a:latin typeface="Times New Roman" pitchFamily="18" charset="0"/>
                <a:cs typeface="Times New Roman" pitchFamily="18" charset="0"/>
              </a:rPr>
              <a:t>shaken before use</a:t>
            </a:r>
            <a:r>
              <a:rPr lang="en-US" dirty="0" smtClean="0">
                <a:latin typeface="Times New Roman" pitchFamily="18" charset="0"/>
                <a:cs typeface="Times New Roman" pitchFamily="18" charset="0"/>
              </a:rPr>
              <a:t> because they tend to settle. </a:t>
            </a:r>
          </a:p>
          <a:p>
            <a:r>
              <a:rPr lang="en-US" dirty="0" smtClean="0">
                <a:latin typeface="Times New Roman" pitchFamily="18" charset="0"/>
                <a:cs typeface="Times New Roman" pitchFamily="18" charset="0"/>
              </a:rPr>
              <a:t>Suspensions are a </a:t>
            </a:r>
            <a:r>
              <a:rPr lang="en-US" b="1" dirty="0" smtClean="0">
                <a:latin typeface="Times New Roman" pitchFamily="18" charset="0"/>
                <a:cs typeface="Times New Roman" pitchFamily="18" charset="0"/>
              </a:rPr>
              <a:t>useful to administer large amounts of solid drugs </a:t>
            </a:r>
            <a:r>
              <a:rPr lang="en-US" dirty="0" smtClean="0">
                <a:latin typeface="Times New Roman" pitchFamily="18" charset="0"/>
                <a:cs typeface="Times New Roman" pitchFamily="18" charset="0"/>
              </a:rPr>
              <a:t>that would be inconvenient to take in tablet or capsule form. In addition, suspensions have the advantage over solid dosage forms in that they are presented to body in fine particle size, ready for dissolution immediately upon administration.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1554600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normAutofit/>
          </a:bodyPr>
          <a:lstStyle/>
          <a:p>
            <a:r>
              <a:rPr lang="en-US" sz="3100" dirty="0" smtClean="0">
                <a:latin typeface="Times New Roman" pitchFamily="18" charset="0"/>
                <a:cs typeface="Times New Roman" pitchFamily="18" charset="0"/>
              </a:rPr>
              <a:t>Drugs administered in </a:t>
            </a:r>
            <a:r>
              <a:rPr lang="en-US" sz="3100" b="1" dirty="0" smtClean="0">
                <a:latin typeface="Times New Roman" pitchFamily="18" charset="0"/>
                <a:cs typeface="Times New Roman" pitchFamily="18" charset="0"/>
              </a:rPr>
              <a:t>aqueous solution are absorbed much more rapidly than those administered in solid form</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Pharmaceutical solutions may differ in type of solvent employed and fluidity characteristics. </a:t>
            </a:r>
          </a:p>
          <a:p>
            <a:r>
              <a:rPr lang="en-US" dirty="0" smtClean="0">
                <a:latin typeface="Times New Roman" pitchFamily="18" charset="0"/>
                <a:cs typeface="Times New Roman" pitchFamily="18" charset="0"/>
              </a:rPr>
              <a:t>Among the solutions frequently administered orally are </a:t>
            </a:r>
            <a:r>
              <a:rPr lang="en-US" b="1" dirty="0" smtClean="0">
                <a:latin typeface="Times New Roman" pitchFamily="18" charset="0"/>
                <a:cs typeface="Times New Roman" pitchFamily="18" charset="0"/>
              </a:rPr>
              <a:t>elixirs, </a:t>
            </a:r>
            <a:r>
              <a:rPr lang="en-US" dirty="0" smtClean="0">
                <a:latin typeface="Times New Roman" pitchFamily="18" charset="0"/>
                <a:cs typeface="Times New Roman" pitchFamily="18" charset="0"/>
              </a:rPr>
              <a:t>which are solutions in a sweetened </a:t>
            </a:r>
            <a:r>
              <a:rPr lang="en-US" dirty="0" err="1" smtClean="0">
                <a:latin typeface="Times New Roman" pitchFamily="18" charset="0"/>
                <a:cs typeface="Times New Roman" pitchFamily="18" charset="0"/>
              </a:rPr>
              <a:t>hydroalcoholic</a:t>
            </a:r>
            <a:r>
              <a:rPr lang="en-US" dirty="0" smtClean="0">
                <a:latin typeface="Times New Roman" pitchFamily="18" charset="0"/>
                <a:cs typeface="Times New Roman" pitchFamily="18" charset="0"/>
              </a:rPr>
              <a:t> vehicle and are more mobile than water; </a:t>
            </a:r>
            <a:r>
              <a:rPr lang="en-US" b="1" dirty="0" smtClean="0">
                <a:latin typeface="Times New Roman" pitchFamily="18" charset="0"/>
                <a:cs typeface="Times New Roman" pitchFamily="18" charset="0"/>
              </a:rPr>
              <a:t>syrups</a:t>
            </a:r>
            <a:r>
              <a:rPr lang="en-US" dirty="0" smtClean="0">
                <a:latin typeface="Times New Roman" pitchFamily="18" charset="0"/>
                <a:cs typeface="Times New Roman" pitchFamily="18" charset="0"/>
              </a:rPr>
              <a:t>, which generally use a sucrose solution as the sweet vehicle, resulting in a viscous preparation; and solutions themselves, which officially are preparations in which the drug substance is dissolved predominantly in an aqueous vehicle and do not for reasons of their method of preparation (e.g., injections, which must be sterilized.</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897775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10600" cy="5943600"/>
          </a:xfrm>
        </p:spPr>
        <p:txBody>
          <a:bodyPr>
            <a:noAutofit/>
          </a:bodyPr>
          <a:lstStyle/>
          <a:p>
            <a:pPr>
              <a:buNone/>
            </a:pPr>
            <a:r>
              <a:rPr lang="en-US" sz="3600" b="1" dirty="0" smtClean="0">
                <a:solidFill>
                  <a:srgbClr val="7030A0"/>
                </a:solidFill>
                <a:latin typeface="Times New Roman" pitchFamily="18" charset="0"/>
                <a:cs typeface="Times New Roman" pitchFamily="18" charset="0"/>
              </a:rPr>
              <a:t>During product development stage:</a:t>
            </a:r>
            <a:r>
              <a:rPr lang="en-US" sz="3200" dirty="0" smtClean="0">
                <a:latin typeface="Times New Roman" pitchFamily="18" charset="0"/>
                <a:cs typeface="Times New Roman" pitchFamily="18" charset="0"/>
              </a:rPr>
              <a:t> </a:t>
            </a:r>
          </a:p>
          <a:p>
            <a:pPr marL="624078" indent="-514350">
              <a:buFont typeface="+mj-lt"/>
              <a:buAutoNum type="arabicPeriod"/>
            </a:pP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studies bioavailability</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to </a:t>
            </a:r>
            <a:r>
              <a:rPr lang="en-US" sz="2800" b="1" dirty="0" smtClean="0">
                <a:latin typeface="Times New Roman" pitchFamily="18" charset="0"/>
                <a:cs typeface="Times New Roman" pitchFamily="18" charset="0"/>
              </a:rPr>
              <a:t>compare different formulations</a:t>
            </a:r>
            <a:r>
              <a:rPr lang="en-US" sz="2800" dirty="0" smtClean="0">
                <a:latin typeface="Times New Roman" pitchFamily="18" charset="0"/>
                <a:cs typeface="Times New Roman" pitchFamily="18" charset="0"/>
              </a:rPr>
              <a:t> of the drug substance to ascertain which one allows the most desirable absorption pattern. </a:t>
            </a:r>
          </a:p>
          <a:p>
            <a:pPr marL="624078" indent="-514350">
              <a:buFont typeface="+mj-lt"/>
              <a:buAutoNum type="arabicPeriod"/>
            </a:pPr>
            <a:r>
              <a:rPr lang="en-US" sz="2800" dirty="0" smtClean="0">
                <a:latin typeface="Times New Roman" pitchFamily="18" charset="0"/>
                <a:cs typeface="Times New Roman" pitchFamily="18" charset="0"/>
              </a:rPr>
              <a:t>Later </a:t>
            </a:r>
            <a:r>
              <a:rPr lang="en-US" sz="2800" b="1" dirty="0" smtClean="0">
                <a:latin typeface="Times New Roman" pitchFamily="18" charset="0"/>
                <a:cs typeface="Times New Roman" pitchFamily="18" charset="0"/>
              </a:rPr>
              <a:t>bioavailability studies </a:t>
            </a:r>
            <a:r>
              <a:rPr lang="en-US" sz="2800" dirty="0" smtClean="0">
                <a:latin typeface="Times New Roman" pitchFamily="18" charset="0"/>
                <a:cs typeface="Times New Roman" pitchFamily="18" charset="0"/>
              </a:rPr>
              <a:t>used to compare the </a:t>
            </a:r>
            <a:r>
              <a:rPr lang="en-US" sz="2800" b="1" dirty="0" smtClean="0">
                <a:latin typeface="Times New Roman" pitchFamily="18" charset="0"/>
                <a:cs typeface="Times New Roman" pitchFamily="18" charset="0"/>
              </a:rPr>
              <a:t>availability of the drug </a:t>
            </a:r>
            <a:r>
              <a:rPr lang="en-US" sz="2800" dirty="0" smtClean="0">
                <a:latin typeface="Times New Roman" pitchFamily="18" charset="0"/>
                <a:cs typeface="Times New Roman" pitchFamily="18" charset="0"/>
              </a:rPr>
              <a:t>substance</a:t>
            </a:r>
            <a:r>
              <a:rPr lang="en-US" sz="2800" b="1" dirty="0" smtClean="0">
                <a:latin typeface="Times New Roman" pitchFamily="18" charset="0"/>
                <a:cs typeface="Times New Roman" pitchFamily="18" charset="0"/>
              </a:rPr>
              <a:t> in different production batches</a:t>
            </a:r>
            <a:r>
              <a:rPr lang="en-US" sz="2800" dirty="0" smtClean="0">
                <a:latin typeface="Times New Roman" pitchFamily="18" charset="0"/>
                <a:cs typeface="Times New Roman" pitchFamily="18" charset="0"/>
              </a:rPr>
              <a:t>. </a:t>
            </a:r>
          </a:p>
          <a:p>
            <a:pPr marL="624078" indent="-514350">
              <a:buFont typeface="+mj-lt"/>
              <a:buAutoNum type="arabicPeriod"/>
            </a:pPr>
            <a:r>
              <a:rPr lang="en-US" sz="2800" dirty="0" smtClean="0">
                <a:latin typeface="Times New Roman" pitchFamily="18" charset="0"/>
                <a:cs typeface="Times New Roman" pitchFamily="18" charset="0"/>
              </a:rPr>
              <a:t>They may also be used to compare </a:t>
            </a:r>
            <a:r>
              <a:rPr lang="en-US" sz="2800" b="1" dirty="0" smtClean="0">
                <a:latin typeface="Times New Roman" pitchFamily="18" charset="0"/>
                <a:cs typeface="Times New Roman" pitchFamily="18" charset="0"/>
              </a:rPr>
              <a:t>the availability of the drug substance in different dosage forms </a:t>
            </a:r>
            <a:r>
              <a:rPr lang="en-US" sz="2800" dirty="0" smtClean="0">
                <a:latin typeface="Times New Roman" pitchFamily="18" charset="0"/>
                <a:cs typeface="Times New Roman" pitchFamily="18" charset="0"/>
              </a:rPr>
              <a:t>(e.g., tablets, capsules, elixirs), </a:t>
            </a:r>
          </a:p>
          <a:p>
            <a:pPr marL="624078" indent="-514350">
              <a:buFont typeface="+mj-lt"/>
              <a:buAutoNum type="arabicPeriod"/>
            </a:pPr>
            <a:r>
              <a:rPr lang="en-US" sz="2800" dirty="0" smtClean="0">
                <a:latin typeface="Times New Roman" pitchFamily="18" charset="0"/>
                <a:cs typeface="Times New Roman" pitchFamily="18" charset="0"/>
              </a:rPr>
              <a:t>or in the </a:t>
            </a:r>
            <a:r>
              <a:rPr lang="en-US" sz="2800" b="1" dirty="0" smtClean="0">
                <a:latin typeface="Times New Roman" pitchFamily="18" charset="0"/>
                <a:cs typeface="Times New Roman" pitchFamily="18" charset="0"/>
              </a:rPr>
              <a:t>same dosage form produced by different (companies) manufacturers.</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77928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838200"/>
            <a:ext cx="8458200" cy="5169091"/>
          </a:xfrm>
        </p:spPr>
        <p:txBody>
          <a:bodyPr>
            <a:noAutofit/>
          </a:bodyPr>
          <a:lstStyle/>
          <a:p>
            <a:r>
              <a:rPr lang="en-US" sz="3200" dirty="0" smtClean="0">
                <a:latin typeface="Times New Roman" pitchFamily="18" charset="0"/>
                <a:cs typeface="Times New Roman" pitchFamily="18" charset="0"/>
              </a:rPr>
              <a:t>Absorption of drugs after oral administration may occur at various body sites between mouth and rectum. </a:t>
            </a:r>
          </a:p>
          <a:p>
            <a:r>
              <a:rPr lang="en-US" sz="3200" dirty="0" smtClean="0">
                <a:latin typeface="Times New Roman" pitchFamily="18" charset="0"/>
                <a:cs typeface="Times New Roman" pitchFamily="18" charset="0"/>
              </a:rPr>
              <a:t>In general, the higher up a drug is absorbed along the </a:t>
            </a:r>
            <a:r>
              <a:rPr lang="en-US" sz="3200" b="1" dirty="0" smtClean="0">
                <a:latin typeface="Times New Roman" pitchFamily="18" charset="0"/>
                <a:cs typeface="Times New Roman" pitchFamily="18" charset="0"/>
              </a:rPr>
              <a:t>alimentary tract</a:t>
            </a:r>
            <a:r>
              <a:rPr lang="en-US" sz="3200" dirty="0" smtClean="0">
                <a:latin typeface="Times New Roman" pitchFamily="18" charset="0"/>
                <a:cs typeface="Times New Roman" pitchFamily="18" charset="0"/>
              </a:rPr>
              <a:t>, the more rapid will be its action, a desirable feature in most instances. Because of the differences in chemical and physical nature among drug substances, a given drug may be better absorbed from one site than from another in the alimentary tract.</a:t>
            </a:r>
          </a:p>
          <a:p>
            <a:endParaRPr lang="en-US" sz="2400" dirty="0">
              <a:latin typeface="Times New Roman" pitchFamily="18" charset="0"/>
              <a:cs typeface="Times New Roman" pitchFamily="18" charset="0"/>
            </a:endParaRPr>
          </a:p>
        </p:txBody>
      </p:sp>
      <p:sp>
        <p:nvSpPr>
          <p:cNvPr id="3" name="Title 2"/>
          <p:cNvSpPr>
            <a:spLocks noGrp="1"/>
          </p:cNvSpPr>
          <p:nvPr>
            <p:ph type="title"/>
          </p:nvPr>
        </p:nvSpPr>
        <p:spPr>
          <a:xfrm>
            <a:off x="457200" y="274638"/>
            <a:ext cx="8229600" cy="792162"/>
          </a:xfrm>
        </p:spPr>
        <p:txBody>
          <a:bodyPr/>
          <a:lstStyle/>
          <a:p>
            <a:r>
              <a:rPr lang="en-US" dirty="0" smtClean="0"/>
              <a:t>Absorption</a:t>
            </a:r>
            <a:endParaRPr lang="en-US" dirty="0"/>
          </a:p>
        </p:txBody>
      </p:sp>
    </p:spTree>
    <p:extLst>
      <p:ext uri="{BB962C8B-B14F-4D97-AF65-F5344CB8AC3E}">
        <p14:creationId xmlns:p14="http://schemas.microsoft.com/office/powerpoint/2010/main" val="15945705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normAutofit/>
          </a:bodyPr>
          <a:lstStyle/>
          <a:p>
            <a:r>
              <a:rPr lang="en-US" sz="2800" dirty="0" smtClean="0">
                <a:latin typeface="Times New Roman" pitchFamily="18" charset="0"/>
                <a:cs typeface="Times New Roman" pitchFamily="18" charset="0"/>
              </a:rPr>
              <a:t>Sometimes the oral cavity is the absorption site. Physically, oral absorption of drugs is managed by allowing the drug substance to dissolve within the oral cavity with little or no swallowing until the taste of the drug has dissipated. This process is accommodated by providing the drug as extremely soluble and rapidly dissolving uncoated tablets. </a:t>
            </a:r>
          </a:p>
          <a:p>
            <a:r>
              <a:rPr lang="en-US" sz="2800" dirty="0" smtClean="0">
                <a:latin typeface="Times New Roman" pitchFamily="18" charset="0"/>
                <a:cs typeface="Times New Roman" pitchFamily="18" charset="0"/>
              </a:rPr>
              <a:t>Drugs capable of being </a:t>
            </a:r>
            <a:r>
              <a:rPr lang="en-US" sz="2800" b="1" dirty="0" smtClean="0">
                <a:latin typeface="Times New Roman" pitchFamily="18" charset="0"/>
                <a:cs typeface="Times New Roman" pitchFamily="18" charset="0"/>
              </a:rPr>
              <a:t>absorbed in the mouth present </a:t>
            </a:r>
            <a:r>
              <a:rPr lang="en-US" sz="2800" dirty="0" smtClean="0">
                <a:latin typeface="Times New Roman" pitchFamily="18" charset="0"/>
                <a:cs typeface="Times New Roman" pitchFamily="18" charset="0"/>
              </a:rPr>
              <a:t>themselves to the absorbing surface in a much more concentrated form than when swallowed, because drugs become progressively more diluted with gastrointestinal secretions and contents as they pass along the alimentary tract.</a:t>
            </a:r>
          </a:p>
          <a:p>
            <a:endParaRPr lang="en-US" dirty="0"/>
          </a:p>
        </p:txBody>
      </p:sp>
    </p:spTree>
    <p:extLst>
      <p:ext uri="{BB962C8B-B14F-4D97-AF65-F5344CB8AC3E}">
        <p14:creationId xmlns:p14="http://schemas.microsoft.com/office/powerpoint/2010/main" val="28337547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525963"/>
          </a:xfrm>
        </p:spPr>
        <p:txBody>
          <a:bodyPr>
            <a:noAutofit/>
          </a:bodyPr>
          <a:lstStyle/>
          <a:p>
            <a:r>
              <a:rPr lang="en-US" sz="2800" b="1" dirty="0" smtClean="0">
                <a:latin typeface="Times New Roman" pitchFamily="18" charset="0"/>
                <a:cs typeface="Times New Roman" pitchFamily="18" charset="0"/>
              </a:rPr>
              <a:t>Nitroglycerin</a:t>
            </a:r>
            <a:r>
              <a:rPr lang="en-US" sz="2800" dirty="0" smtClean="0">
                <a:latin typeface="Times New Roman" pitchFamily="18" charset="0"/>
                <a:cs typeface="Times New Roman" pitchFamily="18" charset="0"/>
              </a:rPr>
              <a:t>, a coronary vasodilator used in the prophylaxis and treatment of </a:t>
            </a:r>
            <a:r>
              <a:rPr lang="en-US" sz="2800" b="1" dirty="0" smtClean="0">
                <a:latin typeface="Times New Roman" pitchFamily="18" charset="0"/>
                <a:cs typeface="Times New Roman" pitchFamily="18" charset="0"/>
              </a:rPr>
              <a:t>angina pectoris</a:t>
            </a:r>
            <a:r>
              <a:rPr lang="en-US" sz="2800" dirty="0" smtClean="0">
                <a:latin typeface="Times New Roman" pitchFamily="18" charset="0"/>
                <a:cs typeface="Times New Roman" pitchFamily="18" charset="0"/>
              </a:rPr>
              <a:t>, is available in the form of tiny </a:t>
            </a:r>
            <a:r>
              <a:rPr lang="en-US" sz="2800" b="1" dirty="0" smtClean="0">
                <a:latin typeface="Times New Roman" pitchFamily="18" charset="0"/>
                <a:cs typeface="Times New Roman" pitchFamily="18" charset="0"/>
              </a:rPr>
              <a:t>tablets that are allowed to dissolve under the tongue</a:t>
            </a:r>
            <a:r>
              <a:rPr lang="en-US" sz="2800" dirty="0" smtClean="0">
                <a:latin typeface="Times New Roman" pitchFamily="18" charset="0"/>
                <a:cs typeface="Times New Roman" pitchFamily="18" charset="0"/>
              </a:rPr>
              <a:t>, producing therapeutic effects a few minutes after administration. The dose of nitroglycerin is so small (usually 400 µg) that if it were swallowed, </a:t>
            </a:r>
          </a:p>
          <a:p>
            <a:r>
              <a:rPr lang="en-US" sz="2800" b="1" dirty="0" smtClean="0">
                <a:latin typeface="Times New Roman" pitchFamily="18" charset="0"/>
                <a:cs typeface="Times New Roman" pitchFamily="18" charset="0"/>
              </a:rPr>
              <a:t>nitroglycerin is rapidly destroyed by the liver through the first-pass effect.</a:t>
            </a:r>
          </a:p>
          <a:p>
            <a:r>
              <a:rPr lang="en-US" sz="2800" dirty="0" smtClean="0">
                <a:latin typeface="Times New Roman" pitchFamily="18" charset="0"/>
                <a:cs typeface="Times New Roman" pitchFamily="18" charset="0"/>
              </a:rPr>
              <a:t>Retaining drug substances in the mouth is unattractive because of the bitter taste of most drugs.</a:t>
            </a:r>
            <a:endParaRPr lang="en-US" sz="28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effectLst>
                  <a:glow rad="63500">
                    <a:schemeClr val="accent3">
                      <a:satMod val="175000"/>
                      <a:alpha val="40000"/>
                    </a:schemeClr>
                  </a:glow>
                  <a:outerShdw blurRad="31750" dist="25400" dir="5400000" algn="tl" rotWithShape="0">
                    <a:srgbClr val="000000">
                      <a:alpha val="25000"/>
                    </a:srgbClr>
                  </a:outerShdw>
                </a:effectLst>
              </a:rPr>
              <a:t>The oral or sublingual</a:t>
            </a:r>
            <a:endParaRPr lang="en-US" dirty="0">
              <a:effectLst>
                <a:glow rad="63500">
                  <a:schemeClr val="accent3">
                    <a:satMod val="175000"/>
                    <a:alpha val="40000"/>
                  </a:schemeClr>
                </a:glow>
                <a:outerShdw blurRad="31750" dist="25400" dir="5400000" algn="tl" rotWithShape="0">
                  <a:srgbClr val="000000">
                    <a:alpha val="25000"/>
                  </a:srgbClr>
                </a:outerShdw>
              </a:effectLst>
            </a:endParaRPr>
          </a:p>
        </p:txBody>
      </p:sp>
    </p:spTree>
    <p:extLst>
      <p:ext uri="{BB962C8B-B14F-4D97-AF65-F5344CB8AC3E}">
        <p14:creationId xmlns:p14="http://schemas.microsoft.com/office/powerpoint/2010/main" val="26867865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245291"/>
          </a:xfrm>
        </p:spPr>
        <p:txBody>
          <a:bodyPr>
            <a:normAutofit/>
          </a:bodyPr>
          <a:lstStyle/>
          <a:p>
            <a:r>
              <a:rPr lang="en-US" sz="2800" dirty="0" smtClean="0">
                <a:latin typeface="Times New Roman" pitchFamily="18" charset="0"/>
                <a:cs typeface="Times New Roman" pitchFamily="18" charset="0"/>
              </a:rPr>
              <a:t>Drugs </a:t>
            </a:r>
            <a:r>
              <a:rPr lang="en-US" sz="2800" b="1" dirty="0" smtClean="0">
                <a:solidFill>
                  <a:srgbClr val="FF0000"/>
                </a:solidFill>
                <a:latin typeface="Times New Roman" pitchFamily="18" charset="0"/>
                <a:cs typeface="Times New Roman" pitchFamily="18" charset="0"/>
              </a:rPr>
              <a:t>altered within the gastrointestinal </a:t>
            </a:r>
            <a:r>
              <a:rPr lang="en-US" sz="2800" dirty="0" smtClean="0">
                <a:latin typeface="Times New Roman" pitchFamily="18" charset="0"/>
                <a:cs typeface="Times New Roman" pitchFamily="18" charset="0"/>
              </a:rPr>
              <a:t>tract to render them less available for absorption. This may result from the </a:t>
            </a:r>
            <a:r>
              <a:rPr lang="en-US" sz="2800" b="1" dirty="0" smtClean="0">
                <a:latin typeface="Times New Roman" pitchFamily="18" charset="0"/>
                <a:cs typeface="Times New Roman" pitchFamily="18" charset="0"/>
              </a:rPr>
              <a:t>drug's interaction </a:t>
            </a:r>
            <a:r>
              <a:rPr lang="en-US" sz="2800" dirty="0" smtClean="0">
                <a:latin typeface="Times New Roman" pitchFamily="18" charset="0"/>
                <a:cs typeface="Times New Roman" pitchFamily="18" charset="0"/>
              </a:rPr>
              <a:t>with or </a:t>
            </a:r>
            <a:r>
              <a:rPr lang="en-US" sz="2800" b="1" dirty="0" smtClean="0">
                <a:latin typeface="Times New Roman" pitchFamily="18" charset="0"/>
                <a:cs typeface="Times New Roman" pitchFamily="18" charset="0"/>
              </a:rPr>
              <a:t>binding to </a:t>
            </a:r>
            <a:r>
              <a:rPr lang="en-US" sz="2800" dirty="0" smtClean="0">
                <a:latin typeface="Times New Roman" pitchFamily="18" charset="0"/>
                <a:cs typeface="Times New Roman" pitchFamily="18" charset="0"/>
              </a:rPr>
              <a:t>some</a:t>
            </a:r>
            <a:r>
              <a:rPr lang="en-US" sz="2800" b="1" dirty="0" smtClean="0">
                <a:latin typeface="Times New Roman" pitchFamily="18" charset="0"/>
                <a:cs typeface="Times New Roman" pitchFamily="18" charset="0"/>
              </a:rPr>
              <a:t> normal constituent of the gastrointestinal</a:t>
            </a:r>
            <a:r>
              <a:rPr lang="en-US" sz="2800" dirty="0" smtClean="0">
                <a:latin typeface="Times New Roman" pitchFamily="18" charset="0"/>
                <a:cs typeface="Times New Roman" pitchFamily="18" charset="0"/>
              </a:rPr>
              <a:t> tract or a </a:t>
            </a:r>
            <a:r>
              <a:rPr lang="en-US" sz="2800" b="1" dirty="0" smtClean="0">
                <a:latin typeface="Times New Roman" pitchFamily="18" charset="0"/>
                <a:cs typeface="Times New Roman" pitchFamily="18" charset="0"/>
              </a:rPr>
              <a:t>food</a:t>
            </a:r>
            <a:r>
              <a:rPr lang="en-US" sz="2800" dirty="0" smtClean="0">
                <a:latin typeface="Times New Roman" pitchFamily="18" charset="0"/>
                <a:cs typeface="Times New Roman" pitchFamily="18" charset="0"/>
              </a:rPr>
              <a:t> stuff or even</a:t>
            </a:r>
            <a:r>
              <a:rPr lang="en-US" sz="2800" b="1" dirty="0" smtClean="0">
                <a:latin typeface="Times New Roman" pitchFamily="18" charset="0"/>
                <a:cs typeface="Times New Roman" pitchFamily="18" charset="0"/>
              </a:rPr>
              <a:t> another drug</a:t>
            </a:r>
            <a:r>
              <a:rPr lang="en-US" sz="2800" dirty="0" smtClean="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For instance, the absorption of the </a:t>
            </a:r>
            <a:r>
              <a:rPr lang="en-US" sz="2800" b="1" dirty="0" smtClean="0">
                <a:latin typeface="Times New Roman" pitchFamily="18" charset="0"/>
                <a:cs typeface="Times New Roman" pitchFamily="18" charset="0"/>
              </a:rPr>
              <a:t>tetracycline</a:t>
            </a:r>
            <a:r>
              <a:rPr lang="en-US" sz="2800" dirty="0" smtClean="0">
                <a:latin typeface="Times New Roman" pitchFamily="18" charset="0"/>
                <a:cs typeface="Times New Roman" pitchFamily="18" charset="0"/>
              </a:rPr>
              <a:t> group of antibiotics is greatly interfered with by the simultaneous presence of </a:t>
            </a:r>
            <a:r>
              <a:rPr lang="en-US" sz="2800" b="1" dirty="0" smtClean="0">
                <a:latin typeface="Times New Roman" pitchFamily="18" charset="0"/>
                <a:cs typeface="Times New Roman" pitchFamily="18" charset="0"/>
              </a:rPr>
              <a:t>calcium</a:t>
            </a:r>
            <a:r>
              <a:rPr lang="en-US" sz="2800" dirty="0" smtClean="0">
                <a:latin typeface="Times New Roman" pitchFamily="18" charset="0"/>
                <a:cs typeface="Times New Roman" pitchFamily="18" charset="0"/>
              </a:rPr>
              <a:t>. Because of this, tetracycline drugs must not be taken with </a:t>
            </a:r>
            <a:r>
              <a:rPr lang="en-US" sz="2800" b="1" dirty="0" smtClean="0">
                <a:latin typeface="Times New Roman" pitchFamily="18" charset="0"/>
                <a:cs typeface="Times New Roman" pitchFamily="18" charset="0"/>
              </a:rPr>
              <a:t>milk</a:t>
            </a:r>
            <a:r>
              <a:rPr lang="en-US" sz="2800" dirty="0" smtClean="0">
                <a:latin typeface="Times New Roman" pitchFamily="18" charset="0"/>
                <a:cs typeface="Times New Roman" pitchFamily="18" charset="0"/>
              </a:rPr>
              <a:t> or other </a:t>
            </a:r>
            <a:r>
              <a:rPr lang="en-US" sz="2800" b="1" dirty="0" smtClean="0">
                <a:latin typeface="Times New Roman" pitchFamily="18" charset="0"/>
                <a:cs typeface="Times New Roman" pitchFamily="18" charset="0"/>
              </a:rPr>
              <a:t>calcium-containing foods </a:t>
            </a:r>
            <a:r>
              <a:rPr lang="en-US" sz="2800" dirty="0" smtClean="0">
                <a:latin typeface="Times New Roman" pitchFamily="18" charset="0"/>
                <a:cs typeface="Times New Roman" pitchFamily="18" charset="0"/>
              </a:rPr>
              <a:t>or </a:t>
            </a:r>
            <a:r>
              <a:rPr lang="en-US" sz="2800" b="1" dirty="0" smtClean="0">
                <a:latin typeface="Times New Roman" pitchFamily="18" charset="0"/>
                <a:cs typeface="Times New Roman" pitchFamily="18" charset="0"/>
              </a:rPr>
              <a:t>drugs</a:t>
            </a:r>
            <a:r>
              <a:rPr lang="en-US" sz="2800" dirty="0" smtClean="0">
                <a:latin typeface="Times New Roman" pitchFamily="18" charset="0"/>
                <a:cs typeface="Times New Roman" pitchFamily="18" charset="0"/>
              </a:rPr>
              <a:t>.</a:t>
            </a: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0765618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69091"/>
          </a:xfrm>
        </p:spPr>
        <p:txBody>
          <a:bodyPr>
            <a:normAutofit/>
          </a:bodyPr>
          <a:lstStyle/>
          <a:p>
            <a:r>
              <a:rPr lang="en-US" b="1" dirty="0" smtClean="0">
                <a:latin typeface="Times New Roman" pitchFamily="18" charset="0"/>
                <a:cs typeface="Times New Roman" pitchFamily="18" charset="0"/>
              </a:rPr>
              <a:t>Gastric emptying time decreased </a:t>
            </a:r>
            <a:r>
              <a:rPr lang="en-US" dirty="0" smtClean="0">
                <a:latin typeface="Times New Roman" pitchFamily="18" charset="0"/>
                <a:cs typeface="Times New Roman" pitchFamily="18" charset="0"/>
              </a:rPr>
              <a:t>by presence of </a:t>
            </a:r>
            <a:r>
              <a:rPr lang="en-US" b="1" dirty="0" smtClean="0">
                <a:solidFill>
                  <a:srgbClr val="FF0000"/>
                </a:solidFill>
                <a:latin typeface="Times New Roman" pitchFamily="18" charset="0"/>
                <a:cs typeface="Times New Roman" pitchFamily="18" charset="0"/>
              </a:rPr>
              <a:t>fatty foods</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or </a:t>
            </a:r>
            <a:r>
              <a:rPr lang="en-US" b="1" dirty="0" smtClean="0">
                <a:solidFill>
                  <a:srgbClr val="FF0000"/>
                </a:solidFill>
                <a:latin typeface="Times New Roman" pitchFamily="18" charset="0"/>
                <a:cs typeface="Times New Roman" pitchFamily="18" charset="0"/>
              </a:rPr>
              <a:t>lying on the back </a:t>
            </a:r>
            <a:r>
              <a:rPr lang="en-US" dirty="0" smtClean="0">
                <a:latin typeface="Times New Roman" pitchFamily="18" charset="0"/>
                <a:cs typeface="Times New Roman" pitchFamily="18" charset="0"/>
              </a:rPr>
              <a:t>when bedridden (lying on the right side facilitates passage in many instances), </a:t>
            </a:r>
            <a:r>
              <a:rPr lang="en-US" b="1" dirty="0" smtClean="0">
                <a:latin typeface="Times New Roman" pitchFamily="18" charset="0"/>
                <a:cs typeface="Times New Roman" pitchFamily="18" charset="0"/>
              </a:rPr>
              <a:t>or </a:t>
            </a:r>
            <a:r>
              <a:rPr lang="en-US" b="1" dirty="0" smtClean="0">
                <a:solidFill>
                  <a:srgbClr val="FF0000"/>
                </a:solidFill>
                <a:latin typeface="Times New Roman" pitchFamily="18" charset="0"/>
                <a:cs typeface="Times New Roman" pitchFamily="18" charset="0"/>
              </a:rPr>
              <a:t>decreased, as by the presence of drugs</a:t>
            </a:r>
            <a:r>
              <a:rPr lang="en-US" dirty="0" smtClean="0">
                <a:solidFill>
                  <a:srgbClr val="FF0000"/>
                </a:solidFill>
                <a:latin typeface="Times New Roman" pitchFamily="18" charset="0"/>
                <a:cs typeface="Times New Roman" pitchFamily="18" charset="0"/>
              </a:rPr>
              <a:t> </a:t>
            </a:r>
            <a:r>
              <a:rPr lang="en-US" dirty="0" smtClean="0">
                <a:latin typeface="Times New Roman" pitchFamily="18" charset="0"/>
                <a:cs typeface="Times New Roman" pitchFamily="18" charset="0"/>
              </a:rPr>
              <a:t>(e.g., morphine)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If a drug is administered in the form of a </a:t>
            </a:r>
            <a:r>
              <a:rPr lang="en-US" b="1" dirty="0" smtClean="0">
                <a:solidFill>
                  <a:srgbClr val="FF0000"/>
                </a:solidFill>
                <a:latin typeface="Times New Roman" pitchFamily="18" charset="0"/>
                <a:cs typeface="Times New Roman" pitchFamily="18" charset="0"/>
              </a:rPr>
              <a:t>solution</a:t>
            </a:r>
            <a:r>
              <a:rPr lang="en-US" dirty="0" smtClean="0">
                <a:latin typeface="Times New Roman" pitchFamily="18" charset="0"/>
                <a:cs typeface="Times New Roman" pitchFamily="18" charset="0"/>
              </a:rPr>
              <a:t>, it may be expected to pass into the intestines more rapidly than drugs administered in solid form.</a:t>
            </a:r>
          </a:p>
          <a:p>
            <a:r>
              <a:rPr lang="en-US" dirty="0" smtClean="0">
                <a:latin typeface="Times New Roman" pitchFamily="18" charset="0"/>
                <a:cs typeface="Times New Roman" pitchFamily="18" charset="0"/>
              </a:rPr>
              <a:t>As a rule, </a:t>
            </a:r>
            <a:r>
              <a:rPr lang="en-US" b="1" dirty="0" smtClean="0">
                <a:solidFill>
                  <a:srgbClr val="FF0000"/>
                </a:solidFill>
                <a:latin typeface="Times New Roman" pitchFamily="18" charset="0"/>
                <a:cs typeface="Times New Roman" pitchFamily="18" charset="0"/>
              </a:rPr>
              <a:t>large volumes of water </a:t>
            </a:r>
            <a:r>
              <a:rPr lang="en-US" u="sng" dirty="0" smtClean="0">
                <a:latin typeface="Times New Roman" pitchFamily="18" charset="0"/>
                <a:cs typeface="Times New Roman" pitchFamily="18" charset="0"/>
              </a:rPr>
              <a:t>facilitate gastric </a:t>
            </a:r>
            <a:r>
              <a:rPr lang="en-US" dirty="0" smtClean="0">
                <a:latin typeface="Times New Roman" pitchFamily="18" charset="0"/>
                <a:cs typeface="Times New Roman" pitchFamily="18" charset="0"/>
              </a:rPr>
              <a:t>emptying and passage into the intestines.</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9996304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04800"/>
            <a:ext cx="8458200" cy="5092891"/>
          </a:xfrm>
        </p:spPr>
        <p:txBody>
          <a:bodyPr>
            <a:noAutofit/>
          </a:bodyPr>
          <a:lstStyle/>
          <a:p>
            <a:r>
              <a:rPr lang="en-US" sz="2400" dirty="0" smtClean="0">
                <a:latin typeface="Times New Roman" pitchFamily="18" charset="0"/>
                <a:cs typeface="Times New Roman" pitchFamily="18" charset="0"/>
              </a:rPr>
              <a:t>pH 1 in stomach, pH 8 at the far end of the intestines. </a:t>
            </a:r>
          </a:p>
          <a:p>
            <a:r>
              <a:rPr lang="en-US" sz="2400" b="1" dirty="0" smtClean="0">
                <a:latin typeface="Times New Roman" pitchFamily="18" charset="0"/>
                <a:cs typeface="Times New Roman" pitchFamily="18" charset="0"/>
              </a:rPr>
              <a:t>pH affect degree of ionization </a:t>
            </a:r>
            <a:r>
              <a:rPr lang="en-US" sz="2400" dirty="0" smtClean="0">
                <a:latin typeface="Times New Roman" pitchFamily="18" charset="0"/>
                <a:cs typeface="Times New Roman" pitchFamily="18" charset="0"/>
              </a:rPr>
              <a:t>of most drugs, and this in turn affects </a:t>
            </a:r>
            <a:r>
              <a:rPr lang="en-US" sz="2400" b="1" dirty="0" smtClean="0">
                <a:latin typeface="Times New Roman" pitchFamily="18" charset="0"/>
                <a:cs typeface="Times New Roman" pitchFamily="18" charset="0"/>
              </a:rPr>
              <a:t>lipid solubility</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membrane permeability</a:t>
            </a:r>
            <a:r>
              <a:rPr lang="en-US" sz="2400" dirty="0" smtClean="0">
                <a:latin typeface="Times New Roman" pitchFamily="18" charset="0"/>
                <a:cs typeface="Times New Roman" pitchFamily="18" charset="0"/>
              </a:rPr>
              <a:t>, and </a:t>
            </a:r>
            <a:r>
              <a:rPr lang="en-US" sz="2400" b="1" dirty="0" smtClean="0">
                <a:latin typeface="Times New Roman" pitchFamily="18" charset="0"/>
                <a:cs typeface="Times New Roman" pitchFamily="18" charset="0"/>
              </a:rPr>
              <a:t>absorption</a:t>
            </a:r>
            <a:r>
              <a:rPr lang="en-US" sz="2400" dirty="0" smtClean="0">
                <a:latin typeface="Times New Roman" pitchFamily="18" charset="0"/>
                <a:cs typeface="Times New Roman" pitchFamily="18" charset="0"/>
              </a:rPr>
              <a:t>. </a:t>
            </a:r>
          </a:p>
          <a:p>
            <a:r>
              <a:rPr lang="en-US" sz="2400" b="1" dirty="0" smtClean="0">
                <a:latin typeface="Times New Roman" pitchFamily="18" charset="0"/>
                <a:cs typeface="Times New Roman" pitchFamily="18" charset="0"/>
              </a:rPr>
              <a:t>lipid-water partition coefficient and the </a:t>
            </a:r>
            <a:r>
              <a:rPr lang="en-US" sz="2400" b="1" dirty="0" err="1" smtClean="0">
                <a:latin typeface="Times New Roman" pitchFamily="18" charset="0"/>
                <a:cs typeface="Times New Roman" pitchFamily="18" charset="0"/>
              </a:rPr>
              <a:t>pK</a:t>
            </a:r>
            <a:r>
              <a:rPr lang="en-US" sz="2400" b="1" baseline="-25000" dirty="0" err="1" smtClean="0">
                <a:latin typeface="Times New Roman" pitchFamily="18" charset="0"/>
                <a:cs typeface="Times New Roman" pitchFamily="18" charset="0"/>
              </a:rPr>
              <a:t>a</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of the drugs are of prime importance to both the </a:t>
            </a:r>
            <a:r>
              <a:rPr lang="en-US" sz="2400" b="1" dirty="0" smtClean="0">
                <a:latin typeface="Times New Roman" pitchFamily="18" charset="0"/>
                <a:cs typeface="Times New Roman" pitchFamily="18" charset="0"/>
              </a:rPr>
              <a:t>degree and the site of absorption</a:t>
            </a:r>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As a general rule, </a:t>
            </a:r>
            <a:r>
              <a:rPr lang="en-US" sz="2400" b="1" dirty="0" smtClean="0">
                <a:latin typeface="Times New Roman" pitchFamily="18" charset="0"/>
                <a:cs typeface="Times New Roman" pitchFamily="18" charset="0"/>
              </a:rPr>
              <a:t>weak acids</a:t>
            </a:r>
            <a:r>
              <a:rPr lang="en-US" sz="2400" dirty="0" smtClean="0">
                <a:latin typeface="Times New Roman" pitchFamily="18" charset="0"/>
                <a:cs typeface="Times New Roman" pitchFamily="18" charset="0"/>
              </a:rPr>
              <a:t> are </a:t>
            </a:r>
            <a:r>
              <a:rPr lang="en-US" sz="2400" b="1" dirty="0" smtClean="0">
                <a:latin typeface="Times New Roman" pitchFamily="18" charset="0"/>
                <a:cs typeface="Times New Roman" pitchFamily="18" charset="0"/>
              </a:rPr>
              <a:t>largely un-ionized in the stomach </a:t>
            </a:r>
            <a:r>
              <a:rPr lang="en-US" sz="2400" dirty="0" smtClean="0">
                <a:latin typeface="Times New Roman" pitchFamily="18" charset="0"/>
                <a:cs typeface="Times New Roman" pitchFamily="18" charset="0"/>
              </a:rPr>
              <a:t>and are absorbed fairly well from this site.</a:t>
            </a:r>
          </a:p>
          <a:p>
            <a:r>
              <a:rPr lang="en-US" sz="2400" dirty="0" smtClean="0">
                <a:latin typeface="Times New Roman" pitchFamily="18" charset="0"/>
                <a:cs typeface="Times New Roman" pitchFamily="18" charset="0"/>
              </a:rPr>
              <a:t>weak bases are highly ionized in the stomach and are not significantly absorbed from the gastric surface. </a:t>
            </a:r>
          </a:p>
          <a:p>
            <a:r>
              <a:rPr lang="en-US" sz="2400" b="1" dirty="0" err="1" smtClean="0">
                <a:latin typeface="Times New Roman" pitchFamily="18" charset="0"/>
                <a:cs typeface="Times New Roman" pitchFamily="18" charset="0"/>
              </a:rPr>
              <a:t>Alkalinization</a:t>
            </a:r>
            <a:r>
              <a:rPr lang="en-US" sz="2400" b="1" dirty="0" smtClean="0">
                <a:latin typeface="Times New Roman" pitchFamily="18" charset="0"/>
                <a:cs typeface="Times New Roman" pitchFamily="18" charset="0"/>
              </a:rPr>
              <a:t> of the gastric environment </a:t>
            </a:r>
            <a:r>
              <a:rPr lang="en-US" sz="2400" dirty="0" smtClean="0">
                <a:latin typeface="Times New Roman" pitchFamily="18" charset="0"/>
                <a:cs typeface="Times New Roman" pitchFamily="18" charset="0"/>
              </a:rPr>
              <a:t>by artificial means (simultaneous administration of alkaline or </a:t>
            </a:r>
            <a:r>
              <a:rPr lang="en-US" sz="2400" b="1" dirty="0" smtClean="0">
                <a:latin typeface="Times New Roman" pitchFamily="18" charset="0"/>
                <a:cs typeface="Times New Roman" pitchFamily="18" charset="0"/>
              </a:rPr>
              <a:t>antacid drugs</a:t>
            </a:r>
            <a:r>
              <a:rPr lang="en-US" sz="2400" dirty="0" smtClean="0">
                <a:latin typeface="Times New Roman" pitchFamily="18" charset="0"/>
                <a:cs typeface="Times New Roman" pitchFamily="18" charset="0"/>
              </a:rPr>
              <a:t>) would be expected to </a:t>
            </a:r>
            <a:r>
              <a:rPr lang="en-US" sz="2400" b="1" dirty="0" smtClean="0">
                <a:latin typeface="Times New Roman" pitchFamily="18" charset="0"/>
                <a:cs typeface="Times New Roman" pitchFamily="18" charset="0"/>
              </a:rPr>
              <a:t>decrease the gastric absorption of weak acids </a:t>
            </a:r>
            <a:r>
              <a:rPr lang="en-US" sz="2400" dirty="0" smtClean="0">
                <a:latin typeface="Times New Roman" pitchFamily="18" charset="0"/>
                <a:cs typeface="Times New Roman" pitchFamily="18" charset="0"/>
              </a:rPr>
              <a:t>and to </a:t>
            </a:r>
            <a:r>
              <a:rPr lang="en-US" sz="2400" b="1" dirty="0" smtClean="0">
                <a:latin typeface="Times New Roman" pitchFamily="18" charset="0"/>
                <a:cs typeface="Times New Roman" pitchFamily="18" charset="0"/>
              </a:rPr>
              <a:t>increase that of weak bases</a:t>
            </a:r>
            <a:r>
              <a:rPr lang="en-US" sz="2400" dirty="0" smtClean="0">
                <a:latin typeface="Times New Roman" pitchFamily="18" charset="0"/>
                <a:cs typeface="Times New Roman" pitchFamily="18" charset="0"/>
              </a:rPr>
              <a:t>. Strong acids and bases are generally poorly absorbed because of their high degree of ionization.</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0410079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382000" cy="5321491"/>
          </a:xfrm>
        </p:spPr>
        <p:txBody>
          <a:bodyPr>
            <a:normAutofit/>
          </a:bodyPr>
          <a:lstStyle/>
          <a:p>
            <a:r>
              <a:rPr lang="en-US" dirty="0" smtClean="0">
                <a:latin typeface="Times New Roman" pitchFamily="18" charset="0"/>
                <a:cs typeface="Times New Roman" pitchFamily="18" charset="0"/>
              </a:rPr>
              <a:t>The </a:t>
            </a:r>
            <a:r>
              <a:rPr lang="en-US" b="1" dirty="0" smtClean="0">
                <a:solidFill>
                  <a:srgbClr val="7030A0"/>
                </a:solidFill>
                <a:latin typeface="Times New Roman" pitchFamily="18" charset="0"/>
                <a:cs typeface="Times New Roman" pitchFamily="18" charset="0"/>
              </a:rPr>
              <a:t>small intestine </a:t>
            </a:r>
            <a:r>
              <a:rPr lang="en-US" dirty="0" smtClean="0">
                <a:latin typeface="Times New Roman" pitchFamily="18" charset="0"/>
                <a:cs typeface="Times New Roman" pitchFamily="18" charset="0"/>
              </a:rPr>
              <a:t>is the </a:t>
            </a:r>
            <a:r>
              <a:rPr lang="en-US" b="1" dirty="0" smtClean="0">
                <a:solidFill>
                  <a:srgbClr val="7030A0"/>
                </a:solidFill>
                <a:latin typeface="Times New Roman" pitchFamily="18" charset="0"/>
                <a:cs typeface="Times New Roman" pitchFamily="18" charset="0"/>
              </a:rPr>
              <a:t>major absorption pathway </a:t>
            </a:r>
            <a:r>
              <a:rPr lang="en-US" dirty="0" smtClean="0">
                <a:latin typeface="Times New Roman" pitchFamily="18" charset="0"/>
                <a:cs typeface="Times New Roman" pitchFamily="18" charset="0"/>
              </a:rPr>
              <a:t>for drugs because:</a:t>
            </a:r>
          </a:p>
          <a:p>
            <a:pPr marL="624078" indent="-514350">
              <a:buFont typeface="+mj-lt"/>
              <a:buAutoNum type="arabicPeriod"/>
            </a:pPr>
            <a:r>
              <a:rPr lang="en-US" sz="2800" b="1" dirty="0" smtClean="0">
                <a:latin typeface="Times New Roman" pitchFamily="18" charset="0"/>
                <a:cs typeface="Times New Roman" pitchFamily="18" charset="0"/>
              </a:rPr>
              <a:t>suitable pH .</a:t>
            </a:r>
          </a:p>
          <a:p>
            <a:pPr marL="624078" indent="-514350">
              <a:buFont typeface="+mj-lt"/>
              <a:buAutoNum type="arabicPeriod"/>
            </a:pPr>
            <a:r>
              <a:rPr lang="en-US" sz="2800" b="1" dirty="0" smtClean="0">
                <a:latin typeface="Times New Roman" pitchFamily="18" charset="0"/>
                <a:cs typeface="Times New Roman" pitchFamily="18" charset="0"/>
              </a:rPr>
              <a:t>great surface area available </a:t>
            </a:r>
            <a:r>
              <a:rPr lang="en-US" dirty="0" smtClean="0">
                <a:latin typeface="Times New Roman" pitchFamily="18" charset="0"/>
                <a:cs typeface="Times New Roman" pitchFamily="18" charset="0"/>
              </a:rPr>
              <a:t>for drug absorption along its approximately 20-foot length.</a:t>
            </a:r>
          </a:p>
          <a:p>
            <a:pPr marL="624078" indent="-514350">
              <a:buFont typeface="+mj-lt"/>
              <a:buAutoNum type="arabicPeriod"/>
            </a:pPr>
            <a:r>
              <a:rPr lang="en-US" dirty="0" smtClean="0">
                <a:latin typeface="Times New Roman" pitchFamily="18" charset="0"/>
                <a:cs typeface="Times New Roman" pitchFamily="18" charset="0"/>
              </a:rPr>
              <a:t>Presence of drug for large time </a:t>
            </a:r>
          </a:p>
          <a:p>
            <a:pPr marL="624078" indent="-514350">
              <a:buNone/>
            </a:pPr>
            <a:r>
              <a:rPr lang="en-US" dirty="0" smtClean="0">
                <a:latin typeface="Times New Roman" pitchFamily="18" charset="0"/>
                <a:cs typeface="Times New Roman" pitchFamily="18" charset="0"/>
              </a:rPr>
              <a:t> The pH of  intestine lumen is 6.5 and </a:t>
            </a:r>
            <a:r>
              <a:rPr lang="en-US" b="1" dirty="0" smtClean="0">
                <a:latin typeface="Times New Roman" pitchFamily="18" charset="0"/>
                <a:cs typeface="Times New Roman" pitchFamily="18" charset="0"/>
              </a:rPr>
              <a:t>both weakly acidic and weakly basic drugs are well absorbed </a:t>
            </a:r>
            <a:r>
              <a:rPr lang="en-US" dirty="0" smtClean="0">
                <a:latin typeface="Times New Roman" pitchFamily="18" charset="0"/>
                <a:cs typeface="Times New Roman" pitchFamily="18" charset="0"/>
              </a:rPr>
              <a:t>from intestinal surface, which behaves in the ionization and distribution of drugs between it and the plasma on the other side of the membrane as though its pH were 5.3</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8065842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3200" dirty="0" smtClean="0">
                <a:latin typeface="Times New Roman" pitchFamily="18" charset="0"/>
                <a:cs typeface="Times New Roman" pitchFamily="18" charset="0"/>
              </a:rPr>
              <a:t>drugs are administered rectally for their </a:t>
            </a:r>
            <a:r>
              <a:rPr lang="en-US" sz="3200" b="1" u="sng" dirty="0" smtClean="0">
                <a:latin typeface="Times New Roman" pitchFamily="18" charset="0"/>
                <a:cs typeface="Times New Roman" pitchFamily="18" charset="0"/>
              </a:rPr>
              <a:t>local </a:t>
            </a:r>
            <a:r>
              <a:rPr lang="en-US" sz="3200" dirty="0" smtClean="0">
                <a:latin typeface="Times New Roman" pitchFamily="18" charset="0"/>
                <a:cs typeface="Times New Roman" pitchFamily="18" charset="0"/>
              </a:rPr>
              <a:t>effects or </a:t>
            </a:r>
            <a:r>
              <a:rPr lang="en-US" sz="3200" b="1" u="sng" dirty="0" smtClean="0">
                <a:latin typeface="Times New Roman" pitchFamily="18" charset="0"/>
                <a:cs typeface="Times New Roman" pitchFamily="18" charset="0"/>
              </a:rPr>
              <a:t>systemic</a:t>
            </a:r>
            <a:r>
              <a:rPr lang="en-US" sz="3200" dirty="0" smtClean="0">
                <a:latin typeface="Times New Roman" pitchFamily="18" charset="0"/>
                <a:cs typeface="Times New Roman" pitchFamily="18" charset="0"/>
              </a:rPr>
              <a:t> effects.</a:t>
            </a:r>
          </a:p>
          <a:p>
            <a:r>
              <a:rPr lang="en-US" sz="3200" dirty="0" smtClean="0">
                <a:latin typeface="Times New Roman" pitchFamily="18" charset="0"/>
                <a:cs typeface="Times New Roman" pitchFamily="18" charset="0"/>
              </a:rPr>
              <a:t>The composition of the </a:t>
            </a:r>
            <a:r>
              <a:rPr lang="en-US" sz="3200" b="1" dirty="0" smtClean="0">
                <a:solidFill>
                  <a:srgbClr val="7030A0"/>
                </a:solidFill>
                <a:latin typeface="Times New Roman" pitchFamily="18" charset="0"/>
                <a:cs typeface="Times New Roman" pitchFamily="18" charset="0"/>
              </a:rPr>
              <a:t>suppository base</a:t>
            </a:r>
            <a:r>
              <a:rPr lang="en-US" sz="3200" dirty="0" smtClean="0">
                <a:latin typeface="Times New Roman" pitchFamily="18" charset="0"/>
                <a:cs typeface="Times New Roman" pitchFamily="18" charset="0"/>
              </a:rPr>
              <a:t>, can influence the degree and </a:t>
            </a:r>
            <a:r>
              <a:rPr lang="en-US" sz="3200" b="1" dirty="0" smtClean="0">
                <a:latin typeface="Times New Roman" pitchFamily="18" charset="0"/>
                <a:cs typeface="Times New Roman" pitchFamily="18" charset="0"/>
              </a:rPr>
              <a:t>rate of drug release </a:t>
            </a:r>
            <a:r>
              <a:rPr lang="en-US" sz="3200" dirty="0" smtClean="0">
                <a:latin typeface="Times New Roman" pitchFamily="18" charset="0"/>
                <a:cs typeface="Times New Roman" pitchFamily="18" charset="0"/>
              </a:rPr>
              <a:t>and should be selected on an individual basis for each drug. </a:t>
            </a:r>
          </a:p>
          <a:p>
            <a:r>
              <a:rPr lang="en-US" sz="3200" dirty="0" smtClean="0">
                <a:latin typeface="Times New Roman" pitchFamily="18" charset="0"/>
                <a:cs typeface="Times New Roman" pitchFamily="18" charset="0"/>
              </a:rPr>
              <a:t>The use of </a:t>
            </a:r>
            <a:r>
              <a:rPr lang="en-US" sz="3200" b="1" dirty="0" smtClean="0">
                <a:latin typeface="Times New Roman" pitchFamily="18" charset="0"/>
                <a:cs typeface="Times New Roman" pitchFamily="18" charset="0"/>
              </a:rPr>
              <a:t>rectal ointments </a:t>
            </a:r>
            <a:r>
              <a:rPr lang="en-US" sz="3200" dirty="0" smtClean="0">
                <a:latin typeface="Times New Roman" pitchFamily="18" charset="0"/>
                <a:cs typeface="Times New Roman" pitchFamily="18" charset="0"/>
              </a:rPr>
              <a:t>is generally limited to treat of </a:t>
            </a:r>
            <a:r>
              <a:rPr lang="en-US" sz="3200" b="1" dirty="0" smtClean="0">
                <a:latin typeface="Times New Roman" pitchFamily="18" charset="0"/>
                <a:cs typeface="Times New Roman" pitchFamily="18" charset="0"/>
              </a:rPr>
              <a:t>local conditions</a:t>
            </a:r>
            <a:r>
              <a:rPr lang="en-US" sz="3200" dirty="0" smtClean="0">
                <a:latin typeface="Times New Roman" pitchFamily="18" charset="0"/>
                <a:cs typeface="Times New Roman" pitchFamily="18" charset="0"/>
              </a:rPr>
              <a:t>. </a:t>
            </a:r>
          </a:p>
          <a:p>
            <a:r>
              <a:rPr lang="en-US" sz="3200" dirty="0" smtClean="0">
                <a:latin typeface="Times New Roman" pitchFamily="18" charset="0"/>
                <a:cs typeface="Times New Roman" pitchFamily="18" charset="0"/>
              </a:rPr>
              <a:t>Rectal solutions are usually employed as </a:t>
            </a:r>
            <a:r>
              <a:rPr lang="en-US" sz="3200" b="1" dirty="0" smtClean="0">
                <a:latin typeface="Times New Roman" pitchFamily="18" charset="0"/>
                <a:cs typeface="Times New Roman" pitchFamily="18" charset="0"/>
              </a:rPr>
              <a:t>enemas or cleansing </a:t>
            </a:r>
            <a:r>
              <a:rPr lang="en-US" sz="3200" dirty="0" smtClean="0">
                <a:latin typeface="Times New Roman" pitchFamily="18" charset="0"/>
                <a:cs typeface="Times New Roman" pitchFamily="18" charset="0"/>
              </a:rPr>
              <a:t>solutions.</a:t>
            </a:r>
            <a:endParaRPr lang="en-US" sz="32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t>RECTAL ROUTE</a:t>
            </a:r>
            <a:endParaRPr lang="en-US" dirty="0"/>
          </a:p>
        </p:txBody>
      </p:sp>
    </p:spTree>
    <p:extLst>
      <p:ext uri="{BB962C8B-B14F-4D97-AF65-F5344CB8AC3E}">
        <p14:creationId xmlns:p14="http://schemas.microsoft.com/office/powerpoint/2010/main" val="8485572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
            <a:ext cx="8610600" cy="5854891"/>
          </a:xfrm>
        </p:spPr>
        <p:txBody>
          <a:bodyPr>
            <a:noAutofit/>
          </a:bodyPr>
          <a:lstStyle/>
          <a:p>
            <a:endParaRPr lang="en-US" sz="2800" b="1" dirty="0" smtClean="0">
              <a:latin typeface="Times New Roman" pitchFamily="18" charset="0"/>
              <a:cs typeface="Times New Roman" pitchFamily="18" charset="0"/>
            </a:endParaRPr>
          </a:p>
          <a:p>
            <a:endParaRPr lang="en-US" sz="2800" b="1"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The rectum and colon can absorb many soluble drugs. </a:t>
            </a:r>
          </a:p>
          <a:p>
            <a:r>
              <a:rPr lang="en-US" sz="2800" b="1" dirty="0" smtClean="0">
                <a:solidFill>
                  <a:srgbClr val="7030A0"/>
                </a:solidFill>
                <a:latin typeface="Times New Roman" pitchFamily="18" charset="0"/>
                <a:cs typeface="Times New Roman" pitchFamily="18" charset="0"/>
              </a:rPr>
              <a:t>Rectal</a:t>
            </a:r>
            <a:r>
              <a:rPr lang="en-US" sz="2800" dirty="0" smtClean="0">
                <a:latin typeface="Times New Roman" pitchFamily="18" charset="0"/>
                <a:cs typeface="Times New Roman" pitchFamily="18" charset="0"/>
              </a:rPr>
              <a:t> administration for </a:t>
            </a:r>
            <a:r>
              <a:rPr lang="en-US" sz="2800" b="1" dirty="0" smtClean="0">
                <a:solidFill>
                  <a:srgbClr val="7030A0"/>
                </a:solidFill>
                <a:latin typeface="Times New Roman" pitchFamily="18" charset="0"/>
                <a:cs typeface="Times New Roman" pitchFamily="18" charset="0"/>
              </a:rPr>
              <a:t>systemic action </a:t>
            </a:r>
            <a:r>
              <a:rPr lang="en-US" sz="2800" dirty="0" smtClean="0">
                <a:latin typeface="Times New Roman" pitchFamily="18" charset="0"/>
                <a:cs typeface="Times New Roman" pitchFamily="18" charset="0"/>
              </a:rPr>
              <a:t>preferred for </a:t>
            </a:r>
            <a:r>
              <a:rPr lang="en-US" sz="2800" b="1" dirty="0" smtClean="0">
                <a:latin typeface="Times New Roman" pitchFamily="18" charset="0"/>
                <a:cs typeface="Times New Roman" pitchFamily="18" charset="0"/>
              </a:rPr>
              <a:t>drugs destroyed or inactivated by </a:t>
            </a:r>
            <a:r>
              <a:rPr lang="en-US" sz="2800" dirty="0" smtClean="0">
                <a:latin typeface="Times New Roman" pitchFamily="18" charset="0"/>
                <a:cs typeface="Times New Roman" pitchFamily="18" charset="0"/>
              </a:rPr>
              <a:t>the environments of</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the</a:t>
            </a:r>
            <a:r>
              <a:rPr lang="en-US" sz="2800" b="1" dirty="0" smtClean="0">
                <a:latin typeface="Times New Roman" pitchFamily="18" charset="0"/>
                <a:cs typeface="Times New Roman" pitchFamily="18" charset="0"/>
              </a:rPr>
              <a:t> stomach and intestine</a:t>
            </a:r>
            <a:r>
              <a:rPr lang="en-US" sz="2800" dirty="0" smtClean="0">
                <a:latin typeface="Times New Roman" pitchFamily="18" charset="0"/>
                <a:cs typeface="Times New Roman" pitchFamily="18" charset="0"/>
              </a:rPr>
              <a:t>s. </a:t>
            </a:r>
          </a:p>
          <a:p>
            <a:r>
              <a:rPr lang="en-US" sz="2800" dirty="0" smtClean="0">
                <a:latin typeface="Times New Roman" pitchFamily="18" charset="0"/>
                <a:cs typeface="Times New Roman" pitchFamily="18" charset="0"/>
              </a:rPr>
              <a:t>rectal route also indicated when oral route is precluded because of </a:t>
            </a:r>
            <a:r>
              <a:rPr lang="en-US" sz="2800" b="1" dirty="0" smtClean="0">
                <a:latin typeface="Times New Roman" pitchFamily="18" charset="0"/>
                <a:cs typeface="Times New Roman" pitchFamily="18" charset="0"/>
              </a:rPr>
              <a:t>vomiting</a:t>
            </a:r>
            <a:r>
              <a:rPr lang="en-US" sz="2800" dirty="0" smtClean="0">
                <a:latin typeface="Times New Roman" pitchFamily="18" charset="0"/>
                <a:cs typeface="Times New Roman" pitchFamily="18" charset="0"/>
              </a:rPr>
              <a:t> or when the patient is </a:t>
            </a:r>
            <a:r>
              <a:rPr lang="en-US" sz="2800" b="1" dirty="0" smtClean="0">
                <a:latin typeface="Times New Roman" pitchFamily="18" charset="0"/>
                <a:cs typeface="Times New Roman" pitchFamily="18" charset="0"/>
              </a:rPr>
              <a:t>unconscious</a:t>
            </a:r>
            <a:r>
              <a:rPr lang="en-US" sz="2800" dirty="0" smtClean="0">
                <a:latin typeface="Times New Roman" pitchFamily="18" charset="0"/>
                <a:cs typeface="Times New Roman" pitchFamily="18" charset="0"/>
              </a:rPr>
              <a:t> or</a:t>
            </a:r>
            <a:r>
              <a:rPr lang="en-US" sz="2800" b="1" dirty="0" smtClean="0">
                <a:latin typeface="Times New Roman" pitchFamily="18" charset="0"/>
                <a:cs typeface="Times New Roman" pitchFamily="18" charset="0"/>
              </a:rPr>
              <a:t> incapable of swallowing</a:t>
            </a:r>
            <a:r>
              <a:rPr lang="en-US" sz="2800" dirty="0" smtClean="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Colon Protect from first pass effect</a:t>
            </a: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9674067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90600"/>
            <a:ext cx="8763000" cy="5016691"/>
          </a:xfrm>
        </p:spPr>
        <p:txBody>
          <a:bodyPr>
            <a:noAutofit/>
          </a:bodyPr>
          <a:lstStyle/>
          <a:p>
            <a:pPr marL="452628" indent="-342900">
              <a:buFont typeface="+mj-lt"/>
              <a:buAutoNum type="arabicPeriod"/>
            </a:pPr>
            <a:r>
              <a:rPr lang="en-US" sz="2400" b="1" dirty="0" smtClean="0">
                <a:latin typeface="Times New Roman" pitchFamily="18" charset="0"/>
                <a:cs typeface="Times New Roman" pitchFamily="18" charset="0"/>
              </a:rPr>
              <a:t>disadvantage of </a:t>
            </a:r>
            <a:r>
              <a:rPr lang="en-US" sz="2400" b="1" dirty="0" err="1" smtClean="0">
                <a:latin typeface="Times New Roman" pitchFamily="18" charset="0"/>
                <a:cs typeface="Times New Roman" pitchFamily="18" charset="0"/>
              </a:rPr>
              <a:t>parenteral</a:t>
            </a:r>
            <a:r>
              <a:rPr lang="en-US" sz="2400" b="1" dirty="0" smtClean="0">
                <a:latin typeface="Times New Roman" pitchFamily="18" charset="0"/>
                <a:cs typeface="Times New Roman" pitchFamily="18" charset="0"/>
              </a:rPr>
              <a:t> is that once the drug is injected, there is no retreat.</a:t>
            </a:r>
          </a:p>
          <a:p>
            <a:pPr marL="452628" indent="-342900">
              <a:buFont typeface="+mj-lt"/>
              <a:buAutoNum type="arabicPeriod"/>
            </a:pPr>
            <a:r>
              <a:rPr lang="en-US" sz="2400" dirty="0" smtClean="0">
                <a:latin typeface="Times New Roman" pitchFamily="18" charset="0"/>
                <a:cs typeface="Times New Roman" pitchFamily="18" charset="0"/>
              </a:rPr>
              <a:t>Drugs in </a:t>
            </a:r>
            <a:r>
              <a:rPr lang="en-US" sz="2400" b="1" dirty="0" smtClean="0">
                <a:solidFill>
                  <a:srgbClr val="7030A0"/>
                </a:solidFill>
                <a:latin typeface="Times New Roman" pitchFamily="18" charset="0"/>
                <a:cs typeface="Times New Roman" pitchFamily="18" charset="0"/>
              </a:rPr>
              <a:t>solution</a:t>
            </a:r>
            <a:r>
              <a:rPr lang="en-US" sz="2400" dirty="0" smtClean="0">
                <a:latin typeface="Times New Roman" pitchFamily="18" charset="0"/>
                <a:cs typeface="Times New Roman" pitchFamily="18" charset="0"/>
              </a:rPr>
              <a:t> act more</a:t>
            </a:r>
            <a:r>
              <a:rPr lang="en-US" sz="2400" b="1" dirty="0" smtClean="0">
                <a:latin typeface="Times New Roman" pitchFamily="18" charset="0"/>
                <a:cs typeface="Times New Roman" pitchFamily="18" charset="0"/>
              </a:rPr>
              <a:t> rapidly</a:t>
            </a:r>
            <a:r>
              <a:rPr lang="en-US" sz="2400" dirty="0" smtClean="0">
                <a:latin typeface="Times New Roman" pitchFamily="18" charset="0"/>
                <a:cs typeface="Times New Roman" pitchFamily="18" charset="0"/>
              </a:rPr>
              <a:t> than drugs in </a:t>
            </a:r>
            <a:r>
              <a:rPr lang="en-US" sz="2400" b="1" dirty="0" smtClean="0">
                <a:solidFill>
                  <a:srgbClr val="7030A0"/>
                </a:solidFill>
                <a:latin typeface="Times New Roman" pitchFamily="18" charset="0"/>
                <a:cs typeface="Times New Roman" pitchFamily="18" charset="0"/>
              </a:rPr>
              <a:t>suspension</a:t>
            </a:r>
            <a:r>
              <a:rPr lang="en-US" sz="2400" dirty="0" smtClean="0">
                <a:latin typeface="Times New Roman" pitchFamily="18" charset="0"/>
                <a:cs typeface="Times New Roman" pitchFamily="18" charset="0"/>
              </a:rPr>
              <a:t>, </a:t>
            </a:r>
          </a:p>
          <a:p>
            <a:pPr marL="452628" indent="-342900">
              <a:buFont typeface="+mj-lt"/>
              <a:buAutoNum type="arabicPeriod"/>
            </a:pPr>
            <a:r>
              <a:rPr lang="en-US" sz="2400" dirty="0" smtClean="0">
                <a:latin typeface="Times New Roman" pitchFamily="18" charset="0"/>
                <a:cs typeface="Times New Roman" pitchFamily="18" charset="0"/>
              </a:rPr>
              <a:t>with an </a:t>
            </a:r>
            <a:r>
              <a:rPr lang="en-US" sz="2400" b="1" dirty="0" smtClean="0">
                <a:latin typeface="Times New Roman" pitchFamily="18" charset="0"/>
                <a:cs typeface="Times New Roman" pitchFamily="18" charset="0"/>
              </a:rPr>
              <a:t>aqueous vehicle</a:t>
            </a:r>
            <a:r>
              <a:rPr lang="en-US" sz="2400" dirty="0" smtClean="0">
                <a:latin typeface="Times New Roman" pitchFamily="18" charset="0"/>
                <a:cs typeface="Times New Roman" pitchFamily="18" charset="0"/>
              </a:rPr>
              <a:t> providing </a:t>
            </a:r>
            <a:r>
              <a:rPr lang="en-US" sz="2400" b="1" dirty="0" smtClean="0">
                <a:latin typeface="Times New Roman" pitchFamily="18" charset="0"/>
                <a:cs typeface="Times New Roman" pitchFamily="18" charset="0"/>
              </a:rPr>
              <a:t>faster</a:t>
            </a:r>
            <a:r>
              <a:rPr lang="en-US" sz="2400" dirty="0" smtClean="0">
                <a:latin typeface="Times New Roman" pitchFamily="18" charset="0"/>
                <a:cs typeface="Times New Roman" pitchFamily="18" charset="0"/>
              </a:rPr>
              <a:t> action in each instance than an </a:t>
            </a:r>
            <a:r>
              <a:rPr lang="en-US" sz="2400" b="1" dirty="0" smtClean="0">
                <a:latin typeface="Times New Roman" pitchFamily="18" charset="0"/>
                <a:cs typeface="Times New Roman" pitchFamily="18" charset="0"/>
              </a:rPr>
              <a:t>oleaginous vehicle</a:t>
            </a:r>
            <a:r>
              <a:rPr lang="en-US" sz="2400" dirty="0" smtClean="0">
                <a:latin typeface="Times New Roman" pitchFamily="18" charset="0"/>
                <a:cs typeface="Times New Roman" pitchFamily="18" charset="0"/>
              </a:rPr>
              <a:t>.</a:t>
            </a:r>
          </a:p>
          <a:p>
            <a:pPr marL="566928" indent="-457200">
              <a:buFont typeface="+mj-lt"/>
              <a:buAutoNum type="arabicPeriod"/>
            </a:pPr>
            <a:r>
              <a:rPr lang="en-US" sz="2400" b="1" dirty="0" smtClean="0">
                <a:latin typeface="Times New Roman" pitchFamily="18" charset="0"/>
                <a:cs typeface="Times New Roman" pitchFamily="18" charset="0"/>
              </a:rPr>
              <a:t>suspension of a drug in a vegetable oil slowly absorbed than an aqueous solution </a:t>
            </a:r>
            <a:r>
              <a:rPr lang="en-US" sz="2400" dirty="0" smtClean="0">
                <a:latin typeface="Times New Roman" pitchFamily="18" charset="0"/>
                <a:cs typeface="Times New Roman" pitchFamily="18" charset="0"/>
              </a:rPr>
              <a:t>of the same drug. </a:t>
            </a:r>
          </a:p>
          <a:p>
            <a:r>
              <a:rPr lang="en-US" sz="2400" b="1" dirty="0" smtClean="0">
                <a:latin typeface="Times New Roman" pitchFamily="18" charset="0"/>
                <a:cs typeface="Times New Roman" pitchFamily="18" charset="0"/>
              </a:rPr>
              <a:t>Slow absorption means prolonged drug action</a:t>
            </a:r>
            <a:r>
              <a:rPr lang="en-US" sz="2400" dirty="0" smtClean="0">
                <a:latin typeface="Times New Roman" pitchFamily="18" charset="0"/>
                <a:cs typeface="Times New Roman" pitchFamily="18" charset="0"/>
              </a:rPr>
              <a:t> is referred to as a </a:t>
            </a:r>
            <a:r>
              <a:rPr lang="en-US" sz="2400" b="1" dirty="0" smtClean="0">
                <a:latin typeface="Times New Roman" pitchFamily="18" charset="0"/>
                <a:cs typeface="Times New Roman" pitchFamily="18" charset="0"/>
              </a:rPr>
              <a:t>depot</a:t>
            </a:r>
            <a:r>
              <a:rPr lang="en-US" sz="2400" dirty="0" smtClean="0">
                <a:latin typeface="Times New Roman" pitchFamily="18" charset="0"/>
                <a:cs typeface="Times New Roman" pitchFamily="18" charset="0"/>
              </a:rPr>
              <a:t> or repository injection, because it provides a storage </a:t>
            </a:r>
            <a:r>
              <a:rPr lang="en-US" sz="2400" b="1" dirty="0" smtClean="0">
                <a:latin typeface="Times New Roman" pitchFamily="18" charset="0"/>
                <a:cs typeface="Times New Roman" pitchFamily="18" charset="0"/>
              </a:rPr>
              <a:t>reservoir</a:t>
            </a:r>
            <a:r>
              <a:rPr lang="en-US" sz="2400" dirty="0" smtClean="0">
                <a:latin typeface="Times New Roman" pitchFamily="18" charset="0"/>
                <a:cs typeface="Times New Roman" pitchFamily="18" charset="0"/>
              </a:rPr>
              <a:t> of the drug substance within the body from which it is </a:t>
            </a:r>
            <a:r>
              <a:rPr lang="en-US" sz="2400" b="1" dirty="0" smtClean="0">
                <a:latin typeface="Times New Roman" pitchFamily="18" charset="0"/>
                <a:cs typeface="Times New Roman" pitchFamily="18" charset="0"/>
              </a:rPr>
              <a:t>slowly removed </a:t>
            </a:r>
            <a:r>
              <a:rPr lang="en-US" sz="2400" dirty="0" smtClean="0">
                <a:latin typeface="Times New Roman" pitchFamily="18" charset="0"/>
                <a:cs typeface="Times New Roman" pitchFamily="18" charset="0"/>
              </a:rPr>
              <a:t>into the systemic circulation. </a:t>
            </a:r>
          </a:p>
          <a:p>
            <a:r>
              <a:rPr lang="en-US" sz="2400" dirty="0" smtClean="0">
                <a:latin typeface="Times New Roman" pitchFamily="18" charset="0"/>
                <a:cs typeface="Times New Roman" pitchFamily="18" charset="0"/>
              </a:rPr>
              <a:t>the use of </a:t>
            </a:r>
            <a:r>
              <a:rPr lang="en-US" sz="2400" b="1" dirty="0" smtClean="0">
                <a:latin typeface="Times New Roman" pitchFamily="18" charset="0"/>
                <a:cs typeface="Times New Roman" pitchFamily="18" charset="0"/>
              </a:rPr>
              <a:t>subcutaneous implantation</a:t>
            </a:r>
            <a:r>
              <a:rPr lang="en-US" sz="2400" dirty="0" smtClean="0">
                <a:latin typeface="Times New Roman" pitchFamily="18" charset="0"/>
                <a:cs typeface="Times New Roman" pitchFamily="18" charset="0"/>
              </a:rPr>
              <a:t> of </a:t>
            </a:r>
            <a:r>
              <a:rPr lang="en-US" sz="2400" b="1" dirty="0" smtClean="0">
                <a:latin typeface="Times New Roman" pitchFamily="18" charset="0"/>
                <a:cs typeface="Times New Roman" pitchFamily="18" charset="0"/>
              </a:rPr>
              <a:t>compressed tablets</a:t>
            </a:r>
            <a:r>
              <a:rPr lang="en-US" sz="2400" dirty="0" smtClean="0">
                <a:latin typeface="Times New Roman" pitchFamily="18" charset="0"/>
                <a:cs typeface="Times New Roman" pitchFamily="18" charset="0"/>
              </a:rPr>
              <a:t>, termed pellets, slowly dissolved, releasing their medication at a fairly constant rate </a:t>
            </a:r>
            <a:r>
              <a:rPr lang="en-US" sz="2400" b="1" dirty="0" smtClean="0">
                <a:latin typeface="Times New Roman" pitchFamily="18" charset="0"/>
                <a:cs typeface="Times New Roman" pitchFamily="18" charset="0"/>
              </a:rPr>
              <a:t>over several weeks to many months. </a:t>
            </a:r>
          </a:p>
        </p:txBody>
      </p:sp>
      <p:sp>
        <p:nvSpPr>
          <p:cNvPr id="3" name="Title 2"/>
          <p:cNvSpPr>
            <a:spLocks noGrp="1"/>
          </p:cNvSpPr>
          <p:nvPr>
            <p:ph type="title"/>
          </p:nvPr>
        </p:nvSpPr>
        <p:spPr>
          <a:xfrm>
            <a:off x="457200" y="274638"/>
            <a:ext cx="8229600" cy="792162"/>
          </a:xfrm>
        </p:spPr>
        <p:txBody>
          <a:bodyPr/>
          <a:lstStyle/>
          <a:p>
            <a:r>
              <a:rPr lang="en-US" dirty="0" smtClean="0"/>
              <a:t>PARENTERAL ROUTE</a:t>
            </a:r>
            <a:endParaRPr lang="en-US" dirty="0"/>
          </a:p>
        </p:txBody>
      </p:sp>
    </p:spTree>
    <p:extLst>
      <p:ext uri="{BB962C8B-B14F-4D97-AF65-F5344CB8AC3E}">
        <p14:creationId xmlns:p14="http://schemas.microsoft.com/office/powerpoint/2010/main" val="2223126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6120680"/>
          </a:xfrm>
        </p:spPr>
        <p:txBody>
          <a:bodyPr>
            <a:normAutofit fontScale="92500" lnSpcReduction="10000"/>
          </a:bodyPr>
          <a:lstStyle/>
          <a:p>
            <a:pPr algn="just" rtl="0"/>
            <a:r>
              <a:rPr lang="en-US" sz="2800" dirty="0" smtClean="0"/>
              <a:t>According to the FDA , the in vivo bioavailability of a drug product may be determined by measurements of</a:t>
            </a:r>
          </a:p>
          <a:p>
            <a:pPr marL="624078" indent="-514350" algn="just" rtl="0">
              <a:buFont typeface="+mj-lt"/>
              <a:buAutoNum type="arabicPeriod"/>
            </a:pPr>
            <a:r>
              <a:rPr lang="en-US" sz="2800" dirty="0" smtClean="0"/>
              <a:t> the concentration of the active drug ingredient, its therapeutic moiety, or</a:t>
            </a:r>
          </a:p>
          <a:p>
            <a:pPr marL="624078" indent="-514350" algn="just" rtl="0">
              <a:buFont typeface="+mj-lt"/>
              <a:buAutoNum type="arabicPeriod"/>
            </a:pPr>
            <a:r>
              <a:rPr lang="en-US" sz="2800" dirty="0" smtClean="0"/>
              <a:t> its metabolite(s) in the blood or urine or </a:t>
            </a:r>
          </a:p>
          <a:p>
            <a:pPr marL="624078" indent="-514350" algn="just" rtl="0">
              <a:buFont typeface="+mj-lt"/>
              <a:buAutoNum type="arabicPeriod"/>
            </a:pPr>
            <a:r>
              <a:rPr lang="en-US" sz="2800" dirty="0" smtClean="0"/>
              <a:t>by pharmacological effects.</a:t>
            </a:r>
          </a:p>
          <a:p>
            <a:pPr marL="624078" indent="-514350" algn="just" rtl="0">
              <a:buFont typeface="+mj-lt"/>
              <a:buAutoNum type="arabicPeriod"/>
            </a:pPr>
            <a:r>
              <a:rPr lang="en-US" sz="2800" dirty="0" smtClean="0"/>
              <a:t> For drug products that are not intended to be absorbed into the bloodstream, bioavailability may be assessed by measurements of the rate and extent to which the active drug moiety becomes available at the site of action. </a:t>
            </a:r>
          </a:p>
          <a:p>
            <a:pPr marL="109728" indent="0" algn="just" rtl="0">
              <a:buNone/>
            </a:pPr>
            <a:endParaRPr lang="en-US" sz="2800" dirty="0" smtClean="0"/>
          </a:p>
          <a:p>
            <a:pPr marL="109728" indent="0" algn="just">
              <a:buNone/>
            </a:pPr>
            <a:r>
              <a:rPr lang="en-US" sz="2800" dirty="0"/>
              <a:t>Two drug products may be considered bioequivalent if their </a:t>
            </a:r>
            <a:r>
              <a:rPr lang="en-US" sz="2800" u="sng" dirty="0"/>
              <a:t>rates and extents </a:t>
            </a:r>
            <a:r>
              <a:rPr lang="en-US" sz="2800" dirty="0"/>
              <a:t>of absorption do not show a significant difference when administered at the same molar dose under similar experimental conditions, either single dose or multiple dose.</a:t>
            </a:r>
          </a:p>
          <a:p>
            <a:pPr marL="109728" indent="0" algn="just" rtl="0">
              <a:buNone/>
            </a:pPr>
            <a:endParaRPr lang="en-US" sz="2800" dirty="0" smtClean="0"/>
          </a:p>
          <a:p>
            <a:pPr algn="just" rtl="0"/>
            <a:endParaRPr lang="ar-IQ"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66800"/>
            <a:ext cx="8534400" cy="5410200"/>
          </a:xfrm>
        </p:spPr>
        <p:txBody>
          <a:bodyPr>
            <a:noAutofit/>
          </a:bodyPr>
          <a:lstStyle/>
          <a:p>
            <a:pPr marL="566928" indent="-457200">
              <a:buFont typeface="+mj-lt"/>
              <a:buAutoNum type="arabicPeriod"/>
            </a:pPr>
            <a:r>
              <a:rPr lang="en-US" sz="2400" dirty="0" smtClean="0">
                <a:latin typeface="Times New Roman" pitchFamily="18" charset="0"/>
                <a:cs typeface="Times New Roman" pitchFamily="18" charset="0"/>
              </a:rPr>
              <a:t>prepared </a:t>
            </a:r>
            <a:r>
              <a:rPr lang="en-US" sz="2400" b="1" dirty="0" smtClean="0">
                <a:latin typeface="Times New Roman" pitchFamily="18" charset="0"/>
                <a:cs typeface="Times New Roman" pitchFamily="18" charset="0"/>
              </a:rPr>
              <a:t>as aqueous solutions or suspensions </a:t>
            </a:r>
            <a:r>
              <a:rPr lang="en-US" sz="2400" dirty="0" smtClean="0">
                <a:latin typeface="Times New Roman" pitchFamily="18" charset="0"/>
                <a:cs typeface="Times New Roman" pitchFamily="18" charset="0"/>
              </a:rPr>
              <a:t>administered </a:t>
            </a:r>
            <a:r>
              <a:rPr lang="en-US" sz="2400" b="1" dirty="0" smtClean="0">
                <a:latin typeface="Times New Roman" pitchFamily="18" charset="0"/>
                <a:cs typeface="Times New Roman" pitchFamily="18" charset="0"/>
              </a:rPr>
              <a:t>small volumes, 2 </a:t>
            </a:r>
            <a:r>
              <a:rPr lang="en-US" sz="2400" b="1" dirty="0" err="1" smtClean="0">
                <a:latin typeface="Times New Roman" pitchFamily="18" charset="0"/>
                <a:cs typeface="Times New Roman" pitchFamily="18" charset="0"/>
              </a:rPr>
              <a:t>mL</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or less.</a:t>
            </a:r>
          </a:p>
          <a:p>
            <a:pPr marL="566928" indent="-457200">
              <a:buFont typeface="+mj-lt"/>
              <a:buAutoNum type="arabicPeriod"/>
            </a:pPr>
            <a:r>
              <a:rPr lang="en-US" sz="2400" b="1" dirty="0" smtClean="0">
                <a:solidFill>
                  <a:srgbClr val="00B0F0"/>
                </a:solidFill>
                <a:latin typeface="Times New Roman" pitchFamily="18" charset="0"/>
                <a:cs typeface="Times New Roman" pitchFamily="18" charset="0"/>
              </a:rPr>
              <a:t>blood supply to the site of injection is an important</a:t>
            </a:r>
            <a:r>
              <a:rPr lang="en-US" sz="2000" dirty="0" smtClean="0">
                <a:latin typeface="Times New Roman" pitchFamily="18" charset="0"/>
                <a:cs typeface="Times New Roman" pitchFamily="18" charset="0"/>
              </a:rPr>
              <a:t> .</a:t>
            </a:r>
          </a:p>
          <a:p>
            <a:pPr marL="566928" indent="-457200">
              <a:buFont typeface="+mj-lt"/>
              <a:buAutoNum type="arabicPeriod"/>
            </a:pPr>
            <a:r>
              <a:rPr lang="en-US" sz="2400" dirty="0" smtClean="0">
                <a:latin typeface="Times New Roman" pitchFamily="18" charset="0"/>
                <a:cs typeface="Times New Roman" pitchFamily="18" charset="0"/>
              </a:rPr>
              <a:t>the more the capillaries, the more surface area for absorption and the faster the rate of absorption.</a:t>
            </a:r>
          </a:p>
          <a:p>
            <a:pPr marL="566928" indent="-457200">
              <a:buFont typeface="+mj-lt"/>
              <a:buAutoNum type="arabicPeriod"/>
            </a:pPr>
            <a:r>
              <a:rPr lang="en-US" sz="2400" dirty="0" smtClean="0">
                <a:latin typeface="Times New Roman" pitchFamily="18" charset="0"/>
                <a:cs typeface="Times New Roman" pitchFamily="18" charset="0"/>
              </a:rPr>
              <a:t>The</a:t>
            </a:r>
            <a:r>
              <a:rPr lang="en-US" sz="2400" b="1" dirty="0" smtClean="0">
                <a:latin typeface="Times New Roman" pitchFamily="18" charset="0"/>
                <a:cs typeface="Times New Roman" pitchFamily="18" charset="0"/>
              </a:rPr>
              <a:t> addition of a </a:t>
            </a:r>
            <a:r>
              <a:rPr lang="en-US" sz="2400" b="1" dirty="0" smtClean="0">
                <a:solidFill>
                  <a:srgbClr val="FF0000"/>
                </a:solidFill>
                <a:latin typeface="Times New Roman" pitchFamily="18" charset="0"/>
                <a:cs typeface="Times New Roman" pitchFamily="18" charset="0"/>
              </a:rPr>
              <a:t>vasoconstrictor</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to the injection formulation (or its prior injection) </a:t>
            </a:r>
            <a:r>
              <a:rPr lang="en-US" sz="2400" b="1" dirty="0" smtClean="0">
                <a:latin typeface="Times New Roman" pitchFamily="18" charset="0"/>
                <a:cs typeface="Times New Roman" pitchFamily="18" charset="0"/>
              </a:rPr>
              <a:t>will </a:t>
            </a:r>
            <a:r>
              <a:rPr lang="en-US" sz="2400" b="1" dirty="0" smtClean="0">
                <a:solidFill>
                  <a:srgbClr val="FF0000"/>
                </a:solidFill>
                <a:latin typeface="Times New Roman" pitchFamily="18" charset="0"/>
                <a:cs typeface="Times New Roman" pitchFamily="18" charset="0"/>
              </a:rPr>
              <a:t>diminish drug absorption </a:t>
            </a:r>
            <a:r>
              <a:rPr lang="en-US" sz="2400" dirty="0" smtClean="0">
                <a:latin typeface="Times New Roman" pitchFamily="18" charset="0"/>
                <a:cs typeface="Times New Roman" pitchFamily="18" charset="0"/>
              </a:rPr>
              <a:t>by causing constriction of the blood and </a:t>
            </a:r>
            <a:r>
              <a:rPr lang="en-US" sz="2400" dirty="0" smtClean="0">
                <a:solidFill>
                  <a:srgbClr val="FF0000"/>
                </a:solidFill>
                <a:latin typeface="Times New Roman" pitchFamily="18" charset="0"/>
                <a:cs typeface="Times New Roman" pitchFamily="18" charset="0"/>
              </a:rPr>
              <a:t>reducing blood flow </a:t>
            </a:r>
            <a:r>
              <a:rPr lang="en-US" sz="2400" dirty="0" smtClean="0">
                <a:latin typeface="Times New Roman" pitchFamily="18" charset="0"/>
                <a:cs typeface="Times New Roman" pitchFamily="18" charset="0"/>
              </a:rPr>
              <a:t>and the capacity for absorption. </a:t>
            </a:r>
            <a:endParaRPr lang="en-US" sz="2000" dirty="0" smtClean="0">
              <a:latin typeface="Times New Roman" pitchFamily="18" charset="0"/>
              <a:cs typeface="Times New Roman" pitchFamily="18" charset="0"/>
            </a:endParaRPr>
          </a:p>
          <a:p>
            <a:pPr marL="566928" indent="-457200">
              <a:buNone/>
            </a:pPr>
            <a:r>
              <a:rPr lang="en-US" sz="2400" dirty="0" smtClean="0">
                <a:latin typeface="Times New Roman" pitchFamily="18" charset="0"/>
                <a:cs typeface="Times New Roman" pitchFamily="18" charset="0"/>
              </a:rPr>
              <a:t>This principle is used in the administration of local anesthetics by use of the vasoconstrictor epinephrine. </a:t>
            </a:r>
          </a:p>
          <a:p>
            <a:r>
              <a:rPr lang="en-US" sz="2000" dirty="0" smtClean="0">
                <a:latin typeface="Times New Roman" pitchFamily="18" charset="0"/>
                <a:cs typeface="Times New Roman" pitchFamily="18" charset="0"/>
              </a:rPr>
              <a:t>Conversely, </a:t>
            </a:r>
            <a:r>
              <a:rPr lang="en-US" sz="2400" b="1" dirty="0" smtClean="0">
                <a:solidFill>
                  <a:srgbClr val="FF0000"/>
                </a:solidFill>
                <a:latin typeface="Times New Roman" pitchFamily="18" charset="0"/>
                <a:cs typeface="Times New Roman" pitchFamily="18" charset="0"/>
              </a:rPr>
              <a:t>vasodilators</a:t>
            </a:r>
            <a:r>
              <a:rPr lang="en-US" sz="2400" dirty="0" smtClean="0">
                <a:latin typeface="Times New Roman" pitchFamily="18" charset="0"/>
                <a:cs typeface="Times New Roman" pitchFamily="18" charset="0"/>
              </a:rPr>
              <a:t> may be used to </a:t>
            </a:r>
            <a:r>
              <a:rPr lang="en-US" sz="2400" dirty="0" smtClean="0">
                <a:solidFill>
                  <a:srgbClr val="FF0000"/>
                </a:solidFill>
                <a:latin typeface="Times New Roman" pitchFamily="18" charset="0"/>
                <a:cs typeface="Times New Roman" pitchFamily="18" charset="0"/>
              </a:rPr>
              <a:t>enhance </a:t>
            </a:r>
            <a:r>
              <a:rPr lang="en-US" sz="2400" dirty="0" smtClean="0">
                <a:latin typeface="Times New Roman" pitchFamily="18" charset="0"/>
                <a:cs typeface="Times New Roman" pitchFamily="18" charset="0"/>
              </a:rPr>
              <a:t>subcutaneous absorption by </a:t>
            </a:r>
            <a:r>
              <a:rPr lang="en-US" sz="2400" dirty="0" smtClean="0">
                <a:solidFill>
                  <a:srgbClr val="FF0000"/>
                </a:solidFill>
                <a:latin typeface="Times New Roman" pitchFamily="18" charset="0"/>
                <a:cs typeface="Times New Roman" pitchFamily="18" charset="0"/>
              </a:rPr>
              <a:t>increasing blood flow </a:t>
            </a:r>
            <a:r>
              <a:rPr lang="en-US" sz="2400" dirty="0" smtClean="0">
                <a:latin typeface="Times New Roman" pitchFamily="18" charset="0"/>
                <a:cs typeface="Times New Roman" pitchFamily="18" charset="0"/>
              </a:rPr>
              <a:t>to the area</a:t>
            </a:r>
            <a:r>
              <a:rPr lang="en-US" sz="2000" dirty="0" smtClean="0">
                <a:latin typeface="Times New Roman" pitchFamily="18" charset="0"/>
                <a:cs typeface="Times New Roman" pitchFamily="18" charset="0"/>
              </a:rPr>
              <a:t>. </a:t>
            </a:r>
          </a:p>
          <a:p>
            <a:pPr marL="566928" indent="-457200">
              <a:buNone/>
            </a:pPr>
            <a:r>
              <a:rPr lang="en-US" sz="2400" b="1" dirty="0" smtClean="0">
                <a:solidFill>
                  <a:srgbClr val="FF0000"/>
                </a:solidFill>
                <a:latin typeface="Times New Roman" pitchFamily="18" charset="0"/>
                <a:cs typeface="Times New Roman" pitchFamily="18" charset="0"/>
              </a:rPr>
              <a:t>Physical exercise </a:t>
            </a:r>
            <a:r>
              <a:rPr lang="en-US" sz="2400" b="1" dirty="0" smtClean="0">
                <a:latin typeface="Times New Roman" pitchFamily="18" charset="0"/>
                <a:cs typeface="Times New Roman" pitchFamily="18" charset="0"/>
              </a:rPr>
              <a:t>can also </a:t>
            </a:r>
            <a:r>
              <a:rPr lang="en-US" sz="2400" b="1" dirty="0" smtClean="0">
                <a:solidFill>
                  <a:srgbClr val="FF0000"/>
                </a:solidFill>
                <a:latin typeface="Times New Roman" pitchFamily="18" charset="0"/>
                <a:cs typeface="Times New Roman" pitchFamily="18" charset="0"/>
              </a:rPr>
              <a:t>influence the absorption </a:t>
            </a:r>
            <a:r>
              <a:rPr lang="en-US" sz="2400" b="1" dirty="0" smtClean="0">
                <a:latin typeface="Times New Roman" pitchFamily="18" charset="0"/>
                <a:cs typeface="Times New Roman" pitchFamily="18" charset="0"/>
              </a:rPr>
              <a:t>of drug from an injection site.</a:t>
            </a:r>
            <a:endParaRPr lang="en-US" sz="2400" b="1" dirty="0">
              <a:latin typeface="Times New Roman" pitchFamily="18" charset="0"/>
              <a:cs typeface="Times New Roman" pitchFamily="18" charset="0"/>
            </a:endParaRPr>
          </a:p>
        </p:txBody>
      </p:sp>
      <p:sp>
        <p:nvSpPr>
          <p:cNvPr id="3" name="Title 2"/>
          <p:cNvSpPr>
            <a:spLocks noGrp="1"/>
          </p:cNvSpPr>
          <p:nvPr>
            <p:ph type="title"/>
          </p:nvPr>
        </p:nvSpPr>
        <p:spPr>
          <a:xfrm>
            <a:off x="457200" y="274638"/>
            <a:ext cx="8229600" cy="868362"/>
          </a:xfrm>
        </p:spPr>
        <p:txBody>
          <a:bodyPr/>
          <a:lstStyle/>
          <a:p>
            <a:r>
              <a:rPr lang="en-US" dirty="0" smtClean="0"/>
              <a:t>Subcutaneous Injections</a:t>
            </a:r>
            <a:endParaRPr lang="en-US" dirty="0"/>
          </a:p>
        </p:txBody>
      </p:sp>
    </p:spTree>
    <p:extLst>
      <p:ext uri="{BB962C8B-B14F-4D97-AF65-F5344CB8AC3E}">
        <p14:creationId xmlns:p14="http://schemas.microsoft.com/office/powerpoint/2010/main" val="35938084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14400"/>
            <a:ext cx="8991600" cy="5092891"/>
          </a:xfrm>
        </p:spPr>
        <p:txBody>
          <a:bodyPr>
            <a:noAutofit/>
          </a:bodyPr>
          <a:lstStyle/>
          <a:p>
            <a:pPr marL="624078" indent="-514350">
              <a:buFont typeface="+mj-lt"/>
              <a:buAutoNum type="arabicPeriod"/>
            </a:pPr>
            <a:r>
              <a:rPr lang="en-US" sz="2400" dirty="0" smtClean="0">
                <a:latin typeface="Times New Roman" pitchFamily="18" charset="0"/>
                <a:cs typeface="Times New Roman" pitchFamily="18" charset="0"/>
              </a:rPr>
              <a:t>Intramuscular injections are performed deep into the </a:t>
            </a:r>
            <a:r>
              <a:rPr lang="en-US" sz="2400" b="1" dirty="0" smtClean="0">
                <a:latin typeface="Times New Roman" pitchFamily="18" charset="0"/>
                <a:cs typeface="Times New Roman" pitchFamily="18" charset="0"/>
              </a:rPr>
              <a:t>skeletal muscles. </a:t>
            </a:r>
            <a:r>
              <a:rPr lang="en-US" sz="2400" dirty="0" smtClean="0">
                <a:latin typeface="Times New Roman" pitchFamily="18" charset="0"/>
                <a:cs typeface="Times New Roman" pitchFamily="18" charset="0"/>
              </a:rPr>
              <a:t>Drugs that are irritating to</a:t>
            </a:r>
            <a:r>
              <a:rPr lang="en-US" sz="2400" b="1" dirty="0" smtClean="0">
                <a:latin typeface="Times New Roman" pitchFamily="18" charset="0"/>
                <a:cs typeface="Times New Roman" pitchFamily="18" charset="0"/>
              </a:rPr>
              <a:t> subcutaneous </a:t>
            </a:r>
            <a:r>
              <a:rPr lang="en-US" sz="2400" dirty="0" smtClean="0">
                <a:latin typeface="Times New Roman" pitchFamily="18" charset="0"/>
                <a:cs typeface="Times New Roman" pitchFamily="18" charset="0"/>
              </a:rPr>
              <a:t>tissue are often administered </a:t>
            </a:r>
            <a:r>
              <a:rPr lang="en-US" sz="2400" b="1" dirty="0" smtClean="0">
                <a:latin typeface="Times New Roman" pitchFamily="18" charset="0"/>
                <a:cs typeface="Times New Roman" pitchFamily="18" charset="0"/>
              </a:rPr>
              <a:t>intramuscularly. </a:t>
            </a:r>
          </a:p>
          <a:p>
            <a:pPr marL="624078" indent="-514350">
              <a:buFont typeface="+mj-lt"/>
              <a:buAutoNum type="arabicPeriod"/>
            </a:pPr>
            <a:r>
              <a:rPr lang="en-US" sz="2400" b="1" dirty="0" smtClean="0">
                <a:latin typeface="Times New Roman" pitchFamily="18" charset="0"/>
                <a:cs typeface="Times New Roman" pitchFamily="18" charset="0"/>
              </a:rPr>
              <a:t>Aqueous or oleaginous solutions or suspensions </a:t>
            </a:r>
            <a:r>
              <a:rPr lang="en-US" sz="2400" dirty="0" smtClean="0">
                <a:latin typeface="Times New Roman" pitchFamily="18" charset="0"/>
                <a:cs typeface="Times New Roman" pitchFamily="18" charset="0"/>
              </a:rPr>
              <a:t>may be used intramuscularly. </a:t>
            </a:r>
          </a:p>
          <a:p>
            <a:pPr marL="624078" indent="-514350">
              <a:buFont typeface="+mj-lt"/>
              <a:buAutoNum type="arabicPeriod"/>
            </a:pPr>
            <a:r>
              <a:rPr lang="en-US" sz="2400" dirty="0" smtClean="0">
                <a:latin typeface="Times New Roman" pitchFamily="18" charset="0"/>
                <a:cs typeface="Times New Roman" pitchFamily="18" charset="0"/>
              </a:rPr>
              <a:t>volumes (</a:t>
            </a:r>
            <a:r>
              <a:rPr lang="en-US" sz="2400" b="1" dirty="0" smtClean="0">
                <a:latin typeface="Times New Roman" pitchFamily="18" charset="0"/>
                <a:cs typeface="Times New Roman" pitchFamily="18" charset="0"/>
              </a:rPr>
              <a:t>2 to 5 </a:t>
            </a:r>
            <a:r>
              <a:rPr lang="en-US" sz="2400" b="1" dirty="0" err="1" smtClean="0">
                <a:latin typeface="Times New Roman" pitchFamily="18" charset="0"/>
                <a:cs typeface="Times New Roman" pitchFamily="18" charset="0"/>
              </a:rPr>
              <a:t>mL</a:t>
            </a:r>
            <a:r>
              <a:rPr lang="en-US" sz="2400" dirty="0" smtClean="0">
                <a:latin typeface="Times New Roman" pitchFamily="18" charset="0"/>
                <a:cs typeface="Times New Roman" pitchFamily="18" charset="0"/>
              </a:rPr>
              <a:t>). When a volume greater than 5 </a:t>
            </a:r>
            <a:r>
              <a:rPr lang="en-US" sz="2400" dirty="0" err="1" smtClean="0">
                <a:latin typeface="Times New Roman" pitchFamily="18" charset="0"/>
                <a:cs typeface="Times New Roman" pitchFamily="18" charset="0"/>
              </a:rPr>
              <a:t>mL</a:t>
            </a:r>
            <a:r>
              <a:rPr lang="en-US" sz="2400" dirty="0" smtClean="0">
                <a:latin typeface="Times New Roman" pitchFamily="18" charset="0"/>
                <a:cs typeface="Times New Roman" pitchFamily="18" charset="0"/>
              </a:rPr>
              <a:t> is to be injected, it is frequently administered in divided doses to two injection sites. Injection sites are best rotated when a patient is receiving repeated injections over time.</a:t>
            </a:r>
          </a:p>
          <a:p>
            <a:pPr marL="624078" indent="-514350">
              <a:buFont typeface="+mj-lt"/>
              <a:buAutoNum type="arabicPeriod"/>
            </a:pPr>
            <a:r>
              <a:rPr lang="en-US" sz="2400" dirty="0" smtClean="0">
                <a:latin typeface="Times New Roman" pitchFamily="18" charset="0"/>
                <a:cs typeface="Times New Roman" pitchFamily="18" charset="0"/>
              </a:rPr>
              <a:t>Certain drugs, because of their inherent </a:t>
            </a:r>
            <a:r>
              <a:rPr lang="en-US" sz="2400" b="1" dirty="0" smtClean="0">
                <a:latin typeface="Times New Roman" pitchFamily="18" charset="0"/>
                <a:cs typeface="Times New Roman" pitchFamily="18" charset="0"/>
              </a:rPr>
              <a:t>low solubility</a:t>
            </a:r>
            <a:r>
              <a:rPr lang="en-US" sz="2400" dirty="0" smtClean="0">
                <a:latin typeface="Times New Roman" pitchFamily="18" charset="0"/>
                <a:cs typeface="Times New Roman" pitchFamily="18" charset="0"/>
              </a:rPr>
              <a:t>, provide </a:t>
            </a:r>
            <a:r>
              <a:rPr lang="en-US" sz="2400" b="1" dirty="0" smtClean="0">
                <a:latin typeface="Times New Roman" pitchFamily="18" charset="0"/>
                <a:cs typeface="Times New Roman" pitchFamily="18" charset="0"/>
              </a:rPr>
              <a:t>sustained drug </a:t>
            </a:r>
            <a:r>
              <a:rPr lang="en-US" sz="2400" dirty="0" smtClean="0">
                <a:latin typeface="Times New Roman" pitchFamily="18" charset="0"/>
                <a:cs typeface="Times New Roman" pitchFamily="18" charset="0"/>
              </a:rPr>
              <a:t>action after an </a:t>
            </a:r>
            <a:r>
              <a:rPr lang="en-US" sz="2400" b="1" dirty="0" smtClean="0">
                <a:latin typeface="Times New Roman" pitchFamily="18" charset="0"/>
                <a:cs typeface="Times New Roman" pitchFamily="18" charset="0"/>
              </a:rPr>
              <a:t>intramuscular injection.</a:t>
            </a:r>
          </a:p>
          <a:p>
            <a:pPr marL="624078" indent="-514350">
              <a:buNone/>
            </a:pPr>
            <a:r>
              <a:rPr lang="en-US" sz="2400" dirty="0" smtClean="0">
                <a:latin typeface="Times New Roman" pitchFamily="18" charset="0"/>
                <a:cs typeface="Times New Roman" pitchFamily="18" charset="0"/>
              </a:rPr>
              <a:t>For </a:t>
            </a:r>
            <a:r>
              <a:rPr lang="en-US" sz="2400" dirty="0" err="1" smtClean="0">
                <a:latin typeface="Times New Roman" pitchFamily="18" charset="0"/>
                <a:cs typeface="Times New Roman" pitchFamily="18" charset="0"/>
              </a:rPr>
              <a:t>instance:one</a:t>
            </a:r>
            <a:r>
              <a:rPr lang="en-US" sz="2400" dirty="0" smtClean="0">
                <a:latin typeface="Times New Roman" pitchFamily="18" charset="0"/>
                <a:cs typeface="Times New Roman" pitchFamily="18" charset="0"/>
              </a:rPr>
              <a:t> deep intramuscular injection of a suspension of </a:t>
            </a:r>
            <a:r>
              <a:rPr lang="en-US" sz="2400" b="1" dirty="0" smtClean="0">
                <a:latin typeface="Times New Roman" pitchFamily="18" charset="0"/>
                <a:cs typeface="Times New Roman" pitchFamily="18" charset="0"/>
              </a:rPr>
              <a:t>penicillin G </a:t>
            </a:r>
            <a:r>
              <a:rPr lang="en-US" sz="2400" b="1" dirty="0" err="1" smtClean="0">
                <a:latin typeface="Times New Roman" pitchFamily="18" charset="0"/>
                <a:cs typeface="Times New Roman" pitchFamily="18" charset="0"/>
              </a:rPr>
              <a:t>benzathine</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results in effective blood levels of the drug for </a:t>
            </a:r>
            <a:r>
              <a:rPr lang="en-US" sz="2400" b="1" dirty="0" smtClean="0">
                <a:solidFill>
                  <a:srgbClr val="FF0000"/>
                </a:solidFill>
                <a:latin typeface="Times New Roman" pitchFamily="18" charset="0"/>
                <a:cs typeface="Times New Roman" pitchFamily="18" charset="0"/>
              </a:rPr>
              <a:t>7 to 10 days</a:t>
            </a:r>
            <a:r>
              <a:rPr lang="en-US" sz="2400" dirty="0" smtClean="0">
                <a:latin typeface="Times New Roman" pitchFamily="18" charset="0"/>
                <a:cs typeface="Times New Roman" pitchFamily="18" charset="0"/>
              </a:rPr>
              <a:t>. Addition of </a:t>
            </a:r>
            <a:r>
              <a:rPr lang="en-US" sz="2400" dirty="0" err="1" smtClean="0">
                <a:latin typeface="Times New Roman" pitchFamily="18" charset="0"/>
                <a:cs typeface="Times New Roman" pitchFamily="18" charset="0"/>
              </a:rPr>
              <a:t>decanoate</a:t>
            </a:r>
            <a:r>
              <a:rPr lang="en-US" sz="2400" dirty="0" smtClean="0">
                <a:latin typeface="Times New Roman" pitchFamily="18" charset="0"/>
                <a:cs typeface="Times New Roman" pitchFamily="18" charset="0"/>
              </a:rPr>
              <a:t> ester decreases the solubility of haloperidol and, extends haloperidol’s t½ from 18 hours orally to 3 weeks, an advantage in antipsychotic drug therapy.</a:t>
            </a:r>
          </a:p>
        </p:txBody>
      </p:sp>
      <p:sp>
        <p:nvSpPr>
          <p:cNvPr id="3" name="Title 2"/>
          <p:cNvSpPr>
            <a:spLocks noGrp="1"/>
          </p:cNvSpPr>
          <p:nvPr>
            <p:ph type="title"/>
          </p:nvPr>
        </p:nvSpPr>
        <p:spPr>
          <a:xfrm>
            <a:off x="457200" y="274638"/>
            <a:ext cx="8229600" cy="792162"/>
          </a:xfrm>
        </p:spPr>
        <p:txBody>
          <a:bodyPr/>
          <a:lstStyle/>
          <a:p>
            <a:r>
              <a:rPr lang="en-US" dirty="0" smtClean="0"/>
              <a:t>Intramuscular Injections</a:t>
            </a:r>
            <a:endParaRPr lang="en-US" dirty="0"/>
          </a:p>
        </p:txBody>
      </p:sp>
    </p:spTree>
    <p:extLst>
      <p:ext uri="{BB962C8B-B14F-4D97-AF65-F5344CB8AC3E}">
        <p14:creationId xmlns:p14="http://schemas.microsoft.com/office/powerpoint/2010/main" val="3181338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686800" cy="5638800"/>
          </a:xfrm>
        </p:spPr>
        <p:txBody>
          <a:bodyPr>
            <a:noAutofit/>
          </a:bodyPr>
          <a:lstStyle/>
          <a:p>
            <a:pPr>
              <a:buNone/>
            </a:pPr>
            <a:r>
              <a:rPr lang="en-US" sz="2400" b="1" dirty="0" smtClean="0">
                <a:latin typeface="Times New Roman" pitchFamily="18" charset="0"/>
                <a:cs typeface="Times New Roman" pitchFamily="18" charset="0"/>
              </a:rPr>
              <a:t>aqueous solution </a:t>
            </a:r>
            <a:r>
              <a:rPr lang="en-US" sz="2400" dirty="0" smtClean="0">
                <a:latin typeface="Times New Roman" pitchFamily="18" charset="0"/>
                <a:cs typeface="Times New Roman" pitchFamily="18" charset="0"/>
              </a:rPr>
              <a:t>is injected directly into the </a:t>
            </a:r>
            <a:r>
              <a:rPr lang="en-US" sz="2400" b="1" dirty="0" smtClean="0">
                <a:latin typeface="Times New Roman" pitchFamily="18" charset="0"/>
                <a:cs typeface="Times New Roman" pitchFamily="18" charset="0"/>
              </a:rPr>
              <a:t>vein</a:t>
            </a:r>
            <a:r>
              <a:rPr lang="en-US" sz="2400" dirty="0" smtClean="0">
                <a:latin typeface="Times New Roman" pitchFamily="18" charset="0"/>
                <a:cs typeface="Times New Roman" pitchFamily="18" charset="0"/>
              </a:rPr>
              <a:t> at a rate commensurate with efficiency, safety, comfort to patient, and the desired duration of drug response. </a:t>
            </a:r>
          </a:p>
          <a:p>
            <a:pPr>
              <a:buNone/>
            </a:pPr>
            <a:r>
              <a:rPr lang="en-US" sz="2400" dirty="0" smtClean="0">
                <a:latin typeface="Times New Roman" pitchFamily="18" charset="0"/>
                <a:cs typeface="Times New Roman" pitchFamily="18" charset="0"/>
              </a:rPr>
              <a:t>Drugs may be administered intravenously as a </a:t>
            </a:r>
            <a:r>
              <a:rPr lang="en-US" sz="2400" b="1" dirty="0" smtClean="0">
                <a:solidFill>
                  <a:srgbClr val="FF0000"/>
                </a:solidFill>
                <a:latin typeface="Times New Roman" pitchFamily="18" charset="0"/>
                <a:cs typeface="Times New Roman" pitchFamily="18" charset="0"/>
              </a:rPr>
              <a:t>single, small-volume </a:t>
            </a:r>
            <a:r>
              <a:rPr lang="en-US" sz="2400" dirty="0" smtClean="0">
                <a:latin typeface="Times New Roman" pitchFamily="18" charset="0"/>
                <a:cs typeface="Times New Roman" pitchFamily="18" charset="0"/>
              </a:rPr>
              <a:t>or as a</a:t>
            </a:r>
            <a:r>
              <a:rPr lang="en-US" sz="2400" b="1" dirty="0" smtClean="0">
                <a:solidFill>
                  <a:srgbClr val="FF0000"/>
                </a:solidFill>
                <a:latin typeface="Times New Roman" pitchFamily="18" charset="0"/>
                <a:cs typeface="Times New Roman" pitchFamily="18" charset="0"/>
              </a:rPr>
              <a:t> large-volume </a:t>
            </a:r>
            <a:r>
              <a:rPr lang="en-US" sz="2400" b="1" dirty="0" smtClean="0">
                <a:latin typeface="Times New Roman" pitchFamily="18" charset="0"/>
                <a:cs typeface="Times New Roman" pitchFamily="18" charset="0"/>
              </a:rPr>
              <a:t>slow intravenous drip </a:t>
            </a:r>
            <a:r>
              <a:rPr lang="en-US" sz="2400" dirty="0" smtClean="0">
                <a:latin typeface="Times New Roman" pitchFamily="18" charset="0"/>
                <a:cs typeface="Times New Roman" pitchFamily="18" charset="0"/>
              </a:rPr>
              <a:t>infusion. Intravenous injection allows the desired blood level of drug to be achieved in an optimal and quantitative manner. </a:t>
            </a:r>
          </a:p>
          <a:p>
            <a:pPr>
              <a:buNone/>
            </a:pPr>
            <a:r>
              <a:rPr lang="en-US" sz="2400" dirty="0" smtClean="0">
                <a:latin typeface="Times New Roman" pitchFamily="18" charset="0"/>
                <a:cs typeface="Times New Roman" pitchFamily="18" charset="0"/>
              </a:rPr>
              <a:t>Intravenous injections are usually made into the veins of the forearm and are especially useful in </a:t>
            </a:r>
            <a:r>
              <a:rPr lang="en-US" sz="2400" b="1" dirty="0" smtClean="0">
                <a:latin typeface="Times New Roman" pitchFamily="18" charset="0"/>
                <a:cs typeface="Times New Roman" pitchFamily="18" charset="0"/>
              </a:rPr>
              <a:t>emergencies</a:t>
            </a:r>
            <a:r>
              <a:rPr lang="en-US" sz="2400" dirty="0" smtClean="0">
                <a:latin typeface="Times New Roman" pitchFamily="18" charset="0"/>
                <a:cs typeface="Times New Roman" pitchFamily="18" charset="0"/>
              </a:rPr>
              <a:t> when immediate drug response is desired. It is essential that the drug be maintained in </a:t>
            </a:r>
            <a:r>
              <a:rPr lang="en-US" sz="2400" b="1" dirty="0" smtClean="0">
                <a:latin typeface="Times New Roman" pitchFamily="18" charset="0"/>
                <a:cs typeface="Times New Roman" pitchFamily="18" charset="0"/>
              </a:rPr>
              <a:t>solution </a:t>
            </a:r>
            <a:r>
              <a:rPr lang="en-US" sz="2400" dirty="0" smtClean="0">
                <a:latin typeface="Times New Roman" pitchFamily="18" charset="0"/>
                <a:cs typeface="Times New Roman" pitchFamily="18" charset="0"/>
              </a:rPr>
              <a:t>after injection and not be precipitated within circulatory system, an event that might produce </a:t>
            </a:r>
            <a:r>
              <a:rPr lang="en-US" sz="2400" b="1" dirty="0" smtClean="0">
                <a:latin typeface="Times New Roman" pitchFamily="18" charset="0"/>
                <a:cs typeface="Times New Roman" pitchFamily="18" charset="0"/>
              </a:rPr>
              <a:t>emboli.</a:t>
            </a:r>
            <a:r>
              <a:rPr lang="en-US" sz="2400" dirty="0" smtClean="0">
                <a:latin typeface="Times New Roman" pitchFamily="18" charset="0"/>
                <a:cs typeface="Times New Roman" pitchFamily="18" charset="0"/>
              </a:rPr>
              <a:t> Because of a fear of the development of </a:t>
            </a:r>
            <a:r>
              <a:rPr lang="en-US" sz="2400" b="1" dirty="0" smtClean="0">
                <a:latin typeface="Times New Roman" pitchFamily="18" charset="0"/>
                <a:cs typeface="Times New Roman" pitchFamily="18" charset="0"/>
              </a:rPr>
              <a:t>pulmonary embolism</a:t>
            </a:r>
            <a:r>
              <a:rPr lang="en-US" sz="2400" dirty="0" smtClean="0">
                <a:latin typeface="Times New Roman" pitchFamily="18" charset="0"/>
                <a:cs typeface="Times New Roman" pitchFamily="18" charset="0"/>
              </a:rPr>
              <a:t>, oleaginous vehicles are not usually intravenously administered. However, an </a:t>
            </a:r>
            <a:r>
              <a:rPr lang="en-US" sz="2400" b="1" dirty="0" smtClean="0">
                <a:latin typeface="Times New Roman" pitchFamily="18" charset="0"/>
                <a:cs typeface="Times New Roman" pitchFamily="18" charset="0"/>
              </a:rPr>
              <a:t>intravenous fat emulsion </a:t>
            </a:r>
            <a:r>
              <a:rPr lang="en-US" sz="2400" dirty="0" smtClean="0">
                <a:latin typeface="Times New Roman" pitchFamily="18" charset="0"/>
                <a:cs typeface="Times New Roman" pitchFamily="18" charset="0"/>
              </a:rPr>
              <a:t>is used for patients receiving </a:t>
            </a:r>
            <a:r>
              <a:rPr lang="en-US" sz="2400" dirty="0" err="1" smtClean="0">
                <a:latin typeface="Times New Roman" pitchFamily="18" charset="0"/>
                <a:cs typeface="Times New Roman" pitchFamily="18" charset="0"/>
              </a:rPr>
              <a:t>parenteral</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nutrition</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3" name="Title 2"/>
          <p:cNvSpPr>
            <a:spLocks noGrp="1"/>
          </p:cNvSpPr>
          <p:nvPr>
            <p:ph type="title"/>
          </p:nvPr>
        </p:nvSpPr>
        <p:spPr>
          <a:xfrm>
            <a:off x="457200" y="0"/>
            <a:ext cx="8229600" cy="762000"/>
          </a:xfrm>
        </p:spPr>
        <p:txBody>
          <a:bodyPr>
            <a:normAutofit/>
          </a:bodyPr>
          <a:lstStyle/>
          <a:p>
            <a:r>
              <a:rPr lang="en-US" dirty="0" smtClean="0"/>
              <a:t>Intravenous Injections</a:t>
            </a:r>
            <a:endParaRPr lang="en-US" dirty="0"/>
          </a:p>
        </p:txBody>
      </p:sp>
    </p:spTree>
    <p:extLst>
      <p:ext uri="{BB962C8B-B14F-4D97-AF65-F5344CB8AC3E}">
        <p14:creationId xmlns:p14="http://schemas.microsoft.com/office/powerpoint/2010/main" val="33337790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143000"/>
            <a:ext cx="8686800" cy="4864291"/>
          </a:xfrm>
        </p:spPr>
        <p:txBody>
          <a:bodyPr>
            <a:noAutofit/>
          </a:bodyPr>
          <a:lstStyle/>
          <a:p>
            <a:r>
              <a:rPr lang="en-US" sz="2400" dirty="0" smtClean="0">
                <a:latin typeface="Times New Roman" pitchFamily="18" charset="0"/>
                <a:cs typeface="Times New Roman" pitchFamily="18" charset="0"/>
              </a:rPr>
              <a:t>Drugs are frequently applied topically to </a:t>
            </a:r>
            <a:r>
              <a:rPr lang="en-US" sz="2400" b="1" dirty="0" smtClean="0">
                <a:latin typeface="Times New Roman" pitchFamily="18" charset="0"/>
                <a:cs typeface="Times New Roman" pitchFamily="18" charset="0"/>
              </a:rPr>
              <a:t>eye, ear, and mucous membranes of nose</a:t>
            </a:r>
            <a:r>
              <a:rPr lang="en-US" sz="2400" dirty="0" smtClean="0">
                <a:latin typeface="Times New Roman" pitchFamily="18" charset="0"/>
                <a:cs typeface="Times New Roman" pitchFamily="18" charset="0"/>
              </a:rPr>
              <a:t>, usually as </a:t>
            </a:r>
            <a:r>
              <a:rPr lang="en-US" sz="2400" b="1" dirty="0" smtClean="0">
                <a:solidFill>
                  <a:srgbClr val="FF0000"/>
                </a:solidFill>
                <a:latin typeface="Times New Roman" pitchFamily="18" charset="0"/>
                <a:cs typeface="Times New Roman" pitchFamily="18" charset="0"/>
              </a:rPr>
              <a:t>ointments</a:t>
            </a:r>
            <a:r>
              <a:rPr lang="en-US" sz="2400"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suspensions</a:t>
            </a:r>
            <a:r>
              <a:rPr lang="en-US" sz="2400" dirty="0" smtClean="0">
                <a:latin typeface="Times New Roman" pitchFamily="18" charset="0"/>
                <a:cs typeface="Times New Roman" pitchFamily="18" charset="0"/>
              </a:rPr>
              <a:t>, and </a:t>
            </a:r>
            <a:r>
              <a:rPr lang="en-US" sz="2400" b="1" dirty="0" smtClean="0">
                <a:solidFill>
                  <a:srgbClr val="FF0000"/>
                </a:solidFill>
                <a:latin typeface="Times New Roman" pitchFamily="18" charset="0"/>
                <a:cs typeface="Times New Roman" pitchFamily="18" charset="0"/>
              </a:rPr>
              <a:t>solutions</a:t>
            </a:r>
            <a:r>
              <a:rPr lang="en-US" sz="2400" dirty="0" smtClean="0">
                <a:latin typeface="Times New Roman" pitchFamily="18" charset="0"/>
                <a:cs typeface="Times New Roman" pitchFamily="18" charset="0"/>
              </a:rPr>
              <a:t>. </a:t>
            </a:r>
          </a:p>
          <a:p>
            <a:r>
              <a:rPr lang="en-US" sz="2400" u="sng" dirty="0" smtClean="0">
                <a:latin typeface="Times New Roman" pitchFamily="18" charset="0"/>
                <a:cs typeface="Times New Roman" pitchFamily="18" charset="0"/>
              </a:rPr>
              <a:t>Ophthalmic solutions and suspensions </a:t>
            </a:r>
            <a:r>
              <a:rPr lang="en-US" sz="2400" dirty="0" smtClean="0">
                <a:latin typeface="Times New Roman" pitchFamily="18" charset="0"/>
                <a:cs typeface="Times New Roman" pitchFamily="18" charset="0"/>
              </a:rPr>
              <a:t>are </a:t>
            </a:r>
            <a:r>
              <a:rPr lang="en-US" sz="2400" dirty="0" smtClean="0">
                <a:solidFill>
                  <a:srgbClr val="7030A0"/>
                </a:solidFill>
                <a:latin typeface="Times New Roman" pitchFamily="18" charset="0"/>
                <a:cs typeface="Times New Roman" pitchFamily="18" charset="0"/>
              </a:rPr>
              <a:t>sterile aqueous preparations </a:t>
            </a:r>
            <a:r>
              <a:rPr lang="en-US" sz="2400" dirty="0" smtClean="0">
                <a:latin typeface="Times New Roman" pitchFamily="18" charset="0"/>
                <a:cs typeface="Times New Roman" pitchFamily="18" charset="0"/>
              </a:rPr>
              <a:t>with other ingredients essential to the safety and comfort of the patient. Ophthalmic </a:t>
            </a:r>
            <a:r>
              <a:rPr lang="en-US" sz="2400" dirty="0" smtClean="0">
                <a:solidFill>
                  <a:srgbClr val="7030A0"/>
                </a:solidFill>
                <a:latin typeface="Times New Roman" pitchFamily="18" charset="0"/>
                <a:cs typeface="Times New Roman" pitchFamily="18" charset="0"/>
              </a:rPr>
              <a:t>ointments must be sterile and free of grit.</a:t>
            </a:r>
          </a:p>
          <a:p>
            <a:r>
              <a:rPr lang="en-US" sz="2400" b="1" dirty="0" err="1" smtClean="0">
                <a:latin typeface="Times New Roman" pitchFamily="18" charset="0"/>
                <a:cs typeface="Times New Roman" pitchFamily="18" charset="0"/>
              </a:rPr>
              <a:t>Ocusert</a:t>
            </a:r>
            <a:r>
              <a:rPr lang="en-US" sz="2400" dirty="0" smtClean="0">
                <a:latin typeface="Times New Roman" pitchFamily="18" charset="0"/>
                <a:cs typeface="Times New Roman" pitchFamily="18" charset="0"/>
              </a:rPr>
              <a:t>, is an elliptical unit designed for</a:t>
            </a:r>
            <a:r>
              <a:rPr lang="en-US" sz="2400" b="1" dirty="0" smtClean="0">
                <a:latin typeface="Times New Roman" pitchFamily="18" charset="0"/>
                <a:cs typeface="Times New Roman" pitchFamily="18" charset="0"/>
              </a:rPr>
              <a:t> continuous release </a:t>
            </a:r>
            <a:r>
              <a:rPr lang="en-US" sz="2400" dirty="0" smtClean="0">
                <a:latin typeface="Times New Roman" pitchFamily="18" charset="0"/>
                <a:cs typeface="Times New Roman" pitchFamily="18" charset="0"/>
              </a:rPr>
              <a:t>of </a:t>
            </a:r>
            <a:r>
              <a:rPr lang="en-US" sz="2400" b="1" dirty="0" err="1" smtClean="0">
                <a:latin typeface="Times New Roman" pitchFamily="18" charset="0"/>
                <a:cs typeface="Times New Roman" pitchFamily="18" charset="0"/>
              </a:rPr>
              <a:t>pilocarpine</a:t>
            </a:r>
            <a:r>
              <a:rPr lang="en-US" sz="2400" dirty="0" smtClean="0">
                <a:latin typeface="Times New Roman" pitchFamily="18" charset="0"/>
                <a:cs typeface="Times New Roman" pitchFamily="18" charset="0"/>
              </a:rPr>
              <a:t> following placement in the </a:t>
            </a:r>
            <a:r>
              <a:rPr lang="en-US" sz="2400" b="1" dirty="0" smtClean="0">
                <a:latin typeface="Times New Roman" pitchFamily="18" charset="0"/>
                <a:cs typeface="Times New Roman" pitchFamily="18" charset="0"/>
              </a:rPr>
              <a:t>cul-de-sac of the eye</a:t>
            </a:r>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Most </a:t>
            </a:r>
            <a:r>
              <a:rPr lang="en-US" sz="2400" b="1" dirty="0" smtClean="0">
                <a:latin typeface="Times New Roman" pitchFamily="18" charset="0"/>
                <a:cs typeface="Times New Roman" pitchFamily="18" charset="0"/>
              </a:rPr>
              <a:t>nasal</a:t>
            </a:r>
            <a:r>
              <a:rPr lang="en-US" sz="2400" dirty="0" smtClean="0">
                <a:latin typeface="Times New Roman" pitchFamily="18" charset="0"/>
                <a:cs typeface="Times New Roman" pitchFamily="18" charset="0"/>
              </a:rPr>
              <a:t> preparations are </a:t>
            </a:r>
            <a:r>
              <a:rPr lang="en-US" sz="2400" b="1" dirty="0" smtClean="0">
                <a:latin typeface="Times New Roman" pitchFamily="18" charset="0"/>
                <a:cs typeface="Times New Roman" pitchFamily="18" charset="0"/>
              </a:rPr>
              <a:t>solutions or suspensions  </a:t>
            </a:r>
            <a:r>
              <a:rPr lang="en-US" sz="2400" dirty="0" smtClean="0">
                <a:latin typeface="Times New Roman" pitchFamily="18" charset="0"/>
                <a:cs typeface="Times New Roman" pitchFamily="18" charset="0"/>
              </a:rPr>
              <a:t>administered by </a:t>
            </a:r>
            <a:r>
              <a:rPr lang="en-US" sz="2400" b="1" dirty="0" smtClean="0">
                <a:latin typeface="Times New Roman" pitchFamily="18" charset="0"/>
                <a:cs typeface="Times New Roman" pitchFamily="18" charset="0"/>
              </a:rPr>
              <a:t>drops or as a fine mist</a:t>
            </a:r>
            <a:r>
              <a:rPr lang="en-US" sz="2400" dirty="0" smtClean="0">
                <a:latin typeface="Times New Roman" pitchFamily="18" charset="0"/>
                <a:cs typeface="Times New Roman" pitchFamily="18" charset="0"/>
              </a:rPr>
              <a:t>. </a:t>
            </a:r>
          </a:p>
          <a:p>
            <a:r>
              <a:rPr lang="en-US" sz="2400" b="1" dirty="0" smtClean="0">
                <a:latin typeface="Times New Roman" pitchFamily="18" charset="0"/>
                <a:cs typeface="Times New Roman" pitchFamily="18" charset="0"/>
              </a:rPr>
              <a:t>Ear preparations </a:t>
            </a:r>
            <a:r>
              <a:rPr lang="en-US" sz="2400" dirty="0" smtClean="0">
                <a:latin typeface="Times New Roman" pitchFamily="18" charset="0"/>
                <a:cs typeface="Times New Roman" pitchFamily="18" charset="0"/>
              </a:rPr>
              <a:t>are usually </a:t>
            </a:r>
            <a:r>
              <a:rPr lang="en-US" sz="2400" b="1" dirty="0" smtClean="0">
                <a:latin typeface="Times New Roman" pitchFamily="18" charset="0"/>
                <a:cs typeface="Times New Roman" pitchFamily="18" charset="0"/>
              </a:rPr>
              <a:t>viscid </a:t>
            </a:r>
            <a:r>
              <a:rPr lang="en-US" sz="2400" dirty="0" smtClean="0">
                <a:latin typeface="Times New Roman" pitchFamily="18" charset="0"/>
                <a:cs typeface="Times New Roman" pitchFamily="18" charset="0"/>
              </a:rPr>
              <a:t>so that they have</a:t>
            </a:r>
            <a:r>
              <a:rPr lang="en-US" sz="2400" b="1" dirty="0" smtClean="0">
                <a:latin typeface="Times New Roman" pitchFamily="18" charset="0"/>
                <a:cs typeface="Times New Roman" pitchFamily="18" charset="0"/>
              </a:rPr>
              <a:t> prolonged contact </a:t>
            </a:r>
            <a:r>
              <a:rPr lang="en-US" sz="2400" dirty="0" smtClean="0">
                <a:latin typeface="Times New Roman" pitchFamily="18" charset="0"/>
                <a:cs typeface="Times New Roman" pitchFamily="18" charset="0"/>
              </a:rPr>
              <a:t>with the affected area.</a:t>
            </a:r>
          </a:p>
          <a:p>
            <a:r>
              <a:rPr lang="en-US" sz="2400" b="1" dirty="0" smtClean="0">
                <a:latin typeface="Times New Roman" pitchFamily="18" charset="0"/>
                <a:cs typeface="Times New Roman" pitchFamily="18" charset="0"/>
              </a:rPr>
              <a:t>Eye, ear, and nose </a:t>
            </a:r>
            <a:r>
              <a:rPr lang="en-US" sz="2400" dirty="0" smtClean="0">
                <a:latin typeface="Times New Roman" pitchFamily="18" charset="0"/>
                <a:cs typeface="Times New Roman" pitchFamily="18" charset="0"/>
              </a:rPr>
              <a:t>preparations usually are </a:t>
            </a:r>
            <a:r>
              <a:rPr lang="en-US" sz="2400" b="1" dirty="0" smtClean="0">
                <a:latin typeface="Times New Roman" pitchFamily="18" charset="0"/>
                <a:cs typeface="Times New Roman" pitchFamily="18" charset="0"/>
              </a:rPr>
              <a:t>not used for systemic </a:t>
            </a:r>
            <a:r>
              <a:rPr lang="en-US" sz="2400" dirty="0" smtClean="0">
                <a:latin typeface="Times New Roman" pitchFamily="18" charset="0"/>
                <a:cs typeface="Times New Roman" pitchFamily="18" charset="0"/>
              </a:rPr>
              <a:t>effects</a:t>
            </a:r>
          </a:p>
          <a:p>
            <a:endParaRPr lang="en-US" sz="2400" dirty="0">
              <a:latin typeface="Times New Roman" pitchFamily="18" charset="0"/>
              <a:cs typeface="Times New Roman" pitchFamily="18" charset="0"/>
            </a:endParaRPr>
          </a:p>
        </p:txBody>
      </p:sp>
      <p:sp>
        <p:nvSpPr>
          <p:cNvPr id="3" name="Title 2"/>
          <p:cNvSpPr>
            <a:spLocks noGrp="1"/>
          </p:cNvSpPr>
          <p:nvPr>
            <p:ph type="title"/>
          </p:nvPr>
        </p:nvSpPr>
        <p:spPr>
          <a:xfrm>
            <a:off x="457200" y="274638"/>
            <a:ext cx="8229600" cy="868362"/>
          </a:xfrm>
        </p:spPr>
        <p:txBody>
          <a:bodyPr>
            <a:normAutofit fontScale="90000"/>
          </a:bodyPr>
          <a:lstStyle/>
          <a:p>
            <a:r>
              <a:rPr lang="en-US" dirty="0" smtClean="0"/>
              <a:t>ocular, oral, </a:t>
            </a:r>
            <a:r>
              <a:rPr lang="en-US" dirty="0" err="1" smtClean="0"/>
              <a:t>otic</a:t>
            </a:r>
            <a:r>
              <a:rPr lang="en-US" dirty="0" smtClean="0"/>
              <a:t>, and nasal </a:t>
            </a:r>
            <a:br>
              <a:rPr lang="en-US" dirty="0" smtClean="0"/>
            </a:br>
            <a:r>
              <a:rPr lang="en-US" dirty="0" smtClean="0"/>
              <a:t>routes</a:t>
            </a:r>
            <a:endParaRPr lang="en-US" dirty="0"/>
          </a:p>
        </p:txBody>
      </p:sp>
    </p:spTree>
    <p:extLst>
      <p:ext uri="{BB962C8B-B14F-4D97-AF65-F5344CB8AC3E}">
        <p14:creationId xmlns:p14="http://schemas.microsoft.com/office/powerpoint/2010/main" val="1473752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66800"/>
            <a:ext cx="8763000" cy="4940491"/>
          </a:xfrm>
        </p:spPr>
        <p:txBody>
          <a:bodyPr>
            <a:normAutofit fontScale="92500"/>
          </a:bodyPr>
          <a:lstStyle/>
          <a:p>
            <a:r>
              <a:rPr lang="en-US" b="1" dirty="0" smtClean="0">
                <a:latin typeface="Times New Roman" pitchFamily="18" charset="0"/>
                <a:cs typeface="Times New Roman" pitchFamily="18" charset="0"/>
              </a:rPr>
              <a:t>lungs</a:t>
            </a:r>
            <a:r>
              <a:rPr lang="en-US" dirty="0" smtClean="0">
                <a:latin typeface="Times New Roman" pitchFamily="18" charset="0"/>
                <a:cs typeface="Times New Roman" pitchFamily="18" charset="0"/>
              </a:rPr>
              <a:t> provide an excellent absorbing surface for administration of </a:t>
            </a:r>
            <a:r>
              <a:rPr lang="en-US" b="1" dirty="0" smtClean="0">
                <a:latin typeface="Times New Roman" pitchFamily="18" charset="0"/>
                <a:cs typeface="Times New Roman" pitchFamily="18" charset="0"/>
              </a:rPr>
              <a:t>gases</a:t>
            </a:r>
            <a:r>
              <a:rPr lang="en-US" dirty="0" smtClean="0">
                <a:latin typeface="Times New Roman" pitchFamily="18" charset="0"/>
                <a:cs typeface="Times New Roman" pitchFamily="18" charset="0"/>
              </a:rPr>
              <a:t> and for </a:t>
            </a:r>
            <a:r>
              <a:rPr lang="en-US" b="1" dirty="0" smtClean="0">
                <a:latin typeface="Times New Roman" pitchFamily="18" charset="0"/>
                <a:cs typeface="Times New Roman" pitchFamily="18" charset="0"/>
              </a:rPr>
              <a:t>aerosol</a:t>
            </a:r>
            <a:r>
              <a:rPr lang="en-US" dirty="0" smtClean="0">
                <a:latin typeface="Times New Roman" pitchFamily="18" charset="0"/>
                <a:cs typeface="Times New Roman" pitchFamily="18" charset="0"/>
              </a:rPr>
              <a:t> mists of </a:t>
            </a:r>
            <a:r>
              <a:rPr lang="en-US" b="1" dirty="0" smtClean="0">
                <a:latin typeface="Times New Roman" pitchFamily="18" charset="0"/>
                <a:cs typeface="Times New Roman" pitchFamily="18" charset="0"/>
              </a:rPr>
              <a:t>very minute particles of liquids or solids</a:t>
            </a:r>
            <a:r>
              <a:rPr lang="en-US" dirty="0" smtClean="0">
                <a:latin typeface="Times New Roman" pitchFamily="18" charset="0"/>
                <a:cs typeface="Times New Roman" pitchFamily="18" charset="0"/>
              </a:rPr>
              <a:t>. </a:t>
            </a:r>
          </a:p>
          <a:p>
            <a:r>
              <a:rPr lang="en-US" b="1" dirty="0" smtClean="0">
                <a:latin typeface="Times New Roman" pitchFamily="18" charset="0"/>
                <a:cs typeface="Times New Roman" pitchFamily="18" charset="0"/>
              </a:rPr>
              <a:t>rich capillary area </a:t>
            </a:r>
            <a:r>
              <a:rPr lang="en-US" dirty="0" smtClean="0">
                <a:latin typeface="Times New Roman" pitchFamily="18" charset="0"/>
                <a:cs typeface="Times New Roman" pitchFamily="18" charset="0"/>
              </a:rPr>
              <a:t>of </a:t>
            </a:r>
            <a:r>
              <a:rPr lang="en-US" b="1" dirty="0" smtClean="0">
                <a:latin typeface="Times New Roman" pitchFamily="18" charset="0"/>
                <a:cs typeface="Times New Roman" pitchFamily="18" charset="0"/>
              </a:rPr>
              <a:t>alveoli</a:t>
            </a:r>
            <a:r>
              <a:rPr lang="en-US" dirty="0" smtClean="0">
                <a:latin typeface="Times New Roman" pitchFamily="18" charset="0"/>
                <a:cs typeface="Times New Roman" pitchFamily="18" charset="0"/>
              </a:rPr>
              <a:t> of the lungs, covers nearly 1000 square feet, </a:t>
            </a:r>
            <a:r>
              <a:rPr lang="en-US" b="1" dirty="0" smtClean="0">
                <a:latin typeface="Times New Roman" pitchFamily="18" charset="0"/>
                <a:cs typeface="Times New Roman" pitchFamily="18" charset="0"/>
              </a:rPr>
              <a:t>provides rapid absorption </a:t>
            </a:r>
            <a:r>
              <a:rPr lang="en-US" dirty="0" smtClean="0">
                <a:latin typeface="Times New Roman" pitchFamily="18" charset="0"/>
                <a:cs typeface="Times New Roman" pitchFamily="18" charset="0"/>
              </a:rPr>
              <a:t>and drug effects comparable in speed with those following </a:t>
            </a:r>
            <a:r>
              <a:rPr lang="en-US" b="1" dirty="0" smtClean="0">
                <a:latin typeface="Times New Roman" pitchFamily="18" charset="0"/>
                <a:cs typeface="Times New Roman" pitchFamily="18" charset="0"/>
              </a:rPr>
              <a:t>intravenous </a:t>
            </a:r>
            <a:r>
              <a:rPr lang="en-US" dirty="0" smtClean="0">
                <a:latin typeface="Times New Roman" pitchFamily="18" charset="0"/>
                <a:cs typeface="Times New Roman" pitchFamily="18" charset="0"/>
              </a:rPr>
              <a:t>injection. </a:t>
            </a:r>
          </a:p>
          <a:p>
            <a:r>
              <a:rPr lang="en-US" dirty="0" smtClean="0">
                <a:latin typeface="Times New Roman" pitchFamily="18" charset="0"/>
                <a:cs typeface="Times New Roman" pitchFamily="18" charset="0"/>
              </a:rPr>
              <a:t>In the case of drug particles, their size largely determines the depth to which they penetrate the alveolar regions and their solubility, the extent to which they are absorbed.</a:t>
            </a:r>
          </a:p>
          <a:p>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Soluble drug particles </a:t>
            </a:r>
            <a:r>
              <a:rPr lang="en-US" dirty="0" smtClean="0">
                <a:latin typeface="Times New Roman" pitchFamily="18" charset="0"/>
                <a:cs typeface="Times New Roman" pitchFamily="18" charset="0"/>
              </a:rPr>
              <a:t>that are approximately </a:t>
            </a:r>
            <a:r>
              <a:rPr lang="en-US" b="1" dirty="0" smtClean="0">
                <a:latin typeface="Times New Roman" pitchFamily="18" charset="0"/>
                <a:cs typeface="Times New Roman" pitchFamily="18" charset="0"/>
              </a:rPr>
              <a:t>0.5 to 1.0 mm </a:t>
            </a:r>
            <a:r>
              <a:rPr lang="en-US" dirty="0" smtClean="0">
                <a:latin typeface="Times New Roman" pitchFamily="18" charset="0"/>
                <a:cs typeface="Times New Roman" pitchFamily="18" charset="0"/>
              </a:rPr>
              <a:t>in size reach the </a:t>
            </a:r>
            <a:r>
              <a:rPr lang="en-US" b="1" dirty="0" smtClean="0">
                <a:latin typeface="Times New Roman" pitchFamily="18" charset="0"/>
                <a:cs typeface="Times New Roman" pitchFamily="18" charset="0"/>
              </a:rPr>
              <a:t>minute alveolar sacs </a:t>
            </a:r>
            <a:r>
              <a:rPr lang="en-US" dirty="0" smtClean="0">
                <a:latin typeface="Times New Roman" pitchFamily="18" charset="0"/>
                <a:cs typeface="Times New Roman" pitchFamily="18" charset="0"/>
              </a:rPr>
              <a:t>and are most prompt and efficient in providing </a:t>
            </a:r>
            <a:r>
              <a:rPr lang="en-US" b="1" dirty="0" smtClean="0">
                <a:latin typeface="Times New Roman" pitchFamily="18" charset="0"/>
                <a:cs typeface="Times New Roman" pitchFamily="18" charset="0"/>
              </a:rPr>
              <a:t>systemic effects</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Particles smaller than </a:t>
            </a:r>
            <a:r>
              <a:rPr lang="en-US" b="1" dirty="0" smtClean="0">
                <a:latin typeface="Times New Roman" pitchFamily="18" charset="0"/>
                <a:cs typeface="Times New Roman" pitchFamily="18" charset="0"/>
              </a:rPr>
              <a:t>0.5 mm </a:t>
            </a:r>
            <a:r>
              <a:rPr lang="en-US" dirty="0" smtClean="0">
                <a:latin typeface="Times New Roman" pitchFamily="18" charset="0"/>
                <a:cs typeface="Times New Roman" pitchFamily="18" charset="0"/>
              </a:rPr>
              <a:t>are</a:t>
            </a:r>
            <a:r>
              <a:rPr lang="en-US" b="1" dirty="0" smtClean="0">
                <a:latin typeface="Times New Roman" pitchFamily="18" charset="0"/>
                <a:cs typeface="Times New Roman" pitchFamily="18" charset="0"/>
              </a:rPr>
              <a:t> expired </a:t>
            </a:r>
            <a:r>
              <a:rPr lang="en-US" dirty="0" smtClean="0">
                <a:latin typeface="Times New Roman" pitchFamily="18" charset="0"/>
                <a:cs typeface="Times New Roman" pitchFamily="18" charset="0"/>
              </a:rPr>
              <a:t>to some extent, and thus, their absorption is not total but variable. Particles </a:t>
            </a:r>
            <a:r>
              <a:rPr lang="en-US" b="1" dirty="0" smtClean="0">
                <a:latin typeface="Times New Roman" pitchFamily="18" charset="0"/>
                <a:cs typeface="Times New Roman" pitchFamily="18" charset="0"/>
              </a:rPr>
              <a:t>1 to 10 mm </a:t>
            </a:r>
            <a:r>
              <a:rPr lang="en-US" dirty="0" smtClean="0">
                <a:latin typeface="Times New Roman" pitchFamily="18" charset="0"/>
                <a:cs typeface="Times New Roman" pitchFamily="18" charset="0"/>
              </a:rPr>
              <a:t>effectively reach the </a:t>
            </a:r>
            <a:r>
              <a:rPr lang="en-US" b="1" dirty="0" smtClean="0">
                <a:latin typeface="Times New Roman" pitchFamily="18" charset="0"/>
                <a:cs typeface="Times New Roman" pitchFamily="18" charset="0"/>
              </a:rPr>
              <a:t>terminal bronchioles </a:t>
            </a:r>
            <a:r>
              <a:rPr lang="en-US" dirty="0" smtClean="0">
                <a:latin typeface="Times New Roman" pitchFamily="18" charset="0"/>
                <a:cs typeface="Times New Roman" pitchFamily="18" charset="0"/>
              </a:rPr>
              <a:t>and to some extent the alveolar ducts and are favored for </a:t>
            </a:r>
            <a:r>
              <a:rPr lang="en-US" b="1" dirty="0" smtClean="0">
                <a:latin typeface="Times New Roman" pitchFamily="18" charset="0"/>
                <a:cs typeface="Times New Roman" pitchFamily="18" charset="0"/>
              </a:rPr>
              <a:t>local therapy</a:t>
            </a:r>
            <a:r>
              <a:rPr lang="en-US" dirty="0" smtClean="0">
                <a:latin typeface="Times New Roman" pitchFamily="18" charset="0"/>
                <a:cs typeface="Times New Roman" pitchFamily="18" charset="0"/>
              </a:rPr>
              <a:t>. Therefore, in the pharmaceutical manufacture of aerosol sprays for inhalation therapy, the manufacturers not only must attain the proper drug particle size but also must ensure their uniformity for consistent penetration of the pulmonary tree and uniform effects.</a:t>
            </a:r>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457200" y="274638"/>
            <a:ext cx="8229600" cy="792162"/>
          </a:xfrm>
        </p:spPr>
        <p:txBody>
          <a:bodyPr/>
          <a:lstStyle/>
          <a:p>
            <a:r>
              <a:rPr lang="en-US" dirty="0" smtClean="0"/>
              <a:t>other routes</a:t>
            </a:r>
            <a:endParaRPr lang="en-US" dirty="0"/>
          </a:p>
        </p:txBody>
      </p:sp>
    </p:spTree>
    <p:extLst>
      <p:ext uri="{BB962C8B-B14F-4D97-AF65-F5344CB8AC3E}">
        <p14:creationId xmlns:p14="http://schemas.microsoft.com/office/powerpoint/2010/main" val="15108272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69091"/>
          </a:xfrm>
        </p:spPr>
        <p:txBody>
          <a:bodyPr>
            <a:noAutofit/>
          </a:bodyPr>
          <a:lstStyle/>
          <a:p>
            <a:r>
              <a:rPr lang="en-US" sz="3200" b="1" dirty="0" smtClean="0">
                <a:latin typeface="Times New Roman" pitchFamily="18" charset="0"/>
                <a:cs typeface="Times New Roman" pitchFamily="18" charset="0"/>
              </a:rPr>
              <a:t>Bound drug </a:t>
            </a:r>
            <a:r>
              <a:rPr lang="en-US" sz="3200" dirty="0" smtClean="0">
                <a:latin typeface="Times New Roman" pitchFamily="18" charset="0"/>
                <a:cs typeface="Times New Roman" pitchFamily="18" charset="0"/>
              </a:rPr>
              <a:t>is</a:t>
            </a:r>
            <a:r>
              <a:rPr lang="en-US" sz="3200" b="1" dirty="0" smtClean="0">
                <a:latin typeface="Times New Roman" pitchFamily="18" charset="0"/>
                <a:cs typeface="Times New Roman" pitchFamily="18" charset="0"/>
              </a:rPr>
              <a:t> neither exposed to metabolism </a:t>
            </a:r>
            <a:r>
              <a:rPr lang="en-US" sz="3200" dirty="0" smtClean="0">
                <a:latin typeface="Times New Roman" pitchFamily="18" charset="0"/>
                <a:cs typeface="Times New Roman" pitchFamily="18" charset="0"/>
              </a:rPr>
              <a:t>nor filtered through the </a:t>
            </a:r>
            <a:r>
              <a:rPr lang="en-US" sz="3200" b="1" dirty="0" smtClean="0">
                <a:latin typeface="Times New Roman" pitchFamily="18" charset="0"/>
                <a:cs typeface="Times New Roman" pitchFamily="18" charset="0"/>
              </a:rPr>
              <a:t>renal </a:t>
            </a:r>
            <a:r>
              <a:rPr lang="en-US" sz="3200" b="1" dirty="0" err="1" smtClean="0">
                <a:latin typeface="Times New Roman" pitchFamily="18" charset="0"/>
                <a:cs typeface="Times New Roman" pitchFamily="18" charset="0"/>
              </a:rPr>
              <a:t>glomeruli</a:t>
            </a:r>
            <a:r>
              <a:rPr lang="en-US" sz="3200" dirty="0" smtClean="0">
                <a:latin typeface="Times New Roman" pitchFamily="18" charset="0"/>
                <a:cs typeface="Times New Roman" pitchFamily="18" charset="0"/>
              </a:rPr>
              <a:t>. </a:t>
            </a:r>
          </a:p>
          <a:p>
            <a:r>
              <a:rPr lang="en-US" sz="3200" dirty="0" smtClean="0">
                <a:solidFill>
                  <a:srgbClr val="FF0000"/>
                </a:solidFill>
                <a:latin typeface="Times New Roman" pitchFamily="18" charset="0"/>
                <a:cs typeface="Times New Roman" pitchFamily="18" charset="0"/>
              </a:rPr>
              <a:t>Bound drug </a:t>
            </a:r>
            <a:r>
              <a:rPr lang="en-US" sz="3200" dirty="0" smtClean="0">
                <a:latin typeface="Times New Roman" pitchFamily="18" charset="0"/>
                <a:cs typeface="Times New Roman" pitchFamily="18" charset="0"/>
              </a:rPr>
              <a:t>is </a:t>
            </a:r>
            <a:r>
              <a:rPr lang="en-US" sz="3200" dirty="0" smtClean="0">
                <a:solidFill>
                  <a:srgbClr val="FF0000"/>
                </a:solidFill>
                <a:latin typeface="Times New Roman" pitchFamily="18" charset="0"/>
                <a:cs typeface="Times New Roman" pitchFamily="18" charset="0"/>
              </a:rPr>
              <a:t>inactive portion </a:t>
            </a:r>
            <a:r>
              <a:rPr lang="en-US" sz="3200" dirty="0" smtClean="0">
                <a:latin typeface="Times New Roman" pitchFamily="18" charset="0"/>
                <a:cs typeface="Times New Roman" pitchFamily="18" charset="0"/>
              </a:rPr>
              <a:t>in the blood.</a:t>
            </a:r>
          </a:p>
          <a:p>
            <a:r>
              <a:rPr lang="en-US" sz="3200" dirty="0" smtClean="0">
                <a:solidFill>
                  <a:srgbClr val="FF0000"/>
                </a:solidFill>
                <a:latin typeface="Times New Roman" pitchFamily="18" charset="0"/>
                <a:cs typeface="Times New Roman" pitchFamily="18" charset="0"/>
              </a:rPr>
              <a:t>unbound drug</a:t>
            </a:r>
            <a:r>
              <a:rPr lang="en-US" sz="3200" dirty="0" smtClean="0">
                <a:latin typeface="Times New Roman" pitchFamily="18" charset="0"/>
                <a:cs typeface="Times New Roman" pitchFamily="18" charset="0"/>
              </a:rPr>
              <a:t>, with its ability to </a:t>
            </a:r>
            <a:r>
              <a:rPr lang="en-US" sz="3200" dirty="0" smtClean="0">
                <a:solidFill>
                  <a:srgbClr val="FF0000"/>
                </a:solidFill>
                <a:latin typeface="Times New Roman" pitchFamily="18" charset="0"/>
                <a:cs typeface="Times New Roman" pitchFamily="18" charset="0"/>
              </a:rPr>
              <a:t>penetrate cells</a:t>
            </a:r>
            <a:r>
              <a:rPr lang="en-US" sz="3200" dirty="0" smtClean="0">
                <a:latin typeface="Times New Roman" pitchFamily="18" charset="0"/>
                <a:cs typeface="Times New Roman" pitchFamily="18" charset="0"/>
              </a:rPr>
              <a:t>, is </a:t>
            </a:r>
            <a:r>
              <a:rPr lang="en-US" sz="3200" dirty="0" smtClean="0">
                <a:solidFill>
                  <a:srgbClr val="FF0000"/>
                </a:solidFill>
                <a:latin typeface="Times New Roman" pitchFamily="18" charset="0"/>
                <a:cs typeface="Times New Roman" pitchFamily="18" charset="0"/>
              </a:rPr>
              <a:t>active blood portion</a:t>
            </a:r>
            <a:r>
              <a:rPr lang="en-US" sz="3200" dirty="0" smtClean="0">
                <a:latin typeface="Times New Roman" pitchFamily="18" charset="0"/>
                <a:cs typeface="Times New Roman" pitchFamily="18" charset="0"/>
              </a:rPr>
              <a:t>. </a:t>
            </a:r>
          </a:p>
          <a:p>
            <a:r>
              <a:rPr lang="en-US" sz="3200" dirty="0" smtClean="0">
                <a:latin typeface="Times New Roman" pitchFamily="18" charset="0"/>
                <a:cs typeface="Times New Roman" pitchFamily="18" charset="0"/>
              </a:rPr>
              <a:t>The </a:t>
            </a:r>
            <a:r>
              <a:rPr lang="en-US" sz="3200" dirty="0" smtClean="0">
                <a:solidFill>
                  <a:srgbClr val="FF0000"/>
                </a:solidFill>
                <a:latin typeface="Times New Roman" pitchFamily="18" charset="0"/>
                <a:cs typeface="Times New Roman" pitchFamily="18" charset="0"/>
              </a:rPr>
              <a:t>bound</a:t>
            </a:r>
            <a:r>
              <a:rPr lang="en-US" sz="3200" dirty="0" smtClean="0">
                <a:latin typeface="Times New Roman" pitchFamily="18" charset="0"/>
                <a:cs typeface="Times New Roman" pitchFamily="18" charset="0"/>
              </a:rPr>
              <a:t> portion of drug serves as a </a:t>
            </a:r>
            <a:r>
              <a:rPr lang="en-US" sz="3200" dirty="0" smtClean="0">
                <a:solidFill>
                  <a:srgbClr val="FF0000"/>
                </a:solidFill>
                <a:latin typeface="Times New Roman" pitchFamily="18" charset="0"/>
                <a:cs typeface="Times New Roman" pitchFamily="18" charset="0"/>
              </a:rPr>
              <a:t>reservoir </a:t>
            </a:r>
            <a:r>
              <a:rPr lang="en-US" sz="3200" dirty="0" smtClean="0">
                <a:latin typeface="Times New Roman" pitchFamily="18" charset="0"/>
                <a:cs typeface="Times New Roman" pitchFamily="18" charset="0"/>
              </a:rPr>
              <a:t>or </a:t>
            </a:r>
            <a:r>
              <a:rPr lang="en-US" sz="3200" dirty="0" smtClean="0">
                <a:solidFill>
                  <a:srgbClr val="FF0000"/>
                </a:solidFill>
                <a:latin typeface="Times New Roman" pitchFamily="18" charset="0"/>
                <a:cs typeface="Times New Roman" pitchFamily="18" charset="0"/>
              </a:rPr>
              <a:t>depot </a:t>
            </a:r>
            <a:r>
              <a:rPr lang="en-US" sz="3200" dirty="0" smtClean="0">
                <a:latin typeface="Times New Roman" pitchFamily="18" charset="0"/>
                <a:cs typeface="Times New Roman" pitchFamily="18" charset="0"/>
              </a:rPr>
              <a:t>from which the drug is released as the free form when the level of free drug in the blood no longer is adequate to ensure protein saturation.</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6437517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260648"/>
            <a:ext cx="8229600" cy="346050"/>
          </a:xfrm>
        </p:spPr>
        <p:txBody>
          <a:bodyPr>
            <a:normAutofit fontScale="90000"/>
          </a:bodyPr>
          <a:lstStyle/>
          <a:p>
            <a:r>
              <a:rPr lang="en-US" dirty="0" smtClean="0">
                <a:effectLst/>
              </a:rPr>
              <a:t>Pharmacokinetic Principle</a:t>
            </a:r>
            <a:endParaRPr lang="ar-IQ" dirty="0"/>
          </a:p>
        </p:txBody>
      </p:sp>
      <p:sp>
        <p:nvSpPr>
          <p:cNvPr id="2" name="Content Placeholder 1"/>
          <p:cNvSpPr>
            <a:spLocks noGrp="1"/>
          </p:cNvSpPr>
          <p:nvPr>
            <p:ph idx="1"/>
          </p:nvPr>
        </p:nvSpPr>
        <p:spPr>
          <a:xfrm>
            <a:off x="251520" y="764704"/>
            <a:ext cx="8712968" cy="5530619"/>
          </a:xfrm>
        </p:spPr>
        <p:txBody>
          <a:bodyPr>
            <a:normAutofit/>
          </a:bodyPr>
          <a:lstStyle/>
          <a:p>
            <a:pPr algn="just" rtl="0"/>
            <a:r>
              <a:rPr lang="en-US" dirty="0" smtClean="0"/>
              <a:t>In compartment models, it is assumed that drug passes freely into and out of compartments. Thus, these compartmental systems are known as </a:t>
            </a:r>
            <a:r>
              <a:rPr lang="en-US" u="sng" dirty="0" smtClean="0"/>
              <a:t>open</a:t>
            </a:r>
            <a:r>
              <a:rPr lang="en-US" dirty="0" smtClean="0"/>
              <a:t> systems.</a:t>
            </a:r>
          </a:p>
          <a:p>
            <a:pPr algn="just" rtl="0"/>
            <a:r>
              <a:rPr lang="en-US" dirty="0" smtClean="0"/>
              <a:t> Typically, drug transport between compartments follows first-order kinetics, wherein a constant fraction of drug is eliminated per unit of time</a:t>
            </a:r>
          </a:p>
          <a:p>
            <a:pPr algn="just" rtl="0"/>
            <a:r>
              <a:rPr lang="en-US" dirty="0" smtClean="0"/>
              <a:t> In these linear systems, the time constants that describe the rate at which the plasma or blood concentration curve of a drug decays are </a:t>
            </a:r>
            <a:r>
              <a:rPr lang="en-US" dirty="0" smtClean="0">
                <a:solidFill>
                  <a:srgbClr val="FF0000"/>
                </a:solidFill>
              </a:rPr>
              <a:t>independent of the dose, the volume of distribution, and the route of administration. </a:t>
            </a:r>
            <a:endParaRPr lang="en-US" dirty="0">
              <a:solidFill>
                <a:srgbClr val="FF0000"/>
              </a:solidFill>
            </a:endParaRPr>
          </a:p>
          <a:p>
            <a:pPr algn="just"/>
            <a:r>
              <a:rPr lang="en-US" sz="2400" dirty="0">
                <a:latin typeface="Times New Roman" pitchFamily="18" charset="0"/>
                <a:cs typeface="Times New Roman" pitchFamily="18" charset="0"/>
              </a:rPr>
              <a:t>This model depicts the body as one compartment characterized by </a:t>
            </a:r>
            <a:r>
              <a:rPr lang="en-US" sz="2400" b="1" dirty="0">
                <a:latin typeface="Times New Roman" pitchFamily="18" charset="0"/>
                <a:cs typeface="Times New Roman" pitchFamily="18" charset="0"/>
              </a:rPr>
              <a:t>volume of distribution (</a:t>
            </a:r>
            <a:r>
              <a:rPr lang="en-US" sz="2400" b="1" dirty="0" err="1">
                <a:latin typeface="Times New Roman" pitchFamily="18" charset="0"/>
                <a:cs typeface="Times New Roman" pitchFamily="18" charset="0"/>
              </a:rPr>
              <a:t>V</a:t>
            </a:r>
            <a:r>
              <a:rPr lang="en-US" sz="2400" b="1" baseline="-25000" dirty="0" err="1">
                <a:latin typeface="Times New Roman" pitchFamily="18" charset="0"/>
                <a:cs typeface="Times New Roman" pitchFamily="18" charset="0"/>
              </a:rPr>
              <a:t>d</a:t>
            </a:r>
            <a:r>
              <a:rPr lang="en-US" sz="2400" dirty="0">
                <a:latin typeface="Times New Roman" pitchFamily="18" charset="0"/>
                <a:cs typeface="Times New Roman" pitchFamily="18" charset="0"/>
              </a:rPr>
              <a:t>) that remains constant. Each drug has its own distinct volume of distribution, and this influenced by </a:t>
            </a:r>
            <a:r>
              <a:rPr lang="en-US" sz="2400" b="1" dirty="0">
                <a:solidFill>
                  <a:srgbClr val="00B0F0"/>
                </a:solidFill>
                <a:latin typeface="Times New Roman" pitchFamily="18" charset="0"/>
                <a:cs typeface="Times New Roman" pitchFamily="18" charset="0"/>
              </a:rPr>
              <a:t>age </a:t>
            </a:r>
            <a:r>
              <a:rPr lang="en-US" sz="2400" dirty="0">
                <a:latin typeface="Times New Roman" pitchFamily="18" charset="0"/>
                <a:cs typeface="Times New Roman" pitchFamily="18" charset="0"/>
              </a:rPr>
              <a:t>and </a:t>
            </a:r>
            <a:r>
              <a:rPr lang="en-US" sz="2400" b="1" dirty="0">
                <a:solidFill>
                  <a:srgbClr val="00B0F0"/>
                </a:solidFill>
                <a:latin typeface="Times New Roman" pitchFamily="18" charset="0"/>
                <a:cs typeface="Times New Roman" pitchFamily="18" charset="0"/>
              </a:rPr>
              <a:t>disease</a:t>
            </a:r>
            <a:r>
              <a:rPr lang="en-US" sz="2400" dirty="0" smtClean="0">
                <a:latin typeface="Times New Roman" pitchFamily="18" charset="0"/>
                <a:cs typeface="Times New Roman" pitchFamily="18" charset="0"/>
              </a:rPr>
              <a:t>.</a:t>
            </a:r>
          </a:p>
          <a:p>
            <a:pPr marL="0" indent="0" algn="just">
              <a:buNone/>
            </a:pPr>
            <a:endParaRPr lang="en-US" sz="2400" dirty="0">
              <a:latin typeface="Times New Roman" pitchFamily="18" charset="0"/>
              <a:cs typeface="Times New Roman" pitchFamily="18" charset="0"/>
            </a:endParaRPr>
          </a:p>
          <a:p>
            <a:pPr algn="just" rtl="0"/>
            <a:endParaRPr lang="ar-IQ" dirty="0">
              <a:solidFill>
                <a:srgbClr val="FF00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88640"/>
            <a:ext cx="8640960" cy="6552728"/>
          </a:xfrm>
        </p:spPr>
        <p:txBody>
          <a:bodyPr>
            <a:normAutofit/>
          </a:bodyPr>
          <a:lstStyle/>
          <a:p>
            <a:pPr algn="just" rtl="0"/>
            <a:r>
              <a:rPr lang="en-US" dirty="0" smtClean="0"/>
              <a:t>The simplest pharmacokinetic</a:t>
            </a:r>
          </a:p>
          <a:p>
            <a:pPr marL="0" indent="0" algn="just" rtl="0">
              <a:buNone/>
            </a:pPr>
            <a:r>
              <a:rPr lang="en-US" dirty="0" smtClean="0"/>
              <a:t> model is the single-compartment</a:t>
            </a:r>
          </a:p>
          <a:p>
            <a:pPr marL="0" indent="0" algn="just" rtl="0">
              <a:buNone/>
            </a:pPr>
            <a:r>
              <a:rPr lang="en-US" dirty="0" smtClean="0"/>
              <a:t> open-model system(Fig. 5.12). </a:t>
            </a:r>
          </a:p>
          <a:p>
            <a:pPr algn="just" rtl="0"/>
            <a:endParaRPr lang="en-US" dirty="0" smtClean="0"/>
          </a:p>
          <a:p>
            <a:pPr algn="just" rtl="0"/>
            <a:endParaRPr lang="en-US" dirty="0"/>
          </a:p>
          <a:p>
            <a:pPr marL="0" indent="0" algn="just" rtl="0">
              <a:buNone/>
            </a:pPr>
            <a:endParaRPr lang="en-US" dirty="0" smtClean="0"/>
          </a:p>
          <a:p>
            <a:pPr algn="just" rtl="0"/>
            <a:r>
              <a:rPr lang="en-US" dirty="0" smtClean="0"/>
              <a:t>In this scheme, a drug can be instantaneously introduced into the compartment, that is, via rapid intravenous administration, or gradually, as with oral administration.</a:t>
            </a:r>
          </a:p>
          <a:p>
            <a:pPr algn="just" rtl="0"/>
            <a:r>
              <a:rPr lang="en-US" dirty="0" smtClean="0"/>
              <a:t> In the former case, it is assumed that the drug distributes immediately to tissues and instantly attains equilibrium. </a:t>
            </a:r>
          </a:p>
          <a:p>
            <a:pPr algn="just" rtl="0"/>
            <a:r>
              <a:rPr lang="en-US" dirty="0" smtClean="0"/>
              <a:t>In the latter case, the drug is absorbed at a certain rate and is characterized by the absorption rate constant Ka.</a:t>
            </a:r>
          </a:p>
          <a:p>
            <a:pPr algn="just" rtl="0"/>
            <a:r>
              <a:rPr lang="en-US" dirty="0" smtClean="0"/>
              <a:t>Finally, the drug is eliminated from the compartment at a certain rate that is characterized by an elimination rate constant, Kel.  </a:t>
            </a:r>
            <a:endParaRPr lang="ar-IQ" dirty="0" smtClean="0"/>
          </a:p>
          <a:p>
            <a:pPr algn="just" rtl="0"/>
            <a:endParaRPr lang="ar-IQ" dirty="0"/>
          </a:p>
        </p:txBody>
      </p:sp>
      <p:pic>
        <p:nvPicPr>
          <p:cNvPr id="3" name="Picture 2"/>
          <p:cNvPicPr>
            <a:picLocks noChangeAspect="1" noChangeArrowheads="1"/>
          </p:cNvPicPr>
          <p:nvPr/>
        </p:nvPicPr>
        <p:blipFill rotWithShape="1">
          <a:blip r:embed="rId2" cstate="print"/>
          <a:srcRect l="49647" t="44359" r="25302" b="26599"/>
          <a:stretch/>
        </p:blipFill>
        <p:spPr bwMode="auto">
          <a:xfrm>
            <a:off x="4751512" y="260648"/>
            <a:ext cx="4392488" cy="22683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291"/>
          </a:xfrm>
        </p:spPr>
        <p:txBody>
          <a:bodyPr/>
          <a:lstStyle/>
          <a:p>
            <a:r>
              <a:rPr lang="en-US" dirty="0" smtClean="0"/>
              <a:t>It is influenced by the </a:t>
            </a:r>
            <a:r>
              <a:rPr lang="en-US" sz="2800" b="1" dirty="0" smtClean="0"/>
              <a:t>plasma protein binding </a:t>
            </a:r>
            <a:r>
              <a:rPr lang="en-US" dirty="0" smtClean="0"/>
              <a:t>and </a:t>
            </a:r>
            <a:r>
              <a:rPr lang="en-US" b="1" dirty="0" smtClean="0"/>
              <a:t>tissue binding of a drug</a:t>
            </a:r>
            <a:r>
              <a:rPr lang="en-US" dirty="0" smtClean="0"/>
              <a:t>.</a:t>
            </a:r>
          </a:p>
          <a:p>
            <a:r>
              <a:rPr lang="en-US" dirty="0" smtClean="0"/>
              <a:t>the total amount of drug in the body (</a:t>
            </a:r>
            <a:r>
              <a:rPr lang="en-US" dirty="0" err="1" smtClean="0"/>
              <a:t>Q</a:t>
            </a:r>
            <a:r>
              <a:rPr lang="en-US" baseline="-25000" dirty="0" err="1" smtClean="0"/>
              <a:t>b</a:t>
            </a:r>
            <a:r>
              <a:rPr lang="en-US" dirty="0" smtClean="0"/>
              <a:t>) can be calculated from the following equation:</a:t>
            </a:r>
          </a:p>
          <a:p>
            <a:endParaRPr lang="en-US" dirty="0"/>
          </a:p>
        </p:txBody>
      </p:sp>
      <p:pic>
        <p:nvPicPr>
          <p:cNvPr id="91138" name="Picture 2"/>
          <p:cNvPicPr>
            <a:picLocks noChangeAspect="1" noChangeArrowheads="1"/>
          </p:cNvPicPr>
          <p:nvPr/>
        </p:nvPicPr>
        <p:blipFill>
          <a:blip r:embed="rId2"/>
          <a:srcRect/>
          <a:stretch>
            <a:fillRect/>
          </a:stretch>
        </p:blipFill>
        <p:spPr bwMode="auto">
          <a:xfrm>
            <a:off x="2743200" y="3505200"/>
            <a:ext cx="2638425" cy="1143000"/>
          </a:xfrm>
          <a:prstGeom prst="rect">
            <a:avLst/>
          </a:prstGeom>
          <a:noFill/>
          <a:ln w="9525">
            <a:noFill/>
            <a:miter lim="800000"/>
            <a:headEnd/>
            <a:tailEnd/>
          </a:ln>
          <a:effectLst/>
        </p:spPr>
      </p:pic>
      <p:pic>
        <p:nvPicPr>
          <p:cNvPr id="91139" name="Picture 3"/>
          <p:cNvPicPr>
            <a:picLocks noChangeAspect="1" noChangeArrowheads="1"/>
          </p:cNvPicPr>
          <p:nvPr/>
        </p:nvPicPr>
        <p:blipFill>
          <a:blip r:embed="rId3"/>
          <a:srcRect/>
          <a:stretch>
            <a:fillRect/>
          </a:stretch>
        </p:blipFill>
        <p:spPr bwMode="auto">
          <a:xfrm>
            <a:off x="1752600" y="4724400"/>
            <a:ext cx="4876800" cy="914400"/>
          </a:xfrm>
          <a:prstGeom prst="rect">
            <a:avLst/>
          </a:prstGeom>
          <a:noFill/>
          <a:ln w="9525">
            <a:noFill/>
            <a:miter lim="800000"/>
            <a:headEnd/>
            <a:tailEnd/>
          </a:ln>
          <a:effectLst/>
        </p:spPr>
      </p:pic>
    </p:spTree>
    <p:extLst>
      <p:ext uri="{BB962C8B-B14F-4D97-AF65-F5344CB8AC3E}">
        <p14:creationId xmlns:p14="http://schemas.microsoft.com/office/powerpoint/2010/main" val="10568769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1"/>
            <a:ext cx="8784976" cy="3456384"/>
          </a:xfrm>
        </p:spPr>
        <p:txBody>
          <a:bodyPr>
            <a:normAutofit/>
          </a:bodyPr>
          <a:lstStyle/>
          <a:p>
            <a:r>
              <a:rPr lang="en-US" sz="2400" b="1" dirty="0">
                <a:latin typeface="Times New Roman" pitchFamily="18" charset="0"/>
                <a:cs typeface="Times New Roman" pitchFamily="18" charset="0"/>
              </a:rPr>
              <a:t>In two-compartment system</a:t>
            </a:r>
            <a:r>
              <a:rPr lang="en-US" sz="2400" dirty="0">
                <a:latin typeface="Times New Roman" pitchFamily="18" charset="0"/>
                <a:cs typeface="Times New Roman" pitchFamily="18" charset="0"/>
              </a:rPr>
              <a:t>: a drug enters and distributed throughout the central compartment. Its subsequent distribution into second or peripheral compartment is slower. </a:t>
            </a:r>
          </a:p>
          <a:p>
            <a:r>
              <a:rPr lang="en-US" sz="2400" dirty="0">
                <a:latin typeface="Times New Roman" pitchFamily="18" charset="0"/>
                <a:cs typeface="Times New Roman" pitchFamily="18" charset="0"/>
              </a:rPr>
              <a:t>The central compartment is usually blood, the extracellular space, and organs </a:t>
            </a:r>
            <a:r>
              <a:rPr lang="en-US" sz="2400" b="1" dirty="0">
                <a:latin typeface="Times New Roman" pitchFamily="18" charset="0"/>
                <a:cs typeface="Times New Roman" pitchFamily="18" charset="0"/>
              </a:rPr>
              <a:t>with good blood perfusion</a:t>
            </a:r>
            <a:r>
              <a:rPr lang="en-US" sz="2400" dirty="0">
                <a:latin typeface="Times New Roman" pitchFamily="18" charset="0"/>
                <a:cs typeface="Times New Roman" pitchFamily="18" charset="0"/>
              </a:rPr>
              <a:t>, such as lungs, liver, kidneys, and heart. </a:t>
            </a:r>
          </a:p>
          <a:p>
            <a:r>
              <a:rPr lang="en-US" sz="2400" dirty="0">
                <a:latin typeface="Times New Roman" pitchFamily="18" charset="0"/>
                <a:cs typeface="Times New Roman" pitchFamily="18" charset="0"/>
              </a:rPr>
              <a:t>The peripheral compartment usually comprises tissues and organs that are </a:t>
            </a:r>
            <a:r>
              <a:rPr lang="en-US" sz="2400" b="1" dirty="0">
                <a:latin typeface="Times New Roman" pitchFamily="18" charset="0"/>
                <a:cs typeface="Times New Roman" pitchFamily="18" charset="0"/>
              </a:rPr>
              <a:t>poorly perfused by blood</a:t>
            </a:r>
            <a:r>
              <a:rPr lang="en-US" sz="2400" dirty="0">
                <a:latin typeface="Times New Roman" pitchFamily="18" charset="0"/>
                <a:cs typeface="Times New Roman" pitchFamily="18" charset="0"/>
              </a:rPr>
              <a:t>, such as skin, bone, and fat.</a:t>
            </a:r>
          </a:p>
        </p:txBody>
      </p:sp>
      <p:pic>
        <p:nvPicPr>
          <p:cNvPr id="4" name="Picture 2"/>
          <p:cNvPicPr>
            <a:picLocks noChangeAspect="1" noChangeArrowheads="1"/>
          </p:cNvPicPr>
          <p:nvPr/>
        </p:nvPicPr>
        <p:blipFill rotWithShape="1">
          <a:blip r:embed="rId2" cstate="print"/>
          <a:srcRect l="47904" t="37871" r="19536" b="8518"/>
          <a:stretch/>
        </p:blipFill>
        <p:spPr bwMode="auto">
          <a:xfrm>
            <a:off x="0" y="3370082"/>
            <a:ext cx="4644007" cy="3457533"/>
          </a:xfrm>
          <a:prstGeom prst="rect">
            <a:avLst/>
          </a:prstGeom>
          <a:noFill/>
          <a:ln w="9525">
            <a:noFill/>
            <a:miter lim="800000"/>
            <a:headEnd/>
            <a:tailEnd/>
          </a:ln>
        </p:spPr>
      </p:pic>
      <p:pic>
        <p:nvPicPr>
          <p:cNvPr id="5" name="Picture 3"/>
          <p:cNvPicPr>
            <a:picLocks noChangeAspect="1" noChangeArrowheads="1"/>
          </p:cNvPicPr>
          <p:nvPr/>
        </p:nvPicPr>
        <p:blipFill rotWithShape="1">
          <a:blip r:embed="rId3" cstate="print"/>
          <a:srcRect l="50222" t="33672" r="26373" b="27289"/>
          <a:stretch/>
        </p:blipFill>
        <p:spPr bwMode="auto">
          <a:xfrm>
            <a:off x="4644007" y="3585969"/>
            <a:ext cx="4392489" cy="31888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1196" y="188640"/>
            <a:ext cx="8229600" cy="648072"/>
          </a:xfrm>
        </p:spPr>
        <p:txBody>
          <a:bodyPr>
            <a:noAutofit/>
          </a:bodyPr>
          <a:lstStyle/>
          <a:p>
            <a:pPr rtl="0"/>
            <a:r>
              <a:rPr lang="en-GB" sz="2800" dirty="0" smtClean="0"/>
              <a:t>FDA Bioavailability Submission Requirements</a:t>
            </a:r>
            <a:endParaRPr lang="ar-IQ" sz="2800" dirty="0"/>
          </a:p>
        </p:txBody>
      </p:sp>
      <p:sp>
        <p:nvSpPr>
          <p:cNvPr id="2" name="Content Placeholder 1"/>
          <p:cNvSpPr>
            <a:spLocks noGrp="1"/>
          </p:cNvSpPr>
          <p:nvPr>
            <p:ph idx="1"/>
          </p:nvPr>
        </p:nvSpPr>
        <p:spPr>
          <a:xfrm>
            <a:off x="179512" y="836712"/>
            <a:ext cx="8712968" cy="5616624"/>
          </a:xfrm>
        </p:spPr>
        <p:txBody>
          <a:bodyPr>
            <a:noAutofit/>
          </a:bodyPr>
          <a:lstStyle/>
          <a:p>
            <a:pPr algn="just" rtl="0"/>
            <a:r>
              <a:rPr lang="en-GB" sz="2400" dirty="0" smtClean="0"/>
              <a:t>The FDA requires bioavailability data submissions in the following instances </a:t>
            </a:r>
          </a:p>
          <a:p>
            <a:pPr marL="624078" indent="-514350" algn="just" rtl="0">
              <a:buFont typeface="+mj-lt"/>
              <a:buAutoNum type="arabicPeriod"/>
            </a:pPr>
            <a:r>
              <a:rPr lang="en-GB" sz="2400" dirty="0" smtClean="0"/>
              <a:t>New drug application (NDAs)</a:t>
            </a:r>
          </a:p>
          <a:p>
            <a:pPr marL="624078" indent="-514350" algn="just" rtl="0">
              <a:buFont typeface="+mj-lt"/>
              <a:buAutoNum type="arabicPeriod"/>
            </a:pPr>
            <a:r>
              <a:rPr lang="en-GB" sz="2400" dirty="0" smtClean="0"/>
              <a:t>Abbreviated new drug application (ANDAs)</a:t>
            </a:r>
          </a:p>
          <a:p>
            <a:pPr marL="624078" indent="-514350" algn="just" rtl="0">
              <a:buFont typeface="+mj-lt"/>
              <a:buAutoNum type="arabicPeriod"/>
            </a:pPr>
            <a:r>
              <a:rPr lang="en-GB" sz="2400" dirty="0" smtClean="0"/>
              <a:t>Supplemental application: In vivo bioavailability data are required if there is a change in the following:</a:t>
            </a:r>
          </a:p>
          <a:p>
            <a:pPr marL="624078" indent="-514350" algn="just" rtl="0">
              <a:buAutoNum type="alphaLcPeriod"/>
            </a:pPr>
            <a:r>
              <a:rPr lang="en-GB" sz="2400" dirty="0" smtClean="0"/>
              <a:t>Manufacturing process, product formulation, or dosage strength beyond the variations provided for in the approved NDA.</a:t>
            </a:r>
          </a:p>
          <a:p>
            <a:pPr marL="624078" indent="-514350" algn="just" rtl="0">
              <a:buAutoNum type="alphaLcPeriod"/>
            </a:pPr>
            <a:r>
              <a:rPr lang="en-GB" sz="2400" dirty="0" smtClean="0"/>
              <a:t>Labeling to provide for a new indication for use of the drug product and if clinical studies are required, to support the new indication.</a:t>
            </a:r>
          </a:p>
          <a:p>
            <a:pPr marL="624078" indent="-514350" algn="just" rtl="0">
              <a:buAutoNum type="alphaLcPeriod"/>
            </a:pPr>
            <a:r>
              <a:rPr lang="en-GB" sz="2400" dirty="0" smtClean="0"/>
              <a:t>Labeling to provide for a new or additional dosage regimen for a special patient population (for example, infant) if clinical studies are required to support the new or additional dosage regimen. </a:t>
            </a:r>
            <a:endParaRPr lang="ar-IQ" sz="24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half-life</a:t>
            </a:r>
            <a:endParaRPr lang="ar-IQ" dirty="0"/>
          </a:p>
        </p:txBody>
      </p:sp>
      <p:sp>
        <p:nvSpPr>
          <p:cNvPr id="3" name="Content Placeholder 2"/>
          <p:cNvSpPr>
            <a:spLocks noGrp="1"/>
          </p:cNvSpPr>
          <p:nvPr>
            <p:ph idx="1"/>
          </p:nvPr>
        </p:nvSpPr>
        <p:spPr>
          <a:xfrm>
            <a:off x="251520" y="1412776"/>
            <a:ext cx="8640959" cy="2808311"/>
          </a:xfrm>
        </p:spPr>
        <p:txBody>
          <a:bodyPr>
            <a:normAutofit/>
          </a:bodyPr>
          <a:lstStyle/>
          <a:p>
            <a:pPr algn="just" rtl="0"/>
            <a:r>
              <a:rPr lang="en-US" dirty="0" smtClean="0"/>
              <a:t>The half-life (t½) of a drug describes the time required for a drug’s blood or plasma concentration to decrease by half. </a:t>
            </a:r>
          </a:p>
          <a:p>
            <a:pPr algn="just" rtl="0"/>
            <a:r>
              <a:rPr lang="en-US" dirty="0" smtClean="0"/>
              <a:t>This fall in drug concentration is a reflection of metabolic processes and/or excretion. </a:t>
            </a:r>
          </a:p>
          <a:p>
            <a:pPr algn="just" rtl="0"/>
            <a:r>
              <a:rPr lang="en-US" dirty="0" smtClean="0"/>
              <a:t>The biologic half-life of a drug in the blood may be determined graphically from a pharmacokinetic plot of a drug’s blood concentration–time plot, typically after intravenous administration to a sample population. </a:t>
            </a:r>
          </a:p>
        </p:txBody>
      </p:sp>
      <p:sp>
        <p:nvSpPr>
          <p:cNvPr id="4" name="Content Placeholder 5"/>
          <p:cNvSpPr txBox="1">
            <a:spLocks/>
          </p:cNvSpPr>
          <p:nvPr/>
        </p:nvSpPr>
        <p:spPr>
          <a:xfrm>
            <a:off x="251453" y="3950553"/>
            <a:ext cx="8568951" cy="1725348"/>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gn="just"/>
            <a:r>
              <a:rPr lang="en-US" dirty="0" smtClean="0"/>
              <a:t>The amount of time required for the concentration of the drug to decrease by half is considered its half-life. The half-life can also be mathematically determined.</a:t>
            </a:r>
          </a:p>
          <a:p>
            <a:pPr algn="just"/>
            <a:endParaRPr lang="ar-IQ" dirty="0"/>
          </a:p>
        </p:txBody>
      </p:sp>
      <p:pic>
        <p:nvPicPr>
          <p:cNvPr id="5" name="Picture 2"/>
          <p:cNvPicPr>
            <a:picLocks noChangeAspect="1" noChangeArrowheads="1"/>
          </p:cNvPicPr>
          <p:nvPr/>
        </p:nvPicPr>
        <p:blipFill>
          <a:blip r:embed="rId2" cstate="print"/>
          <a:srcRect l="19587" t="56573" r="51170" b="36279"/>
          <a:stretch>
            <a:fillRect/>
          </a:stretch>
        </p:blipFill>
        <p:spPr bwMode="auto">
          <a:xfrm>
            <a:off x="1403648" y="5675901"/>
            <a:ext cx="6552728" cy="9005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n-US" sz="3200" dirty="0" smtClean="0">
                <a:effectLst/>
              </a:rPr>
              <a:t>Concept of clearance </a:t>
            </a:r>
            <a:endParaRPr lang="ar-IQ" dirty="0">
              <a:effectLst/>
            </a:endParaRPr>
          </a:p>
        </p:txBody>
      </p:sp>
      <p:sp>
        <p:nvSpPr>
          <p:cNvPr id="3" name="Content Placeholder 2"/>
          <p:cNvSpPr>
            <a:spLocks noGrp="1"/>
          </p:cNvSpPr>
          <p:nvPr>
            <p:ph idx="1"/>
          </p:nvPr>
        </p:nvSpPr>
        <p:spPr>
          <a:xfrm>
            <a:off x="457200" y="1124744"/>
            <a:ext cx="8229600" cy="5184576"/>
          </a:xfrm>
        </p:spPr>
        <p:txBody>
          <a:bodyPr>
            <a:normAutofit/>
          </a:bodyPr>
          <a:lstStyle/>
          <a:p>
            <a:pPr algn="l" rtl="0"/>
            <a:r>
              <a:rPr lang="en-US" dirty="0" smtClean="0"/>
              <a:t>The three main mechanisms by which a drug is removed or cleared from the body include</a:t>
            </a:r>
          </a:p>
          <a:p>
            <a:pPr algn="l" rtl="0">
              <a:buNone/>
            </a:pPr>
            <a:r>
              <a:rPr lang="en-US" dirty="0" smtClean="0"/>
              <a:t> (a) hepatic metabolism, that is, hepatic clearance, Cl</a:t>
            </a:r>
            <a:r>
              <a:rPr lang="en-US" baseline="-25000" dirty="0" smtClean="0"/>
              <a:t>h</a:t>
            </a:r>
            <a:r>
              <a:rPr lang="en-US" dirty="0" smtClean="0"/>
              <a:t>, of a drug to either an active or inactive metabolite;</a:t>
            </a:r>
          </a:p>
          <a:p>
            <a:pPr algn="l" rtl="0">
              <a:buNone/>
            </a:pPr>
            <a:r>
              <a:rPr lang="en-US" dirty="0" smtClean="0"/>
              <a:t> (b) renal excretion, that is, renal clearance, Clr, of a drug unchanged in the urine; and</a:t>
            </a:r>
          </a:p>
          <a:p>
            <a:pPr algn="l" rtl="0">
              <a:buNone/>
            </a:pPr>
            <a:r>
              <a:rPr lang="en-US" dirty="0" smtClean="0"/>
              <a:t> (c) elimination of the drug into the bile and subsequently into the intestines for excretion in feces.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404664"/>
            <a:ext cx="4536504" cy="6336704"/>
          </a:xfrm>
        </p:spPr>
        <p:txBody>
          <a:bodyPr>
            <a:normAutofit/>
          </a:bodyPr>
          <a:lstStyle/>
          <a:p>
            <a:pPr algn="just" rtl="0"/>
            <a:r>
              <a:rPr lang="en-US" dirty="0" smtClean="0"/>
              <a:t>These processes of elimination work together, so a drug that is eliminated by renal excretion and hepatic biotransformation will have an overall rate of elimination. Kel is the sum of the renal excretion, k</a:t>
            </a:r>
            <a:r>
              <a:rPr lang="en-US" baseline="-25000" dirty="0" smtClean="0"/>
              <a:t>u</a:t>
            </a:r>
            <a:r>
              <a:rPr lang="en-US" dirty="0" smtClean="0"/>
              <a:t>, and hepatic biotransformation, k</a:t>
            </a:r>
            <a:r>
              <a:rPr lang="en-US" baseline="-25000" dirty="0" smtClean="0"/>
              <a:t>m</a:t>
            </a:r>
            <a:r>
              <a:rPr lang="en-US" dirty="0" smtClean="0"/>
              <a:t>.</a:t>
            </a:r>
          </a:p>
          <a:p>
            <a:pPr marL="0" indent="0" algn="just" rtl="0">
              <a:buNone/>
            </a:pPr>
            <a:endParaRPr lang="en-US" dirty="0" smtClean="0"/>
          </a:p>
          <a:p>
            <a:pPr algn="just" rtl="0"/>
            <a:r>
              <a:rPr lang="en-US" dirty="0" smtClean="0"/>
              <a:t> In the one compartment model described earlier, total body clearance is the product of the volume of distribution, V</a:t>
            </a:r>
            <a:r>
              <a:rPr lang="en-US" baseline="-25000" dirty="0" smtClean="0"/>
              <a:t>d</a:t>
            </a:r>
            <a:r>
              <a:rPr lang="en-US" dirty="0" smtClean="0"/>
              <a:t>, and the overall rate of elimination, K</a:t>
            </a:r>
            <a:r>
              <a:rPr lang="en-US" baseline="-25000" dirty="0" smtClean="0"/>
              <a:t>el</a:t>
            </a:r>
            <a:r>
              <a:rPr lang="en-US" dirty="0" smtClean="0"/>
              <a:t>:</a:t>
            </a:r>
          </a:p>
          <a:p>
            <a:pPr algn="just" rtl="0">
              <a:buNone/>
            </a:pPr>
            <a:endParaRPr lang="ar-IQ" dirty="0"/>
          </a:p>
        </p:txBody>
      </p:sp>
      <p:pic>
        <p:nvPicPr>
          <p:cNvPr id="3" name="Picture 2"/>
          <p:cNvPicPr>
            <a:picLocks noChangeAspect="1" noChangeArrowheads="1"/>
          </p:cNvPicPr>
          <p:nvPr/>
        </p:nvPicPr>
        <p:blipFill>
          <a:blip r:embed="rId2" cstate="print"/>
          <a:srcRect l="50000" t="16578" r="21376" b="36279"/>
          <a:stretch>
            <a:fillRect/>
          </a:stretch>
        </p:blipFill>
        <p:spPr bwMode="auto">
          <a:xfrm>
            <a:off x="4860032" y="188640"/>
            <a:ext cx="4281818" cy="6669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92696"/>
            <a:ext cx="8229600" cy="5314595"/>
          </a:xfrm>
        </p:spPr>
        <p:txBody>
          <a:bodyPr>
            <a:normAutofit/>
          </a:bodyPr>
          <a:lstStyle/>
          <a:p>
            <a:pPr algn="just" rtl="0"/>
            <a:r>
              <a:rPr lang="en-US" dirty="0" smtClean="0"/>
              <a:t>Thus, a drug’s half-life is directly proportional to the volume of distribution and inversely proportional to the total body clearance, which consists of hepatic and renal clearance. </a:t>
            </a:r>
          </a:p>
          <a:p>
            <a:pPr algn="just" rtl="0"/>
            <a:r>
              <a:rPr lang="en-US" dirty="0" smtClean="0"/>
              <a:t>In infants and children, who exhibit larger volumes of distribution and have lower clearance values, most drugs have a longer half-life than in adults. </a:t>
            </a:r>
          </a:p>
          <a:p>
            <a:pPr algn="just" rtl="0"/>
            <a:r>
              <a:rPr lang="en-US" dirty="0" smtClean="0"/>
              <a:t>A decrease in the hepatic or renal clearance will prolong the half-life of a drug. This typically occurs in renal failure, and consequently, if one can estimate the percentage decrease in excretion due to renal failure, one can use Equation 5.11 to calculate the new half-life of the drug in the  patient.</a:t>
            </a:r>
          </a:p>
          <a:p>
            <a:pPr algn="just" rtl="0"/>
            <a:r>
              <a:rPr lang="en-US" dirty="0" smtClean="0"/>
              <a:t> Thus, an adjusted dosage regimen can be calculated to decrease the chance of drug toxicity.</a:t>
            </a:r>
          </a:p>
          <a:p>
            <a:pPr algn="just" rtl="0"/>
            <a:endParaRPr lang="ar-IQ"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50106"/>
          </a:xfrm>
        </p:spPr>
        <p:txBody>
          <a:bodyPr>
            <a:normAutofit/>
          </a:bodyPr>
          <a:lstStyle/>
          <a:p>
            <a:r>
              <a:rPr lang="en-US" sz="2800" dirty="0" smtClean="0">
                <a:effectLst/>
              </a:rPr>
              <a:t>Dosage regimen considerations </a:t>
            </a:r>
            <a:endParaRPr lang="ar-IQ" sz="2800" dirty="0">
              <a:effectLst/>
            </a:endParaRPr>
          </a:p>
        </p:txBody>
      </p:sp>
      <p:sp>
        <p:nvSpPr>
          <p:cNvPr id="2" name="Content Placeholder 1"/>
          <p:cNvSpPr>
            <a:spLocks noGrp="1"/>
          </p:cNvSpPr>
          <p:nvPr>
            <p:ph idx="1"/>
          </p:nvPr>
        </p:nvSpPr>
        <p:spPr>
          <a:xfrm>
            <a:off x="251520" y="1124744"/>
            <a:ext cx="8640960" cy="2808312"/>
          </a:xfrm>
        </p:spPr>
        <p:txBody>
          <a:bodyPr>
            <a:normAutofit/>
          </a:bodyPr>
          <a:lstStyle/>
          <a:p>
            <a:pPr algn="just" rtl="0"/>
            <a:r>
              <a:rPr lang="en-US" dirty="0" smtClean="0"/>
              <a:t> There are two basic approaches to the development of dosage regimens. </a:t>
            </a:r>
          </a:p>
          <a:p>
            <a:pPr algn="just" rtl="0"/>
            <a:r>
              <a:rPr lang="en-US" dirty="0" smtClean="0"/>
              <a:t>The first is </a:t>
            </a:r>
            <a:r>
              <a:rPr lang="en-US" b="1" dirty="0" smtClean="0">
                <a:solidFill>
                  <a:srgbClr val="FF0000"/>
                </a:solidFill>
              </a:rPr>
              <a:t>the empirical approach</a:t>
            </a:r>
            <a:r>
              <a:rPr lang="en-US" dirty="0" smtClean="0"/>
              <a:t>, which entails administration of a drug in a certain quantity, noting the therapeutic response and modifying the amount and interval of dosage accordingly.</a:t>
            </a:r>
          </a:p>
          <a:p>
            <a:pPr algn="just" rtl="0"/>
            <a:r>
              <a:rPr lang="en-US" dirty="0" smtClean="0"/>
              <a:t>Besides the desired therapeutic effect, it is necessary to consider the occurrence and severity of side effects.</a:t>
            </a:r>
            <a:endParaRPr lang="ar-IQ" dirty="0"/>
          </a:p>
        </p:txBody>
      </p:sp>
      <p:sp>
        <p:nvSpPr>
          <p:cNvPr id="4" name="Content Placeholder 1"/>
          <p:cNvSpPr txBox="1">
            <a:spLocks/>
          </p:cNvSpPr>
          <p:nvPr/>
        </p:nvSpPr>
        <p:spPr>
          <a:xfrm>
            <a:off x="179512" y="4077072"/>
            <a:ext cx="8784976" cy="2780928"/>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dirty="0" smtClean="0"/>
              <a:t>The second approach to the development of a dosage regimen is through the use of pharmacokinetics, or the </a:t>
            </a:r>
            <a:r>
              <a:rPr lang="en-US" b="1" dirty="0" smtClean="0">
                <a:solidFill>
                  <a:srgbClr val="FF0000"/>
                </a:solidFill>
              </a:rPr>
              <a:t>kinetic approach</a:t>
            </a:r>
            <a:r>
              <a:rPr lang="en-US" dirty="0" smtClean="0"/>
              <a:t>. </a:t>
            </a:r>
          </a:p>
          <a:p>
            <a:r>
              <a:rPr lang="en-US" dirty="0" smtClean="0"/>
              <a:t>This approach is based on the assumption that the therapeutic and toxic effects of a drug are related to the amount of drug in the body or to the plasma (or serum) concentration of drug at the receptor site.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48680"/>
            <a:ext cx="8229600" cy="5688632"/>
          </a:xfrm>
        </p:spPr>
        <p:txBody>
          <a:bodyPr>
            <a:normAutofit/>
          </a:bodyPr>
          <a:lstStyle/>
          <a:p>
            <a:pPr algn="l" rtl="0"/>
            <a:r>
              <a:rPr lang="en-US" dirty="0" smtClean="0"/>
              <a:t>Table 5.10 illustrates a number of factors that should be considered in the development of a dosage regimen. of these. </a:t>
            </a:r>
          </a:p>
          <a:p>
            <a:pPr algn="l" rtl="0"/>
            <a:r>
              <a:rPr lang="en-US" dirty="0" smtClean="0"/>
              <a:t>Certainly, an important factor is the inherent activity, that is, pharmacodynamics and toxicity. </a:t>
            </a:r>
          </a:p>
          <a:p>
            <a:pPr algn="l" rtl="0"/>
            <a:r>
              <a:rPr lang="en-US" dirty="0" smtClean="0"/>
              <a:t>A second consideration is the pharmacokinetics of the drug, which are influenced by the dosage form. </a:t>
            </a:r>
          </a:p>
          <a:p>
            <a:pPr algn="l" rtl="0"/>
            <a:r>
              <a:rPr lang="en-US" dirty="0" smtClean="0"/>
              <a:t>The third factor focuses upon the patient to whom the drug will be given and encompasses the clinical state of the patient and how the patient will be managed. </a:t>
            </a:r>
          </a:p>
          <a:p>
            <a:pPr algn="l" rtl="0"/>
            <a:r>
              <a:rPr lang="en-US" dirty="0" smtClean="0"/>
              <a:t>Finally, atypical factors may influence the dosage regimen. Collectively, all of these factors influence the dosage regimen. </a:t>
            </a:r>
            <a:endParaRPr lang="ar-IQ"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a:grpSpLocks/>
          </p:cNvGrpSpPr>
          <p:nvPr/>
        </p:nvGrpSpPr>
        <p:grpSpPr bwMode="auto">
          <a:xfrm>
            <a:off x="179512" y="344016"/>
            <a:ext cx="7740352" cy="7956024"/>
            <a:chOff x="899592" y="228600"/>
            <a:chExt cx="8015808" cy="8890294"/>
          </a:xfrm>
        </p:grpSpPr>
        <p:sp>
          <p:nvSpPr>
            <p:cNvPr id="15" name="Line 6"/>
            <p:cNvSpPr>
              <a:spLocks noChangeShapeType="1"/>
            </p:cNvSpPr>
            <p:nvPr/>
          </p:nvSpPr>
          <p:spPr bwMode="auto">
            <a:xfrm>
              <a:off x="1043608" y="5589240"/>
              <a:ext cx="7391400" cy="0"/>
            </a:xfrm>
            <a:prstGeom prst="line">
              <a:avLst/>
            </a:prstGeom>
            <a:noFill/>
            <a:ln w="9525">
              <a:solidFill>
                <a:schemeClr val="tx1"/>
              </a:solidFill>
              <a:round/>
              <a:headEnd/>
              <a:tailEnd/>
            </a:ln>
          </p:spPr>
          <p:txBody>
            <a:bodyPr wrap="none" anchor="ctr"/>
            <a:lstStyle/>
            <a:p>
              <a:pPr algn="l" rtl="0"/>
              <a:endParaRPr lang="ar-IQ"/>
            </a:p>
          </p:txBody>
        </p:sp>
        <p:grpSp>
          <p:nvGrpSpPr>
            <p:cNvPr id="16" name="Group 12"/>
            <p:cNvGrpSpPr>
              <a:grpSpLocks/>
            </p:cNvGrpSpPr>
            <p:nvPr/>
          </p:nvGrpSpPr>
          <p:grpSpPr bwMode="auto">
            <a:xfrm>
              <a:off x="899592" y="228600"/>
              <a:ext cx="8015808" cy="8890294"/>
              <a:chOff x="899592" y="228600"/>
              <a:chExt cx="8015808" cy="8890294"/>
            </a:xfrm>
          </p:grpSpPr>
          <p:sp>
            <p:nvSpPr>
              <p:cNvPr id="17" name="Text Box 2"/>
              <p:cNvSpPr txBox="1">
                <a:spLocks noChangeArrowheads="1"/>
              </p:cNvSpPr>
              <p:nvPr/>
            </p:nvSpPr>
            <p:spPr bwMode="auto">
              <a:xfrm>
                <a:off x="990600" y="228600"/>
                <a:ext cx="7924800" cy="8890294"/>
              </a:xfrm>
              <a:prstGeom prst="rect">
                <a:avLst/>
              </a:prstGeom>
              <a:noFill/>
              <a:ln w="9525">
                <a:noFill/>
                <a:miter lim="800000"/>
                <a:headEnd/>
                <a:tailEnd/>
              </a:ln>
            </p:spPr>
            <p:txBody>
              <a:bodyPr>
                <a:spAutoFit/>
              </a:bodyPr>
              <a:lstStyle/>
              <a:p>
                <a:pPr algn="l" rtl="0" eaLnBrk="0" hangingPunct="0">
                  <a:spcBef>
                    <a:spcPct val="50000"/>
                  </a:spcBef>
                </a:pPr>
                <a:r>
                  <a:rPr lang="en-US" sz="1600" b="1" dirty="0">
                    <a:latin typeface="Lucida Sans" pitchFamily="34" charset="0"/>
                  </a:rPr>
                  <a:t>Factors That Determine A Dosage Regimen</a:t>
                </a:r>
              </a:p>
              <a:p>
                <a:pPr algn="l" rtl="0" eaLnBrk="0" hangingPunct="0">
                  <a:spcBef>
                    <a:spcPct val="50000"/>
                  </a:spcBef>
                </a:pPr>
                <a:r>
                  <a:rPr lang="en-US" sz="1600" b="1" dirty="0">
                    <a:latin typeface="Lucida Sans" pitchFamily="34" charset="0"/>
                  </a:rPr>
                  <a:t>Activity, Toxicity</a:t>
                </a:r>
                <a:r>
                  <a:rPr lang="en-US" sz="1600" dirty="0">
                    <a:latin typeface="Lucida Sans" pitchFamily="34" charset="0"/>
                  </a:rPr>
                  <a:t>					</a:t>
                </a:r>
                <a:r>
                  <a:rPr lang="en-US" sz="1600" b="1" dirty="0">
                    <a:latin typeface="Lucida Sans" pitchFamily="34" charset="0"/>
                  </a:rPr>
                  <a:t>Pharmacokinetics</a:t>
                </a:r>
              </a:p>
              <a:p>
                <a:pPr algn="l" rtl="0" eaLnBrk="0" hangingPunct="0">
                  <a:spcBef>
                    <a:spcPct val="50000"/>
                  </a:spcBef>
                </a:pPr>
                <a:r>
                  <a:rPr lang="en-US" sz="1600" dirty="0">
                    <a:latin typeface="Lucida Sans" pitchFamily="34" charset="0"/>
                  </a:rPr>
                  <a:t>Minimum therapeutic dose				Absorption</a:t>
                </a:r>
              </a:p>
              <a:p>
                <a:pPr algn="l" rtl="0" eaLnBrk="0" hangingPunct="0">
                  <a:spcBef>
                    <a:spcPct val="50000"/>
                  </a:spcBef>
                </a:pPr>
                <a:r>
                  <a:rPr lang="en-US" sz="1600" dirty="0">
                    <a:latin typeface="Lucida Sans" pitchFamily="34" charset="0"/>
                  </a:rPr>
                  <a:t>Toxic Dose                                                                    </a:t>
                </a:r>
                <a:r>
                  <a:rPr lang="ar-IQ" sz="1600" dirty="0">
                    <a:latin typeface="Lucida Sans" pitchFamily="34" charset="0"/>
                  </a:rPr>
                  <a:t>          </a:t>
                </a:r>
                <a:r>
                  <a:rPr lang="en-US" sz="1600" dirty="0">
                    <a:latin typeface="Lucida Sans" pitchFamily="34" charset="0"/>
                  </a:rPr>
                  <a:t>Distribution</a:t>
                </a:r>
              </a:p>
              <a:p>
                <a:pPr algn="l" rtl="0" eaLnBrk="0" hangingPunct="0">
                  <a:spcBef>
                    <a:spcPct val="50000"/>
                  </a:spcBef>
                </a:pPr>
                <a:r>
                  <a:rPr lang="en-US" sz="1600" dirty="0">
                    <a:latin typeface="Lucida Sans" pitchFamily="34" charset="0"/>
                  </a:rPr>
                  <a:t>Therapeutic index                                                          </a:t>
                </a:r>
                <a:r>
                  <a:rPr lang="ar-IQ" sz="1600" dirty="0">
                    <a:latin typeface="Lucida Sans" pitchFamily="34" charset="0"/>
                  </a:rPr>
                  <a:t>          </a:t>
                </a:r>
                <a:r>
                  <a:rPr lang="en-US" sz="1600" dirty="0">
                    <a:latin typeface="Lucida Sans" pitchFamily="34" charset="0"/>
                  </a:rPr>
                  <a:t>Metabolism              </a:t>
                </a:r>
              </a:p>
              <a:p>
                <a:pPr algn="l" rtl="0" eaLnBrk="0" hangingPunct="0">
                  <a:spcBef>
                    <a:spcPct val="50000"/>
                  </a:spcBef>
                </a:pPr>
                <a:r>
                  <a:rPr lang="en-US" sz="1600" dirty="0">
                    <a:latin typeface="Lucida Sans" pitchFamily="34" charset="0"/>
                  </a:rPr>
                  <a:t>Side effects                                                                   </a:t>
                </a:r>
                <a:r>
                  <a:rPr lang="ar-IQ" sz="1600" dirty="0">
                    <a:latin typeface="Lucida Sans" pitchFamily="34" charset="0"/>
                  </a:rPr>
                  <a:t>          </a:t>
                </a:r>
                <a:r>
                  <a:rPr lang="en-US" sz="1600" dirty="0">
                    <a:latin typeface="Lucida Sans" pitchFamily="34" charset="0"/>
                  </a:rPr>
                  <a:t> Excretion</a:t>
                </a:r>
              </a:p>
              <a:p>
                <a:pPr algn="l" rtl="0" eaLnBrk="0" hangingPunct="0">
                  <a:spcBef>
                    <a:spcPct val="50000"/>
                  </a:spcBef>
                </a:pPr>
                <a:r>
                  <a:rPr lang="en-US" sz="1600" dirty="0">
                    <a:latin typeface="Lucida Sans" pitchFamily="34" charset="0"/>
                  </a:rPr>
                  <a:t>Dose-response relationship</a:t>
                </a:r>
              </a:p>
              <a:p>
                <a:pPr algn="l" rtl="0" eaLnBrk="0" hangingPunct="0">
                  <a:spcBef>
                    <a:spcPct val="50000"/>
                  </a:spcBef>
                </a:pPr>
                <a:endParaRPr lang="en-US" sz="1600" dirty="0">
                  <a:latin typeface="Lucida Sans" pitchFamily="34" charset="0"/>
                </a:endParaRPr>
              </a:p>
              <a:p>
                <a:pPr algn="l" rtl="0" eaLnBrk="0" hangingPunct="0">
                  <a:spcBef>
                    <a:spcPct val="50000"/>
                  </a:spcBef>
                </a:pPr>
                <a:r>
                  <a:rPr lang="ar-IQ" sz="1600" b="1" dirty="0">
                    <a:latin typeface="Lucida Sans" pitchFamily="34" charset="0"/>
                  </a:rPr>
                  <a:t>  </a:t>
                </a:r>
              </a:p>
              <a:p>
                <a:pPr algn="l" rtl="0" eaLnBrk="0" hangingPunct="0">
                  <a:spcBef>
                    <a:spcPct val="50000"/>
                  </a:spcBef>
                </a:pPr>
                <a:r>
                  <a:rPr lang="en-US" sz="1600" b="1" dirty="0">
                    <a:latin typeface="Lucida Sans" pitchFamily="34" charset="0"/>
                  </a:rPr>
                  <a:t>		</a:t>
                </a:r>
                <a:r>
                  <a:rPr lang="ar-IQ" sz="1600" b="1" dirty="0">
                    <a:latin typeface="Lucida Sans" pitchFamily="34" charset="0"/>
                  </a:rPr>
                  <a:t> </a:t>
                </a:r>
                <a:r>
                  <a:rPr lang="en-US" sz="1600" b="1" dirty="0">
                    <a:latin typeface="Lucida Sans" pitchFamily="34" charset="0"/>
                  </a:rPr>
                  <a:t>Clinical Factors	</a:t>
                </a:r>
                <a:r>
                  <a:rPr lang="ar-IQ" sz="1600" b="1" dirty="0">
                    <a:latin typeface="Lucida Sans" pitchFamily="34" charset="0"/>
                  </a:rPr>
                  <a:t>                                     </a:t>
                </a:r>
                <a:r>
                  <a:rPr lang="en-US" sz="1600" b="1" dirty="0">
                    <a:latin typeface="Lucida Sans" pitchFamily="34" charset="0"/>
                  </a:rPr>
                  <a:t>Other Factors</a:t>
                </a:r>
                <a:endParaRPr lang="en-US" sz="1600" dirty="0">
                  <a:latin typeface="Lucida Sans" pitchFamily="34" charset="0"/>
                </a:endParaRPr>
              </a:p>
              <a:p>
                <a:pPr algn="l" rtl="0" eaLnBrk="0" hangingPunct="0">
                  <a:spcBef>
                    <a:spcPct val="50000"/>
                  </a:spcBef>
                </a:pPr>
                <a:r>
                  <a:rPr lang="en-US" sz="1600" dirty="0">
                    <a:latin typeface="Lucida Sans" pitchFamily="34" charset="0"/>
                  </a:rPr>
                  <a:t>Clinical State of patient</a:t>
                </a:r>
                <a:r>
                  <a:rPr lang="ar-IQ" sz="1600" dirty="0">
                    <a:latin typeface="Lucida Sans" pitchFamily="34" charset="0"/>
                  </a:rPr>
                  <a:t>        </a:t>
                </a:r>
                <a:r>
                  <a:rPr lang="en-GB" sz="1600" dirty="0" smtClean="0">
                    <a:latin typeface="Lucida Sans" pitchFamily="34" charset="0"/>
                  </a:rPr>
                  <a:t>          </a:t>
                </a:r>
                <a:r>
                  <a:rPr lang="ar-IQ" sz="1600" dirty="0" smtClean="0">
                    <a:latin typeface="Lucida Sans" pitchFamily="34" charset="0"/>
                  </a:rPr>
                  <a:t>          </a:t>
                </a:r>
                <a:r>
                  <a:rPr lang="en-US" sz="1600" dirty="0">
                    <a:latin typeface="Lucida Sans" pitchFamily="34" charset="0"/>
                  </a:rPr>
                  <a:t>Management of Therapy</a:t>
                </a:r>
                <a:r>
                  <a:rPr lang="ar-IQ" sz="1600" dirty="0">
                    <a:latin typeface="Lucida Sans" pitchFamily="34" charset="0"/>
                  </a:rPr>
                  <a:t>                   </a:t>
                </a:r>
                <a:r>
                  <a:rPr lang="en-US" sz="1600" dirty="0">
                    <a:latin typeface="Lucida Sans" pitchFamily="34" charset="0"/>
                  </a:rPr>
                  <a:t>	</a:t>
                </a:r>
              </a:p>
              <a:p>
                <a:pPr algn="l" rtl="0" eaLnBrk="0" hangingPunct="0">
                  <a:spcBef>
                    <a:spcPct val="50000"/>
                  </a:spcBef>
                </a:pPr>
                <a:r>
                  <a:rPr lang="en-US" sz="1400" dirty="0">
                    <a:latin typeface="Lucida Sans" pitchFamily="34" charset="0"/>
                  </a:rPr>
                  <a:t>Age, weight, urine pH	</a:t>
                </a:r>
                <a:r>
                  <a:rPr lang="ar-IQ" sz="1400" dirty="0">
                    <a:latin typeface="Lucida Sans" pitchFamily="34" charset="0"/>
                  </a:rPr>
                  <a:t>                 </a:t>
                </a:r>
                <a:r>
                  <a:rPr lang="en-GB" sz="1400" dirty="0" smtClean="0">
                    <a:latin typeface="Lucida Sans" pitchFamily="34" charset="0"/>
                  </a:rPr>
                  <a:t>  </a:t>
                </a:r>
                <a:r>
                  <a:rPr lang="ar-IQ" sz="1400" dirty="0" smtClean="0">
                    <a:latin typeface="Lucida Sans" pitchFamily="34" charset="0"/>
                  </a:rPr>
                  <a:t>      </a:t>
                </a:r>
                <a:r>
                  <a:rPr lang="en-US" sz="1400" dirty="0">
                    <a:latin typeface="Lucida Sans" pitchFamily="34" charset="0"/>
                  </a:rPr>
                  <a:t>Multiple drug therapy</a:t>
                </a:r>
                <a:r>
                  <a:rPr lang="ar-IQ" sz="1400" dirty="0">
                    <a:latin typeface="Lucida Sans" pitchFamily="34" charset="0"/>
                  </a:rPr>
                  <a:t>                         </a:t>
                </a:r>
                <a:r>
                  <a:rPr lang="en-US" sz="1400" dirty="0">
                    <a:latin typeface="Lucida Sans" pitchFamily="34" charset="0"/>
                  </a:rPr>
                  <a:t>Tolerance-dependence</a:t>
                </a:r>
              </a:p>
              <a:p>
                <a:pPr algn="l" rtl="0" eaLnBrk="0" hangingPunct="0">
                  <a:spcBef>
                    <a:spcPct val="50000"/>
                  </a:spcBef>
                </a:pPr>
                <a:r>
                  <a:rPr lang="en-US" sz="1400" dirty="0">
                    <a:latin typeface="Lucida Sans" pitchFamily="34" charset="0"/>
                  </a:rPr>
                  <a:t>Condition being treated	</a:t>
                </a:r>
                <a:r>
                  <a:rPr lang="ar-IQ" sz="1400" dirty="0">
                    <a:latin typeface="Lucida Sans" pitchFamily="34" charset="0"/>
                  </a:rPr>
                  <a:t>    </a:t>
                </a:r>
                <a:r>
                  <a:rPr lang="en-US" sz="1400" dirty="0">
                    <a:latin typeface="Lucida Sans" pitchFamily="34" charset="0"/>
                  </a:rPr>
                  <a:t>Convenience of regimen	</a:t>
                </a:r>
                <a:r>
                  <a:rPr lang="ar-IQ" sz="1400" dirty="0" smtClean="0">
                    <a:latin typeface="Lucida Sans" pitchFamily="34" charset="0"/>
                  </a:rPr>
                  <a:t>    </a:t>
                </a:r>
                <a:r>
                  <a:rPr lang="en-US" sz="1400" dirty="0" err="1">
                    <a:latin typeface="Lucida Sans" pitchFamily="34" charset="0"/>
                  </a:rPr>
                  <a:t>Pharmacogenetics</a:t>
                </a:r>
                <a:r>
                  <a:rPr lang="en-US" sz="1400" dirty="0">
                    <a:latin typeface="Lucida Sans" pitchFamily="34" charset="0"/>
                  </a:rPr>
                  <a:t>- 		                                                                                  </a:t>
                </a:r>
                <a:r>
                  <a:rPr lang="ar-IQ" sz="1400" dirty="0">
                    <a:latin typeface="Lucida Sans" pitchFamily="34" charset="0"/>
                  </a:rPr>
                  <a:t>                </a:t>
                </a:r>
                <a:r>
                  <a:rPr lang="en-US" sz="1400" dirty="0">
                    <a:latin typeface="Lucida Sans" pitchFamily="34" charset="0"/>
                  </a:rPr>
                  <a:t> idiosyncrasy</a:t>
                </a:r>
              </a:p>
              <a:p>
                <a:pPr algn="l" rtl="0" eaLnBrk="0" hangingPunct="0">
                  <a:spcBef>
                    <a:spcPct val="50000"/>
                  </a:spcBef>
                </a:pPr>
                <a:r>
                  <a:rPr lang="en-US" sz="1400" dirty="0">
                    <a:latin typeface="Lucida Sans" pitchFamily="34" charset="0"/>
                  </a:rPr>
                  <a:t>Existence of other disease states </a:t>
                </a:r>
                <a:r>
                  <a:rPr lang="ar-IQ" sz="1400" dirty="0">
                    <a:latin typeface="Lucida Sans" pitchFamily="34" charset="0"/>
                  </a:rPr>
                  <a:t>      </a:t>
                </a:r>
                <a:r>
                  <a:rPr lang="en-US" sz="1400" dirty="0">
                    <a:latin typeface="Lucida Sans" pitchFamily="34" charset="0"/>
                  </a:rPr>
                  <a:t>Compliance of patient</a:t>
                </a:r>
                <a:r>
                  <a:rPr lang="ar-IQ" sz="1400" dirty="0">
                    <a:latin typeface="Lucida Sans" pitchFamily="34" charset="0"/>
                  </a:rPr>
                  <a:t>                       </a:t>
                </a:r>
                <a:r>
                  <a:rPr lang="en-US" sz="1400" dirty="0">
                    <a:latin typeface="Lucida Sans" pitchFamily="34" charset="0"/>
                  </a:rPr>
                  <a:t>Drug interactions</a:t>
                </a:r>
                <a:endParaRPr lang="en-US" sz="1600" dirty="0">
                  <a:latin typeface="Lucida Sans" pitchFamily="34" charset="0"/>
                </a:endParaRPr>
              </a:p>
              <a:p>
                <a:pPr algn="l" rtl="0" eaLnBrk="0" hangingPunct="0">
                  <a:spcBef>
                    <a:spcPct val="50000"/>
                  </a:spcBef>
                </a:pPr>
                <a:endParaRPr lang="en-US" sz="1600" dirty="0">
                  <a:latin typeface="Lucida Sans" pitchFamily="34" charset="0"/>
                </a:endParaRPr>
              </a:p>
              <a:p>
                <a:pPr algn="l" rtl="0" eaLnBrk="0" hangingPunct="0">
                  <a:spcBef>
                    <a:spcPct val="50000"/>
                  </a:spcBef>
                </a:pPr>
                <a:endParaRPr lang="en-US" sz="1600" dirty="0">
                  <a:latin typeface="Lucida Sans" pitchFamily="34" charset="0"/>
                </a:endParaRPr>
              </a:p>
              <a:p>
                <a:pPr algn="l" rtl="0" eaLnBrk="0" hangingPunct="0">
                  <a:spcBef>
                    <a:spcPct val="50000"/>
                  </a:spcBef>
                </a:pPr>
                <a:endParaRPr lang="en-US" sz="1600" dirty="0">
                  <a:latin typeface="Lucida Sans" pitchFamily="34" charset="0"/>
                </a:endParaRPr>
              </a:p>
              <a:p>
                <a:pPr algn="l" rtl="0" eaLnBrk="0" hangingPunct="0">
                  <a:spcBef>
                    <a:spcPct val="50000"/>
                  </a:spcBef>
                </a:pPr>
                <a:endParaRPr lang="en-US" sz="1600" dirty="0">
                  <a:latin typeface="Lucida Sans" pitchFamily="34" charset="0"/>
                </a:endParaRPr>
              </a:p>
              <a:p>
                <a:pPr algn="l" rtl="0" eaLnBrk="0" hangingPunct="0">
                  <a:spcBef>
                    <a:spcPct val="50000"/>
                  </a:spcBef>
                </a:pPr>
                <a:endParaRPr lang="en-US" sz="1600" b="1" dirty="0">
                  <a:latin typeface="Lucida Sans" pitchFamily="34" charset="0"/>
                </a:endParaRPr>
              </a:p>
            </p:txBody>
          </p:sp>
          <p:sp>
            <p:nvSpPr>
              <p:cNvPr id="18" name="Line 4"/>
              <p:cNvSpPr>
                <a:spLocks noChangeShapeType="1"/>
              </p:cNvSpPr>
              <p:nvPr/>
            </p:nvSpPr>
            <p:spPr bwMode="auto">
              <a:xfrm>
                <a:off x="990600" y="609600"/>
                <a:ext cx="7391400" cy="0"/>
              </a:xfrm>
              <a:prstGeom prst="line">
                <a:avLst/>
              </a:prstGeom>
              <a:noFill/>
              <a:ln w="9525">
                <a:solidFill>
                  <a:schemeClr val="tx1"/>
                </a:solidFill>
                <a:round/>
                <a:headEnd/>
                <a:tailEnd/>
              </a:ln>
            </p:spPr>
            <p:txBody>
              <a:bodyPr wrap="none" anchor="ctr"/>
              <a:lstStyle/>
              <a:p>
                <a:pPr algn="l" rtl="0"/>
                <a:endParaRPr lang="ar-IQ"/>
              </a:p>
            </p:txBody>
          </p:sp>
          <p:sp>
            <p:nvSpPr>
              <p:cNvPr id="19" name="Line 5"/>
              <p:cNvSpPr>
                <a:spLocks noChangeShapeType="1"/>
              </p:cNvSpPr>
              <p:nvPr/>
            </p:nvSpPr>
            <p:spPr bwMode="auto">
              <a:xfrm>
                <a:off x="990600" y="914400"/>
                <a:ext cx="7391400" cy="0"/>
              </a:xfrm>
              <a:prstGeom prst="line">
                <a:avLst/>
              </a:prstGeom>
              <a:noFill/>
              <a:ln w="9525">
                <a:solidFill>
                  <a:schemeClr val="tx1"/>
                </a:solidFill>
                <a:round/>
                <a:headEnd/>
                <a:tailEnd/>
              </a:ln>
            </p:spPr>
            <p:txBody>
              <a:bodyPr wrap="none" anchor="ctr"/>
              <a:lstStyle/>
              <a:p>
                <a:pPr algn="l" rtl="0"/>
                <a:endParaRPr lang="ar-IQ"/>
              </a:p>
            </p:txBody>
          </p:sp>
          <p:sp>
            <p:nvSpPr>
              <p:cNvPr id="20" name="Line 7"/>
              <p:cNvSpPr>
                <a:spLocks noChangeShapeType="1"/>
              </p:cNvSpPr>
              <p:nvPr/>
            </p:nvSpPr>
            <p:spPr bwMode="auto">
              <a:xfrm>
                <a:off x="899592" y="3861048"/>
                <a:ext cx="5334000" cy="0"/>
              </a:xfrm>
              <a:prstGeom prst="line">
                <a:avLst/>
              </a:prstGeom>
              <a:noFill/>
              <a:ln w="9525">
                <a:solidFill>
                  <a:schemeClr val="tx1"/>
                </a:solidFill>
                <a:round/>
                <a:headEnd/>
                <a:tailEnd/>
              </a:ln>
            </p:spPr>
            <p:txBody>
              <a:bodyPr wrap="none" anchor="ctr"/>
              <a:lstStyle/>
              <a:p>
                <a:pPr algn="l" rtl="0"/>
                <a:endParaRPr lang="ar-IQ"/>
              </a:p>
            </p:txBody>
          </p:sp>
          <p:sp>
            <p:nvSpPr>
              <p:cNvPr id="21" name="Line 8"/>
              <p:cNvSpPr>
                <a:spLocks noChangeShapeType="1"/>
              </p:cNvSpPr>
              <p:nvPr/>
            </p:nvSpPr>
            <p:spPr bwMode="auto">
              <a:xfrm>
                <a:off x="899592" y="4293096"/>
                <a:ext cx="5334000" cy="0"/>
              </a:xfrm>
              <a:prstGeom prst="line">
                <a:avLst/>
              </a:prstGeom>
              <a:noFill/>
              <a:ln w="9525">
                <a:solidFill>
                  <a:schemeClr val="tx1"/>
                </a:solidFill>
                <a:round/>
                <a:headEnd/>
                <a:tailEnd/>
              </a:ln>
            </p:spPr>
            <p:txBody>
              <a:bodyPr wrap="none" anchor="ctr"/>
              <a:lstStyle/>
              <a:p>
                <a:pPr algn="l" rtl="0"/>
                <a:endParaRPr lang="ar-IQ"/>
              </a:p>
            </p:txBody>
          </p:sp>
          <p:sp>
            <p:nvSpPr>
              <p:cNvPr id="22" name="Line 9"/>
              <p:cNvSpPr>
                <a:spLocks noChangeShapeType="1"/>
              </p:cNvSpPr>
              <p:nvPr/>
            </p:nvSpPr>
            <p:spPr bwMode="auto">
              <a:xfrm flipV="1">
                <a:off x="3707904" y="2895600"/>
                <a:ext cx="940296" cy="605408"/>
              </a:xfrm>
              <a:prstGeom prst="line">
                <a:avLst/>
              </a:prstGeom>
              <a:noFill/>
              <a:ln w="9525">
                <a:solidFill>
                  <a:schemeClr val="tx1"/>
                </a:solidFill>
                <a:round/>
                <a:headEnd/>
                <a:tailEnd type="triangle" w="med" len="med"/>
              </a:ln>
            </p:spPr>
            <p:txBody>
              <a:bodyPr wrap="none" anchor="ctr"/>
              <a:lstStyle/>
              <a:p>
                <a:pPr algn="l" rtl="0"/>
                <a:endParaRPr lang="ar-IQ"/>
              </a:p>
            </p:txBody>
          </p:sp>
          <p:sp>
            <p:nvSpPr>
              <p:cNvPr id="23" name="Line 10"/>
              <p:cNvSpPr>
                <a:spLocks noChangeShapeType="1"/>
              </p:cNvSpPr>
              <p:nvPr/>
            </p:nvSpPr>
            <p:spPr bwMode="auto">
              <a:xfrm flipH="1" flipV="1">
                <a:off x="5791200" y="2895600"/>
                <a:ext cx="797024" cy="533400"/>
              </a:xfrm>
              <a:prstGeom prst="line">
                <a:avLst/>
              </a:prstGeom>
              <a:noFill/>
              <a:ln w="9525">
                <a:solidFill>
                  <a:schemeClr val="tx1"/>
                </a:solidFill>
                <a:round/>
                <a:headEnd/>
                <a:tailEnd type="triangle" w="med" len="med"/>
              </a:ln>
            </p:spPr>
            <p:txBody>
              <a:bodyPr wrap="none" anchor="ctr"/>
              <a:lstStyle/>
              <a:p>
                <a:pPr algn="l" rtl="0"/>
                <a:endParaRPr lang="ar-IQ"/>
              </a:p>
            </p:txBody>
          </p:sp>
          <p:sp>
            <p:nvSpPr>
              <p:cNvPr id="24" name="Line 11"/>
              <p:cNvSpPr>
                <a:spLocks noChangeShapeType="1"/>
              </p:cNvSpPr>
              <p:nvPr/>
            </p:nvSpPr>
            <p:spPr bwMode="auto">
              <a:xfrm flipH="1">
                <a:off x="5791200" y="1052736"/>
                <a:ext cx="581000" cy="776064"/>
              </a:xfrm>
              <a:prstGeom prst="line">
                <a:avLst/>
              </a:prstGeom>
              <a:noFill/>
              <a:ln w="9525">
                <a:solidFill>
                  <a:schemeClr val="tx1"/>
                </a:solidFill>
                <a:round/>
                <a:headEnd/>
                <a:tailEnd type="triangle" w="med" len="med"/>
              </a:ln>
            </p:spPr>
            <p:txBody>
              <a:bodyPr wrap="none" anchor="ctr"/>
              <a:lstStyle/>
              <a:p>
                <a:pPr algn="l" rtl="0"/>
                <a:endParaRPr lang="ar-IQ"/>
              </a:p>
            </p:txBody>
          </p:sp>
          <p:sp>
            <p:nvSpPr>
              <p:cNvPr id="25" name="Line 12"/>
              <p:cNvSpPr>
                <a:spLocks noChangeShapeType="1"/>
              </p:cNvSpPr>
              <p:nvPr/>
            </p:nvSpPr>
            <p:spPr bwMode="auto">
              <a:xfrm>
                <a:off x="3851920" y="1052736"/>
                <a:ext cx="872480" cy="776064"/>
              </a:xfrm>
              <a:prstGeom prst="line">
                <a:avLst/>
              </a:prstGeom>
              <a:noFill/>
              <a:ln w="9525">
                <a:solidFill>
                  <a:schemeClr val="tx1"/>
                </a:solidFill>
                <a:round/>
                <a:headEnd/>
                <a:tailEnd type="triangle" w="med" len="med"/>
              </a:ln>
            </p:spPr>
            <p:txBody>
              <a:bodyPr wrap="none" anchor="ctr"/>
              <a:lstStyle/>
              <a:p>
                <a:pPr algn="l" rtl="0"/>
                <a:endParaRPr lang="ar-IQ"/>
              </a:p>
            </p:txBody>
          </p:sp>
        </p:grpSp>
      </p:grpSp>
      <p:sp>
        <p:nvSpPr>
          <p:cNvPr id="26" name="Oval 25"/>
          <p:cNvSpPr/>
          <p:nvPr/>
        </p:nvSpPr>
        <p:spPr>
          <a:xfrm>
            <a:off x="3491880" y="1700808"/>
            <a:ext cx="1728192"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dirty="0" smtClean="0"/>
              <a:t>Dosage Regimen</a:t>
            </a:r>
            <a:endParaRPr lang="ar-IQ"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noAutofit/>
          </a:bodyPr>
          <a:lstStyle/>
          <a:p>
            <a:r>
              <a:rPr lang="en-US" sz="2400" dirty="0" smtClean="0">
                <a:latin typeface="Times New Roman" pitchFamily="18" charset="0"/>
                <a:cs typeface="Times New Roman" pitchFamily="18" charset="0"/>
              </a:rPr>
              <a:t>Following oral administration of  drug, blood samples are withdrawn at specific time intervals and analyzed for drug content. </a:t>
            </a:r>
          </a:p>
          <a:p>
            <a:r>
              <a:rPr lang="en-US" sz="2400" dirty="0" smtClean="0">
                <a:latin typeface="Times New Roman" pitchFamily="18" charset="0"/>
                <a:cs typeface="Times New Roman" pitchFamily="18" charset="0"/>
              </a:rPr>
              <a:t>The vertical presents the concentration of drug in blood, and horizontal axis presents time the samples were obtained following drug administration. </a:t>
            </a:r>
          </a:p>
          <a:p>
            <a:r>
              <a:rPr lang="en-US" sz="2400" b="1" dirty="0" smtClean="0">
                <a:latin typeface="Times New Roman" pitchFamily="18" charset="0"/>
                <a:cs typeface="Times New Roman" pitchFamily="18" charset="0"/>
              </a:rPr>
              <a:t>time zero the blood concentration of drug should be zero</a:t>
            </a:r>
            <a:r>
              <a:rPr lang="en-US" sz="2400" dirty="0" smtClean="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As the drug passes into the stomach and/or intestine, dissolves, and absorbed. As the sampling and analysis continue, the blood samples reveal increasing concentrations of drug until maximum (peak) concentration (</a:t>
            </a:r>
            <a:r>
              <a:rPr lang="en-US" sz="2000" dirty="0" err="1" smtClean="0">
                <a:latin typeface="Times New Roman" pitchFamily="18" charset="0"/>
                <a:cs typeface="Times New Roman" pitchFamily="18" charset="0"/>
              </a:rPr>
              <a:t>C</a:t>
            </a:r>
            <a:r>
              <a:rPr lang="en-US" sz="2000" baseline="-25000" dirty="0" err="1" smtClean="0">
                <a:latin typeface="Times New Roman" pitchFamily="18" charset="0"/>
                <a:cs typeface="Times New Roman" pitchFamily="18" charset="0"/>
              </a:rPr>
              <a:t>max</a:t>
            </a:r>
            <a:r>
              <a:rPr lang="en-US" sz="2000" dirty="0" smtClean="0">
                <a:latin typeface="Times New Roman" pitchFamily="18" charset="0"/>
                <a:cs typeface="Times New Roman" pitchFamily="18" charset="0"/>
              </a:rPr>
              <a:t>) is reached. Then the blood level of the drug decreases. </a:t>
            </a:r>
          </a:p>
          <a:p>
            <a:r>
              <a:rPr lang="en-US" sz="2000" dirty="0" smtClean="0">
                <a:latin typeface="Times New Roman" pitchFamily="18" charset="0"/>
                <a:cs typeface="Times New Roman" pitchFamily="18" charset="0"/>
              </a:rPr>
              <a:t>Absorption does not terminate after the peak blood level is reached; it may continue for some time. </a:t>
            </a:r>
          </a:p>
          <a:p>
            <a:r>
              <a:rPr lang="en-US" sz="2400" dirty="0" smtClean="0">
                <a:latin typeface="Times New Roman" pitchFamily="18" charset="0"/>
                <a:cs typeface="Times New Roman" pitchFamily="18" charset="0"/>
              </a:rPr>
              <a:t>process of drug elimination is continuous. It begins as soon as the drug first appears in the blood stream </a:t>
            </a:r>
            <a:r>
              <a:rPr lang="en-US" sz="2000" dirty="0" smtClean="0">
                <a:latin typeface="Times New Roman" pitchFamily="18" charset="0"/>
                <a:cs typeface="Times New Roman" pitchFamily="18" charset="0"/>
              </a:rPr>
              <a:t>and continues until all the drug has been eliminated. </a:t>
            </a:r>
          </a:p>
          <a:p>
            <a:r>
              <a:rPr lang="en-US" sz="2000" dirty="0" smtClean="0">
                <a:latin typeface="Times New Roman" pitchFamily="18" charset="0"/>
                <a:cs typeface="Times New Roman" pitchFamily="18" charset="0"/>
              </a:rPr>
              <a:t>The positive or   negative       slope of the curve indicates which process is faster. </a:t>
            </a:r>
            <a:endParaRPr lang="en-US" sz="2000" dirty="0">
              <a:latin typeface="Times New Roman" pitchFamily="18" charset="0"/>
              <a:cs typeface="Times New Roman" pitchFamily="18" charset="0"/>
            </a:endParaRPr>
          </a:p>
        </p:txBody>
      </p:sp>
      <p:sp>
        <p:nvSpPr>
          <p:cNvPr id="2" name="Title 1"/>
          <p:cNvSpPr>
            <a:spLocks noGrp="1"/>
          </p:cNvSpPr>
          <p:nvPr>
            <p:ph type="title"/>
          </p:nvPr>
        </p:nvSpPr>
        <p:spPr>
          <a:xfrm>
            <a:off x="457200" y="274638"/>
            <a:ext cx="8229600" cy="944562"/>
          </a:xfrm>
        </p:spPr>
        <p:txBody>
          <a:bodyPr>
            <a:noAutofit/>
          </a:bodyPr>
          <a:lstStyle/>
          <a:p>
            <a:r>
              <a:rPr lang="en-US" sz="3200" dirty="0" smtClean="0">
                <a:solidFill>
                  <a:schemeClr val="tx1"/>
                </a:solidFill>
              </a:rPr>
              <a:t>Blood, Serum, or Plasma Concentration time curve</a:t>
            </a:r>
            <a:endParaRPr lang="en-US" sz="3200" dirty="0">
              <a:solidFill>
                <a:schemeClr val="tx1"/>
              </a:solidFill>
            </a:endParaRPr>
          </a:p>
        </p:txBody>
      </p:sp>
    </p:spTree>
    <p:extLst>
      <p:ext uri="{BB962C8B-B14F-4D97-AF65-F5344CB8AC3E}">
        <p14:creationId xmlns:p14="http://schemas.microsoft.com/office/powerpoint/2010/main" val="790197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rtl="0"/>
            <a:r>
              <a:rPr lang="en-GB" sz="3200" dirty="0" smtClean="0"/>
              <a:t>Parameters for assessment and comparison of bioavailability </a:t>
            </a:r>
            <a:endParaRPr lang="ar-IQ" sz="3200" dirty="0"/>
          </a:p>
        </p:txBody>
      </p:sp>
      <p:sp>
        <p:nvSpPr>
          <p:cNvPr id="2" name="Content Placeholder 1"/>
          <p:cNvSpPr>
            <a:spLocks noGrp="1"/>
          </p:cNvSpPr>
          <p:nvPr>
            <p:ph idx="1"/>
          </p:nvPr>
        </p:nvSpPr>
        <p:spPr>
          <a:xfrm>
            <a:off x="251520" y="1772816"/>
            <a:ext cx="8712967" cy="4353347"/>
          </a:xfrm>
        </p:spPr>
        <p:txBody>
          <a:bodyPr>
            <a:normAutofit/>
          </a:bodyPr>
          <a:lstStyle/>
          <a:p>
            <a:pPr algn="just" rtl="0"/>
            <a:r>
              <a:rPr lang="en-GB" sz="2400" dirty="0" smtClean="0"/>
              <a:t>For comparative evaluation of the blood level curves following the oral administration of single doses of two formulations of the same drug entity the following parameters have been used</a:t>
            </a:r>
          </a:p>
          <a:p>
            <a:pPr marL="624078" indent="-514350" algn="just" rtl="0">
              <a:buFont typeface="+mj-lt"/>
              <a:buAutoNum type="arabicPeriod"/>
            </a:pPr>
            <a:r>
              <a:rPr lang="en-GB" sz="2400" dirty="0" smtClean="0"/>
              <a:t>The peak height concentration (</a:t>
            </a:r>
            <a:r>
              <a:rPr lang="en-GB" sz="2400" dirty="0" err="1" smtClean="0"/>
              <a:t>C</a:t>
            </a:r>
            <a:r>
              <a:rPr lang="en-GB" sz="2400" baseline="-25000" dirty="0" err="1" smtClean="0"/>
              <a:t>max</a:t>
            </a:r>
            <a:r>
              <a:rPr lang="en-GB" sz="2400" dirty="0" smtClean="0"/>
              <a:t>)</a:t>
            </a:r>
          </a:p>
          <a:p>
            <a:pPr marL="624078" indent="-514350" algn="just" rtl="0">
              <a:buFont typeface="+mj-lt"/>
              <a:buAutoNum type="arabicPeriod"/>
            </a:pPr>
            <a:r>
              <a:rPr lang="en-GB" sz="2400" dirty="0" smtClean="0"/>
              <a:t>The time of the peak concentration (T</a:t>
            </a:r>
            <a:r>
              <a:rPr lang="en-GB" sz="2400" baseline="-25000" dirty="0" smtClean="0"/>
              <a:t>max</a:t>
            </a:r>
            <a:r>
              <a:rPr lang="en-GB" sz="2400" dirty="0" smtClean="0"/>
              <a:t>)</a:t>
            </a:r>
          </a:p>
          <a:p>
            <a:pPr marL="624078" indent="-514350" algn="just" rtl="0">
              <a:buFont typeface="+mj-lt"/>
              <a:buAutoNum type="arabicPeriod"/>
            </a:pPr>
            <a:r>
              <a:rPr lang="en-GB" sz="2400" dirty="0" smtClean="0"/>
              <a:t>The area under the blood (or serum or plasma) concentration time curve (AUC</a:t>
            </a:r>
            <a:r>
              <a:rPr lang="en-GB" sz="2400" dirty="0" smtClean="0"/>
              <a:t>)</a:t>
            </a:r>
          </a:p>
          <a:p>
            <a:pPr marL="624078" indent="-514350" algn="just" rtl="0">
              <a:buFont typeface="+mj-lt"/>
              <a:buAutoNum type="arabicPeriod"/>
            </a:pPr>
            <a:endParaRPr lang="en-GB" sz="2400" dirty="0"/>
          </a:p>
          <a:p>
            <a:pPr marL="109728" indent="0" algn="just">
              <a:buNone/>
            </a:pPr>
            <a:r>
              <a:rPr lang="en-US" sz="2400" b="1" dirty="0" err="1">
                <a:latin typeface="Times New Roman" pitchFamily="18" charset="0"/>
                <a:cs typeface="Times New Roman" pitchFamily="18" charset="0"/>
              </a:rPr>
              <a:t>C</a:t>
            </a:r>
            <a:r>
              <a:rPr lang="en-US" sz="2400" b="1" baseline="-25000" dirty="0" err="1">
                <a:latin typeface="Times New Roman" pitchFamily="18" charset="0"/>
                <a:cs typeface="Times New Roman" pitchFamily="18" charset="0"/>
              </a:rPr>
              <a:t>max</a:t>
            </a:r>
            <a:r>
              <a:rPr lang="en-US" sz="2400" b="1" dirty="0">
                <a:latin typeface="Times New Roman" pitchFamily="18" charset="0"/>
                <a:cs typeface="Times New Roman" pitchFamily="18" charset="0"/>
              </a:rPr>
              <a:t> observed in blood following a dose of the drug, indicating a slope of zero</a:t>
            </a:r>
            <a:r>
              <a:rPr lang="en-US" sz="2400" dirty="0">
                <a:latin typeface="Times New Roman" pitchFamily="18" charset="0"/>
                <a:cs typeface="Times New Roman" pitchFamily="18" charset="0"/>
              </a:rPr>
              <a:t>, meaning the </a:t>
            </a:r>
            <a:r>
              <a:rPr lang="en-US" sz="2400" b="1" dirty="0">
                <a:solidFill>
                  <a:srgbClr val="7030A0"/>
                </a:solidFill>
                <a:latin typeface="Times New Roman" pitchFamily="18" charset="0"/>
                <a:cs typeface="Times New Roman" pitchFamily="18" charset="0"/>
              </a:rPr>
              <a:t>rates of absorption and elimination are equal</a:t>
            </a:r>
            <a:r>
              <a:rPr lang="en-US" sz="2400" dirty="0">
                <a:latin typeface="Times New Roman" pitchFamily="18" charset="0"/>
                <a:cs typeface="Times New Roman" pitchFamily="18" charset="0"/>
              </a:rPr>
              <a:t>. </a:t>
            </a:r>
          </a:p>
          <a:p>
            <a:pPr marL="109728" indent="0" algn="just" rtl="0">
              <a:buNone/>
            </a:pPr>
            <a:endParaRPr lang="en-GB" dirty="0" smtClean="0"/>
          </a:p>
          <a:p>
            <a:pPr marL="624078" indent="-514350" algn="just" rtl="0">
              <a:buNone/>
            </a:pPr>
            <a:endParaRPr lang="ar-IQ"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9290" y="188640"/>
            <a:ext cx="8663190" cy="2016224"/>
          </a:xfrm>
        </p:spPr>
        <p:txBody>
          <a:bodyPr/>
          <a:lstStyle/>
          <a:p>
            <a:pPr algn="just" rtl="0"/>
            <a:r>
              <a:rPr lang="en-US" dirty="0" smtClean="0"/>
              <a:t>Using Figure 5.4 as an example, the height of the peak concentration is equivalent to 4.0 mg/mL of drug in the serum, the time of the peak concentration is 2 hours after administration, and the AUC from 0 to 12 hours is calculated as 21.5 mg/mL × hours.</a:t>
            </a:r>
          </a:p>
          <a:p>
            <a:pPr algn="just" rtl="0">
              <a:buNone/>
            </a:pPr>
            <a:endParaRPr lang="ar-IQ" dirty="0"/>
          </a:p>
        </p:txBody>
      </p:sp>
      <p:pic>
        <p:nvPicPr>
          <p:cNvPr id="4" name="Picture 2"/>
          <p:cNvPicPr>
            <a:picLocks noChangeAspect="1" noChangeArrowheads="1"/>
          </p:cNvPicPr>
          <p:nvPr/>
        </p:nvPicPr>
        <p:blipFill>
          <a:blip r:embed="rId2" cstate="print"/>
          <a:srcRect l="16903" t="11218" r="19587" b="28324"/>
          <a:stretch>
            <a:fillRect/>
          </a:stretch>
        </p:blipFill>
        <p:spPr bwMode="auto">
          <a:xfrm>
            <a:off x="347179" y="2405817"/>
            <a:ext cx="8207075"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4434</TotalTime>
  <Words>6535</Words>
  <Application>Microsoft Office PowerPoint</Application>
  <PresentationFormat>On-screen Show (4:3)</PresentationFormat>
  <Paragraphs>348</Paragraphs>
  <Slides>66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Arial</vt:lpstr>
      <vt:lpstr>Calibri</vt:lpstr>
      <vt:lpstr>Calibri Light</vt:lpstr>
      <vt:lpstr>Lucida Sans</vt:lpstr>
      <vt:lpstr>Symbol</vt:lpstr>
      <vt:lpstr>Times New Roman</vt:lpstr>
      <vt:lpstr>Office Theme</vt:lpstr>
      <vt:lpstr>Dosage Form Design</vt:lpstr>
      <vt:lpstr> Bioavailability and Bioequivalence </vt:lpstr>
      <vt:lpstr> : </vt:lpstr>
      <vt:lpstr>PowerPoint Presentation</vt:lpstr>
      <vt:lpstr>PowerPoint Presentation</vt:lpstr>
      <vt:lpstr>FDA Bioavailability Submission Requirements</vt:lpstr>
      <vt:lpstr>Blood, Serum, or Plasma Concentration time curve</vt:lpstr>
      <vt:lpstr>Parameters for assessment and comparison of bioavailability </vt:lpstr>
      <vt:lpstr>PowerPoint Presentation</vt:lpstr>
      <vt:lpstr>PowerPoint Presentation</vt:lpstr>
      <vt:lpstr>PowerPoint Presentation</vt:lpstr>
      <vt:lpstr>PowerPoint Presentation</vt:lpstr>
      <vt:lpstr>PowerPoint Presentation</vt:lpstr>
      <vt:lpstr>Time of Peak </vt:lpstr>
      <vt:lpstr>Area Under the Serum Concentration–Time Curve </vt:lpstr>
      <vt:lpstr>PowerPoint Presentation</vt:lpstr>
      <vt:lpstr>PowerPoint Presentation</vt:lpstr>
      <vt:lpstr>PowerPoint Presentation</vt:lpstr>
      <vt:lpstr>Bioequivalence of drug product</vt:lpstr>
      <vt:lpstr> Terms Used To define The Type or Level of “Equivalency” Between Drug Products </vt:lpstr>
      <vt:lpstr>PowerPoint Presentation</vt:lpstr>
      <vt:lpstr>PowerPoint Presentation</vt:lpstr>
      <vt:lpstr>PowerPoint Presentation</vt:lpstr>
      <vt:lpstr>PowerPoint Presentation</vt:lpstr>
      <vt:lpstr>PowerPoint Presentation</vt:lpstr>
      <vt:lpstr>PowerPoint Presentation</vt:lpstr>
      <vt:lpstr>Multiple-dose bioavailability studies</vt:lpstr>
      <vt:lpstr>PowerPoint Presentation</vt:lpstr>
      <vt:lpstr>Conditions under which the FDA may waive   in vivo bioavailability requirement are as follows:</vt:lpstr>
      <vt:lpstr>Some Factors Which Can influence the Bioavailability Of Orally Administered Drugs </vt:lpstr>
      <vt:lpstr>PowerPoint Presentation</vt:lpstr>
      <vt:lpstr>Route of drug administration</vt:lpstr>
      <vt:lpstr>Routes of drug administration</vt:lpstr>
      <vt:lpstr>PowerPoint Presentation</vt:lpstr>
      <vt:lpstr>ORAL ROUTE</vt:lpstr>
      <vt:lpstr>Dosage Forms Applicable</vt:lpstr>
      <vt:lpstr>PowerPoint Presentation</vt:lpstr>
      <vt:lpstr>PowerPoint Presentation</vt:lpstr>
      <vt:lpstr>PowerPoint Presentation</vt:lpstr>
      <vt:lpstr>Absorption</vt:lpstr>
      <vt:lpstr>PowerPoint Presentation</vt:lpstr>
      <vt:lpstr>The oral or sublingual</vt:lpstr>
      <vt:lpstr>PowerPoint Presentation</vt:lpstr>
      <vt:lpstr>PowerPoint Presentation</vt:lpstr>
      <vt:lpstr>PowerPoint Presentation</vt:lpstr>
      <vt:lpstr>PowerPoint Presentation</vt:lpstr>
      <vt:lpstr>RECTAL ROUTE</vt:lpstr>
      <vt:lpstr>PowerPoint Presentation</vt:lpstr>
      <vt:lpstr>PARENTERAL ROUTE</vt:lpstr>
      <vt:lpstr>Subcutaneous Injections</vt:lpstr>
      <vt:lpstr>Intramuscular Injections</vt:lpstr>
      <vt:lpstr>Intravenous Injections</vt:lpstr>
      <vt:lpstr>ocular, oral, otic, and nasal  routes</vt:lpstr>
      <vt:lpstr>other routes</vt:lpstr>
      <vt:lpstr>PowerPoint Presentation</vt:lpstr>
      <vt:lpstr>Pharmacokinetic Principle</vt:lpstr>
      <vt:lpstr>PowerPoint Presentation</vt:lpstr>
      <vt:lpstr>PowerPoint Presentation</vt:lpstr>
      <vt:lpstr>PowerPoint Presentation</vt:lpstr>
      <vt:lpstr>half-life</vt:lpstr>
      <vt:lpstr>Concept of clearance </vt:lpstr>
      <vt:lpstr>PowerPoint Presentation</vt:lpstr>
      <vt:lpstr>PowerPoint Presentation</vt:lpstr>
      <vt:lpstr>Dosage regimen considerations </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14-15</dc:title>
  <dc:creator>hp pavilion</dc:creator>
  <cp:lastModifiedBy>Windows User</cp:lastModifiedBy>
  <cp:revision>377</cp:revision>
  <dcterms:created xsi:type="dcterms:W3CDTF">2013-04-27T19:49:50Z</dcterms:created>
  <dcterms:modified xsi:type="dcterms:W3CDTF">2019-05-06T19:16:31Z</dcterms:modified>
</cp:coreProperties>
</file>