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4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4AC41-A7F8-42AD-988E-C6A1AB537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38D77-B861-48A5-9FA6-DED3BF465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6773-14C7-4376-8D42-B1067CE0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B13D5-7D98-4088-B053-13AD35B7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A47C5-06E6-43C7-9785-8F47F17DF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9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C5BE0-4DB5-4F8C-94D3-AC1A9CFD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266C4-1D2B-4B6B-93AB-7DB38436C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592F6-A3AA-4473-A7A6-428CEAB2B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FD3FC-FFD1-48A0-80CD-3006A4F2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E6711-B181-400D-BC6E-C94192AF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8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683221-BE53-430A-886C-B8A7F40C2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93D72-994A-401B-B4F8-E0B492641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3663D-3B9C-4CB9-96D5-830BC3E84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B7965-AFA8-4B13-91DE-1536D8EF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70414-95E2-45A0-996D-072EC4E03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1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97ADA-1C8D-4C42-8119-B6C42B58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FD405-3254-4041-8320-771B45DA9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045D6-BF6D-4214-BCAB-C278BBF6F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06CEE-5E2D-4E95-9BE5-7AAFF253D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8C48E-60BB-4D91-AA26-DC0AB4F2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9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A3976-5E78-4D12-BE25-4F8BCD60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C1456-B900-46A8-8884-7323EFC66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02553-8049-4023-AE6C-CB5542B42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8E6A9-19F6-48AE-81E9-BDDA1D31E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3AF0C-07C7-462E-B980-DC083F5B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5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058E-92F0-42D6-AB2F-3A0DE02E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AE581-8012-4EDA-97B7-3C118EBF04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832418-5F46-40D8-B6A1-57B771882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DCA11-235C-4FF8-95E3-8F5F15C4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D370E-FF7E-4F05-B241-9915BA4E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C8967-7307-4FF9-B749-E55865F5E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0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915D9-71AB-4FFD-BC76-E1A45EEAB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E3237-7B57-47CF-B96F-F7D59F7B0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42208-F6A0-4A44-B787-D3B892830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89708F-B633-4FDA-AEC4-05F55349B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7EF13-46E4-4FC8-97D4-95C7EA55E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8469E-7996-4983-A7D2-C9D321E31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7C887-41A1-4190-A430-5EC313BF1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8B8D46-014A-48A1-A62D-C1C924826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3BED8-7F7F-491E-94B0-2A92BFDBF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97D03E-539E-4D06-BE42-4FAE2A6A5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AED6CB-9672-44A1-8279-499EFFE99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C2A2B1-0A5D-4C31-8FFA-DCB1F590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1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F73367-FD60-486D-82CE-7ABA263EF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290C3-9113-4FD0-9D4F-E92BA5103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E7D71-2A26-4C9D-B301-9E31F89F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4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F7C29-C523-48D9-BA5D-4CE0E35D9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E2CA1-CD65-48A4-8763-7D7A9805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D4534-B939-4DBE-9479-D7AAB081F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53E9B-8B26-4721-84BD-046681307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A8530-2F7C-46FA-9580-E5E415AF3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296DB-34E7-4748-A323-3A750185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8E3FE-0D09-46EE-9DDE-6BED50965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4D5EC8-49CB-4C63-BBC6-90A171CD5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34C12-27DF-474C-B8C4-0209A984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6691C-3572-431D-922D-0C8490410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EC232-1C53-4559-AD54-D51063FDB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90817-4BCE-43CB-81EC-E68B27108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7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E487A5-C6B9-4AF4-8C32-EF2760B24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11328-0CC8-42E6-AA15-7F5931016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BBA6F-3730-4587-8369-009D1B58B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5E0E1-2DC5-4738-AAD0-8D8ACDE50EF4}" type="datetimeFigureOut">
              <a:rPr lang="en-US" smtClean="0"/>
              <a:t>22/11/2018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AB7D5-9EA5-463F-AED6-FB1ED0571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DD364-A6D4-4959-8380-EB1851A34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70253-6452-4549-8516-CE0852D46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4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A984C-C1E1-4B5A-8891-C96CA11B5A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Medical 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CB4CB-1130-47B9-AA4F-F7B07D4967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650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242F-6B2B-4A2A-ABFC-00275972A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word roots and common suffixes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64A28-04D1-4F3E-AEAA-EB52D19AA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028" y="1340595"/>
            <a:ext cx="10515600" cy="5370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medical terminology we used a word root and combine it with other word elements to form medical terms (words made up of different parts or elements)</a:t>
            </a:r>
          </a:p>
          <a:p>
            <a:r>
              <a:rPr lang="en-US" dirty="0"/>
              <a:t>The root word mast is derived from the Greek word for breast. </a:t>
            </a:r>
            <a:r>
              <a:rPr lang="en-US" dirty="0">
                <a:solidFill>
                  <a:srgbClr val="FF0000"/>
                </a:solidFill>
              </a:rPr>
              <a:t>mast</a:t>
            </a:r>
            <a:r>
              <a:rPr lang="en-US" dirty="0"/>
              <a:t> + the suffix </a:t>
            </a:r>
            <a:r>
              <a:rPr lang="en-US" dirty="0">
                <a:solidFill>
                  <a:srgbClr val="FF0000"/>
                </a:solidFill>
              </a:rPr>
              <a:t>–</a:t>
            </a:r>
            <a:r>
              <a:rPr lang="en-US" dirty="0" err="1">
                <a:solidFill>
                  <a:srgbClr val="FF0000"/>
                </a:solidFill>
              </a:rPr>
              <a:t>ectomy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(removal of) → </a:t>
            </a:r>
            <a:r>
              <a:rPr lang="en-US" dirty="0">
                <a:solidFill>
                  <a:srgbClr val="FF0000"/>
                </a:solidFill>
              </a:rPr>
              <a:t>mastectomy</a:t>
            </a:r>
            <a:r>
              <a:rPr lang="en-US" dirty="0"/>
              <a:t> means    removal of the breast.</a:t>
            </a:r>
          </a:p>
          <a:p>
            <a:r>
              <a:rPr lang="en-US" dirty="0">
                <a:solidFill>
                  <a:srgbClr val="FF0000"/>
                </a:solidFill>
              </a:rPr>
              <a:t>Psych</a:t>
            </a:r>
            <a:r>
              <a:rPr lang="en-US" dirty="0"/>
              <a:t> (from the Greek word for mind) + </a:t>
            </a:r>
            <a:r>
              <a:rPr lang="en-US" dirty="0">
                <a:solidFill>
                  <a:srgbClr val="FF0000"/>
                </a:solidFill>
              </a:rPr>
              <a:t>logy</a:t>
            </a:r>
            <a:r>
              <a:rPr lang="en-US" dirty="0"/>
              <a:t> → </a:t>
            </a:r>
            <a:r>
              <a:rPr lang="en-US" dirty="0">
                <a:solidFill>
                  <a:srgbClr val="FF0000"/>
                </a:solidFill>
              </a:rPr>
              <a:t>Psychology</a:t>
            </a:r>
            <a:r>
              <a:rPr lang="en-US" dirty="0"/>
              <a:t> is the study of mental prosses and behavior.</a:t>
            </a:r>
          </a:p>
          <a:p>
            <a:pPr marL="0" indent="0">
              <a:buNone/>
            </a:pPr>
            <a:r>
              <a:rPr lang="en-US" dirty="0"/>
              <a:t>The suffix –logy means “the study of“ can be added to other word roots to form a number of new words. </a:t>
            </a:r>
            <a:r>
              <a:rPr lang="en-US" dirty="0">
                <a:solidFill>
                  <a:srgbClr val="FF0000"/>
                </a:solidFill>
              </a:rPr>
              <a:t>Pathology</a:t>
            </a:r>
            <a:r>
              <a:rPr lang="en-US" dirty="0"/>
              <a:t>: study of disease.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Dermatology</a:t>
            </a:r>
            <a:r>
              <a:rPr lang="en-US" dirty="0"/>
              <a:t>: study of skin.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Gerontology</a:t>
            </a:r>
            <a:r>
              <a:rPr lang="en-US" dirty="0"/>
              <a:t>: study of the elderly.</a:t>
            </a:r>
          </a:p>
        </p:txBody>
      </p:sp>
    </p:spTree>
    <p:extLst>
      <p:ext uri="{BB962C8B-B14F-4D97-AF65-F5344CB8AC3E}">
        <p14:creationId xmlns:p14="http://schemas.microsoft.com/office/powerpoint/2010/main" val="101688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CD3AA-7E72-477A-A54E-842D3564F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1F7D9-DE50-4AE2-AAD7-4E499566E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four type of word elements that make up medical terms are:</a:t>
            </a:r>
          </a:p>
          <a:p>
            <a:pPr marL="0" indent="0">
              <a:buNone/>
            </a:pPr>
            <a:r>
              <a:rPr lang="en-US" dirty="0"/>
              <a:t>Roots, suffixes, prefixes and combining forms.</a:t>
            </a:r>
          </a:p>
          <a:p>
            <a:r>
              <a:rPr lang="en-US" dirty="0"/>
              <a:t>Word root: reveals the central meaning of the word and frequently describes a body part.</a:t>
            </a:r>
          </a:p>
          <a:p>
            <a:pPr marL="0" indent="0">
              <a:buNone/>
            </a:pPr>
            <a:r>
              <a:rPr lang="en-US" dirty="0"/>
              <a:t>   ex: the word root mast describes the breast.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Peri</a:t>
            </a:r>
            <a:r>
              <a:rPr lang="en-US" dirty="0" err="1">
                <a:solidFill>
                  <a:srgbClr val="FF0000"/>
                </a:solidFill>
              </a:rPr>
              <a:t>arthr</a:t>
            </a:r>
            <a:r>
              <a:rPr lang="en-US" dirty="0" err="1"/>
              <a:t>itis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arth</a:t>
            </a:r>
            <a:r>
              <a:rPr lang="en-US" dirty="0"/>
              <a:t>: joint is the root.</a:t>
            </a:r>
          </a:p>
          <a:p>
            <a:r>
              <a:rPr lang="en-US" dirty="0"/>
              <a:t>Suffixes: come at the end of the word. They add meaning to the root.</a:t>
            </a:r>
          </a:p>
          <a:p>
            <a:pPr marL="0" indent="0">
              <a:buNone/>
            </a:pPr>
            <a:r>
              <a:rPr lang="en-US" dirty="0"/>
              <a:t>   ex: -</a:t>
            </a:r>
            <a:r>
              <a:rPr lang="en-US" dirty="0" err="1"/>
              <a:t>ectomy</a:t>
            </a:r>
            <a:r>
              <a:rPr lang="en-US" dirty="0"/>
              <a:t>: removal of. </a:t>
            </a:r>
            <a:r>
              <a:rPr lang="en-US" dirty="0">
                <a:solidFill>
                  <a:srgbClr val="FF0000"/>
                </a:solidFill>
              </a:rPr>
              <a:t>mastectomy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gastrectomy</a:t>
            </a:r>
            <a:r>
              <a:rPr lang="en-US" dirty="0"/>
              <a:t> and </a:t>
            </a:r>
            <a:r>
              <a:rPr lang="en-US" dirty="0" err="1">
                <a:solidFill>
                  <a:srgbClr val="FF0000"/>
                </a:solidFill>
              </a:rPr>
              <a:t>arthrectomy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8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1A36-91A6-433D-A1A4-49B7BB86B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6682"/>
            <a:ext cx="10515600" cy="630855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Prefixes: always come at the beginning of the word and will frequently suggest information about the number of parts, location of the organ, direction, time or frequency.</a:t>
            </a:r>
          </a:p>
          <a:p>
            <a:pPr marL="0" indent="0">
              <a:buNone/>
            </a:pPr>
            <a:r>
              <a:rPr lang="en-US" dirty="0"/>
              <a:t>   Ex: </a:t>
            </a:r>
            <a:r>
              <a:rPr lang="en-US" dirty="0">
                <a:solidFill>
                  <a:srgbClr val="FF0000"/>
                </a:solidFill>
              </a:rPr>
              <a:t>Hyper- </a:t>
            </a:r>
            <a:r>
              <a:rPr lang="en-US" dirty="0"/>
              <a:t>(over, above, excessive), </a:t>
            </a:r>
            <a:r>
              <a:rPr lang="en-US" dirty="0">
                <a:solidFill>
                  <a:srgbClr val="FF0000"/>
                </a:solidFill>
              </a:rPr>
              <a:t>peri-</a:t>
            </a:r>
            <a:r>
              <a:rPr lang="en-US" dirty="0"/>
              <a:t> (around), </a:t>
            </a:r>
            <a:r>
              <a:rPr lang="en-US" dirty="0">
                <a:solidFill>
                  <a:srgbClr val="FF0000"/>
                </a:solidFill>
              </a:rPr>
              <a:t>tachy-</a:t>
            </a:r>
            <a:r>
              <a:rPr lang="en-US" dirty="0"/>
              <a:t> (rapid, fast),   </a:t>
            </a:r>
            <a:r>
              <a:rPr lang="en-US" dirty="0">
                <a:solidFill>
                  <a:srgbClr val="FF0000"/>
                </a:solidFill>
              </a:rPr>
              <a:t>epi-</a:t>
            </a:r>
            <a:r>
              <a:rPr lang="en-US" dirty="0"/>
              <a:t> (upon, over), </a:t>
            </a:r>
            <a:r>
              <a:rPr lang="en-US" dirty="0">
                <a:solidFill>
                  <a:srgbClr val="FF0000"/>
                </a:solidFill>
              </a:rPr>
              <a:t>tri-</a:t>
            </a:r>
            <a:r>
              <a:rPr lang="en-US" dirty="0"/>
              <a:t> (three)</a:t>
            </a:r>
          </a:p>
          <a:p>
            <a:pPr marL="0" indent="0">
              <a:buNone/>
            </a:pPr>
            <a:r>
              <a:rPr lang="en-US" dirty="0"/>
              <a:t>  These can be added to word roots and/ or word roots with a suffix.</a:t>
            </a:r>
          </a:p>
          <a:p>
            <a:pPr marL="0" indent="0">
              <a:buNone/>
            </a:pPr>
            <a:r>
              <a:rPr lang="en-US" dirty="0"/>
              <a:t>  Ex: </a:t>
            </a:r>
            <a:r>
              <a:rPr lang="en-US" dirty="0" err="1">
                <a:solidFill>
                  <a:srgbClr val="FF0000"/>
                </a:solidFill>
              </a:rPr>
              <a:t>Hyper</a:t>
            </a:r>
            <a:r>
              <a:rPr lang="en-US" dirty="0" err="1">
                <a:solidFill>
                  <a:srgbClr val="0070C0"/>
                </a:solidFill>
              </a:rPr>
              <a:t>gastric</a:t>
            </a:r>
            <a:r>
              <a:rPr lang="en-US" dirty="0"/>
              <a:t> (meaning </a:t>
            </a:r>
            <a:r>
              <a:rPr lang="en-US" dirty="0">
                <a:solidFill>
                  <a:srgbClr val="FF0000"/>
                </a:solidFill>
              </a:rPr>
              <a:t>above</a:t>
            </a:r>
            <a:r>
              <a:rPr lang="en-US" dirty="0"/>
              <a:t> the </a:t>
            </a:r>
            <a:r>
              <a:rPr lang="en-US" dirty="0">
                <a:solidFill>
                  <a:srgbClr val="0070C0"/>
                </a:solidFill>
              </a:rPr>
              <a:t>stomach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>
                <a:solidFill>
                  <a:srgbClr val="FF0000"/>
                </a:solidFill>
              </a:rPr>
              <a:t>Peri</a:t>
            </a:r>
            <a:r>
              <a:rPr lang="en-US" dirty="0" err="1">
                <a:solidFill>
                  <a:srgbClr val="0070C0"/>
                </a:solidFill>
              </a:rPr>
              <a:t>arthr</a:t>
            </a:r>
            <a:r>
              <a:rPr lang="en-US" dirty="0" err="1"/>
              <a:t>itis</a:t>
            </a:r>
            <a:r>
              <a:rPr lang="en-US" dirty="0"/>
              <a:t> (inflammation </a:t>
            </a:r>
            <a:r>
              <a:rPr lang="en-US" dirty="0">
                <a:solidFill>
                  <a:srgbClr val="FF0000"/>
                </a:solidFill>
              </a:rPr>
              <a:t>around</a:t>
            </a:r>
            <a:r>
              <a:rPr lang="en-US" dirty="0"/>
              <a:t> the </a:t>
            </a:r>
            <a:r>
              <a:rPr lang="en-US" dirty="0">
                <a:solidFill>
                  <a:srgbClr val="0070C0"/>
                </a:solidFill>
              </a:rPr>
              <a:t>joint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rgbClr val="FF0000"/>
                </a:solidFill>
              </a:rPr>
              <a:t>Tachy</a:t>
            </a:r>
            <a:r>
              <a:rPr lang="en-US" dirty="0">
                <a:solidFill>
                  <a:srgbClr val="0070C0"/>
                </a:solidFill>
              </a:rPr>
              <a:t>cardia</a:t>
            </a:r>
            <a:r>
              <a:rPr lang="en-US" dirty="0"/>
              <a:t> (a </a:t>
            </a:r>
            <a:r>
              <a:rPr lang="en-US" dirty="0">
                <a:solidFill>
                  <a:srgbClr val="FF0000"/>
                </a:solidFill>
              </a:rPr>
              <a:t>rapid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heart rate</a:t>
            </a:r>
            <a:r>
              <a:rPr lang="en-US" dirty="0"/>
              <a:t>)</a:t>
            </a:r>
          </a:p>
          <a:p>
            <a:r>
              <a:rPr lang="en-US" dirty="0"/>
              <a:t>Combining form which consists of the word root + one or more vowels, often an “o“, this is required to facilitate pronunciation.</a:t>
            </a:r>
          </a:p>
          <a:p>
            <a:pPr marL="0" indent="0">
              <a:buNone/>
            </a:pPr>
            <a:r>
              <a:rPr lang="en-US" dirty="0"/>
              <a:t>   the vowel is used between two word roots, and also between a root and suffix when the suffix begins with a consonant.</a:t>
            </a:r>
          </a:p>
          <a:p>
            <a:pPr marL="0" indent="0">
              <a:buNone/>
            </a:pPr>
            <a:r>
              <a:rPr lang="en-US" dirty="0"/>
              <a:t>Ex: </a:t>
            </a:r>
            <a:r>
              <a:rPr lang="en-US" dirty="0" err="1"/>
              <a:t>gastr</a:t>
            </a:r>
            <a:r>
              <a:rPr lang="en-US" dirty="0"/>
              <a:t>/o    enter   -itis    (inflammation of the stomach and intestines)</a:t>
            </a:r>
          </a:p>
        </p:txBody>
      </p:sp>
    </p:spTree>
    <p:extLst>
      <p:ext uri="{BB962C8B-B14F-4D97-AF65-F5344CB8AC3E}">
        <p14:creationId xmlns:p14="http://schemas.microsoft.com/office/powerpoint/2010/main" val="407865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23866-72C1-46B4-8F52-2DFC2C5D0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1. psychology: the study of mental processes and behavior</a:t>
            </a:r>
          </a:p>
          <a:p>
            <a:pPr marL="0" indent="0">
              <a:buNone/>
            </a:pPr>
            <a:r>
              <a:rPr lang="en-US" dirty="0"/>
              <a:t>    2. pathology: the study of disease processes</a:t>
            </a:r>
          </a:p>
          <a:p>
            <a:pPr marL="0" indent="0">
              <a:buNone/>
            </a:pPr>
            <a:r>
              <a:rPr lang="en-US" dirty="0"/>
              <a:t>    3. hematology: the study of blood and blood disorders</a:t>
            </a:r>
          </a:p>
          <a:p>
            <a:pPr marL="0" indent="0">
              <a:buNone/>
            </a:pPr>
            <a:r>
              <a:rPr lang="en-US" dirty="0"/>
              <a:t>    4. cardiology: the study of the heart and its diseases</a:t>
            </a:r>
          </a:p>
          <a:p>
            <a:pPr marL="0" indent="0">
              <a:buNone/>
            </a:pPr>
            <a:r>
              <a:rPr lang="en-US" dirty="0"/>
              <a:t>    5. </a:t>
            </a:r>
            <a:r>
              <a:rPr lang="en-US" err="1"/>
              <a:t>dermatology</a:t>
            </a:r>
            <a:r>
              <a:rPr lang="en-US"/>
              <a:t>: the </a:t>
            </a:r>
            <a:r>
              <a:rPr lang="en-US" dirty="0"/>
              <a:t>study of the skin and its diseases</a:t>
            </a:r>
          </a:p>
          <a:p>
            <a:pPr marL="0" indent="0">
              <a:buNone/>
            </a:pPr>
            <a:r>
              <a:rPr lang="en-US" dirty="0"/>
              <a:t>    6. gerontology: the study of the aging process and its accompanying diseases</a:t>
            </a:r>
          </a:p>
        </p:txBody>
      </p:sp>
    </p:spTree>
    <p:extLst>
      <p:ext uri="{BB962C8B-B14F-4D97-AF65-F5344CB8AC3E}">
        <p14:creationId xmlns:p14="http://schemas.microsoft.com/office/powerpoint/2010/main" val="2471168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475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Medical Terminology</vt:lpstr>
      <vt:lpstr>Basic word roots and common suffixes</vt:lpstr>
      <vt:lpstr>Word Elements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Terminology</dc:title>
  <dc:creator>afrah.salman</dc:creator>
  <cp:lastModifiedBy>afrah.salman</cp:lastModifiedBy>
  <cp:revision>25</cp:revision>
  <dcterms:created xsi:type="dcterms:W3CDTF">2018-11-21T18:28:50Z</dcterms:created>
  <dcterms:modified xsi:type="dcterms:W3CDTF">2018-11-22T06:47:04Z</dcterms:modified>
</cp:coreProperties>
</file>