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271" r:id="rId4"/>
    <p:sldId id="313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312" r:id="rId15"/>
    <p:sldId id="310" r:id="rId16"/>
    <p:sldId id="282" r:id="rId17"/>
    <p:sldId id="285" r:id="rId18"/>
    <p:sldId id="305" r:id="rId19"/>
    <p:sldId id="286" r:id="rId20"/>
    <p:sldId id="307" r:id="rId21"/>
    <p:sldId id="306" r:id="rId22"/>
    <p:sldId id="284" r:id="rId23"/>
    <p:sldId id="314" r:id="rId24"/>
    <p:sldId id="287" r:id="rId25"/>
    <p:sldId id="302" r:id="rId26"/>
    <p:sldId id="303" r:id="rId27"/>
    <p:sldId id="304" r:id="rId28"/>
    <p:sldId id="288" r:id="rId29"/>
    <p:sldId id="289" r:id="rId30"/>
    <p:sldId id="290" r:id="rId31"/>
    <p:sldId id="291" r:id="rId32"/>
    <p:sldId id="315" r:id="rId33"/>
    <p:sldId id="316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BE3C-9758-BC47-96AF-86382CD07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3C8B5-8565-284B-934A-8A0CF783C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C36E-E6E8-B540-AE63-95A70EC9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4026-3857-5649-8610-BD6A1CF8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CBA73-E8C0-D440-9D7E-1EFAB09A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C285-BBA7-9F46-B0CB-BA1DB8F7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37652-C259-4542-9B63-06CCA91D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9EBA-E01A-004C-BF1A-59B7DEB7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0611-9E72-0846-9B9E-12F7CFF9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B00A-3F09-1F4A-BB20-0DBD747C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3DF8D-51BA-C14D-8A38-47CD4D852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DF541-A95A-5747-A337-D08FAAFE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7550D-3170-2E4F-A768-FE2582A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F61E8-CB0A-7048-9956-16235CF5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392CF-D0F3-1449-914F-F7E9FB1D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5325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695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CDFA-36EA-414E-A4FC-A2068531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5936-F6C2-AA43-9EA4-570B5D90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821A-1A6B-524F-B901-30C4B416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A1280-3DA0-654F-ACB5-7583C468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DEA1-2BEF-1C4E-9F27-BA3A82C9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2ADE-8C23-4347-B1CC-ABC278BA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3AF64-B7DE-0543-8A2C-6A40B105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53FA-2974-8F4D-BFFA-7A070F43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211A-0277-8340-B450-19944F34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2B142-1A90-9340-8754-E64FD821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3023-8031-9E41-B1E5-0B54F9D7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298F-8A5C-724B-A6AA-B4E2D1EB0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4F81D-601E-704A-B40C-07A445069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EFAA-FDBB-6544-82BB-9915FB49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4533-88A4-844F-B3DB-65A459F4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0A160-BDAC-D141-8046-C0B3D479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A88D-ECB5-B748-87C0-30C8E1DB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E80C2-08AE-6D4A-9076-EBE613E9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1EC13-8E2D-E84C-93F9-F1B7B9FF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41AE2-1B10-FE4E-977C-752E348C9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3DEFA-EF3A-7E4E-8CF9-21F23B42B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5B904-50B3-2744-A007-D764E70B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ABF23-F7AF-8748-A69C-AB4F976E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99AAA-F989-2F49-9E4F-9BFDC999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A5CB-8702-F049-B02C-7A169666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BE4B9-318B-5648-B073-E6AA6780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0B0D8-AE06-0E42-A6D5-E22B8715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55355-6946-3D43-8CF1-DF993BB4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233F0-FD20-B04E-A486-2E56CB69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2D319-A2BD-7A41-B603-203428E2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4615D-1D2E-4E45-8959-3600F58D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1DD0-6EAA-5B4D-8E3C-EE223399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A6CF0-8824-8A41-8D05-AFA38BE9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E286B-D11B-FE42-B286-4783213D6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B7AC5-AB6E-1849-BAC6-AD2F4050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3D05A-8118-5540-A85C-A7DFAE95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9BB7A-0208-7C4A-83DA-0FE2F3EC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4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5AFB-F4DD-014B-B027-F26F3CD9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C6AC2-B6E6-D245-8EC2-3E45DD5F5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AC5BF-4592-0348-9E3F-74602B7E7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7CD66-4477-8A46-8BD7-FE309A57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1ADDE-B9DA-294B-8706-36772D4B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3278-7F6D-344C-B436-8886E074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632AB-6570-FF4D-93BB-FEF593EF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10CC6-371C-7547-A349-91D542228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0185-C68A-864D-90E4-D6434B505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A5DB-11AA-7548-9DB6-3AEB942D8BA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A2D30-3395-2744-9233-E376714F5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EE26-AD3F-7343-9049-4FFB58BE3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397C-0F14-F943-B5A4-86F3F15D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samalhaj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5BE4-0F30-E240-BF62-133452E7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753" y="60337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merican Typewriter" panose="02090604020004020304" pitchFamily="18" charset="77"/>
              </a:rPr>
              <a:t>Drugs used in Parkinson’s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C47AE-5417-5547-A37B-2168658DD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297" y="3963875"/>
            <a:ext cx="6343135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Asst Prof Dr Inam S. Arif</a:t>
            </a:r>
          </a:p>
          <a:p>
            <a:r>
              <a:rPr lang="en-US" dirty="0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  <a:hlinkClick r:id="rId2"/>
              </a:rPr>
              <a:t>isamalhaj@yahoo.com</a:t>
            </a:r>
            <a:endParaRPr lang="en-US" dirty="0"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Pharm.dr.isamalhaj@uomustansiriyah.edu.iq</a:t>
            </a:r>
            <a:endParaRPr lang="en-US" dirty="0"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image18.png" descr="image18.png">
            <a:extLst>
              <a:ext uri="{FF2B5EF4-FFF2-40B4-BE49-F238E27FC236}">
                <a16:creationId xmlns:a16="http://schemas.microsoft.com/office/drawing/2014/main" id="{D386FC9E-DC65-C44E-AD28-738CE339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755" y="3963875"/>
            <a:ext cx="3695997" cy="2772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28E21C98-B399-074C-98B5-1482E682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22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74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4- Dopamine Receptor Agonist"/>
          <p:cNvSpPr txBox="1">
            <a:spLocks noGrp="1"/>
          </p:cNvSpPr>
          <p:nvPr>
            <p:ph type="title"/>
          </p:nvPr>
        </p:nvSpPr>
        <p:spPr>
          <a:xfrm>
            <a:off x="437615" y="8905"/>
            <a:ext cx="10300407" cy="1518047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4- Dopamine Receptor Agonist</a:t>
            </a:r>
          </a:p>
        </p:txBody>
      </p:sp>
      <p:sp>
        <p:nvSpPr>
          <p:cNvPr id="217" name="Ergot derive. (Bomocriptine)…"/>
          <p:cNvSpPr txBox="1">
            <a:spLocks noGrp="1"/>
          </p:cNvSpPr>
          <p:nvPr>
            <p:ph type="body" sz="half" idx="4294967295"/>
          </p:nvPr>
        </p:nvSpPr>
        <p:spPr>
          <a:xfrm>
            <a:off x="680488" y="1934027"/>
            <a:ext cx="7804547" cy="34905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941100"/>
              </a:buClr>
              <a:buChar char="★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Ergot derive. (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Bomocriptine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941100"/>
              </a:buClr>
              <a:buChar char="★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Non-ergot derive.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Font typeface="Wingdings" charset="2"/>
              <a:buChar char="Ø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Ropinirole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Font typeface="Wingdings" charset="2"/>
              <a:buChar char="Ø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Pramipexole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Font typeface="Wingdings" charset="2"/>
              <a:buChar char="Ø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Rotigotine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Font typeface="Wingdings" charset="2"/>
              <a:buChar char="Ø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Apomorhhine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291892" y="2893108"/>
            <a:ext cx="2386287" cy="1180131"/>
          </a:xfrm>
          <a:prstGeom prst="rect">
            <a:avLst/>
          </a:prstGeom>
          <a:noFill/>
          <a:ln w="19050" cap="flat">
            <a:solidFill>
              <a:srgbClr val="9411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Bromocriptine</a:t>
            </a:r>
          </a:p>
          <a:p>
            <a:pPr algn="l"/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Pramipexole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  <a:p>
            <a:pPr algn="l"/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pple Color Emoji" charset="0"/>
                <a:cs typeface="Times New Roman" panose="02020603050405020304" pitchFamily="18" charset="0"/>
              </a:rPr>
              <a:t>Ropinirole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Apple Color Emoji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065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0" name="image31.png" descr="image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94" y="-18000"/>
            <a:ext cx="3833001" cy="68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-5026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49263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Bromocriptine"/>
          <p:cNvSpPr txBox="1">
            <a:spLocks noGrp="1"/>
          </p:cNvSpPr>
          <p:nvPr>
            <p:ph type="title"/>
          </p:nvPr>
        </p:nvSpPr>
        <p:spPr>
          <a:xfrm>
            <a:off x="1452562" y="312539"/>
            <a:ext cx="7804547" cy="942188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Bromocriptine</a:t>
            </a:r>
          </a:p>
        </p:txBody>
      </p:sp>
      <p:sp>
        <p:nvSpPr>
          <p:cNvPr id="223" name="similar to l-dopa…"/>
          <p:cNvSpPr txBox="1">
            <a:spLocks noGrp="1"/>
          </p:cNvSpPr>
          <p:nvPr>
            <p:ph type="body" idx="4294967295"/>
          </p:nvPr>
        </p:nvSpPr>
        <p:spPr>
          <a:xfrm>
            <a:off x="592906" y="1934865"/>
            <a:ext cx="11006188" cy="4759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941100"/>
              </a:buClr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agonist 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l-dopa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(widely used in the past)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41100"/>
              </a:buClr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hallucination, confusion, delirium, nausea &amp;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orthstatic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hypotension more common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dyskinesia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 with patients with psychiatric problems,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vascular disease</a:t>
            </a:r>
          </a:p>
        </p:txBody>
      </p:sp>
      <p:pic>
        <p:nvPicPr>
          <p:cNvPr id="224" name="image4.jpeg" descr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51" y="163743"/>
            <a:ext cx="2340000" cy="23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601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88429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pomorhhine, Pramipexole, Ropinirole, Rotigotine"/>
          <p:cNvSpPr txBox="1"/>
          <p:nvPr/>
        </p:nvSpPr>
        <p:spPr>
          <a:xfrm>
            <a:off x="181232" y="227449"/>
            <a:ext cx="1201076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12528" lvl="1">
              <a:spcBef>
                <a:spcPts val="2953"/>
              </a:spcBef>
              <a:buClr>
                <a:srgbClr val="941100"/>
              </a:buClr>
              <a:buSzPct val="75000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/>
              <a:t>Apomorhhine, Pramipexole,</a:t>
            </a:r>
            <a:r>
              <a:rPr lang="en-US" sz="3200" dirty="0"/>
              <a:t> </a:t>
            </a:r>
            <a:r>
              <a:rPr sz="3200" dirty="0"/>
              <a:t>Ropinirole</a:t>
            </a:r>
            <a:r>
              <a:rPr lang="en-US" sz="3200" dirty="0"/>
              <a:t> &amp; </a:t>
            </a:r>
            <a:r>
              <a:rPr sz="3200" dirty="0"/>
              <a:t>Rotigotine</a:t>
            </a:r>
          </a:p>
        </p:txBody>
      </p:sp>
      <p:sp>
        <p:nvSpPr>
          <p:cNvPr id="227" name="Pramipexole &amp; Ropinirole / oral…"/>
          <p:cNvSpPr txBox="1">
            <a:spLocks noGrp="1"/>
          </p:cNvSpPr>
          <p:nvPr>
            <p:ph type="body" idx="4294967295"/>
          </p:nvPr>
        </p:nvSpPr>
        <p:spPr>
          <a:xfrm>
            <a:off x="323492" y="885632"/>
            <a:ext cx="11868508" cy="59220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8770" indent="-218770" defTabSz="287526">
              <a:spcBef>
                <a:spcPts val="2039"/>
              </a:spcBef>
              <a:defRPr sz="25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Non-ergot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Pramipexole &amp; Ropinirole / oral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Apomorphine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injectable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Rotigotine /  transdermal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once daily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Apomorphine used  in hypomobility “off” phenomenon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Alleviate motor problems, delay need to l-dopa &amp; reduce dose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effect on CVS problems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ausea, hallucinate,insomnia, constipation &amp; orthostatic hypos.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Cimetidine ???</a:t>
            </a:r>
          </a:p>
          <a:p>
            <a:pPr marL="218770" indent="-218770" defTabSz="287526">
              <a:spcBef>
                <a:spcPts val="2039"/>
              </a:spcBef>
              <a:defRPr sz="25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 antibiotic???</a:t>
            </a:r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50319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11476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3851-AAA0-CE42-82B5-FE813140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2" y="370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Pergolide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8C750-2B11-3D49-8D50-33C610BAC4BD}"/>
              </a:ext>
            </a:extLst>
          </p:cNvPr>
          <p:cNvSpPr/>
          <p:nvPr/>
        </p:nvSpPr>
        <p:spPr>
          <a:xfrm>
            <a:off x="420130" y="662781"/>
            <a:ext cx="9761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Ergot derivative, directly stimulates both D1 and D2receptors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widely used for parkinsonism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use has been associated with the development of valvular heart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58C1B1-CAD1-A843-A9DA-85FB9ADB9F46}"/>
              </a:ext>
            </a:extLst>
          </p:cNvPr>
          <p:cNvSpPr/>
          <p:nvPr/>
        </p:nvSpPr>
        <p:spPr>
          <a:xfrm>
            <a:off x="147252" y="2374231"/>
            <a:ext cx="120447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Pramipexole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an ergot derivative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preferential affinity for the D3 family of receptors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as mono therapy in mild cases &amp; also helpful in patients with advanced cases, permitting the dose of levodopa to be reduced and smoothing out response fluctuations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ameliorate affective symptoms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possible neuroprotective effect has been suggested by its ability to scavenge hydrogen peroxide</a:t>
            </a:r>
          </a:p>
        </p:txBody>
      </p:sp>
    </p:spTree>
    <p:extLst>
      <p:ext uri="{BB962C8B-B14F-4D97-AF65-F5344CB8AC3E}">
        <p14:creationId xmlns:p14="http://schemas.microsoft.com/office/powerpoint/2010/main" val="4867028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F21-6F3C-B34F-8F35-D76F6F42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153238"/>
            <a:ext cx="10515600" cy="109479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Ropinirole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CCD58-E2E8-1147-A9E2-5FF7155161B8}"/>
              </a:ext>
            </a:extLst>
          </p:cNvPr>
          <p:cNvSpPr/>
          <p:nvPr/>
        </p:nvSpPr>
        <p:spPr>
          <a:xfrm>
            <a:off x="160639" y="578869"/>
            <a:ext cx="120313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nonergoline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derivative, 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pure D2 receptor agonist 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as monotherapy in patients with mild disease and as a means of smoothing the response to levodopa and response fluctuations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metabolized by CYP1A2; (possible D- D interaction)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66BA1-C879-734E-8293-E27C8335CF3A}"/>
              </a:ext>
            </a:extLst>
          </p:cNvPr>
          <p:cNvSpPr/>
          <p:nvPr/>
        </p:nvSpPr>
        <p:spPr>
          <a:xfrm>
            <a:off x="168876" y="3201365"/>
            <a:ext cx="118542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Rotigotine</a:t>
            </a:r>
            <a:endParaRPr lang="en-US" sz="36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endParaRPr lang="en-US" dirty="0"/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daily through a skin patch, is approved for treatment of early Parkinson’s disease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provides more continuous dopaminergic stimulation than oral medication in early parkinsonism ( less efficacy in more advanced cases)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side effects are similar to those of other DA agonists</a:t>
            </a:r>
          </a:p>
        </p:txBody>
      </p:sp>
    </p:spTree>
    <p:extLst>
      <p:ext uri="{BB962C8B-B14F-4D97-AF65-F5344CB8AC3E}">
        <p14:creationId xmlns:p14="http://schemas.microsoft.com/office/powerpoint/2010/main" val="420723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ide Effects of DA Agonists"/>
          <p:cNvSpPr txBox="1">
            <a:spLocks noGrp="1"/>
          </p:cNvSpPr>
          <p:nvPr>
            <p:ph type="title"/>
          </p:nvPr>
        </p:nvSpPr>
        <p:spPr>
          <a:xfrm>
            <a:off x="-172995" y="-127764"/>
            <a:ext cx="10849233" cy="1518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7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400" dirty="0"/>
              <a:t>Side Effects of DA Agonists</a:t>
            </a:r>
          </a:p>
        </p:txBody>
      </p:sp>
      <p:pic>
        <p:nvPicPr>
          <p:cNvPr id="230" name="image32.png" descr="image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80" y="1290208"/>
            <a:ext cx="3338852" cy="55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33.png" descr="image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46" y="1480842"/>
            <a:ext cx="3928884" cy="46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687" y="50491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61841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5- Amantadine"/>
          <p:cNvSpPr txBox="1"/>
          <p:nvPr/>
        </p:nvSpPr>
        <p:spPr>
          <a:xfrm>
            <a:off x="595660" y="24513"/>
            <a:ext cx="4451540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800" dirty="0">
                <a:solidFill>
                  <a:srgbClr val="C00000"/>
                </a:solidFill>
              </a:rPr>
              <a:t>5- Amantadine</a:t>
            </a:r>
          </a:p>
        </p:txBody>
      </p:sp>
      <p:sp>
        <p:nvSpPr>
          <p:cNvPr id="239" name="antiviral…"/>
          <p:cNvSpPr txBox="1"/>
          <p:nvPr/>
        </p:nvSpPr>
        <p:spPr>
          <a:xfrm>
            <a:off x="353482" y="2201538"/>
            <a:ext cx="11249513" cy="284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ntiviral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ncrease DA release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/>
              <a:t> antagonize the effects of adenosine at adenosine A2</a:t>
            </a:r>
          </a:p>
          <a:p>
            <a:pPr>
              <a:buClr>
                <a:srgbClr val="C00000"/>
              </a:buClr>
            </a:pPr>
            <a:r>
              <a:rPr lang="en-US" dirty="0"/>
              <a:t>             receptors, which may inhibit D2  receptor function</a:t>
            </a:r>
            <a:r>
              <a:rPr lang="en-US" sz="3600" dirty="0"/>
              <a:t>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288" indent="-571500">
              <a:buClr>
                <a:srgbClr val="C00000"/>
              </a:buClr>
              <a:buSzPct val="75000"/>
              <a:buFont typeface="Wingdings" pitchFamily="2" charset="2"/>
              <a:buChar char="Ø"/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cholinergic receptors</a:t>
            </a:r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Amantadine is an antagonist of the NMDA-type</a:t>
            </a:r>
          </a:p>
          <a:p>
            <a:pPr>
              <a:buClr>
                <a:srgbClr val="C00000"/>
              </a:buCl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glutamate receptor, suggesting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antidyskinetic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effect.</a:t>
            </a:r>
          </a:p>
        </p:txBody>
      </p:sp>
      <p:pic>
        <p:nvPicPr>
          <p:cNvPr id="240" name="image5.jpeg" descr="imag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145" y="1076957"/>
            <a:ext cx="2304001" cy="230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603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BA0-89DC-E84D-A015-21910D5E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5" y="0"/>
            <a:ext cx="10515600" cy="63019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Amantidine</a:t>
            </a:r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CB28-34A4-2847-8F6F-2B0DEAF5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5" y="315097"/>
            <a:ext cx="10985157" cy="6042454"/>
          </a:xfrm>
        </p:spPr>
        <p:txBody>
          <a:bodyPr>
            <a:normAutofit/>
          </a:bodyPr>
          <a:lstStyle/>
          <a:p>
            <a:pPr marL="598288" indent="-571500">
              <a:buClr>
                <a:srgbClr val="C00000"/>
              </a:buClr>
              <a:buSzPct val="75000"/>
              <a:buFont typeface="Wingdings" pitchFamily="2" charset="2"/>
              <a:buChar char="Ø"/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Amantadine is less efficacious than levodopa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benefits may be short-lived, often disappearing after only a few weeks of treatment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 during that time it may favorably influence the bradykinesia, rigidity, and tremor of parkinsonism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288" indent="-571500">
              <a:buClr>
                <a:srgbClr val="C00000"/>
              </a:buClr>
              <a:buSzPct val="75000"/>
              <a:buFont typeface="Wingdings" pitchFamily="2" charset="2"/>
              <a:buChar char="Ø"/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</a:t>
            </a:r>
          </a:p>
          <a:p>
            <a:pPr marL="428610" indent="-401822" algn="just">
              <a:lnSpc>
                <a:spcPct val="100000"/>
              </a:lnSpc>
              <a:buClr>
                <a:srgbClr val="851001"/>
              </a:buClr>
              <a:buSzPct val="75000"/>
              <a:buFont typeface="Wingdings" charset="2"/>
              <a:buChar char="v"/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doses: restlessness, agitation, confusion &amp; hallucination</a:t>
            </a:r>
          </a:p>
          <a:p>
            <a:pPr marL="428610" indent="-401822">
              <a:buClr>
                <a:srgbClr val="851001"/>
              </a:buClr>
              <a:buSzPct val="75000"/>
              <a:buFont typeface="Wingdings" charset="2"/>
              <a:buChar char="v"/>
              <a:defRPr sz="33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doses:Acute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toxic psychoses Orthostatic  hypotension, urinary retention, dry mouth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7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6- Antimuscarinic Agents"/>
          <p:cNvSpPr txBox="1">
            <a:spLocks noGrp="1"/>
          </p:cNvSpPr>
          <p:nvPr>
            <p:ph type="ctrTitle"/>
          </p:nvPr>
        </p:nvSpPr>
        <p:spPr>
          <a:xfrm>
            <a:off x="1649253" y="198330"/>
            <a:ext cx="7358063" cy="8800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6- Antimuscarinic Agents</a:t>
            </a:r>
          </a:p>
        </p:txBody>
      </p:sp>
      <p:sp>
        <p:nvSpPr>
          <p:cNvPr id="243" name="Trihexyphenidyl, Benztropine, Procyclidine, Biperidine…"/>
          <p:cNvSpPr txBox="1">
            <a:spLocks noGrp="1"/>
          </p:cNvSpPr>
          <p:nvPr>
            <p:ph type="subTitle" idx="1"/>
          </p:nvPr>
        </p:nvSpPr>
        <p:spPr>
          <a:xfrm>
            <a:off x="351100" y="835313"/>
            <a:ext cx="11005587" cy="56643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Trihexyphenidyl, Benztropine, Procyclidine,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Biperidine</a:t>
            </a:r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efficacy</a:t>
            </a:r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adjuvant therapy</a:t>
            </a:r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induces mood changes, xerostomia, constipation, visual disturbances</a:t>
            </a:r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 with GIT peristalsis</a:t>
            </a:r>
          </a:p>
          <a:p>
            <a:pPr marL="277803" indent="-277803" algn="l">
              <a:buClr>
                <a:srgbClr val="941100"/>
              </a:buClr>
              <a:buSzPct val="75000"/>
              <a:buFont typeface="American Typewriter"/>
              <a:buChar char="✴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CI: glaucoma, prostate hyperplasia, pyloric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941100"/>
              </a:buClr>
              <a:buSzPct val="75000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</a:p>
        </p:txBody>
      </p:sp>
      <p:pic>
        <p:nvPicPr>
          <p:cNvPr id="244" name="image36.png" descr="image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18" y="1913672"/>
            <a:ext cx="3848782" cy="136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37.png" descr="image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161" y="4360031"/>
            <a:ext cx="2825839" cy="23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464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25F8-D32F-4C45-BC82-A5CDA724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5375189"/>
            <a:ext cx="11952074" cy="12820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 of the sequence of neurons involved in parkinsonism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DAergic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(red) originating in the substantia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normally inhibit the GABAergic output from the striatum, whereas cholinergic N (green) exert an excitatory effect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Bottom: In parkinsonism, there is a selective loss of dopaminergic neurons (dashed, red)</a:t>
            </a:r>
            <a:r>
              <a:rPr lang="en-US" sz="20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0D8729-6504-1444-8E31-6DD20EAA0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666" y="0"/>
            <a:ext cx="6112043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0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457B-5C4E-4649-8B1B-8FDA8793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2168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Antimuscarinic Agents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5618-59DE-AA40-8D26-7B4B3C79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started with a low dose of one of the drugs in this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category, the dosage gradually being increased until benefit occurs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 until adverse effects limit further increments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patients do not respond to one drug, a trial with another member of the drug class is warranted and may be successful</a:t>
            </a:r>
          </a:p>
        </p:txBody>
      </p:sp>
    </p:spTree>
    <p:extLst>
      <p:ext uri="{BB962C8B-B14F-4D97-AF65-F5344CB8AC3E}">
        <p14:creationId xmlns:p14="http://schemas.microsoft.com/office/powerpoint/2010/main" val="151037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0916F-3923-AD42-9273-6E144931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" y="2261971"/>
            <a:ext cx="10533009" cy="432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9BFCA7-1388-6344-9516-F75CC7C19DD8}"/>
              </a:ext>
            </a:extLst>
          </p:cNvPr>
          <p:cNvSpPr/>
          <p:nvPr/>
        </p:nvSpPr>
        <p:spPr>
          <a:xfrm>
            <a:off x="388114" y="481560"/>
            <a:ext cx="10663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Some drugs with antimuscarinic properties used in parkinso</a:t>
            </a:r>
            <a:r>
              <a:rPr lang="en-US" sz="3600" dirty="0">
                <a:solidFill>
                  <a:srgbClr val="C00000"/>
                </a:solidFill>
              </a:rPr>
              <a:t>nism </a:t>
            </a:r>
          </a:p>
        </p:txBody>
      </p:sp>
    </p:spTree>
    <p:extLst>
      <p:ext uri="{BB962C8B-B14F-4D97-AF65-F5344CB8AC3E}">
        <p14:creationId xmlns:p14="http://schemas.microsoft.com/office/powerpoint/2010/main" val="213437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6" name="image35.png" descr="image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" y="1165200"/>
            <a:ext cx="12072322" cy="5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53385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756B-3BC4-1142-BE67-C116C25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1D400-EA1E-7E4F-A41F-0FB2DCD81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022" y="0"/>
            <a:ext cx="55054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rugs used Alzheimer’s disease"/>
          <p:cNvSpPr txBox="1">
            <a:spLocks noGrp="1"/>
          </p:cNvSpPr>
          <p:nvPr>
            <p:ph type="title"/>
          </p:nvPr>
        </p:nvSpPr>
        <p:spPr>
          <a:xfrm>
            <a:off x="0" y="168483"/>
            <a:ext cx="10985157" cy="8126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2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Drugs used </a:t>
            </a:r>
            <a:r>
              <a:rPr lang="en-US" dirty="0"/>
              <a:t>in </a:t>
            </a:r>
            <a:r>
              <a:rPr dirty="0"/>
              <a:t>Alzheimer’s disease</a:t>
            </a:r>
          </a:p>
        </p:txBody>
      </p:sp>
      <p:sp>
        <p:nvSpPr>
          <p:cNvPr id="248" name="Dementia in Alzheimer involves…"/>
          <p:cNvSpPr txBox="1"/>
          <p:nvPr/>
        </p:nvSpPr>
        <p:spPr>
          <a:xfrm>
            <a:off x="931753" y="4847909"/>
            <a:ext cx="10621815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Dementia in Alzheimer involves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B-amyloid 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neurofibrillary tangles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aggregates hyperphosphorylated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tau protein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cortical neurones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,mainly cholinergic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65163" y="1292379"/>
            <a:ext cx="10985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57" indent="-321457">
              <a:buClr>
                <a:srgbClr val="C00000"/>
              </a:buClr>
              <a:buFont typeface="Wingdings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 neurodegenerative disorder characterized by progressive impairment of short-term memory, language, and thought processes.</a:t>
            </a:r>
          </a:p>
          <a:p>
            <a:pPr marL="321457" indent="-321457">
              <a:buClr>
                <a:srgbClr val="C00000"/>
              </a:buClr>
              <a:buFont typeface="Wingdings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Functions are typically lost in the reverse order in which they were attained. </a:t>
            </a:r>
          </a:p>
          <a:p>
            <a:pPr marL="321457" indent="-321457">
              <a:buClr>
                <a:srgbClr val="C00000"/>
              </a:buClr>
              <a:buFont typeface="Wingdings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In advanced stages, patients cannot perform simple activities of daily life. </a:t>
            </a:r>
          </a:p>
          <a:p>
            <a:pPr marL="321457" indent="-321457">
              <a:buClr>
                <a:srgbClr val="C00000"/>
              </a:buClr>
              <a:buFont typeface="Wingdings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Diagnosis is usually made 3 years or more after symptom onset, and life expectancy is approximately 7 to 10 years after diagnosis.</a:t>
            </a:r>
          </a:p>
        </p:txBody>
      </p:sp>
    </p:spTree>
    <p:extLst>
      <p:ext uri="{BB962C8B-B14F-4D97-AF65-F5344CB8AC3E}">
        <p14:creationId xmlns:p14="http://schemas.microsoft.com/office/powerpoint/2010/main" val="14910214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3" y="-105568"/>
            <a:ext cx="9957373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AAD704E6-ED4A-604E-8801-6647F420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-16834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391949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185463"/>
            <a:ext cx="11096367" cy="1518047"/>
          </a:xfrm>
        </p:spPr>
        <p:txBody>
          <a:bodyPr>
            <a:noAutofit/>
          </a:bodyPr>
          <a:lstStyle/>
          <a:p>
            <a:pPr algn="ctr"/>
            <a:r>
              <a:rPr lang="en-US" altLang="x-none" sz="3600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charset="0"/>
                <a:cs typeface="Times New Roman" charset="0"/>
              </a:rPr>
              <a:t>How the Brain and Nerve Cells Change During Alzheimer's Disease</a:t>
            </a:r>
            <a:br>
              <a:rPr lang="en-US" altLang="x-none" sz="1969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altLang="x-none" sz="1969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x-none" sz="1969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endParaRPr lang="en-US" sz="1969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5757"/>
          <a:stretch>
            <a:fillRect/>
          </a:stretch>
        </p:blipFill>
        <p:spPr bwMode="auto">
          <a:xfrm>
            <a:off x="2479180" y="1153637"/>
            <a:ext cx="5775542" cy="56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01301055-7230-5342-B8C0-726D3F947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-16834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388603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85" y="3288937"/>
            <a:ext cx="4611715" cy="35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60" y="58711"/>
            <a:ext cx="4617983" cy="35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jpeg">
            <a:extLst>
              <a:ext uri="{FF2B5EF4-FFF2-40B4-BE49-F238E27FC236}">
                <a16:creationId xmlns:a16="http://schemas.microsoft.com/office/drawing/2014/main" id="{E04170DE-3896-1F44-8059-C8DFA7B3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687" y="-16834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25602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1- Acetylcholinesterase inhibitors:…"/>
          <p:cNvSpPr txBox="1"/>
          <p:nvPr/>
        </p:nvSpPr>
        <p:spPr>
          <a:xfrm>
            <a:off x="581890" y="2011556"/>
            <a:ext cx="11610109" cy="470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109" dirty="0"/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Acetylcholinesterase inhibitors: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Donepezil, Galantamine, rivastigmine</a:t>
            </a:r>
          </a:p>
          <a:p>
            <a:pPr algn="l"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SE: NVD, anorexia, tremor, bradycardia, muscle cramps</a:t>
            </a:r>
          </a:p>
          <a:p>
            <a:pPr algn="l"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NMDA R antagonist: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Glutamate stimulation—————disturbed memories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stimulation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————-N degeneration 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apoptosis (Ca</a:t>
            </a:r>
            <a:r>
              <a:rPr sz="2800" baseline="3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Memantine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NMDA antag. / well tolerated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SE: confusion, agitation, restlessness</a:t>
            </a:r>
          </a:p>
          <a:p>
            <a:pPr marL="260439" indent="-260439">
              <a:buClr>
                <a:srgbClr val="941100"/>
              </a:buClr>
              <a:buSzPct val="75000"/>
              <a:buFont typeface="American Typewriter"/>
              <a:buChar char="✤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Given in combination with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Therapy:…"/>
          <p:cNvSpPr txBox="1"/>
          <p:nvPr/>
        </p:nvSpPr>
        <p:spPr>
          <a:xfrm>
            <a:off x="581891" y="646759"/>
            <a:ext cx="9559636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Therapy:</a:t>
            </a:r>
          </a:p>
          <a:p>
            <a:pPr marL="457200" indent="-457200" algn="l">
              <a:buFont typeface="Wingdings" pitchFamily="2" charset="2"/>
              <a:buChar char="Ø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cholinergic  enhancement</a:t>
            </a:r>
          </a:p>
          <a:p>
            <a:pPr marL="457200" indent="-457200" algn="l">
              <a:buFont typeface="Wingdings" pitchFamily="2" charset="2"/>
              <a:buChar char="Ø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excitotoxic action of NMDA glutamate</a:t>
            </a:r>
          </a:p>
        </p:txBody>
      </p:sp>
      <p:sp>
        <p:nvSpPr>
          <p:cNvPr id="253" name="Drugs used Alzheimer’s disease"/>
          <p:cNvSpPr txBox="1"/>
          <p:nvPr/>
        </p:nvSpPr>
        <p:spPr>
          <a:xfrm>
            <a:off x="1813173" y="0"/>
            <a:ext cx="7804547" cy="607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normAutofit lnSpcReduction="10000"/>
          </a:bodyPr>
          <a:lstStyle>
            <a:lvl1pPr>
              <a:defRPr sz="52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56" dirty="0"/>
              <a:t>Drugs used </a:t>
            </a:r>
            <a:r>
              <a:rPr lang="en-US" sz="3656" dirty="0"/>
              <a:t>in </a:t>
            </a:r>
            <a:r>
              <a:rPr sz="3656" dirty="0"/>
              <a:t>Alzheimer’s disease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-16834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921818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Drugs Used in Multiple sclerosis"/>
          <p:cNvSpPr txBox="1">
            <a:spLocks noGrp="1"/>
          </p:cNvSpPr>
          <p:nvPr>
            <p:ph type="ctrTitle"/>
          </p:nvPr>
        </p:nvSpPr>
        <p:spPr>
          <a:xfrm>
            <a:off x="623210" y="172403"/>
            <a:ext cx="10552671" cy="1046499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sz="4400" dirty="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Drugs Used in Multiple sclerosis</a:t>
            </a:r>
          </a:p>
        </p:txBody>
      </p:sp>
      <p:sp>
        <p:nvSpPr>
          <p:cNvPr id="256" name="Autoimmune inflammatory demyelinateddisease"/>
          <p:cNvSpPr txBox="1">
            <a:spLocks noGrp="1"/>
          </p:cNvSpPr>
          <p:nvPr>
            <p:ph type="subTitle" sz="quarter" idx="1"/>
          </p:nvPr>
        </p:nvSpPr>
        <p:spPr>
          <a:xfrm>
            <a:off x="345990" y="1748433"/>
            <a:ext cx="10293178" cy="7947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inflammatory demyelinated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</a:p>
        </p:txBody>
      </p:sp>
      <p:pic>
        <p:nvPicPr>
          <p:cNvPr id="257" name="image2.gif" descr="imag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421" y="2214000"/>
            <a:ext cx="5595158" cy="46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15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31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rugs used in Parkinson’s Disease"/>
          <p:cNvSpPr txBox="1">
            <a:spLocks noGrp="1"/>
          </p:cNvSpPr>
          <p:nvPr>
            <p:ph type="title"/>
          </p:nvPr>
        </p:nvSpPr>
        <p:spPr>
          <a:xfrm>
            <a:off x="0" y="61784"/>
            <a:ext cx="11716290" cy="10379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800" dirty="0"/>
              <a:t>Drugs used in Parkinson’s Disease</a:t>
            </a:r>
          </a:p>
        </p:txBody>
      </p:sp>
      <p:sp>
        <p:nvSpPr>
          <p:cNvPr id="184" name="1- Levodopa and Carbidopa"/>
          <p:cNvSpPr txBox="1"/>
          <p:nvPr/>
        </p:nvSpPr>
        <p:spPr>
          <a:xfrm>
            <a:off x="95911" y="1004515"/>
            <a:ext cx="351378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Levodopa and Carbidopa</a:t>
            </a:r>
          </a:p>
        </p:txBody>
      </p:sp>
      <p:grpSp>
        <p:nvGrpSpPr>
          <p:cNvPr id="187" name="Group"/>
          <p:cNvGrpSpPr>
            <a:grpSpLocks noChangeAspect="1"/>
          </p:cNvGrpSpPr>
          <p:nvPr/>
        </p:nvGrpSpPr>
        <p:grpSpPr>
          <a:xfrm>
            <a:off x="1410750" y="1445983"/>
            <a:ext cx="10267133" cy="5472000"/>
            <a:chOff x="-3" y="-1"/>
            <a:chExt cx="11143736" cy="5939200"/>
          </a:xfrm>
        </p:grpSpPr>
        <p:pic>
          <p:nvPicPr>
            <p:cNvPr id="185" name="image23.png" descr="image2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99" y="88900"/>
              <a:ext cx="10778846" cy="554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24.png" descr="image2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" y="-1"/>
              <a:ext cx="11143736" cy="593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22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010984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-Disease-modifying therapies…"/>
          <p:cNvSpPr txBox="1">
            <a:spLocks noGrp="1"/>
          </p:cNvSpPr>
          <p:nvPr>
            <p:ph type="subTitle" sz="half" idx="1"/>
          </p:nvPr>
        </p:nvSpPr>
        <p:spPr>
          <a:xfrm>
            <a:off x="605481" y="142875"/>
            <a:ext cx="11380573" cy="22484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406644">
              <a:defRPr sz="29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A-Disease-modifying therapies</a:t>
            </a:r>
          </a:p>
          <a:p>
            <a:pPr marL="386999" indent="-378158" algn="l" defTabSz="406644">
              <a:buSzPct val="75000"/>
              <a:buFont typeface="American Typewriter"/>
              <a:buChar char="✤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(decrease relapse, prevent accumulation of disability)</a:t>
            </a:r>
          </a:p>
          <a:p>
            <a:pPr marL="386999" indent="-378158" algn="l" defTabSz="406644">
              <a:buSzPct val="75000"/>
              <a:buFont typeface="American Typewriter"/>
              <a:buChar char="✤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immune response by inhibiting WBC mediated inflammatory processes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result in myelin damage</a:t>
            </a:r>
          </a:p>
        </p:txBody>
      </p:sp>
      <p:sp>
        <p:nvSpPr>
          <p:cNvPr id="260" name="1-Interferone β1a,   interferone1β1…"/>
          <p:cNvSpPr txBox="1"/>
          <p:nvPr/>
        </p:nvSpPr>
        <p:spPr>
          <a:xfrm>
            <a:off x="205946" y="2169216"/>
            <a:ext cx="12449392" cy="468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1-Interferone β1a,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inflam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matory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to demyelination of nerves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SE: depression, local injection site reactions, increases in hepatic enzymes,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and flu-like symptoms.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Glatiramer: 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polypeptide &amp; act as decoy to T-cell attack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SE: post injection reaction that includes flushing, chest pain, anxiety, and itching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It is usually self-limiting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5837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Disease-modifying therapies"/>
          <p:cNvSpPr txBox="1"/>
          <p:nvPr/>
        </p:nvSpPr>
        <p:spPr>
          <a:xfrm>
            <a:off x="131515" y="0"/>
            <a:ext cx="540532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400" dirty="0"/>
              <a:t>Disease-modifying therapies</a:t>
            </a:r>
            <a:r>
              <a:rPr lang="en-US" sz="2400" dirty="0"/>
              <a:t>  (cont.)</a:t>
            </a:r>
            <a:endParaRPr sz="2400" dirty="0"/>
          </a:p>
        </p:txBody>
      </p:sp>
      <p:sp>
        <p:nvSpPr>
          <p:cNvPr id="264" name="5- Natalizumab: monoclonal Ab…"/>
          <p:cNvSpPr txBox="1"/>
          <p:nvPr/>
        </p:nvSpPr>
        <p:spPr>
          <a:xfrm>
            <a:off x="131515" y="633100"/>
            <a:ext cx="11513334" cy="788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Fingolimod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oral D, alter lymphocyte migration,------low level of lymphocyte in CNS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SE: 1st- dose bradycardia, increase risk of infection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Dimethylfumarate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D, alter cellular  response to oxidative  stress to reduce progression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SE: flushing &amp; abdominal pain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Teriflunomide: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oral pyrimidine synthesis inhibitor that leads to a lower concentration of active lymphocytes in the CNS</a:t>
            </a: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American Typewriter"/>
              </a:rPr>
              <a:t>SE: elevated liver enzymes. It should be avoided in pregnancy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Mitoxantrone: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cytotoxic 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87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821351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4BE2-8F8E-AC4C-A1E7-EB385BE6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1" y="0"/>
            <a:ext cx="11880273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7-Monoclonal antibodies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Alemtuzumab, daclizumab, natalizumab, &amp; ocrelizumab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monoclonal antibodies indicated for the treatment of MS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Ocrelizumab is the first agent to be approved for primary progressive forms of the disease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agents can be associated with significant toxicities, such as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natalizumab ------progressive multifocal leukoencephalopathy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daclizumab and alemtuzumab--------- serious infections with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alemtuzumab------------ and autoimmune disorders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agents may be reserved for patients who have failed other therapies.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B-Symptomatic treatment:</a:t>
            </a:r>
          </a:p>
          <a:p>
            <a:pPr>
              <a:defRPr sz="3000">
                <a:solidFill>
                  <a:srgbClr val="94242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Dalfampridine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oral K+ chan. blocker, reduce spasticity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2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png" descr="image38.png">
            <a:extLst>
              <a:ext uri="{FF2B5EF4-FFF2-40B4-BE49-F238E27FC236}">
                <a16:creationId xmlns:a16="http://schemas.microsoft.com/office/drawing/2014/main" id="{6D5B1285-76B5-D84A-99E1-A5B1E6FD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5" y="-18000"/>
            <a:ext cx="10288197" cy="687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2730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94" y="151804"/>
            <a:ext cx="2361879" cy="8991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Quiz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133" y="1591283"/>
            <a:ext cx="11479427" cy="4608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Strategies for Controlling/ reducing fluctuation in response of L-dopa.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2- Is it possible to use metoclopramide to treat nausea &amp; vomiting produced by 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l-dopa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3- Which type of receptors are involved in controlling motor effects of 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l-dopa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4- Which would you prefer in the treatment of the drug-induced form of parkinsonism: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-Levodopa     -Bromocriptine      -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Benztropine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   -Dopamine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455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E0FC5-8032-FD44-9BA0-52F88F66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73" y="0"/>
            <a:ext cx="5407130" cy="680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13F8A3-B0CD-5640-BC6A-3BBBC445B57C}"/>
              </a:ext>
            </a:extLst>
          </p:cNvPr>
          <p:cNvSpPr/>
          <p:nvPr/>
        </p:nvSpPr>
        <p:spPr>
          <a:xfrm>
            <a:off x="0" y="2362922"/>
            <a:ext cx="3311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Fate of orally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l-dopa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the effect of carbidopa.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evodopa and Carbidopa, cont."/>
          <p:cNvSpPr txBox="1"/>
          <p:nvPr/>
        </p:nvSpPr>
        <p:spPr>
          <a:xfrm>
            <a:off x="89274" y="97700"/>
            <a:ext cx="7979688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u="sng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/>
              <a:t>Levodopa and Carbidopa, cont.</a:t>
            </a:r>
          </a:p>
        </p:txBody>
      </p:sp>
      <p:sp>
        <p:nvSpPr>
          <p:cNvPr id="190" name="decrease rigidity, tremor &amp; other symptoms…"/>
          <p:cNvSpPr txBox="1"/>
          <p:nvPr/>
        </p:nvSpPr>
        <p:spPr>
          <a:xfrm>
            <a:off x="482161" y="737437"/>
            <a:ext cx="11227678" cy="598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rigidity, tremor &amp; other symptoms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 beneficial respond 1</a:t>
            </a:r>
            <a:r>
              <a:rPr sz="3200" baseline="3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few yrs of treatment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 response during 3rd - 5th yr of therapy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treatment gradually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abs. on empty stomach (high ptn diet?????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 min before meal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aseline="-59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l-dopa is 1- 2 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troublesome “on-off”</a:t>
            </a:r>
          </a:p>
        </p:txBody>
      </p:sp>
      <p:pic>
        <p:nvPicPr>
          <p:cNvPr id="4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725" y="81702"/>
            <a:ext cx="756001" cy="75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15339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evodopa and Carbidopa, cont."/>
          <p:cNvSpPr txBox="1"/>
          <p:nvPr/>
        </p:nvSpPr>
        <p:spPr>
          <a:xfrm>
            <a:off x="142509" y="79277"/>
            <a:ext cx="6841361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u="sng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/>
              <a:t>Levodopa and Carbidopa, cont.</a:t>
            </a:r>
          </a:p>
        </p:txBody>
      </p:sp>
      <p:sp>
        <p:nvSpPr>
          <p:cNvPr id="193" name="Adverse effects:…"/>
          <p:cNvSpPr txBox="1"/>
          <p:nvPr/>
        </p:nvSpPr>
        <p:spPr>
          <a:xfrm>
            <a:off x="142509" y="812008"/>
            <a:ext cx="10587765" cy="5489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marL="312528" indent="-312528">
              <a:buSzPct val="75000"/>
              <a:buFont typeface="American Typewriter"/>
              <a:buChar char="✦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effects</a:t>
            </a:r>
          </a:p>
          <a:p>
            <a:pPr marL="804863" algn="l"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V, anorexia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????</a:t>
            </a:r>
          </a:p>
          <a:p>
            <a:pPr marL="804863" algn="l">
              <a:buFont typeface="Wingdings" pitchFamily="2" charset="2"/>
              <a:buChar char="ü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tachycardia, vent.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xtrasystole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804863" algn="l">
              <a:buFont typeface="Wingdings" pitchFamily="2" charset="2"/>
              <a:buChar char="ü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hypotension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mydriasis</a:t>
            </a:r>
          </a:p>
          <a:p>
            <a:pPr marL="804863" algn="l">
              <a:buFont typeface="Wingdings" pitchFamily="2" charset="2"/>
              <a:buChar char="ü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blood dycrasias &amp; +ve Coomb’s test              </a:t>
            </a:r>
          </a:p>
          <a:p>
            <a:pPr marL="804863" algn="l">
              <a:buFont typeface="Wingdings" pitchFamily="2" charset="2"/>
              <a:buChar char="ü"/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brownish urine  &amp; saliva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SzPct val="75000"/>
              <a:buFont typeface="American Typewriter"/>
              <a:buChar char="✦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 effects</a:t>
            </a:r>
          </a:p>
          <a:p>
            <a:pPr marL="854075" algn="l"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&amp; auditory hallucination</a:t>
            </a:r>
          </a:p>
          <a:p>
            <a:pPr marL="854075" algn="l">
              <a:buFont typeface="Wingdings" pitchFamily="2" charset="2"/>
              <a:buChar char="ü"/>
              <a:defRPr sz="3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dyskinesia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(abnormal involuntary movement)????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4075" algn="l">
              <a:buFont typeface="Wingdings" pitchFamily="2" charset="2"/>
              <a:buChar char="ü"/>
              <a:defRPr sz="3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mood changes &amp; depression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psychosis &amp; anxiety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image25.png" descr="image25.png"/>
          <p:cNvPicPr>
            <a:picLocks noChangeAspect="1"/>
          </p:cNvPicPr>
          <p:nvPr/>
        </p:nvPicPr>
        <p:blipFill>
          <a:blip r:embed="rId2"/>
          <a:srcRect l="35297" r="2752"/>
          <a:stretch>
            <a:fillRect/>
          </a:stretch>
        </p:blipFill>
        <p:spPr>
          <a:xfrm>
            <a:off x="10596482" y="672011"/>
            <a:ext cx="1203174" cy="35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26.png" descr="image26.png"/>
          <p:cNvPicPr>
            <a:picLocks noChangeAspect="1"/>
          </p:cNvPicPr>
          <p:nvPr/>
        </p:nvPicPr>
        <p:blipFill>
          <a:blip r:embed="rId3"/>
          <a:srcRect l="36040"/>
          <a:stretch>
            <a:fillRect/>
          </a:stretch>
        </p:blipFill>
        <p:spPr>
          <a:xfrm>
            <a:off x="10786024" y="4141011"/>
            <a:ext cx="1069382" cy="21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312" y="0"/>
            <a:ext cx="784688" cy="784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52591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rug-Drug Interactions"/>
          <p:cNvSpPr txBox="1">
            <a:spLocks noGrp="1"/>
          </p:cNvSpPr>
          <p:nvPr>
            <p:ph type="title"/>
          </p:nvPr>
        </p:nvSpPr>
        <p:spPr>
          <a:xfrm>
            <a:off x="245076" y="3521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Drug-Drug Interactions</a:t>
            </a:r>
          </a:p>
        </p:txBody>
      </p:sp>
      <p:grpSp>
        <p:nvGrpSpPr>
          <p:cNvPr id="200" name="Group"/>
          <p:cNvGrpSpPr>
            <a:grpSpLocks noChangeAspect="1"/>
          </p:cNvGrpSpPr>
          <p:nvPr/>
        </p:nvGrpSpPr>
        <p:grpSpPr>
          <a:xfrm>
            <a:off x="7361731" y="1740359"/>
            <a:ext cx="4529209" cy="4860000"/>
            <a:chOff x="0" y="0"/>
            <a:chExt cx="4122546" cy="4423659"/>
          </a:xfrm>
        </p:grpSpPr>
        <p:pic>
          <p:nvPicPr>
            <p:cNvPr id="198" name="image27.png" descr="image2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3868546" cy="4093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28.png" descr="image2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4122547" cy="4423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vit B6…"/>
          <p:cNvSpPr txBox="1"/>
          <p:nvPr/>
        </p:nvSpPr>
        <p:spPr>
          <a:xfrm>
            <a:off x="1341697" y="2483175"/>
            <a:ext cx="8173006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 B6</a:t>
            </a: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MAOIs/phenelzine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</a:t>
            </a:r>
          </a:p>
          <a:p>
            <a:pPr marL="312528" indent="-312528">
              <a:buClr>
                <a:srgbClr val="941100"/>
              </a:buClr>
              <a:buSzPct val="75000"/>
              <a:buFont typeface="American Typewriter"/>
              <a:buChar char="✦"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 agents</a:t>
            </a:r>
          </a:p>
        </p:txBody>
      </p:sp>
      <p:pic>
        <p:nvPicPr>
          <p:cNvPr id="7" name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799" y="-1"/>
            <a:ext cx="768004" cy="97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18933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2-Selegiline &amp; Rasagiline"/>
          <p:cNvSpPr txBox="1">
            <a:spLocks noGrp="1"/>
          </p:cNvSpPr>
          <p:nvPr>
            <p:ph type="title"/>
          </p:nvPr>
        </p:nvSpPr>
        <p:spPr>
          <a:xfrm>
            <a:off x="86498" y="79800"/>
            <a:ext cx="9242050" cy="1255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797" dirty="0"/>
              <a:t>2-Selegiline </a:t>
            </a:r>
            <a:r>
              <a:rPr lang="en-US" sz="3797" dirty="0"/>
              <a:t>(Deprenyl)</a:t>
            </a:r>
            <a:r>
              <a:rPr sz="3797" dirty="0"/>
              <a:t>&amp; Rasagiline</a:t>
            </a:r>
          </a:p>
        </p:txBody>
      </p:sp>
      <p:sp>
        <p:nvSpPr>
          <p:cNvPr id="204" name="selective MAOI type B???…"/>
          <p:cNvSpPr txBox="1">
            <a:spLocks noGrp="1"/>
          </p:cNvSpPr>
          <p:nvPr>
            <p:ph type="body" idx="4294967295"/>
          </p:nvPr>
        </p:nvSpPr>
        <p:spPr>
          <a:xfrm>
            <a:off x="-66278" y="1878228"/>
            <a:ext cx="9547602" cy="47202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elective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MAOI type B???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iven with l-dopa???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potential for hypertensive crisis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Metabolized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amphet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methamphet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Rasagiline, </a:t>
            </a:r>
            <a:r>
              <a:rPr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irrev.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MAOI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B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brain,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metabolised to amphetamine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used for early treatment in patients with mild symptoms.</a:t>
            </a:r>
          </a:p>
          <a:p>
            <a:pPr>
              <a:buClr>
                <a:srgbClr val="941100"/>
              </a:buClr>
              <a:buFont typeface="American Typewriter"/>
              <a:buChar char="✦"/>
              <a:defRPr sz="26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" name="image3.jpeg" descr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28" y="1700286"/>
            <a:ext cx="3426272" cy="38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189" y="0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43603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3- Catechol-O-methyltransferse inhibitors"/>
          <p:cNvSpPr txBox="1">
            <a:spLocks noGrp="1"/>
          </p:cNvSpPr>
          <p:nvPr>
            <p:ph type="title"/>
          </p:nvPr>
        </p:nvSpPr>
        <p:spPr>
          <a:xfrm>
            <a:off x="0" y="85359"/>
            <a:ext cx="9765474" cy="1141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rgbClr val="9411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797" dirty="0"/>
              <a:t>3- Catechol-O-methyltransferse inhibitors</a:t>
            </a:r>
          </a:p>
        </p:txBody>
      </p:sp>
      <p:sp>
        <p:nvSpPr>
          <p:cNvPr id="208" name="Entacapone &amp; Tolcapone…"/>
          <p:cNvSpPr txBox="1">
            <a:spLocks noGrp="1"/>
          </p:cNvSpPr>
          <p:nvPr>
            <p:ph type="body" idx="4294967295"/>
          </p:nvPr>
        </p:nvSpPr>
        <p:spPr>
          <a:xfrm>
            <a:off x="355857" y="1226858"/>
            <a:ext cx="8985851" cy="5631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40923">
              <a:spcBef>
                <a:spcPts val="2391"/>
              </a:spcBef>
              <a:buNone/>
              <a:defRPr sz="2900" b="1" i="1" u="sng">
                <a:solidFill>
                  <a:srgbClr val="9411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Entacapone &amp; Tolcapone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Helvetica Light"/>
              <a:buChar char="✦"/>
              <a:defRPr sz="2900" i="1">
                <a:solidFill>
                  <a:srgbClr val="002452"/>
                </a:solidFill>
              </a:defRPr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Selective &amp; reversible inhibitors of COMT</a:t>
            </a: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Helvetica Light"/>
              <a:buChar char="✦"/>
              <a:defRPr sz="2900" i="1">
                <a:solidFill>
                  <a:srgbClr val="002452"/>
                </a:solidFill>
              </a:defRPr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  <a:sym typeface="American Typewriter"/>
              </a:rPr>
              <a:t>eadily abs, not affected with food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  <a:sym typeface="American Typewriter"/>
            </a:endParaRP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Helvetica Light"/>
              <a:buChar char="✦"/>
              <a:defRPr sz="2900" i="1">
                <a:solidFill>
                  <a:srgbClr val="002452"/>
                </a:solidFill>
              </a:defRPr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xtensive pl ptn binding</a:t>
            </a: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American Typewriter"/>
              <a:buChar char="✦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Tolcapone has long duration of action</a:t>
            </a: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American Typewriter"/>
              <a:buChar char="✦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xtensively metabolized by liver</a:t>
            </a: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American Typewriter"/>
              <a:buChar char="✦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Diarrhea</a:t>
            </a: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postural hypos., nausea, anorexia, dyskainesea, hallucination, </a:t>
            </a: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sleep disorders, </a:t>
            </a: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liver necrosis</a:t>
            </a:r>
            <a:r>
              <a:rPr lang="en-US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(tolcapone)</a:t>
            </a:r>
            <a:endParaRPr sz="24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259397" indent="-259397" defTabSz="340923">
              <a:spcBef>
                <a:spcPts val="2391"/>
              </a:spcBef>
              <a:buClr>
                <a:srgbClr val="941100"/>
              </a:buClr>
              <a:buFont typeface="American Typewriter"/>
              <a:buChar char="✦"/>
              <a:defRPr sz="29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Entacapone doesn’t have this toxicity</a:t>
            </a:r>
          </a:p>
        </p:txBody>
      </p:sp>
      <p:pic>
        <p:nvPicPr>
          <p:cNvPr id="209" name="image1.gif" descr="imag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27" y="1226859"/>
            <a:ext cx="5214973" cy="30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687" y="18222"/>
            <a:ext cx="835313" cy="83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61181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1261</Words>
  <Application>Microsoft Macintosh PowerPoint</Application>
  <PresentationFormat>Widescreen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American Typewriter</vt:lpstr>
      <vt:lpstr>Arial</vt:lpstr>
      <vt:lpstr>Calibri</vt:lpstr>
      <vt:lpstr>Calibri Light</vt:lpstr>
      <vt:lpstr>Comic Sans MS</vt:lpstr>
      <vt:lpstr>Helvetica Light</vt:lpstr>
      <vt:lpstr>Times New Roman</vt:lpstr>
      <vt:lpstr>Wingdings</vt:lpstr>
      <vt:lpstr>Office Theme</vt:lpstr>
      <vt:lpstr>Drugs used in Parkinson’s Disease</vt:lpstr>
      <vt:lpstr>Schematic representation of the sequence of neurons involved in parkinsonism Top: DAergic N (red) originating in the substantia nigra normally inhibit the GABAergic output from the striatum, whereas cholinergic N (green) exert an excitatory effect Bottom: In parkinsonism, there is a selective loss of dopaminergic neurons (dashed, red).</vt:lpstr>
      <vt:lpstr>Drugs used in Parkinson’s Disease</vt:lpstr>
      <vt:lpstr>PowerPoint Presentation</vt:lpstr>
      <vt:lpstr>PowerPoint Presentation</vt:lpstr>
      <vt:lpstr>PowerPoint Presentation</vt:lpstr>
      <vt:lpstr>Drug-Drug Interactions</vt:lpstr>
      <vt:lpstr>2-Selegiline (Deprenyl)&amp; Rasagiline</vt:lpstr>
      <vt:lpstr>3- Catechol-O-methyltransferse inhibitors</vt:lpstr>
      <vt:lpstr>4- Dopamine Receptor Agonist</vt:lpstr>
      <vt:lpstr>PowerPoint Presentation</vt:lpstr>
      <vt:lpstr>Bromocriptine</vt:lpstr>
      <vt:lpstr>PowerPoint Presentation</vt:lpstr>
      <vt:lpstr>Pergolide </vt:lpstr>
      <vt:lpstr>Ropinirole </vt:lpstr>
      <vt:lpstr>Side Effects of DA Agonists</vt:lpstr>
      <vt:lpstr>PowerPoint Presentation</vt:lpstr>
      <vt:lpstr>Amantidine (cont.)</vt:lpstr>
      <vt:lpstr>6- Antimuscarinic Agents</vt:lpstr>
      <vt:lpstr>Antimuscarinic Agents (cont.)</vt:lpstr>
      <vt:lpstr>PowerPoint Presentation</vt:lpstr>
      <vt:lpstr>PowerPoint Presentation</vt:lpstr>
      <vt:lpstr>PowerPoint Presentation</vt:lpstr>
      <vt:lpstr>Drugs used in Alzheimer’s disease</vt:lpstr>
      <vt:lpstr>PowerPoint Presentation</vt:lpstr>
      <vt:lpstr>How the Brain and Nerve Cells Change During Alzheimer's Disease      </vt:lpstr>
      <vt:lpstr>PowerPoint Presentation</vt:lpstr>
      <vt:lpstr>PowerPoint Presentation</vt:lpstr>
      <vt:lpstr> Drugs Used in Multiple sclerosis</vt:lpstr>
      <vt:lpstr>PowerPoint Presentation</vt:lpstr>
      <vt:lpstr>PowerPoint Presentation</vt:lpstr>
      <vt:lpstr>PowerPoint Presentation</vt:lpstr>
      <vt:lpstr>PowerPoint Presentation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Parkinson’s Disease</dc:title>
  <dc:creator>Inam Arif</dc:creator>
  <cp:lastModifiedBy>Inam Arif</cp:lastModifiedBy>
  <cp:revision>30</cp:revision>
  <cp:lastPrinted>2019-10-05T19:14:32Z</cp:lastPrinted>
  <dcterms:created xsi:type="dcterms:W3CDTF">2019-10-02T17:31:53Z</dcterms:created>
  <dcterms:modified xsi:type="dcterms:W3CDTF">2019-10-08T08:08:48Z</dcterms:modified>
</cp:coreProperties>
</file>