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9" r:id="rId11"/>
    <p:sldId id="270" r:id="rId12"/>
    <p:sldId id="271" r:id="rId13"/>
    <p:sldId id="272" r:id="rId14"/>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a:srgbClr val="000000"/>
    <a:srgbClr val="FFCC00"/>
    <a:srgbClr val="111111"/>
    <a:srgbClr val="FFCCFF"/>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075" name="Rectangle 3"/>
          <p:cNvSpPr>
            <a:spLocks noGrp="1" noChangeArrowheads="1"/>
          </p:cNvSpPr>
          <p:nvPr>
            <p:ph type="ctrTitle"/>
          </p:nvPr>
        </p:nvSpPr>
        <p:spPr>
          <a:xfrm>
            <a:off x="381000" y="533400"/>
            <a:ext cx="3962400" cy="3124200"/>
          </a:xfrm>
          <a:extLst>
            <a:ext uri="{909E8E84-426E-40DD-AFC4-6F175D3DCCD1}">
              <a14:hiddenFill xmlns:a14="http://schemas.microsoft.com/office/drawing/2010/main">
                <a:solidFill>
                  <a:srgbClr val="000000">
                    <a:alpha val="39999"/>
                  </a:srgbClr>
                </a:solidFill>
              </a14:hiddenFill>
            </a:ext>
            <a:ext uri="{91240B29-F687-4F45-9708-019B960494DF}">
              <a14:hiddenLine xmlns:a14="http://schemas.microsoft.com/office/drawing/2010/main" w="9525">
                <a:solidFill>
                  <a:schemeClr val="tx1"/>
                </a:solidFill>
                <a:miter lim="800000"/>
                <a:headEnd/>
                <a:tailEnd/>
              </a14:hiddenLine>
            </a:ext>
          </a:extLst>
        </p:spPr>
        <p:txBody>
          <a:bodyPr anchor="ctr"/>
          <a:lstStyle>
            <a:lvl1pPr marL="0" indent="0">
              <a:defRPr sz="5400"/>
            </a:lvl1pPr>
          </a:lstStyle>
          <a:p>
            <a:pPr lvl="0"/>
            <a:r>
              <a:rPr lang="en-US" noProof="0" smtClean="0"/>
              <a:t>Click to edit Master title style</a:t>
            </a:r>
            <a:endParaRPr lang="en-GB" noProof="0" smtClean="0"/>
          </a:p>
        </p:txBody>
      </p:sp>
      <p:sp>
        <p:nvSpPr>
          <p:cNvPr id="3076" name="Rectangle 4"/>
          <p:cNvSpPr>
            <a:spLocks noGrp="1" noChangeArrowheads="1"/>
          </p:cNvSpPr>
          <p:nvPr>
            <p:ph type="subTitle" idx="1"/>
          </p:nvPr>
        </p:nvSpPr>
        <p:spPr>
          <a:xfrm>
            <a:off x="457200" y="4038600"/>
            <a:ext cx="3886200" cy="1447800"/>
          </a:xfrm>
          <a:extLst>
            <a:ext uri="{909E8E84-426E-40DD-AFC4-6F175D3DCCD1}">
              <a14:hiddenFill xmlns:a14="http://schemas.microsoft.com/office/drawing/2010/main">
                <a:solidFill>
                  <a:srgbClr val="000000">
                    <a:alpha val="39999"/>
                  </a:srgbClr>
                </a:solidFill>
              </a14:hiddenFill>
            </a:ext>
            <a:ext uri="{91240B29-F687-4F45-9708-019B960494DF}">
              <a14:hiddenLine xmlns:a14="http://schemas.microsoft.com/office/drawing/2010/main" w="9525" algn="ctr">
                <a:solidFill>
                  <a:schemeClr val="tx1"/>
                </a:solidFill>
                <a:miter lim="800000"/>
                <a:headEnd/>
                <a:tailEnd/>
              </a14:hiddenLine>
            </a:ext>
          </a:extLst>
        </p:spPr>
        <p:txBody>
          <a:bodyPr anchor="ctr"/>
          <a:lstStyle>
            <a:lvl1pPr marL="0" indent="0">
              <a:buClr>
                <a:schemeClr val="tx1"/>
              </a:buClr>
              <a:buFontTx/>
              <a:buNone/>
              <a:defRPr>
                <a:solidFill>
                  <a:srgbClr val="CC0000"/>
                </a:solidFill>
              </a:defRPr>
            </a:lvl1pPr>
          </a:lstStyle>
          <a:p>
            <a:pPr lvl="0"/>
            <a:r>
              <a:rPr lang="en-US" noProof="0" smtClean="0"/>
              <a:t>Click to edit Master subtitle style</a:t>
            </a:r>
            <a:endParaRPr lang="en-GB" noProof="0" smtClean="0"/>
          </a:p>
        </p:txBody>
      </p:sp>
      <p:pic>
        <p:nvPicPr>
          <p:cNvPr id="3083" name="Picture 11" descr="j028929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75200" y="304800"/>
            <a:ext cx="4144963" cy="6248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7B11A595-419A-4F76-943E-E43780B02901}" type="slidenum">
              <a:rPr lang="en-GB"/>
              <a:pPr/>
              <a:t>‹#›</a:t>
            </a:fld>
            <a:endParaRPr lang="en-GB"/>
          </a:p>
        </p:txBody>
      </p:sp>
    </p:spTree>
    <p:extLst>
      <p:ext uri="{BB962C8B-B14F-4D97-AF65-F5344CB8AC3E}">
        <p14:creationId xmlns:p14="http://schemas.microsoft.com/office/powerpoint/2010/main" val="16551191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274638"/>
            <a:ext cx="21336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81000" y="274638"/>
            <a:ext cx="6248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364453EB-3764-4EA9-9CCE-00AC7CE9E657}" type="slidenum">
              <a:rPr lang="en-GB"/>
              <a:pPr/>
              <a:t>‹#›</a:t>
            </a:fld>
            <a:endParaRPr lang="en-GB"/>
          </a:p>
        </p:txBody>
      </p:sp>
    </p:spTree>
    <p:extLst>
      <p:ext uri="{BB962C8B-B14F-4D97-AF65-F5344CB8AC3E}">
        <p14:creationId xmlns:p14="http://schemas.microsoft.com/office/powerpoint/2010/main" val="7294973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B8B2883F-4F23-498F-B55B-6ECEE64691C1}" type="slidenum">
              <a:rPr lang="en-GB"/>
              <a:pPr/>
              <a:t>‹#›</a:t>
            </a:fld>
            <a:endParaRPr lang="en-GB"/>
          </a:p>
        </p:txBody>
      </p:sp>
    </p:spTree>
    <p:extLst>
      <p:ext uri="{BB962C8B-B14F-4D97-AF65-F5344CB8AC3E}">
        <p14:creationId xmlns:p14="http://schemas.microsoft.com/office/powerpoint/2010/main" val="1844601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09484404-0AB6-474A-ACF3-6F12D7339C6F}" type="slidenum">
              <a:rPr lang="en-GB"/>
              <a:pPr/>
              <a:t>‹#›</a:t>
            </a:fld>
            <a:endParaRPr lang="en-GB"/>
          </a:p>
        </p:txBody>
      </p:sp>
    </p:spTree>
    <p:extLst>
      <p:ext uri="{BB962C8B-B14F-4D97-AF65-F5344CB8AC3E}">
        <p14:creationId xmlns:p14="http://schemas.microsoft.com/office/powerpoint/2010/main" val="22512569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81000" y="1600200"/>
            <a:ext cx="4191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724400" y="1600200"/>
            <a:ext cx="4191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EC21C88F-96B3-4223-ACF8-C0188B42E925}" type="slidenum">
              <a:rPr lang="en-GB"/>
              <a:pPr/>
              <a:t>‹#›</a:t>
            </a:fld>
            <a:endParaRPr lang="en-GB"/>
          </a:p>
        </p:txBody>
      </p:sp>
    </p:spTree>
    <p:extLst>
      <p:ext uri="{BB962C8B-B14F-4D97-AF65-F5344CB8AC3E}">
        <p14:creationId xmlns:p14="http://schemas.microsoft.com/office/powerpoint/2010/main" val="644517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a:lvl1pPr>
          </a:lstStyle>
          <a:p>
            <a:fld id="{D91B3221-570A-4D8F-8574-6F555731E6CA}" type="slidenum">
              <a:rPr lang="en-GB"/>
              <a:pPr/>
              <a:t>‹#›</a:t>
            </a:fld>
            <a:endParaRPr lang="en-GB"/>
          </a:p>
        </p:txBody>
      </p:sp>
    </p:spTree>
    <p:extLst>
      <p:ext uri="{BB962C8B-B14F-4D97-AF65-F5344CB8AC3E}">
        <p14:creationId xmlns:p14="http://schemas.microsoft.com/office/powerpoint/2010/main" val="8364061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a:lvl1pPr>
          </a:lstStyle>
          <a:p>
            <a:fld id="{965A290E-D1D0-4BF2-A2F1-21998FA3561F}" type="slidenum">
              <a:rPr lang="en-GB"/>
              <a:pPr/>
              <a:t>‹#›</a:t>
            </a:fld>
            <a:endParaRPr lang="en-GB"/>
          </a:p>
        </p:txBody>
      </p:sp>
    </p:spTree>
    <p:extLst>
      <p:ext uri="{BB962C8B-B14F-4D97-AF65-F5344CB8AC3E}">
        <p14:creationId xmlns:p14="http://schemas.microsoft.com/office/powerpoint/2010/main" val="2377733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a:lvl1pPr>
          </a:lstStyle>
          <a:p>
            <a:fld id="{DFA7AFDC-9DB4-4DA0-968F-5E072659EA62}" type="slidenum">
              <a:rPr lang="en-GB"/>
              <a:pPr/>
              <a:t>‹#›</a:t>
            </a:fld>
            <a:endParaRPr lang="en-GB"/>
          </a:p>
        </p:txBody>
      </p:sp>
    </p:spTree>
    <p:extLst>
      <p:ext uri="{BB962C8B-B14F-4D97-AF65-F5344CB8AC3E}">
        <p14:creationId xmlns:p14="http://schemas.microsoft.com/office/powerpoint/2010/main" val="37059722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DB31E2D8-3864-487F-9D29-87D4E522B9DC}" type="slidenum">
              <a:rPr lang="en-GB"/>
              <a:pPr/>
              <a:t>‹#›</a:t>
            </a:fld>
            <a:endParaRPr lang="en-GB"/>
          </a:p>
        </p:txBody>
      </p:sp>
    </p:spTree>
    <p:extLst>
      <p:ext uri="{BB962C8B-B14F-4D97-AF65-F5344CB8AC3E}">
        <p14:creationId xmlns:p14="http://schemas.microsoft.com/office/powerpoint/2010/main" val="2132507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DF6AF28C-3D19-4B04-8F85-4444EB20E1A7}" type="slidenum">
              <a:rPr lang="en-GB"/>
              <a:pPr/>
              <a:t>‹#›</a:t>
            </a:fld>
            <a:endParaRPr lang="en-GB"/>
          </a:p>
        </p:txBody>
      </p:sp>
    </p:spTree>
    <p:extLst>
      <p:ext uri="{BB962C8B-B14F-4D97-AF65-F5344CB8AC3E}">
        <p14:creationId xmlns:p14="http://schemas.microsoft.com/office/powerpoint/2010/main" val="905540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6" name="Picture 12" descr="j0289293"/>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228600" y="228600"/>
            <a:ext cx="758825" cy="1143000"/>
          </a:xfrm>
          <a:prstGeom prst="rect">
            <a:avLst/>
          </a:prstGeom>
          <a:noFill/>
          <a:extLst>
            <a:ext uri="{909E8E84-426E-40DD-AFC4-6F175D3DCCD1}">
              <a14:hiddenFill xmlns:a14="http://schemas.microsoft.com/office/drawing/2010/main">
                <a:solidFill>
                  <a:srgbClr val="FFFFFF"/>
                </a:solidFill>
              </a14:hiddenFill>
            </a:ext>
          </a:extLst>
        </p:spPr>
      </p:pic>
      <p:sp>
        <p:nvSpPr>
          <p:cNvPr id="1026" name="Rectangle 2"/>
          <p:cNvSpPr>
            <a:spLocks noGrp="1" noChangeArrowheads="1"/>
          </p:cNvSpPr>
          <p:nvPr>
            <p:ph type="title"/>
          </p:nvPr>
        </p:nvSpPr>
        <p:spPr bwMode="auto">
          <a:xfrm>
            <a:off x="990600" y="274638"/>
            <a:ext cx="7924800" cy="1143000"/>
          </a:xfrm>
          <a:prstGeom prst="rect">
            <a:avLst/>
          </a:prstGeom>
          <a:noFill/>
          <a:ln>
            <a:noFill/>
          </a:ln>
          <a:effectLst/>
          <a:extLst>
            <a:ext uri="{909E8E84-426E-40DD-AFC4-6F175D3DCCD1}">
              <a14:hiddenFill xmlns:a14="http://schemas.microsoft.com/office/drawing/2010/main">
                <a:solidFill>
                  <a:srgbClr val="111111">
                    <a:alpha val="50000"/>
                  </a:srgbClr>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title style</a:t>
            </a:r>
            <a:endParaRPr lang="en-GB" smtClean="0"/>
          </a:p>
        </p:txBody>
      </p:sp>
      <p:sp>
        <p:nvSpPr>
          <p:cNvPr id="1027" name="Rectangle 3"/>
          <p:cNvSpPr>
            <a:spLocks noGrp="1" noChangeArrowheads="1"/>
          </p:cNvSpPr>
          <p:nvPr>
            <p:ph type="body" idx="1"/>
          </p:nvPr>
        </p:nvSpPr>
        <p:spPr bwMode="auto">
          <a:xfrm>
            <a:off x="381000" y="1600200"/>
            <a:ext cx="8534400" cy="4525963"/>
          </a:xfrm>
          <a:prstGeom prst="rect">
            <a:avLst/>
          </a:prstGeom>
          <a:noFill/>
          <a:ln>
            <a:noFill/>
          </a:ln>
          <a:effectLst/>
          <a:extLst>
            <a:ext uri="{909E8E84-426E-40DD-AFC4-6F175D3DCCD1}">
              <a14:hiddenFill xmlns:a14="http://schemas.microsoft.com/office/drawing/2010/main">
                <a:solidFill>
                  <a:srgbClr val="111111">
                    <a:alpha val="50000"/>
                  </a:srgb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1028" name="Rectangle 4"/>
          <p:cNvSpPr>
            <a:spLocks noGrp="1" noChangeArrowheads="1"/>
          </p:cNvSpPr>
          <p:nvPr>
            <p:ph type="dt" sz="half" idx="2"/>
          </p:nvPr>
        </p:nvSpPr>
        <p:spPr bwMode="auto">
          <a:xfrm>
            <a:off x="0" y="6553200"/>
            <a:ext cx="2133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rgbClr val="CC0000"/>
                </a:solidFill>
              </a:defRPr>
            </a:lvl1pPr>
          </a:lstStyle>
          <a:p>
            <a:endParaRPr lang="en-GB"/>
          </a:p>
        </p:txBody>
      </p:sp>
      <p:sp>
        <p:nvSpPr>
          <p:cNvPr id="1029" name="Rectangle 5"/>
          <p:cNvSpPr>
            <a:spLocks noGrp="1" noChangeArrowheads="1"/>
          </p:cNvSpPr>
          <p:nvPr>
            <p:ph type="ftr" sz="quarter" idx="3"/>
          </p:nvPr>
        </p:nvSpPr>
        <p:spPr bwMode="auto">
          <a:xfrm>
            <a:off x="2362200" y="6553200"/>
            <a:ext cx="4953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rgbClr val="CC0000"/>
                </a:solidFill>
              </a:defRPr>
            </a:lvl1pPr>
          </a:lstStyle>
          <a:p>
            <a:endParaRPr lang="en-GB"/>
          </a:p>
        </p:txBody>
      </p:sp>
      <p:sp>
        <p:nvSpPr>
          <p:cNvPr id="1030" name="Rectangle 6"/>
          <p:cNvSpPr>
            <a:spLocks noGrp="1" noChangeArrowheads="1"/>
          </p:cNvSpPr>
          <p:nvPr>
            <p:ph type="sldNum" sz="quarter" idx="4"/>
          </p:nvPr>
        </p:nvSpPr>
        <p:spPr bwMode="auto">
          <a:xfrm>
            <a:off x="7467600" y="6553200"/>
            <a:ext cx="1676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rgbClr val="CC0000"/>
                </a:solidFill>
              </a:defRPr>
            </a:lvl1pPr>
          </a:lstStyle>
          <a:p>
            <a:fld id="{A0C18C3E-C00F-4F68-BF4B-13BAAF1193EC}" type="slidenum">
              <a:rPr lang="en-GB"/>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342900" indent="-342900" algn="l" rtl="0" eaLnBrk="1" fontAlgn="base" hangingPunct="1">
        <a:spcBef>
          <a:spcPct val="20000"/>
        </a:spcBef>
        <a:spcAft>
          <a:spcPct val="0"/>
        </a:spcAft>
        <a:buClr>
          <a:schemeClr val="tx1"/>
        </a:buClr>
        <a:defRPr sz="4400" b="1">
          <a:solidFill>
            <a:srgbClr val="CC0000"/>
          </a:solidFill>
          <a:latin typeface="+mj-lt"/>
          <a:ea typeface="+mj-ea"/>
          <a:cs typeface="+mj-cs"/>
        </a:defRPr>
      </a:lvl1pPr>
      <a:lvl2pPr marL="342900" indent="-342900" algn="l" rtl="0" eaLnBrk="1" fontAlgn="base" hangingPunct="1">
        <a:spcBef>
          <a:spcPct val="20000"/>
        </a:spcBef>
        <a:spcAft>
          <a:spcPct val="0"/>
        </a:spcAft>
        <a:buClr>
          <a:schemeClr val="tx1"/>
        </a:buClr>
        <a:defRPr sz="4400" b="1">
          <a:solidFill>
            <a:srgbClr val="CC0000"/>
          </a:solidFill>
          <a:latin typeface="Arial" charset="0"/>
        </a:defRPr>
      </a:lvl2pPr>
      <a:lvl3pPr marL="342900" indent="-342900" algn="l" rtl="0" eaLnBrk="1" fontAlgn="base" hangingPunct="1">
        <a:spcBef>
          <a:spcPct val="20000"/>
        </a:spcBef>
        <a:spcAft>
          <a:spcPct val="0"/>
        </a:spcAft>
        <a:buClr>
          <a:schemeClr val="tx1"/>
        </a:buClr>
        <a:defRPr sz="4400" b="1">
          <a:solidFill>
            <a:srgbClr val="CC0000"/>
          </a:solidFill>
          <a:latin typeface="Arial" charset="0"/>
        </a:defRPr>
      </a:lvl3pPr>
      <a:lvl4pPr marL="342900" indent="-342900" algn="l" rtl="0" eaLnBrk="1" fontAlgn="base" hangingPunct="1">
        <a:spcBef>
          <a:spcPct val="20000"/>
        </a:spcBef>
        <a:spcAft>
          <a:spcPct val="0"/>
        </a:spcAft>
        <a:buClr>
          <a:schemeClr val="tx1"/>
        </a:buClr>
        <a:defRPr sz="4400" b="1">
          <a:solidFill>
            <a:srgbClr val="CC0000"/>
          </a:solidFill>
          <a:latin typeface="Arial" charset="0"/>
        </a:defRPr>
      </a:lvl4pPr>
      <a:lvl5pPr marL="342900" indent="-342900" algn="l" rtl="0" eaLnBrk="1" fontAlgn="base" hangingPunct="1">
        <a:spcBef>
          <a:spcPct val="20000"/>
        </a:spcBef>
        <a:spcAft>
          <a:spcPct val="0"/>
        </a:spcAft>
        <a:buClr>
          <a:schemeClr val="tx1"/>
        </a:buClr>
        <a:defRPr sz="4400" b="1">
          <a:solidFill>
            <a:srgbClr val="CC0000"/>
          </a:solidFill>
          <a:latin typeface="Arial" charset="0"/>
        </a:defRPr>
      </a:lvl5pPr>
      <a:lvl6pPr marL="800100" indent="-342900" algn="l" rtl="0" eaLnBrk="1" fontAlgn="base" hangingPunct="1">
        <a:spcBef>
          <a:spcPct val="20000"/>
        </a:spcBef>
        <a:spcAft>
          <a:spcPct val="0"/>
        </a:spcAft>
        <a:buClr>
          <a:schemeClr val="tx1"/>
        </a:buClr>
        <a:defRPr sz="4400" b="1">
          <a:solidFill>
            <a:srgbClr val="CC0000"/>
          </a:solidFill>
          <a:latin typeface="Arial" charset="0"/>
        </a:defRPr>
      </a:lvl6pPr>
      <a:lvl7pPr marL="1257300" indent="-342900" algn="l" rtl="0" eaLnBrk="1" fontAlgn="base" hangingPunct="1">
        <a:spcBef>
          <a:spcPct val="20000"/>
        </a:spcBef>
        <a:spcAft>
          <a:spcPct val="0"/>
        </a:spcAft>
        <a:buClr>
          <a:schemeClr val="tx1"/>
        </a:buClr>
        <a:defRPr sz="4400" b="1">
          <a:solidFill>
            <a:srgbClr val="CC0000"/>
          </a:solidFill>
          <a:latin typeface="Arial" charset="0"/>
        </a:defRPr>
      </a:lvl7pPr>
      <a:lvl8pPr marL="1714500" indent="-342900" algn="l" rtl="0" eaLnBrk="1" fontAlgn="base" hangingPunct="1">
        <a:spcBef>
          <a:spcPct val="20000"/>
        </a:spcBef>
        <a:spcAft>
          <a:spcPct val="0"/>
        </a:spcAft>
        <a:buClr>
          <a:schemeClr val="tx1"/>
        </a:buClr>
        <a:defRPr sz="4400" b="1">
          <a:solidFill>
            <a:srgbClr val="CC0000"/>
          </a:solidFill>
          <a:latin typeface="Arial" charset="0"/>
        </a:defRPr>
      </a:lvl8pPr>
      <a:lvl9pPr marL="2171700" indent="-342900" algn="l" rtl="0" eaLnBrk="1" fontAlgn="base" hangingPunct="1">
        <a:spcBef>
          <a:spcPct val="20000"/>
        </a:spcBef>
        <a:spcAft>
          <a:spcPct val="0"/>
        </a:spcAft>
        <a:buClr>
          <a:schemeClr val="tx1"/>
        </a:buClr>
        <a:defRPr sz="4400" b="1">
          <a:solidFill>
            <a:srgbClr val="CC0000"/>
          </a:solidFill>
          <a:latin typeface="Arial" charset="0"/>
        </a:defRPr>
      </a:lvl9pPr>
    </p:titleStyle>
    <p:bodyStyle>
      <a:lvl1pPr marL="342900" indent="-342900" algn="l" rtl="0" eaLnBrk="1" fontAlgn="base" hangingPunct="1">
        <a:spcBef>
          <a:spcPct val="20000"/>
        </a:spcBef>
        <a:spcAft>
          <a:spcPct val="0"/>
        </a:spcAft>
        <a:buClr>
          <a:srgbClr val="CC0000"/>
        </a:buClr>
        <a:buChar char="•"/>
        <a:defRPr sz="3200" b="1">
          <a:solidFill>
            <a:schemeClr val="tx1"/>
          </a:solidFill>
          <a:latin typeface="+mn-lt"/>
          <a:ea typeface="+mn-ea"/>
          <a:cs typeface="+mn-cs"/>
        </a:defRPr>
      </a:lvl1pPr>
      <a:lvl2pPr marL="742950" indent="-285750" algn="l" rtl="0" eaLnBrk="1" fontAlgn="base" hangingPunct="1">
        <a:spcBef>
          <a:spcPct val="20000"/>
        </a:spcBef>
        <a:spcAft>
          <a:spcPct val="0"/>
        </a:spcAft>
        <a:buClr>
          <a:srgbClr val="CC0000"/>
        </a:buClr>
        <a:buFont typeface="Arial" charset="0"/>
        <a:buChar char="–"/>
        <a:defRPr sz="2800" b="1">
          <a:solidFill>
            <a:schemeClr val="tx1"/>
          </a:solidFill>
          <a:latin typeface="+mn-lt"/>
        </a:defRPr>
      </a:lvl2pPr>
      <a:lvl3pPr marL="1143000" indent="-228600" algn="l" rtl="0" eaLnBrk="1" fontAlgn="base" hangingPunct="1">
        <a:spcBef>
          <a:spcPct val="20000"/>
        </a:spcBef>
        <a:spcAft>
          <a:spcPct val="0"/>
        </a:spcAft>
        <a:buClr>
          <a:srgbClr val="CC0000"/>
        </a:buClr>
        <a:buChar char="•"/>
        <a:defRPr sz="2400" b="1">
          <a:solidFill>
            <a:schemeClr val="tx1"/>
          </a:solidFill>
          <a:latin typeface="+mn-lt"/>
        </a:defRPr>
      </a:lvl3pPr>
      <a:lvl4pPr marL="1600200" indent="-228600" algn="l" rtl="0" eaLnBrk="1" fontAlgn="base" hangingPunct="1">
        <a:spcBef>
          <a:spcPct val="20000"/>
        </a:spcBef>
        <a:spcAft>
          <a:spcPct val="0"/>
        </a:spcAft>
        <a:buClr>
          <a:srgbClr val="CC0000"/>
        </a:buClr>
        <a:buFont typeface="Arial" charset="0"/>
        <a:buChar char="–"/>
        <a:defRPr sz="2000" b="1">
          <a:solidFill>
            <a:schemeClr val="tx1"/>
          </a:solidFill>
          <a:latin typeface="+mn-lt"/>
        </a:defRPr>
      </a:lvl4pPr>
      <a:lvl5pPr marL="2057400" indent="-228600" algn="l" rtl="0" eaLnBrk="1" fontAlgn="base" hangingPunct="1">
        <a:spcBef>
          <a:spcPct val="20000"/>
        </a:spcBef>
        <a:spcAft>
          <a:spcPct val="0"/>
        </a:spcAft>
        <a:buClr>
          <a:srgbClr val="CC0000"/>
        </a:buClr>
        <a:buFont typeface="Arial" charset="0"/>
        <a:buChar char="»"/>
        <a:defRPr sz="2000" b="1">
          <a:solidFill>
            <a:schemeClr val="tx1"/>
          </a:solidFill>
          <a:latin typeface="+mn-lt"/>
        </a:defRPr>
      </a:lvl5pPr>
      <a:lvl6pPr marL="2514600" indent="-228600" algn="l" rtl="0" eaLnBrk="1" fontAlgn="base" hangingPunct="1">
        <a:spcBef>
          <a:spcPct val="20000"/>
        </a:spcBef>
        <a:spcAft>
          <a:spcPct val="0"/>
        </a:spcAft>
        <a:buClr>
          <a:srgbClr val="CC0000"/>
        </a:buClr>
        <a:buFont typeface="Arial" charset="0"/>
        <a:buChar char="»"/>
        <a:defRPr sz="2000" b="1">
          <a:solidFill>
            <a:schemeClr val="tx1"/>
          </a:solidFill>
          <a:latin typeface="+mn-lt"/>
        </a:defRPr>
      </a:lvl6pPr>
      <a:lvl7pPr marL="2971800" indent="-228600" algn="l" rtl="0" eaLnBrk="1" fontAlgn="base" hangingPunct="1">
        <a:spcBef>
          <a:spcPct val="20000"/>
        </a:spcBef>
        <a:spcAft>
          <a:spcPct val="0"/>
        </a:spcAft>
        <a:buClr>
          <a:srgbClr val="CC0000"/>
        </a:buClr>
        <a:buFont typeface="Arial" charset="0"/>
        <a:buChar char="»"/>
        <a:defRPr sz="2000" b="1">
          <a:solidFill>
            <a:schemeClr val="tx1"/>
          </a:solidFill>
          <a:latin typeface="+mn-lt"/>
        </a:defRPr>
      </a:lvl7pPr>
      <a:lvl8pPr marL="3429000" indent="-228600" algn="l" rtl="0" eaLnBrk="1" fontAlgn="base" hangingPunct="1">
        <a:spcBef>
          <a:spcPct val="20000"/>
        </a:spcBef>
        <a:spcAft>
          <a:spcPct val="0"/>
        </a:spcAft>
        <a:buClr>
          <a:srgbClr val="CC0000"/>
        </a:buClr>
        <a:buFont typeface="Arial" charset="0"/>
        <a:buChar char="»"/>
        <a:defRPr sz="2000" b="1">
          <a:solidFill>
            <a:schemeClr val="tx1"/>
          </a:solidFill>
          <a:latin typeface="+mn-lt"/>
        </a:defRPr>
      </a:lvl8pPr>
      <a:lvl9pPr marL="3886200" indent="-228600" algn="l" rtl="0" eaLnBrk="1" fontAlgn="base" hangingPunct="1">
        <a:spcBef>
          <a:spcPct val="20000"/>
        </a:spcBef>
        <a:spcAft>
          <a:spcPct val="0"/>
        </a:spcAft>
        <a:buClr>
          <a:srgbClr val="CC0000"/>
        </a:buClr>
        <a:buFont typeface="Arial" charset="0"/>
        <a:buChar char="»"/>
        <a:defRPr sz="20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7481" y="332656"/>
            <a:ext cx="4896544" cy="3240360"/>
          </a:xfrm>
        </p:spPr>
        <p:txBody>
          <a:bodyPr/>
          <a:lstStyle/>
          <a:p>
            <a:pPr algn="ctr"/>
            <a:r>
              <a:rPr lang="en-GB" sz="6000" dirty="0" err="1" smtClean="0">
                <a:solidFill>
                  <a:srgbClr val="C00000"/>
                </a:solidFill>
                <a:latin typeface="Times New Roman" pitchFamily="18" charset="0"/>
                <a:cs typeface="Times New Roman" pitchFamily="18" charset="0"/>
              </a:rPr>
              <a:t>Prepartion</a:t>
            </a:r>
            <a:r>
              <a:rPr lang="en-GB" sz="6000" smtClean="0">
                <a:solidFill>
                  <a:srgbClr val="C00000"/>
                </a:solidFill>
                <a:latin typeface="Times New Roman" pitchFamily="18" charset="0"/>
                <a:cs typeface="Times New Roman" pitchFamily="18" charset="0"/>
              </a:rPr>
              <a:t> of Coumarin</a:t>
            </a:r>
            <a:endParaRPr lang="en-GB" sz="6000" dirty="0">
              <a:solidFill>
                <a:srgbClr val="C00000"/>
              </a:solidFill>
              <a:latin typeface="Times New Roman" pitchFamily="18" charset="0"/>
              <a:cs typeface="Times New Roman" pitchFamily="18" charset="0"/>
            </a:endParaRPr>
          </a:p>
        </p:txBody>
      </p:sp>
      <p:sp>
        <p:nvSpPr>
          <p:cNvPr id="2" name="Explosion 2 1"/>
          <p:cNvSpPr/>
          <p:nvPr/>
        </p:nvSpPr>
        <p:spPr>
          <a:xfrm>
            <a:off x="120923" y="2882894"/>
            <a:ext cx="4449352" cy="3785286"/>
          </a:xfrm>
          <a:prstGeom prst="irregularSeal2">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smtClean="0">
                <a:solidFill>
                  <a:srgbClr val="002060"/>
                </a:solidFill>
                <a:latin typeface="Times New Roman" pitchFamily="18" charset="0"/>
                <a:cs typeface="Times New Roman" pitchFamily="18" charset="0"/>
              </a:rPr>
              <a:t>Assistant lecturer</a:t>
            </a:r>
          </a:p>
          <a:p>
            <a:pPr algn="ctr"/>
            <a:r>
              <a:rPr lang="en-GB" sz="2800" b="1" dirty="0" smtClean="0">
                <a:solidFill>
                  <a:srgbClr val="002060"/>
                </a:solidFill>
                <a:latin typeface="Times New Roman" pitchFamily="18" charset="0"/>
                <a:cs typeface="Times New Roman" pitchFamily="18" charset="0"/>
              </a:rPr>
              <a:t>Noor  </a:t>
            </a:r>
            <a:r>
              <a:rPr lang="en-GB" sz="2800" b="1" dirty="0" err="1" smtClean="0">
                <a:solidFill>
                  <a:srgbClr val="002060"/>
                </a:solidFill>
                <a:latin typeface="Times New Roman" pitchFamily="18" charset="0"/>
                <a:cs typeface="Times New Roman" pitchFamily="18" charset="0"/>
              </a:rPr>
              <a:t>Waleed</a:t>
            </a:r>
            <a:endParaRPr lang="en-GB" sz="2800" b="1" dirty="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rgbClr val="C00000"/>
                </a:solidFill>
                <a:latin typeface="Times New Roman"/>
                <a:ea typeface="Calibri"/>
                <a:cs typeface="Arial"/>
              </a:rPr>
              <a:t>Perkin Reaction:</a:t>
            </a:r>
            <a:r>
              <a:rPr lang="en-GB" sz="3200" dirty="0">
                <a:latin typeface="Calibri"/>
                <a:ea typeface="Calibri"/>
                <a:cs typeface="Arial"/>
              </a:rPr>
              <a:t/>
            </a:r>
            <a:br>
              <a:rPr lang="en-GB" sz="3200" dirty="0">
                <a:latin typeface="Calibri"/>
                <a:ea typeface="Calibri"/>
                <a:cs typeface="Arial"/>
              </a:rPr>
            </a:br>
            <a:endParaRPr lang="en-GB" dirty="0"/>
          </a:p>
        </p:txBody>
      </p:sp>
      <p:sp>
        <p:nvSpPr>
          <p:cNvPr id="3" name="Content Placeholder 2"/>
          <p:cNvSpPr>
            <a:spLocks noGrp="1"/>
          </p:cNvSpPr>
          <p:nvPr>
            <p:ph idx="1"/>
          </p:nvPr>
        </p:nvSpPr>
        <p:spPr>
          <a:xfrm>
            <a:off x="395536" y="1412776"/>
            <a:ext cx="8519864" cy="4713387"/>
          </a:xfrm>
        </p:spPr>
        <p:txBody>
          <a:bodyPr/>
          <a:lstStyle/>
          <a:p>
            <a:pPr marL="0" lvl="0" indent="0">
              <a:lnSpc>
                <a:spcPct val="115000"/>
              </a:lnSpc>
              <a:spcAft>
                <a:spcPts val="0"/>
              </a:spcAft>
              <a:buNone/>
            </a:pPr>
            <a:r>
              <a:rPr lang="en-US" dirty="0">
                <a:solidFill>
                  <a:srgbClr val="231F20"/>
                </a:solidFill>
                <a:latin typeface="Times New Roman"/>
                <a:ea typeface="Calibri"/>
                <a:cs typeface="Arial"/>
              </a:rPr>
              <a:t>The formation of α, β-unsaturated carboxylic acid by </a:t>
            </a:r>
            <a:r>
              <a:rPr lang="en-US" i="1" dirty="0" err="1">
                <a:solidFill>
                  <a:srgbClr val="231F20"/>
                </a:solidFill>
                <a:latin typeface="Times New Roman"/>
                <a:ea typeface="Calibri"/>
                <a:cs typeface="Arial"/>
              </a:rPr>
              <a:t>Aldol</a:t>
            </a:r>
            <a:r>
              <a:rPr lang="en-US" i="1" dirty="0">
                <a:solidFill>
                  <a:srgbClr val="231F20"/>
                </a:solidFill>
                <a:latin typeface="Times New Roman"/>
                <a:ea typeface="Calibri"/>
                <a:cs typeface="Arial"/>
              </a:rPr>
              <a:t> Condensation</a:t>
            </a:r>
            <a:r>
              <a:rPr lang="en-US" dirty="0">
                <a:solidFill>
                  <a:srgbClr val="231F20"/>
                </a:solidFill>
                <a:latin typeface="Times New Roman"/>
                <a:ea typeface="Calibri"/>
                <a:cs typeface="Arial"/>
              </a:rPr>
              <a:t> of</a:t>
            </a:r>
            <a:endParaRPr lang="en-GB" sz="2800" dirty="0">
              <a:solidFill>
                <a:srgbClr val="000000"/>
              </a:solidFill>
              <a:latin typeface="Calibri"/>
              <a:ea typeface="Calibri"/>
              <a:cs typeface="Arial"/>
            </a:endParaRPr>
          </a:p>
          <a:p>
            <a:pPr marL="0" lvl="0" indent="0">
              <a:lnSpc>
                <a:spcPct val="115000"/>
              </a:lnSpc>
              <a:spcAft>
                <a:spcPts val="0"/>
              </a:spcAft>
              <a:buNone/>
            </a:pPr>
            <a:r>
              <a:rPr lang="en-US" dirty="0">
                <a:solidFill>
                  <a:srgbClr val="231F20"/>
                </a:solidFill>
                <a:latin typeface="Times New Roman"/>
                <a:ea typeface="Calibri"/>
                <a:cs typeface="Arial"/>
              </a:rPr>
              <a:t>aromatic aldehydes and acid anhydrides in the presence of an alkali salt of the acid is</a:t>
            </a:r>
            <a:endParaRPr lang="en-GB" sz="2800" dirty="0">
              <a:solidFill>
                <a:srgbClr val="000000"/>
              </a:solidFill>
              <a:latin typeface="Calibri"/>
              <a:ea typeface="Calibri"/>
              <a:cs typeface="Arial"/>
            </a:endParaRPr>
          </a:p>
          <a:p>
            <a:pPr marL="0" lvl="0" indent="0">
              <a:lnSpc>
                <a:spcPct val="115000"/>
              </a:lnSpc>
              <a:spcAft>
                <a:spcPts val="0"/>
              </a:spcAft>
              <a:buNone/>
            </a:pPr>
            <a:r>
              <a:rPr lang="en-US" dirty="0">
                <a:solidFill>
                  <a:srgbClr val="231F20"/>
                </a:solidFill>
                <a:latin typeface="Times New Roman"/>
                <a:ea typeface="Calibri"/>
                <a:cs typeface="Arial"/>
              </a:rPr>
              <a:t>known as the Perkin Reaction.</a:t>
            </a:r>
            <a:endParaRPr lang="en-GB" sz="2800" dirty="0">
              <a:solidFill>
                <a:srgbClr val="000000"/>
              </a:solidFill>
              <a:latin typeface="Calibri"/>
              <a:ea typeface="Calibri"/>
              <a:cs typeface="Arial"/>
            </a:endParaRPr>
          </a:p>
          <a:p>
            <a:pPr marL="0" indent="0">
              <a:buNone/>
            </a:pPr>
            <a:endParaRPr lang="en-GB" dirty="0"/>
          </a:p>
        </p:txBody>
      </p:sp>
    </p:spTree>
    <p:extLst>
      <p:ext uri="{BB962C8B-B14F-4D97-AF65-F5344CB8AC3E}">
        <p14:creationId xmlns:p14="http://schemas.microsoft.com/office/powerpoint/2010/main" val="39460897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83569" y="881610"/>
            <a:ext cx="8231832" cy="51396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985968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3568" y="332656"/>
            <a:ext cx="8231832" cy="5793507"/>
          </a:xfrm>
        </p:spPr>
        <p:txBody>
          <a:bodyPr/>
          <a:lstStyle/>
          <a:p>
            <a:pPr lvl="0">
              <a:lnSpc>
                <a:spcPct val="115000"/>
              </a:lnSpc>
              <a:spcAft>
                <a:spcPts val="0"/>
              </a:spcAft>
            </a:pPr>
            <a:r>
              <a:rPr lang="en-US" dirty="0">
                <a:solidFill>
                  <a:srgbClr val="231F20"/>
                </a:solidFill>
                <a:latin typeface="Times New Roman"/>
                <a:ea typeface="Calibri"/>
                <a:cs typeface="Arial"/>
              </a:rPr>
              <a:t>The above discourse of the Perkin Reaction is self-explanatory in which </a:t>
            </a:r>
            <a:r>
              <a:rPr lang="en-US" dirty="0" err="1">
                <a:solidFill>
                  <a:srgbClr val="231F20"/>
                </a:solidFill>
                <a:latin typeface="Times New Roman"/>
                <a:ea typeface="Calibri"/>
                <a:cs typeface="Arial"/>
              </a:rPr>
              <a:t>benzaldehyde</a:t>
            </a:r>
            <a:r>
              <a:rPr lang="en-US" dirty="0">
                <a:solidFill>
                  <a:srgbClr val="231F20"/>
                </a:solidFill>
                <a:latin typeface="Times New Roman"/>
                <a:ea typeface="Calibri"/>
                <a:cs typeface="Arial"/>
              </a:rPr>
              <a:t> and acetic anhydride interacts to form an anion (I) that undergoes molecular rearrangement to give another anion (II). The resulting restructured anion (II) reacts with acetic anhydride to form an intermediate which subsequently undergoes hydrolysis in the presence of a base to give rise to the formation of an α, β-unsaturated carboxylic acid</a:t>
            </a:r>
            <a:endParaRPr lang="en-GB" sz="2800" dirty="0">
              <a:solidFill>
                <a:srgbClr val="000000"/>
              </a:solidFill>
              <a:latin typeface="Calibri"/>
              <a:ea typeface="Calibri"/>
              <a:cs typeface="Arial"/>
            </a:endParaRPr>
          </a:p>
          <a:p>
            <a:pPr lvl="0"/>
            <a:endParaRPr lang="en-GB" dirty="0">
              <a:solidFill>
                <a:srgbClr val="000000"/>
              </a:solidFill>
            </a:endParaRPr>
          </a:p>
          <a:p>
            <a:endParaRPr lang="en-GB" dirty="0"/>
          </a:p>
        </p:txBody>
      </p:sp>
    </p:spTree>
    <p:extLst>
      <p:ext uri="{BB962C8B-B14F-4D97-AF65-F5344CB8AC3E}">
        <p14:creationId xmlns:p14="http://schemas.microsoft.com/office/powerpoint/2010/main" val="30498126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1600" y="332656"/>
            <a:ext cx="7943800" cy="5793507"/>
          </a:xfrm>
        </p:spPr>
        <p:txBody>
          <a:bodyPr/>
          <a:lstStyle/>
          <a:p>
            <a:pPr marL="0" lvl="0" indent="0">
              <a:lnSpc>
                <a:spcPct val="115000"/>
              </a:lnSpc>
              <a:spcAft>
                <a:spcPts val="0"/>
              </a:spcAft>
              <a:buNone/>
            </a:pPr>
            <a:r>
              <a:rPr lang="en-US" sz="3600" dirty="0">
                <a:solidFill>
                  <a:srgbClr val="231F20"/>
                </a:solidFill>
                <a:latin typeface="Times New Roman"/>
                <a:ea typeface="Calibri"/>
                <a:cs typeface="Arial"/>
              </a:rPr>
              <a:t>Mechanism of Perkin reaction</a:t>
            </a:r>
            <a:r>
              <a:rPr lang="en-US" sz="2000" dirty="0">
                <a:solidFill>
                  <a:srgbClr val="231F20"/>
                </a:solidFill>
                <a:latin typeface="NewCenturySchlbk-Bold"/>
                <a:ea typeface="Calibri"/>
                <a:cs typeface="NewCenturySchlbk-Bold"/>
              </a:rPr>
              <a:t>:</a:t>
            </a:r>
            <a:endParaRPr lang="en-GB" sz="2800" dirty="0">
              <a:solidFill>
                <a:srgbClr val="000000"/>
              </a:solidFill>
              <a:latin typeface="Calibri"/>
              <a:ea typeface="Calibri"/>
              <a:cs typeface="Arial"/>
            </a:endParaRPr>
          </a:p>
          <a:p>
            <a:pPr marL="0" lvl="0" indent="0" rtl="1">
              <a:lnSpc>
                <a:spcPct val="115000"/>
              </a:lnSpc>
              <a:spcAft>
                <a:spcPts val="1000"/>
              </a:spcAft>
              <a:buNone/>
            </a:pPr>
            <a:r>
              <a:rPr lang="en-US" dirty="0">
                <a:solidFill>
                  <a:srgbClr val="231F20"/>
                </a:solidFill>
                <a:latin typeface="Times New Roman"/>
                <a:ea typeface="Calibri"/>
                <a:cs typeface="Arial"/>
              </a:rPr>
              <a:t> </a:t>
            </a:r>
            <a:r>
              <a:rPr lang="en-US" sz="2400" dirty="0">
                <a:solidFill>
                  <a:srgbClr val="231F20"/>
                </a:solidFill>
                <a:latin typeface="Times New Roman"/>
                <a:ea typeface="Calibri"/>
                <a:cs typeface="Arial"/>
              </a:rPr>
              <a:t>The mechanism of the reaction, which is of the </a:t>
            </a:r>
            <a:r>
              <a:rPr lang="en-US" sz="2400" dirty="0" err="1">
                <a:solidFill>
                  <a:srgbClr val="231F20"/>
                </a:solidFill>
                <a:latin typeface="Times New Roman"/>
                <a:ea typeface="Calibri"/>
                <a:cs typeface="Arial"/>
              </a:rPr>
              <a:t>aldol</a:t>
            </a:r>
            <a:r>
              <a:rPr lang="en-US" sz="2400" dirty="0">
                <a:solidFill>
                  <a:srgbClr val="231F20"/>
                </a:solidFill>
                <a:latin typeface="Times New Roman"/>
                <a:ea typeface="Calibri"/>
                <a:cs typeface="Arial"/>
              </a:rPr>
              <a:t>-type may be expatiated with the help of the following equations (</a:t>
            </a:r>
            <a:r>
              <a:rPr lang="en-US" sz="2400" i="1" dirty="0">
                <a:solidFill>
                  <a:srgbClr val="231F20"/>
                </a:solidFill>
                <a:latin typeface="Times New Roman"/>
                <a:ea typeface="Calibri"/>
                <a:cs typeface="Arial"/>
              </a:rPr>
              <a:t>a</a:t>
            </a:r>
            <a:r>
              <a:rPr lang="en-US" sz="2400" dirty="0">
                <a:solidFill>
                  <a:srgbClr val="231F20"/>
                </a:solidFill>
                <a:latin typeface="Times New Roman"/>
                <a:ea typeface="Calibri"/>
                <a:cs typeface="Arial"/>
              </a:rPr>
              <a:t>) and (</a:t>
            </a:r>
            <a:r>
              <a:rPr lang="en-US" sz="2400" i="1" dirty="0">
                <a:solidFill>
                  <a:srgbClr val="231F20"/>
                </a:solidFill>
                <a:latin typeface="Times New Roman"/>
                <a:ea typeface="Calibri"/>
                <a:cs typeface="Arial"/>
              </a:rPr>
              <a:t>b</a:t>
            </a:r>
            <a:r>
              <a:rPr lang="en-US" sz="2400" dirty="0">
                <a:solidFill>
                  <a:srgbClr val="231F20"/>
                </a:solidFill>
                <a:latin typeface="Times New Roman"/>
                <a:ea typeface="Calibri"/>
                <a:cs typeface="Arial"/>
              </a:rPr>
              <a:t>) respectively.</a:t>
            </a:r>
            <a:endParaRPr lang="en-GB" sz="2400" dirty="0">
              <a:solidFill>
                <a:srgbClr val="000000"/>
              </a:solidFill>
              <a:latin typeface="Calibri"/>
              <a:ea typeface="Calibri"/>
              <a:cs typeface="Arial"/>
            </a:endParaRPr>
          </a:p>
          <a:p>
            <a:pPr marL="0" lvl="0" indent="0">
              <a:buNone/>
            </a:pPr>
            <a:r>
              <a:rPr lang="en-US" sz="2400" dirty="0">
                <a:solidFill>
                  <a:srgbClr val="231F20"/>
                </a:solidFill>
                <a:latin typeface="Times New Roman"/>
                <a:ea typeface="Calibri"/>
              </a:rPr>
              <a:t> </a:t>
            </a:r>
            <a:endParaRPr lang="en-GB" sz="2400" dirty="0">
              <a:solidFill>
                <a:srgbClr val="000000"/>
              </a:solidFill>
            </a:endParaRPr>
          </a:p>
          <a:p>
            <a:endParaRPr lang="en-GB"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4663" y="2564904"/>
            <a:ext cx="8193087" cy="3176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32199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lnSpc>
                <a:spcPct val="115000"/>
              </a:lnSpc>
              <a:spcAft>
                <a:spcPts val="0"/>
              </a:spcAft>
            </a:pPr>
            <a:r>
              <a:rPr lang="en-US" dirty="0" err="1">
                <a:solidFill>
                  <a:srgbClr val="231F20"/>
                </a:solidFill>
                <a:latin typeface="Times New Roman"/>
                <a:ea typeface="Calibri"/>
                <a:cs typeface="Arial"/>
              </a:rPr>
              <a:t>Coumarin</a:t>
            </a:r>
            <a:r>
              <a:rPr lang="en-GB" sz="3600" dirty="0">
                <a:latin typeface="Calibri"/>
                <a:ea typeface="Calibri"/>
                <a:cs typeface="Arial"/>
              </a:rPr>
              <a:t/>
            </a:r>
            <a:br>
              <a:rPr lang="en-GB" sz="3600" dirty="0">
                <a:latin typeface="Calibri"/>
                <a:ea typeface="Calibri"/>
                <a:cs typeface="Arial"/>
              </a:rPr>
            </a:br>
            <a:endParaRPr lang="en-GB" dirty="0"/>
          </a:p>
        </p:txBody>
      </p:sp>
      <p:sp>
        <p:nvSpPr>
          <p:cNvPr id="3" name="Content Placeholder 2"/>
          <p:cNvSpPr>
            <a:spLocks noGrp="1"/>
          </p:cNvSpPr>
          <p:nvPr>
            <p:ph idx="1"/>
          </p:nvPr>
        </p:nvSpPr>
        <p:spPr>
          <a:xfrm>
            <a:off x="381000" y="1268760"/>
            <a:ext cx="8534400" cy="4857403"/>
          </a:xfrm>
        </p:spPr>
        <p:txBody>
          <a:bodyPr/>
          <a:lstStyle/>
          <a:p>
            <a:pPr marL="0" indent="0" algn="just">
              <a:lnSpc>
                <a:spcPct val="115000"/>
              </a:lnSpc>
              <a:spcAft>
                <a:spcPts val="0"/>
              </a:spcAft>
              <a:buNone/>
            </a:pPr>
            <a:r>
              <a:rPr lang="en-US" sz="2800" dirty="0">
                <a:solidFill>
                  <a:srgbClr val="231F20"/>
                </a:solidFill>
                <a:latin typeface="Times New Roman"/>
                <a:ea typeface="Calibri"/>
                <a:cs typeface="Arial"/>
              </a:rPr>
              <a:t> The interaction between </a:t>
            </a:r>
            <a:r>
              <a:rPr lang="en-US" sz="2800" dirty="0" err="1" smtClean="0">
                <a:solidFill>
                  <a:srgbClr val="231F20"/>
                </a:solidFill>
                <a:latin typeface="Times New Roman"/>
                <a:ea typeface="Calibri"/>
                <a:cs typeface="Arial"/>
              </a:rPr>
              <a:t>salicyldehyde</a:t>
            </a:r>
            <a:r>
              <a:rPr lang="en-US" sz="2800" dirty="0" smtClean="0">
                <a:solidFill>
                  <a:srgbClr val="231F20"/>
                </a:solidFill>
                <a:latin typeface="Times New Roman"/>
                <a:ea typeface="Calibri"/>
                <a:cs typeface="Arial"/>
              </a:rPr>
              <a:t> </a:t>
            </a:r>
            <a:r>
              <a:rPr lang="en-US" sz="2800" dirty="0">
                <a:solidFill>
                  <a:srgbClr val="231F20"/>
                </a:solidFill>
                <a:latin typeface="Times New Roman"/>
                <a:ea typeface="Calibri"/>
                <a:cs typeface="Arial"/>
              </a:rPr>
              <a:t>and acetic anhydride in the presence of sodium acetate results into the formation of the heterocyclic </a:t>
            </a:r>
            <a:r>
              <a:rPr lang="en-US" sz="2800" dirty="0" err="1">
                <a:solidFill>
                  <a:srgbClr val="231F20"/>
                </a:solidFill>
                <a:latin typeface="Times New Roman"/>
                <a:ea typeface="Calibri"/>
                <a:cs typeface="Arial"/>
              </a:rPr>
              <a:t>pyran</a:t>
            </a:r>
            <a:r>
              <a:rPr lang="en-US" sz="2800" dirty="0">
                <a:solidFill>
                  <a:srgbClr val="231F20"/>
                </a:solidFill>
                <a:latin typeface="Times New Roman"/>
                <a:ea typeface="Calibri"/>
                <a:cs typeface="Arial"/>
              </a:rPr>
              <a:t> ring to give </a:t>
            </a:r>
            <a:r>
              <a:rPr lang="en-US" sz="2800" dirty="0" err="1">
                <a:solidFill>
                  <a:srgbClr val="231F20"/>
                </a:solidFill>
                <a:latin typeface="Times New Roman"/>
                <a:ea typeface="Calibri"/>
                <a:cs typeface="Arial"/>
              </a:rPr>
              <a:t>coumarin</a:t>
            </a:r>
            <a:r>
              <a:rPr lang="en-US" sz="2800" dirty="0">
                <a:solidFill>
                  <a:srgbClr val="231F20"/>
                </a:solidFill>
                <a:latin typeface="Times New Roman"/>
                <a:ea typeface="Calibri"/>
                <a:cs typeface="Arial"/>
              </a:rPr>
              <a:t> in addition to a mole </a:t>
            </a:r>
            <a:r>
              <a:rPr lang="en-US" sz="2800" dirty="0" smtClean="0">
                <a:solidFill>
                  <a:srgbClr val="231F20"/>
                </a:solidFill>
                <a:latin typeface="Times New Roman"/>
                <a:ea typeface="Calibri"/>
                <a:cs typeface="Arial"/>
              </a:rPr>
              <a:t>of each </a:t>
            </a:r>
            <a:r>
              <a:rPr lang="en-US" sz="2800" dirty="0">
                <a:solidFill>
                  <a:srgbClr val="231F20"/>
                </a:solidFill>
                <a:latin typeface="Times New Roman"/>
                <a:ea typeface="Calibri"/>
                <a:cs typeface="Arial"/>
              </a:rPr>
              <a:t>acetic acid and water as products of </a:t>
            </a:r>
            <a:r>
              <a:rPr lang="en-US" sz="2800" dirty="0" smtClean="0">
                <a:solidFill>
                  <a:srgbClr val="231F20"/>
                </a:solidFill>
                <a:latin typeface="Times New Roman"/>
                <a:ea typeface="Calibri"/>
                <a:cs typeface="Arial"/>
              </a:rPr>
              <a:t>the reaction.</a:t>
            </a:r>
          </a:p>
          <a:p>
            <a:pPr marL="0" indent="0" algn="just">
              <a:lnSpc>
                <a:spcPct val="115000"/>
              </a:lnSpc>
              <a:spcAft>
                <a:spcPts val="0"/>
              </a:spcAft>
              <a:buNone/>
            </a:pPr>
            <a:endParaRPr lang="en-GB" sz="2800" dirty="0">
              <a:latin typeface="Calibri"/>
              <a:ea typeface="Calibri"/>
              <a:cs typeface="Arial"/>
            </a:endParaRPr>
          </a:p>
          <a:p>
            <a:pPr marL="0" indent="0">
              <a:lnSpc>
                <a:spcPct val="115000"/>
              </a:lnSpc>
              <a:spcAft>
                <a:spcPts val="0"/>
              </a:spcAft>
              <a:buNone/>
            </a:pPr>
            <a:r>
              <a:rPr lang="en-US" sz="2800" dirty="0">
                <a:solidFill>
                  <a:srgbClr val="231F20"/>
                </a:solidFill>
                <a:latin typeface="Times New Roman"/>
                <a:ea typeface="Calibri"/>
                <a:cs typeface="Arial"/>
              </a:rPr>
              <a:t> </a:t>
            </a:r>
            <a:endParaRPr lang="en-GB" sz="2800" dirty="0"/>
          </a:p>
        </p:txBody>
      </p:sp>
      <p:pic>
        <p:nvPicPr>
          <p:cNvPr id="5" name="Picture 4"/>
          <p:cNvPicPr/>
          <p:nvPr/>
        </p:nvPicPr>
        <p:blipFill>
          <a:blip r:embed="rId2" cstate="print">
            <a:lum/>
          </a:blip>
          <a:srcRect l="4860" t="13043" r="12365" b="12174"/>
          <a:stretch>
            <a:fillRect/>
          </a:stretch>
        </p:blipFill>
        <p:spPr bwMode="auto">
          <a:xfrm>
            <a:off x="611560" y="3861048"/>
            <a:ext cx="7920880" cy="2574404"/>
          </a:xfrm>
          <a:prstGeom prst="rect">
            <a:avLst/>
          </a:prstGeom>
          <a:noFill/>
          <a:ln w="9525">
            <a:noFill/>
            <a:miter lim="800000"/>
            <a:headEnd/>
            <a:tailEnd/>
          </a:ln>
        </p:spPr>
      </p:pic>
    </p:spTree>
    <p:extLst>
      <p:ext uri="{BB962C8B-B14F-4D97-AF65-F5344CB8AC3E}">
        <p14:creationId xmlns:p14="http://schemas.microsoft.com/office/powerpoint/2010/main" val="7308041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74638"/>
            <a:ext cx="7325816" cy="922114"/>
          </a:xfrm>
        </p:spPr>
        <p:txBody>
          <a:bodyPr/>
          <a:lstStyle/>
          <a:p>
            <a:pPr algn="ctr">
              <a:lnSpc>
                <a:spcPct val="115000"/>
              </a:lnSpc>
              <a:spcAft>
                <a:spcPts val="0"/>
              </a:spcAft>
            </a:pPr>
            <a:r>
              <a:rPr lang="en-US" dirty="0">
                <a:solidFill>
                  <a:srgbClr val="231F20"/>
                </a:solidFill>
                <a:latin typeface="Times New Roman"/>
                <a:ea typeface="Calibri"/>
                <a:cs typeface="Arial"/>
              </a:rPr>
              <a:t>Chemicals Required:</a:t>
            </a:r>
            <a:r>
              <a:rPr lang="en-GB" sz="3600" dirty="0">
                <a:latin typeface="Calibri"/>
                <a:ea typeface="Calibri"/>
                <a:cs typeface="Arial"/>
              </a:rPr>
              <a:t/>
            </a:r>
            <a:br>
              <a:rPr lang="en-GB" sz="3600" dirty="0">
                <a:latin typeface="Calibri"/>
                <a:ea typeface="Calibri"/>
                <a:cs typeface="Arial"/>
              </a:rPr>
            </a:br>
            <a:r>
              <a:rPr lang="en-US" dirty="0">
                <a:solidFill>
                  <a:srgbClr val="231F20"/>
                </a:solidFill>
                <a:latin typeface="Times New Roman"/>
                <a:ea typeface="Calibri"/>
              </a:rPr>
              <a:t>     </a:t>
            </a:r>
            <a:endParaRPr lang="en-GB" dirty="0"/>
          </a:p>
        </p:txBody>
      </p:sp>
      <p:sp>
        <p:nvSpPr>
          <p:cNvPr id="3" name="Content Placeholder 2"/>
          <p:cNvSpPr>
            <a:spLocks noGrp="1"/>
          </p:cNvSpPr>
          <p:nvPr>
            <p:ph idx="1"/>
          </p:nvPr>
        </p:nvSpPr>
        <p:spPr>
          <a:xfrm>
            <a:off x="251520" y="1628800"/>
            <a:ext cx="8663880" cy="4497363"/>
          </a:xfrm>
        </p:spPr>
        <p:txBody>
          <a:bodyPr/>
          <a:lstStyle/>
          <a:p>
            <a:pPr marL="0" indent="0">
              <a:lnSpc>
                <a:spcPct val="115000"/>
              </a:lnSpc>
              <a:spcAft>
                <a:spcPts val="0"/>
              </a:spcAft>
              <a:buNone/>
              <a:tabLst>
                <a:tab pos="5543550" algn="r"/>
              </a:tabLst>
            </a:pPr>
            <a:r>
              <a:rPr lang="en-US" dirty="0" err="1">
                <a:solidFill>
                  <a:srgbClr val="231F20"/>
                </a:solidFill>
                <a:latin typeface="Times New Roman"/>
                <a:ea typeface="Calibri"/>
                <a:cs typeface="Arial"/>
              </a:rPr>
              <a:t>Salicylaldehyde</a:t>
            </a:r>
            <a:r>
              <a:rPr lang="en-US" dirty="0">
                <a:solidFill>
                  <a:srgbClr val="231F20"/>
                </a:solidFill>
                <a:latin typeface="Times New Roman"/>
                <a:ea typeface="Calibri"/>
                <a:cs typeface="Arial"/>
              </a:rPr>
              <a:t> : 8 g </a:t>
            </a:r>
            <a:r>
              <a:rPr lang="en-US" dirty="0" smtClean="0">
                <a:solidFill>
                  <a:srgbClr val="231F20"/>
                </a:solidFill>
                <a:latin typeface="Times New Roman"/>
                <a:ea typeface="Calibri"/>
                <a:cs typeface="Arial"/>
              </a:rPr>
              <a:t> </a:t>
            </a:r>
          </a:p>
          <a:p>
            <a:pPr marL="0" indent="0">
              <a:lnSpc>
                <a:spcPct val="115000"/>
              </a:lnSpc>
              <a:spcAft>
                <a:spcPts val="0"/>
              </a:spcAft>
              <a:buNone/>
              <a:tabLst>
                <a:tab pos="5543550" algn="r"/>
              </a:tabLst>
            </a:pPr>
            <a:r>
              <a:rPr lang="en-US" dirty="0" smtClean="0">
                <a:solidFill>
                  <a:srgbClr val="231F20"/>
                </a:solidFill>
                <a:latin typeface="Times New Roman"/>
                <a:ea typeface="Calibri"/>
                <a:cs typeface="Arial"/>
              </a:rPr>
              <a:t>Acetic </a:t>
            </a:r>
            <a:r>
              <a:rPr lang="en-US" dirty="0">
                <a:solidFill>
                  <a:srgbClr val="231F20"/>
                </a:solidFill>
                <a:latin typeface="Times New Roman"/>
                <a:ea typeface="Calibri"/>
                <a:cs typeface="Arial"/>
              </a:rPr>
              <a:t>Anhydride : 20 ml </a:t>
            </a:r>
            <a:r>
              <a:rPr lang="en-US" dirty="0" smtClean="0">
                <a:solidFill>
                  <a:srgbClr val="231F20"/>
                </a:solidFill>
                <a:latin typeface="Times New Roman"/>
                <a:ea typeface="Calibri"/>
                <a:cs typeface="Arial"/>
              </a:rPr>
              <a:t> </a:t>
            </a:r>
          </a:p>
          <a:p>
            <a:pPr marL="0" indent="0">
              <a:lnSpc>
                <a:spcPct val="115000"/>
              </a:lnSpc>
              <a:spcAft>
                <a:spcPts val="0"/>
              </a:spcAft>
              <a:buNone/>
              <a:tabLst>
                <a:tab pos="5543550" algn="r"/>
              </a:tabLst>
            </a:pPr>
            <a:r>
              <a:rPr lang="en-US" dirty="0" smtClean="0">
                <a:solidFill>
                  <a:srgbClr val="231F20"/>
                </a:solidFill>
                <a:latin typeface="Times New Roman"/>
                <a:ea typeface="Calibri"/>
                <a:cs typeface="Arial"/>
              </a:rPr>
              <a:t>Fused </a:t>
            </a:r>
            <a:r>
              <a:rPr lang="en-US" dirty="0">
                <a:solidFill>
                  <a:srgbClr val="231F20"/>
                </a:solidFill>
                <a:latin typeface="Times New Roman"/>
                <a:ea typeface="Calibri"/>
                <a:cs typeface="Arial"/>
              </a:rPr>
              <a:t>and finely powdered Sodium </a:t>
            </a:r>
            <a:r>
              <a:rPr lang="en-US" dirty="0" smtClean="0">
                <a:solidFill>
                  <a:srgbClr val="231F20"/>
                </a:solidFill>
                <a:latin typeface="Times New Roman"/>
                <a:ea typeface="Calibri"/>
                <a:cs typeface="Arial"/>
              </a:rPr>
              <a:t>Acetate: </a:t>
            </a:r>
            <a:r>
              <a:rPr lang="en-US" dirty="0">
                <a:solidFill>
                  <a:srgbClr val="231F20"/>
                </a:solidFill>
                <a:latin typeface="Times New Roman"/>
                <a:ea typeface="Calibri"/>
                <a:cs typeface="Arial"/>
              </a:rPr>
              <a:t>10 g </a:t>
            </a:r>
            <a:r>
              <a:rPr lang="en-US" dirty="0" smtClean="0">
                <a:solidFill>
                  <a:srgbClr val="231F20"/>
                </a:solidFill>
                <a:latin typeface="Times New Roman"/>
                <a:ea typeface="Calibri"/>
                <a:cs typeface="Arial"/>
              </a:rPr>
              <a:t>Sodium </a:t>
            </a:r>
            <a:r>
              <a:rPr lang="en-US" dirty="0">
                <a:solidFill>
                  <a:srgbClr val="231F20"/>
                </a:solidFill>
                <a:latin typeface="Times New Roman"/>
                <a:ea typeface="Calibri"/>
                <a:cs typeface="Arial"/>
              </a:rPr>
              <a:t>Carbonate : </a:t>
            </a:r>
            <a:r>
              <a:rPr lang="en-US" dirty="0" err="1">
                <a:solidFill>
                  <a:srgbClr val="231F20"/>
                </a:solidFill>
                <a:latin typeface="Times New Roman"/>
                <a:ea typeface="Calibri"/>
                <a:cs typeface="Arial"/>
              </a:rPr>
              <a:t>q.s</a:t>
            </a:r>
            <a:r>
              <a:rPr lang="en-US" dirty="0">
                <a:solidFill>
                  <a:srgbClr val="231F20"/>
                </a:solidFill>
                <a:latin typeface="Times New Roman"/>
                <a:ea typeface="Calibri"/>
                <a:cs typeface="Arial"/>
              </a:rPr>
              <a:t>. </a:t>
            </a:r>
            <a:r>
              <a:rPr lang="en-US" dirty="0" smtClean="0">
                <a:solidFill>
                  <a:srgbClr val="231F20"/>
                </a:solidFill>
                <a:latin typeface="Times New Roman"/>
                <a:ea typeface="Calibri"/>
                <a:cs typeface="Arial"/>
              </a:rPr>
              <a:t> </a:t>
            </a:r>
          </a:p>
          <a:p>
            <a:pPr marL="0" indent="0">
              <a:lnSpc>
                <a:spcPct val="115000"/>
              </a:lnSpc>
              <a:spcAft>
                <a:spcPts val="0"/>
              </a:spcAft>
              <a:buNone/>
              <a:tabLst>
                <a:tab pos="5543550" algn="r"/>
              </a:tabLst>
            </a:pPr>
            <a:r>
              <a:rPr lang="en-US" dirty="0" smtClean="0">
                <a:solidFill>
                  <a:srgbClr val="231F20"/>
                </a:solidFill>
                <a:latin typeface="Times New Roman"/>
                <a:ea typeface="Calibri"/>
                <a:cs typeface="Arial"/>
              </a:rPr>
              <a:t>Activated </a:t>
            </a:r>
            <a:r>
              <a:rPr lang="en-US" dirty="0">
                <a:solidFill>
                  <a:srgbClr val="231F20"/>
                </a:solidFill>
                <a:latin typeface="Times New Roman"/>
                <a:ea typeface="Calibri"/>
                <a:cs typeface="Arial"/>
              </a:rPr>
              <a:t>Animal Charcoal : 2 g </a:t>
            </a:r>
            <a:endParaRPr lang="en-GB" sz="2800" dirty="0">
              <a:latin typeface="Calibri"/>
              <a:ea typeface="Calibri"/>
              <a:cs typeface="Arial"/>
            </a:endParaRPr>
          </a:p>
          <a:p>
            <a:pPr marL="0" indent="0">
              <a:lnSpc>
                <a:spcPct val="115000"/>
              </a:lnSpc>
              <a:spcAft>
                <a:spcPts val="0"/>
              </a:spcAft>
              <a:buNone/>
            </a:pPr>
            <a:r>
              <a:rPr lang="en-US" sz="2000" dirty="0">
                <a:solidFill>
                  <a:srgbClr val="231F20"/>
                </a:solidFill>
                <a:latin typeface="NewCenturySchlbk-Bold"/>
                <a:ea typeface="Calibri"/>
                <a:cs typeface="NewCenturySchlbk-Bold"/>
              </a:rPr>
              <a:t> </a:t>
            </a:r>
            <a:endParaRPr lang="en-GB" sz="2800" dirty="0">
              <a:latin typeface="Calibri"/>
              <a:ea typeface="Calibri"/>
              <a:cs typeface="Arial"/>
            </a:endParaRPr>
          </a:p>
          <a:p>
            <a:endParaRPr lang="en-GB" dirty="0"/>
          </a:p>
        </p:txBody>
      </p:sp>
    </p:spTree>
    <p:extLst>
      <p:ext uri="{BB962C8B-B14F-4D97-AF65-F5344CB8AC3E}">
        <p14:creationId xmlns:p14="http://schemas.microsoft.com/office/powerpoint/2010/main" val="5688020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1600" y="404664"/>
            <a:ext cx="7943800" cy="6048672"/>
          </a:xfrm>
        </p:spPr>
        <p:txBody>
          <a:bodyPr/>
          <a:lstStyle/>
          <a:p>
            <a:pPr marL="0" indent="0">
              <a:lnSpc>
                <a:spcPct val="115000"/>
              </a:lnSpc>
              <a:spcAft>
                <a:spcPts val="0"/>
              </a:spcAft>
              <a:buNone/>
            </a:pPr>
            <a:r>
              <a:rPr lang="en-US" dirty="0">
                <a:solidFill>
                  <a:srgbClr val="231F20"/>
                </a:solidFill>
                <a:latin typeface="Times New Roman" pitchFamily="18" charset="0"/>
                <a:ea typeface="Calibri"/>
                <a:cs typeface="Times New Roman" pitchFamily="18" charset="0"/>
              </a:rPr>
              <a:t>Procedure</a:t>
            </a:r>
            <a:r>
              <a:rPr lang="en-US" dirty="0" smtClean="0">
                <a:solidFill>
                  <a:srgbClr val="231F20"/>
                </a:solidFill>
                <a:latin typeface="Times New Roman" pitchFamily="18" charset="0"/>
                <a:ea typeface="Calibri"/>
                <a:cs typeface="Times New Roman" pitchFamily="18" charset="0"/>
              </a:rPr>
              <a:t>:</a:t>
            </a:r>
            <a:endParaRPr lang="en-GB" sz="2400" b="0" dirty="0">
              <a:latin typeface="Times New Roman" pitchFamily="18" charset="0"/>
              <a:ea typeface="Calibri"/>
              <a:cs typeface="Times New Roman" pitchFamily="18" charset="0"/>
            </a:endParaRPr>
          </a:p>
          <a:p>
            <a:pPr marL="0" indent="0">
              <a:lnSpc>
                <a:spcPct val="115000"/>
              </a:lnSpc>
              <a:spcAft>
                <a:spcPts val="0"/>
              </a:spcAft>
              <a:buNone/>
            </a:pPr>
            <a:r>
              <a:rPr lang="en-US" sz="2400" b="0" dirty="0">
                <a:solidFill>
                  <a:srgbClr val="231F20"/>
                </a:solidFill>
                <a:latin typeface="Times New Roman" pitchFamily="18" charset="0"/>
                <a:ea typeface="Calibri"/>
                <a:cs typeface="Times New Roman" pitchFamily="18" charset="0"/>
              </a:rPr>
              <a:t>(1) Transfer 8 g </a:t>
            </a:r>
            <a:r>
              <a:rPr lang="en-US" sz="2400" b="0" dirty="0" err="1">
                <a:solidFill>
                  <a:srgbClr val="231F20"/>
                </a:solidFill>
                <a:latin typeface="Times New Roman" pitchFamily="18" charset="0"/>
                <a:ea typeface="Calibri"/>
                <a:cs typeface="Times New Roman" pitchFamily="18" charset="0"/>
              </a:rPr>
              <a:t>salicylaldehyde</a:t>
            </a:r>
            <a:r>
              <a:rPr lang="en-US" sz="2400" b="0" dirty="0">
                <a:solidFill>
                  <a:srgbClr val="231F20"/>
                </a:solidFill>
                <a:latin typeface="Times New Roman" pitchFamily="18" charset="0"/>
                <a:ea typeface="Calibri"/>
                <a:cs typeface="Times New Roman" pitchFamily="18" charset="0"/>
              </a:rPr>
              <a:t>, 10 g fused sodium </a:t>
            </a:r>
            <a:r>
              <a:rPr lang="en-US" sz="2400" b="0" dirty="0" err="1">
                <a:solidFill>
                  <a:srgbClr val="231F20"/>
                </a:solidFill>
                <a:latin typeface="Times New Roman" pitchFamily="18" charset="0"/>
                <a:ea typeface="Calibri"/>
                <a:cs typeface="Times New Roman" pitchFamily="18" charset="0"/>
              </a:rPr>
              <a:t>accetate</a:t>
            </a:r>
            <a:r>
              <a:rPr lang="en-US" sz="2400" b="0" dirty="0">
                <a:solidFill>
                  <a:srgbClr val="231F20"/>
                </a:solidFill>
                <a:latin typeface="Times New Roman" pitchFamily="18" charset="0"/>
                <a:ea typeface="Calibri"/>
                <a:cs typeface="Times New Roman" pitchFamily="18" charset="0"/>
              </a:rPr>
              <a:t> and 20 ml acetic </a:t>
            </a:r>
            <a:r>
              <a:rPr lang="en-US" sz="2400" b="0" dirty="0" smtClean="0">
                <a:solidFill>
                  <a:srgbClr val="231F20"/>
                </a:solidFill>
                <a:latin typeface="Times New Roman" pitchFamily="18" charset="0"/>
                <a:ea typeface="Calibri"/>
                <a:cs typeface="Times New Roman" pitchFamily="18" charset="0"/>
              </a:rPr>
              <a:t>anhydride </a:t>
            </a:r>
            <a:r>
              <a:rPr lang="en-US" sz="2400" b="0" dirty="0">
                <a:solidFill>
                  <a:srgbClr val="231F20"/>
                </a:solidFill>
                <a:latin typeface="Times New Roman" pitchFamily="18" charset="0"/>
                <a:ea typeface="Calibri"/>
                <a:cs typeface="Times New Roman" pitchFamily="18" charset="0"/>
              </a:rPr>
              <a:t>in a 250 ml round-bottomed flask duly installed with an air reflux </a:t>
            </a:r>
            <a:r>
              <a:rPr lang="en-US" sz="2400" b="0" dirty="0" smtClean="0">
                <a:solidFill>
                  <a:srgbClr val="231F20"/>
                </a:solidFill>
                <a:latin typeface="Times New Roman" pitchFamily="18" charset="0"/>
                <a:ea typeface="Calibri"/>
                <a:cs typeface="Times New Roman" pitchFamily="18" charset="0"/>
              </a:rPr>
              <a:t>condenser</a:t>
            </a:r>
            <a:r>
              <a:rPr lang="en-GB" sz="2400" b="0" dirty="0" smtClean="0">
                <a:latin typeface="Times New Roman" pitchFamily="18" charset="0"/>
                <a:ea typeface="Calibri"/>
                <a:cs typeface="Times New Roman" pitchFamily="18" charset="0"/>
              </a:rPr>
              <a:t> </a:t>
            </a:r>
            <a:r>
              <a:rPr lang="en-US" sz="2400" b="0" dirty="0" smtClean="0">
                <a:solidFill>
                  <a:srgbClr val="231F20"/>
                </a:solidFill>
                <a:latin typeface="Times New Roman" pitchFamily="18" charset="0"/>
                <a:ea typeface="Calibri"/>
                <a:cs typeface="Times New Roman" pitchFamily="18" charset="0"/>
              </a:rPr>
              <a:t>the </a:t>
            </a:r>
            <a:r>
              <a:rPr lang="en-US" sz="2400" b="0" dirty="0">
                <a:solidFill>
                  <a:srgbClr val="231F20"/>
                </a:solidFill>
                <a:latin typeface="Times New Roman" pitchFamily="18" charset="0"/>
                <a:ea typeface="Calibri"/>
                <a:cs typeface="Times New Roman" pitchFamily="18" charset="0"/>
              </a:rPr>
              <a:t>top-end of which should be provided with a CaCl2-guard tube.</a:t>
            </a:r>
            <a:endParaRPr lang="en-GB" sz="2400" b="0" dirty="0">
              <a:latin typeface="Times New Roman" pitchFamily="18" charset="0"/>
              <a:ea typeface="Calibri"/>
              <a:cs typeface="Times New Roman" pitchFamily="18" charset="0"/>
            </a:endParaRPr>
          </a:p>
          <a:p>
            <a:pPr marL="0" indent="0">
              <a:lnSpc>
                <a:spcPct val="115000"/>
              </a:lnSpc>
              <a:spcAft>
                <a:spcPts val="0"/>
              </a:spcAft>
              <a:buNone/>
            </a:pPr>
            <a:r>
              <a:rPr lang="en-US" sz="2400" b="0" dirty="0">
                <a:solidFill>
                  <a:srgbClr val="231F20"/>
                </a:solidFill>
                <a:latin typeface="Times New Roman" pitchFamily="18" charset="0"/>
                <a:ea typeface="Calibri"/>
                <a:cs typeface="Times New Roman" pitchFamily="18" charset="0"/>
              </a:rPr>
              <a:t>(2) Heat the mixture in an oil-bath for a duration of 6 hours between 180-190°C.</a:t>
            </a:r>
            <a:endParaRPr lang="en-GB" sz="2400" b="0" dirty="0">
              <a:latin typeface="Times New Roman" pitchFamily="18" charset="0"/>
              <a:ea typeface="Calibri"/>
              <a:cs typeface="Times New Roman" pitchFamily="18" charset="0"/>
            </a:endParaRPr>
          </a:p>
          <a:p>
            <a:pPr marL="0" indent="0">
              <a:lnSpc>
                <a:spcPct val="115000"/>
              </a:lnSpc>
              <a:spcAft>
                <a:spcPts val="0"/>
              </a:spcAft>
              <a:buNone/>
            </a:pPr>
            <a:r>
              <a:rPr lang="en-US" sz="2400" b="0" dirty="0">
                <a:solidFill>
                  <a:srgbClr val="231F20"/>
                </a:solidFill>
                <a:latin typeface="Times New Roman" pitchFamily="18" charset="0"/>
                <a:ea typeface="Calibri"/>
                <a:cs typeface="Times New Roman" pitchFamily="18" charset="0"/>
              </a:rPr>
              <a:t>(3) Cool the contents of the flask and subject it to steam distillation, so as to get rid </a:t>
            </a:r>
            <a:r>
              <a:rPr lang="en-US" sz="2400" b="0" dirty="0" smtClean="0">
                <a:solidFill>
                  <a:srgbClr val="231F20"/>
                </a:solidFill>
                <a:latin typeface="Times New Roman" pitchFamily="18" charset="0"/>
                <a:ea typeface="Calibri"/>
                <a:cs typeface="Times New Roman" pitchFamily="18" charset="0"/>
              </a:rPr>
              <a:t>of</a:t>
            </a:r>
            <a:r>
              <a:rPr lang="en-GB" sz="2400" b="0" dirty="0" smtClean="0">
                <a:latin typeface="Times New Roman" pitchFamily="18" charset="0"/>
                <a:ea typeface="Calibri"/>
                <a:cs typeface="Times New Roman" pitchFamily="18" charset="0"/>
              </a:rPr>
              <a:t> </a:t>
            </a:r>
            <a:r>
              <a:rPr lang="en-US" sz="2400" b="0" dirty="0" smtClean="0">
                <a:solidFill>
                  <a:srgbClr val="231F20"/>
                </a:solidFill>
                <a:latin typeface="Times New Roman" pitchFamily="18" charset="0"/>
                <a:ea typeface="Calibri"/>
                <a:cs typeface="Times New Roman" pitchFamily="18" charset="0"/>
              </a:rPr>
              <a:t>the </a:t>
            </a:r>
            <a:r>
              <a:rPr lang="en-US" sz="2400" b="0" dirty="0">
                <a:solidFill>
                  <a:srgbClr val="231F20"/>
                </a:solidFill>
                <a:latin typeface="Times New Roman" pitchFamily="18" charset="0"/>
                <a:ea typeface="Calibri"/>
                <a:cs typeface="Times New Roman" pitchFamily="18" charset="0"/>
              </a:rPr>
              <a:t>unreacted </a:t>
            </a:r>
            <a:r>
              <a:rPr lang="en-US" sz="2400" b="0" dirty="0" err="1">
                <a:solidFill>
                  <a:srgbClr val="231F20"/>
                </a:solidFill>
                <a:latin typeface="Times New Roman" pitchFamily="18" charset="0"/>
                <a:ea typeface="Calibri"/>
                <a:cs typeface="Times New Roman" pitchFamily="18" charset="0"/>
              </a:rPr>
              <a:t>salicylaldehyde</a:t>
            </a:r>
            <a:r>
              <a:rPr lang="en-US" sz="2400" b="0" dirty="0">
                <a:solidFill>
                  <a:srgbClr val="231F20"/>
                </a:solidFill>
                <a:latin typeface="Times New Roman" pitchFamily="18" charset="0"/>
                <a:ea typeface="Calibri"/>
                <a:cs typeface="Times New Roman" pitchFamily="18" charset="0"/>
              </a:rPr>
              <a:t> completely, and discard the distillate</a:t>
            </a:r>
            <a:r>
              <a:rPr lang="en-US" sz="2400" b="0" dirty="0" smtClean="0">
                <a:solidFill>
                  <a:srgbClr val="231F20"/>
                </a:solidFill>
                <a:latin typeface="Times New Roman" pitchFamily="18" charset="0"/>
                <a:ea typeface="Calibri"/>
                <a:cs typeface="Times New Roman" pitchFamily="18" charset="0"/>
              </a:rPr>
              <a:t>.</a:t>
            </a:r>
            <a:endParaRPr lang="en-GB" sz="2400" b="0" dirty="0">
              <a:latin typeface="Times New Roman" pitchFamily="18" charset="0"/>
              <a:ea typeface="Calibri"/>
              <a:cs typeface="Times New Roman" pitchFamily="18" charset="0"/>
            </a:endParaRPr>
          </a:p>
        </p:txBody>
      </p:sp>
    </p:spTree>
    <p:extLst>
      <p:ext uri="{BB962C8B-B14F-4D97-AF65-F5344CB8AC3E}">
        <p14:creationId xmlns:p14="http://schemas.microsoft.com/office/powerpoint/2010/main" val="3532454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1600" y="260648"/>
            <a:ext cx="7943800" cy="5865515"/>
          </a:xfrm>
        </p:spPr>
        <p:txBody>
          <a:bodyPr/>
          <a:lstStyle/>
          <a:p>
            <a:pPr marL="0" lvl="0" indent="0">
              <a:lnSpc>
                <a:spcPct val="115000"/>
              </a:lnSpc>
              <a:spcAft>
                <a:spcPts val="0"/>
              </a:spcAft>
              <a:buNone/>
            </a:pPr>
            <a:r>
              <a:rPr lang="en-US" b="0" dirty="0">
                <a:solidFill>
                  <a:srgbClr val="231F20"/>
                </a:solidFill>
                <a:latin typeface="Times New Roman" pitchFamily="18" charset="0"/>
                <a:ea typeface="Calibri"/>
                <a:cs typeface="Times New Roman" pitchFamily="18" charset="0"/>
              </a:rPr>
              <a:t>(4) Add to the resulting residue in the flask solid Na</a:t>
            </a:r>
            <a:r>
              <a:rPr lang="en-US" b="0" baseline="-25000" dirty="0">
                <a:solidFill>
                  <a:srgbClr val="231F20"/>
                </a:solidFill>
                <a:latin typeface="Times New Roman" pitchFamily="18" charset="0"/>
                <a:ea typeface="Calibri"/>
                <a:cs typeface="Times New Roman" pitchFamily="18" charset="0"/>
              </a:rPr>
              <a:t>2</a:t>
            </a:r>
            <a:r>
              <a:rPr lang="en-US" b="0" dirty="0">
                <a:solidFill>
                  <a:srgbClr val="231F20"/>
                </a:solidFill>
                <a:latin typeface="Times New Roman" pitchFamily="18" charset="0"/>
                <a:ea typeface="Calibri"/>
                <a:cs typeface="Times New Roman" pitchFamily="18" charset="0"/>
              </a:rPr>
              <a:t>CO</a:t>
            </a:r>
            <a:r>
              <a:rPr lang="en-US" b="0" baseline="-25000" dirty="0">
                <a:solidFill>
                  <a:srgbClr val="231F20"/>
                </a:solidFill>
                <a:latin typeface="Times New Roman" pitchFamily="18" charset="0"/>
                <a:ea typeface="Calibri"/>
                <a:cs typeface="Times New Roman" pitchFamily="18" charset="0"/>
              </a:rPr>
              <a:t>3</a:t>
            </a:r>
            <a:r>
              <a:rPr lang="en-US" b="0" dirty="0">
                <a:solidFill>
                  <a:srgbClr val="231F20"/>
                </a:solidFill>
                <a:latin typeface="Times New Roman" pitchFamily="18" charset="0"/>
                <a:ea typeface="Calibri"/>
                <a:cs typeface="Times New Roman" pitchFamily="18" charset="0"/>
              </a:rPr>
              <a:t> slowly and carefully until</a:t>
            </a:r>
            <a:endParaRPr lang="en-GB" b="0" dirty="0">
              <a:solidFill>
                <a:srgbClr val="000000"/>
              </a:solidFill>
              <a:latin typeface="Times New Roman" pitchFamily="18" charset="0"/>
              <a:ea typeface="Calibri"/>
              <a:cs typeface="Times New Roman" pitchFamily="18" charset="0"/>
            </a:endParaRPr>
          </a:p>
          <a:p>
            <a:pPr marL="0" lvl="0" indent="0">
              <a:lnSpc>
                <a:spcPct val="115000"/>
              </a:lnSpc>
              <a:spcAft>
                <a:spcPts val="0"/>
              </a:spcAft>
              <a:buNone/>
            </a:pPr>
            <a:r>
              <a:rPr lang="en-US" b="0" dirty="0" smtClean="0">
                <a:solidFill>
                  <a:srgbClr val="231F20"/>
                </a:solidFill>
                <a:latin typeface="Times New Roman" pitchFamily="18" charset="0"/>
                <a:ea typeface="Calibri"/>
                <a:cs typeface="Times New Roman" pitchFamily="18" charset="0"/>
              </a:rPr>
              <a:t>the </a:t>
            </a:r>
            <a:r>
              <a:rPr lang="en-US" b="0" dirty="0">
                <a:solidFill>
                  <a:srgbClr val="231F20"/>
                </a:solidFill>
                <a:latin typeface="Times New Roman" pitchFamily="18" charset="0"/>
                <a:ea typeface="Calibri"/>
                <a:cs typeface="Times New Roman" pitchFamily="18" charset="0"/>
              </a:rPr>
              <a:t>solution is rendered alkaline to litmus paper.</a:t>
            </a:r>
            <a:endParaRPr lang="en-GB" b="0" dirty="0">
              <a:solidFill>
                <a:srgbClr val="000000"/>
              </a:solidFill>
              <a:latin typeface="Times New Roman" pitchFamily="18" charset="0"/>
              <a:ea typeface="Calibri"/>
              <a:cs typeface="Times New Roman" pitchFamily="18" charset="0"/>
            </a:endParaRPr>
          </a:p>
          <a:p>
            <a:pPr marL="0" lvl="0" indent="0">
              <a:lnSpc>
                <a:spcPct val="115000"/>
              </a:lnSpc>
              <a:spcAft>
                <a:spcPts val="0"/>
              </a:spcAft>
              <a:buNone/>
            </a:pPr>
            <a:r>
              <a:rPr lang="en-US" b="0" dirty="0">
                <a:solidFill>
                  <a:srgbClr val="231F20"/>
                </a:solidFill>
                <a:latin typeface="Times New Roman" pitchFamily="18" charset="0"/>
                <a:ea typeface="Calibri"/>
                <a:cs typeface="Times New Roman" pitchFamily="18" charset="0"/>
              </a:rPr>
              <a:t>(5) Chill the contents of the flask in an ice-bath when the desired product </a:t>
            </a:r>
            <a:r>
              <a:rPr lang="en-US" b="0" dirty="0" err="1" smtClean="0">
                <a:solidFill>
                  <a:srgbClr val="231F20"/>
                </a:solidFill>
                <a:latin typeface="Times New Roman" pitchFamily="18" charset="0"/>
                <a:ea typeface="Calibri"/>
                <a:cs typeface="Times New Roman" pitchFamily="18" charset="0"/>
              </a:rPr>
              <a:t>coumarin</a:t>
            </a:r>
            <a:r>
              <a:rPr lang="en-GB" b="0" dirty="0" smtClean="0">
                <a:solidFill>
                  <a:srgbClr val="000000"/>
                </a:solidFill>
                <a:latin typeface="Times New Roman" pitchFamily="18" charset="0"/>
                <a:ea typeface="Calibri"/>
                <a:cs typeface="Times New Roman" pitchFamily="18" charset="0"/>
              </a:rPr>
              <a:t> </a:t>
            </a:r>
            <a:r>
              <a:rPr lang="en-US" b="0" dirty="0" smtClean="0">
                <a:solidFill>
                  <a:srgbClr val="231F20"/>
                </a:solidFill>
                <a:latin typeface="Times New Roman" pitchFamily="18" charset="0"/>
                <a:ea typeface="Calibri"/>
                <a:cs typeface="Times New Roman" pitchFamily="18" charset="0"/>
              </a:rPr>
              <a:t>gets </a:t>
            </a:r>
            <a:r>
              <a:rPr lang="en-US" b="0" dirty="0">
                <a:solidFill>
                  <a:srgbClr val="231F20"/>
                </a:solidFill>
                <a:latin typeface="Times New Roman" pitchFamily="18" charset="0"/>
                <a:ea typeface="Calibri"/>
                <a:cs typeface="Times New Roman" pitchFamily="18" charset="0"/>
              </a:rPr>
              <a:t>separated. Filter it in a </a:t>
            </a:r>
            <a:r>
              <a:rPr lang="en-US" b="0" dirty="0" err="1">
                <a:solidFill>
                  <a:srgbClr val="231F20"/>
                </a:solidFill>
                <a:latin typeface="Times New Roman" pitchFamily="18" charset="0"/>
                <a:ea typeface="Calibri"/>
                <a:cs typeface="Times New Roman" pitchFamily="18" charset="0"/>
              </a:rPr>
              <a:t>Büchner</a:t>
            </a:r>
            <a:r>
              <a:rPr lang="en-US" b="0" dirty="0">
                <a:solidFill>
                  <a:srgbClr val="231F20"/>
                </a:solidFill>
                <a:latin typeface="Times New Roman" pitchFamily="18" charset="0"/>
                <a:ea typeface="Calibri"/>
                <a:cs typeface="Times New Roman" pitchFamily="18" charset="0"/>
              </a:rPr>
              <a:t> funnel, wash with a little spray of cold water, drain well and dry it in filter paper folds.</a:t>
            </a:r>
            <a:endParaRPr lang="en-GB" b="0" dirty="0">
              <a:solidFill>
                <a:srgbClr val="000000"/>
              </a:solidFill>
              <a:latin typeface="Times New Roman" pitchFamily="18" charset="0"/>
              <a:ea typeface="Calibri"/>
              <a:cs typeface="Times New Roman" pitchFamily="18" charset="0"/>
            </a:endParaRPr>
          </a:p>
          <a:p>
            <a:pPr marL="0" lvl="0" indent="0">
              <a:buNone/>
            </a:pPr>
            <a:r>
              <a:rPr lang="en-US" b="0" dirty="0" smtClean="0">
                <a:solidFill>
                  <a:srgbClr val="231F20"/>
                </a:solidFill>
                <a:latin typeface="Times New Roman" pitchFamily="18" charset="0"/>
                <a:ea typeface="Calibri"/>
                <a:cs typeface="Times New Roman" pitchFamily="18" charset="0"/>
              </a:rPr>
              <a:t>The </a:t>
            </a:r>
            <a:r>
              <a:rPr lang="en-US" b="0" dirty="0">
                <a:solidFill>
                  <a:srgbClr val="231F20"/>
                </a:solidFill>
                <a:latin typeface="Times New Roman" pitchFamily="18" charset="0"/>
                <a:ea typeface="Calibri"/>
                <a:cs typeface="Times New Roman" pitchFamily="18" charset="0"/>
              </a:rPr>
              <a:t>yield of the crude product is 4.3 g </a:t>
            </a:r>
            <a:r>
              <a:rPr lang="en-US" b="0" dirty="0" err="1">
                <a:solidFill>
                  <a:srgbClr val="231F20"/>
                </a:solidFill>
                <a:latin typeface="Times New Roman" pitchFamily="18" charset="0"/>
                <a:ea typeface="Calibri"/>
                <a:cs typeface="Times New Roman" pitchFamily="18" charset="0"/>
              </a:rPr>
              <a:t>mp</a:t>
            </a:r>
            <a:r>
              <a:rPr lang="en-US" b="0" dirty="0">
                <a:solidFill>
                  <a:srgbClr val="231F20"/>
                </a:solidFill>
                <a:latin typeface="Times New Roman" pitchFamily="18" charset="0"/>
                <a:ea typeface="Calibri"/>
                <a:cs typeface="Times New Roman" pitchFamily="18" charset="0"/>
              </a:rPr>
              <a:t> 68–69°C</a:t>
            </a:r>
            <a:r>
              <a:rPr lang="ar-IQ" b="0" dirty="0">
                <a:solidFill>
                  <a:srgbClr val="231F20"/>
                </a:solidFill>
                <a:latin typeface="Times New Roman" pitchFamily="18" charset="0"/>
                <a:ea typeface="Calibri"/>
                <a:cs typeface="Times New Roman" pitchFamily="18" charset="0"/>
              </a:rPr>
              <a:t> </a:t>
            </a:r>
            <a:endParaRPr lang="en-GB" b="0" dirty="0">
              <a:solidFill>
                <a:srgbClr val="000000"/>
              </a:solidFill>
              <a:latin typeface="Times New Roman" pitchFamily="18" charset="0"/>
              <a:cs typeface="Times New Roman" pitchFamily="18" charset="0"/>
            </a:endParaRPr>
          </a:p>
          <a:p>
            <a:endParaRPr lang="en-GB" dirty="0">
              <a:latin typeface="Times New Roman" pitchFamily="18" charset="0"/>
              <a:cs typeface="Times New Roman" pitchFamily="18" charset="0"/>
            </a:endParaRPr>
          </a:p>
        </p:txBody>
      </p:sp>
    </p:spTree>
    <p:extLst>
      <p:ext uri="{BB962C8B-B14F-4D97-AF65-F5344CB8AC3E}">
        <p14:creationId xmlns:p14="http://schemas.microsoft.com/office/powerpoint/2010/main" val="2276846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608" y="260648"/>
            <a:ext cx="7871792" cy="5865515"/>
          </a:xfrm>
        </p:spPr>
        <p:txBody>
          <a:bodyPr/>
          <a:lstStyle/>
          <a:p>
            <a:pPr marL="0" marR="393700" indent="0">
              <a:lnSpc>
                <a:spcPct val="115000"/>
              </a:lnSpc>
              <a:spcAft>
                <a:spcPts val="0"/>
              </a:spcAft>
              <a:buNone/>
            </a:pPr>
            <a:r>
              <a:rPr lang="en-US" dirty="0">
                <a:solidFill>
                  <a:srgbClr val="231F20"/>
                </a:solidFill>
                <a:latin typeface="Times New Roman"/>
                <a:ea typeface="Calibri"/>
                <a:cs typeface="Arial"/>
              </a:rPr>
              <a:t>Precautions:</a:t>
            </a:r>
            <a:endParaRPr lang="en-GB" dirty="0">
              <a:latin typeface="Calibri"/>
              <a:ea typeface="Calibri"/>
              <a:cs typeface="Arial"/>
            </a:endParaRPr>
          </a:p>
          <a:p>
            <a:pPr marL="0" indent="0" algn="just">
              <a:lnSpc>
                <a:spcPct val="115000"/>
              </a:lnSpc>
              <a:spcAft>
                <a:spcPts val="0"/>
              </a:spcAft>
              <a:buNone/>
            </a:pPr>
            <a:r>
              <a:rPr lang="en-US" sz="2400" b="0" dirty="0">
                <a:solidFill>
                  <a:srgbClr val="231F20"/>
                </a:solidFill>
                <a:latin typeface="Times New Roman"/>
                <a:ea typeface="Calibri"/>
                <a:cs typeface="Arial"/>
              </a:rPr>
              <a:t>(1) Always use freshly fused and finely powdered sodium acetate in the Perkin Reaction.</a:t>
            </a:r>
            <a:endParaRPr lang="en-GB" sz="2400" b="0" dirty="0">
              <a:latin typeface="Calibri"/>
              <a:ea typeface="Calibri"/>
              <a:cs typeface="Arial"/>
            </a:endParaRPr>
          </a:p>
          <a:p>
            <a:pPr marL="0" indent="0" algn="just">
              <a:lnSpc>
                <a:spcPct val="115000"/>
              </a:lnSpc>
              <a:spcAft>
                <a:spcPts val="0"/>
              </a:spcAft>
              <a:buNone/>
            </a:pPr>
            <a:r>
              <a:rPr lang="en-US" sz="2400" b="0" dirty="0">
                <a:solidFill>
                  <a:srgbClr val="231F20"/>
                </a:solidFill>
                <a:latin typeface="Times New Roman"/>
                <a:ea typeface="Calibri"/>
                <a:cs typeface="Arial"/>
              </a:rPr>
              <a:t>(2) The heating of the reaction mixture in an oil-bath should be steady and gentle </a:t>
            </a:r>
            <a:r>
              <a:rPr lang="en-US" sz="2400" b="0" dirty="0" smtClean="0">
                <a:solidFill>
                  <a:srgbClr val="231F20"/>
                </a:solidFill>
                <a:latin typeface="Times New Roman"/>
                <a:ea typeface="Calibri"/>
                <a:cs typeface="Arial"/>
              </a:rPr>
              <a:t>for a </a:t>
            </a:r>
            <a:r>
              <a:rPr lang="en-US" sz="2400" b="0" dirty="0">
                <a:solidFill>
                  <a:srgbClr val="231F20"/>
                </a:solidFill>
                <a:latin typeface="Times New Roman"/>
                <a:ea typeface="Calibri"/>
                <a:cs typeface="Arial"/>
              </a:rPr>
              <a:t>period </a:t>
            </a:r>
            <a:r>
              <a:rPr lang="en-US" sz="2400" b="0" dirty="0" smtClean="0">
                <a:solidFill>
                  <a:srgbClr val="231F20"/>
                </a:solidFill>
                <a:latin typeface="Times New Roman"/>
                <a:ea typeface="Calibri"/>
                <a:cs typeface="Arial"/>
              </a:rPr>
              <a:t>of </a:t>
            </a:r>
            <a:r>
              <a:rPr lang="en-US" sz="2400" b="0" dirty="0">
                <a:solidFill>
                  <a:srgbClr val="231F20"/>
                </a:solidFill>
                <a:latin typeface="Times New Roman"/>
                <a:ea typeface="Calibri"/>
                <a:cs typeface="Arial"/>
              </a:rPr>
              <a:t>6 hours at a stretch preferably.</a:t>
            </a:r>
            <a:endParaRPr lang="en-GB" sz="2400" b="0" dirty="0">
              <a:latin typeface="Calibri"/>
              <a:ea typeface="Calibri"/>
              <a:cs typeface="Arial"/>
            </a:endParaRPr>
          </a:p>
          <a:p>
            <a:pPr marL="0" indent="0" algn="just">
              <a:lnSpc>
                <a:spcPct val="115000"/>
              </a:lnSpc>
              <a:spcAft>
                <a:spcPts val="0"/>
              </a:spcAft>
              <a:buNone/>
            </a:pPr>
            <a:r>
              <a:rPr lang="en-US" sz="2400" b="0" dirty="0">
                <a:solidFill>
                  <a:srgbClr val="231F20"/>
                </a:solidFill>
                <a:latin typeface="Times New Roman"/>
                <a:ea typeface="Calibri"/>
                <a:cs typeface="Arial"/>
              </a:rPr>
              <a:t>(3) After removal of the unreacted </a:t>
            </a:r>
            <a:r>
              <a:rPr lang="en-US" sz="2400" b="0" dirty="0" err="1">
                <a:solidFill>
                  <a:srgbClr val="231F20"/>
                </a:solidFill>
                <a:latin typeface="Times New Roman"/>
                <a:ea typeface="Calibri"/>
                <a:cs typeface="Arial"/>
              </a:rPr>
              <a:t>salicylaldehyde</a:t>
            </a:r>
            <a:r>
              <a:rPr lang="en-US" sz="2400" b="0" dirty="0">
                <a:solidFill>
                  <a:srgbClr val="231F20"/>
                </a:solidFill>
                <a:latin typeface="Times New Roman"/>
                <a:ea typeface="Calibri"/>
                <a:cs typeface="Arial"/>
              </a:rPr>
              <a:t> by steam distillation the residual product must be made alkaline carefully by adding solid Na2CO3 </a:t>
            </a:r>
            <a:r>
              <a:rPr lang="en-US" sz="2400" b="0" dirty="0" smtClean="0">
                <a:solidFill>
                  <a:srgbClr val="231F20"/>
                </a:solidFill>
                <a:latin typeface="Times New Roman"/>
                <a:ea typeface="Calibri"/>
                <a:cs typeface="Arial"/>
              </a:rPr>
              <a:t>and </a:t>
            </a:r>
            <a:r>
              <a:rPr lang="en-US" sz="2400" b="0" smtClean="0">
                <a:solidFill>
                  <a:srgbClr val="231F20"/>
                </a:solidFill>
                <a:latin typeface="Times New Roman"/>
                <a:ea typeface="Calibri"/>
                <a:cs typeface="Arial"/>
              </a:rPr>
              <a:t>check with </a:t>
            </a:r>
            <a:r>
              <a:rPr lang="en-US" sz="2400" b="0" dirty="0">
                <a:solidFill>
                  <a:srgbClr val="231F20"/>
                </a:solidFill>
                <a:latin typeface="Times New Roman"/>
                <a:ea typeface="Calibri"/>
                <a:cs typeface="Arial"/>
              </a:rPr>
              <a:t>litmus paper.</a:t>
            </a:r>
            <a:endParaRPr lang="en-GB" sz="2400" b="0" dirty="0">
              <a:latin typeface="Calibri"/>
              <a:ea typeface="Calibri"/>
              <a:cs typeface="Arial"/>
            </a:endParaRPr>
          </a:p>
          <a:p>
            <a:pPr marL="0" indent="0" algn="just">
              <a:lnSpc>
                <a:spcPct val="115000"/>
              </a:lnSpc>
              <a:spcAft>
                <a:spcPts val="0"/>
              </a:spcAft>
              <a:buNone/>
            </a:pPr>
            <a:r>
              <a:rPr lang="en-US" sz="2400" b="0" dirty="0">
                <a:solidFill>
                  <a:srgbClr val="231F20"/>
                </a:solidFill>
                <a:latin typeface="Times New Roman"/>
                <a:ea typeface="Calibri"/>
                <a:cs typeface="Arial"/>
              </a:rPr>
              <a:t>(4) A small amount of activated </a:t>
            </a:r>
            <a:r>
              <a:rPr lang="en-US" sz="2400" b="0" dirty="0" err="1">
                <a:solidFill>
                  <a:srgbClr val="231F20"/>
                </a:solidFill>
                <a:latin typeface="Times New Roman"/>
                <a:ea typeface="Calibri"/>
                <a:cs typeface="Arial"/>
              </a:rPr>
              <a:t>decolourizing</a:t>
            </a:r>
            <a:r>
              <a:rPr lang="en-US" sz="2400" b="0" dirty="0">
                <a:solidFill>
                  <a:srgbClr val="231F20"/>
                </a:solidFill>
                <a:latin typeface="Times New Roman"/>
                <a:ea typeface="Calibri"/>
                <a:cs typeface="Arial"/>
              </a:rPr>
              <a:t> carbon powder may be used while </a:t>
            </a:r>
            <a:r>
              <a:rPr lang="en-US" sz="2400" b="0" dirty="0" smtClean="0">
                <a:solidFill>
                  <a:srgbClr val="231F20"/>
                </a:solidFill>
                <a:latin typeface="Times New Roman"/>
                <a:ea typeface="Calibri"/>
                <a:cs typeface="Arial"/>
              </a:rPr>
              <a:t>recrystallizing.</a:t>
            </a:r>
            <a:endParaRPr lang="en-GB" sz="2400" b="0" dirty="0">
              <a:latin typeface="Calibri"/>
              <a:ea typeface="Calibri"/>
              <a:cs typeface="Arial"/>
            </a:endParaRPr>
          </a:p>
          <a:p>
            <a:pPr marL="0" indent="0">
              <a:buNone/>
            </a:pPr>
            <a:endParaRPr lang="en-GB" sz="2800" b="0" dirty="0"/>
          </a:p>
        </p:txBody>
      </p:sp>
    </p:spTree>
    <p:extLst>
      <p:ext uri="{BB962C8B-B14F-4D97-AF65-F5344CB8AC3E}">
        <p14:creationId xmlns:p14="http://schemas.microsoft.com/office/powerpoint/2010/main" val="39285675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608" y="260648"/>
            <a:ext cx="7871792" cy="5865515"/>
          </a:xfrm>
        </p:spPr>
        <p:txBody>
          <a:bodyPr/>
          <a:lstStyle/>
          <a:p>
            <a:pPr marL="0" indent="0">
              <a:lnSpc>
                <a:spcPct val="115000"/>
              </a:lnSpc>
              <a:spcAft>
                <a:spcPts val="0"/>
              </a:spcAft>
              <a:buNone/>
            </a:pPr>
            <a:r>
              <a:rPr lang="en-US" dirty="0">
                <a:solidFill>
                  <a:schemeClr val="accent6"/>
                </a:solidFill>
                <a:latin typeface="Times New Roman"/>
                <a:ea typeface="Calibri"/>
                <a:cs typeface="Arial"/>
              </a:rPr>
              <a:t>Recrystallization</a:t>
            </a:r>
            <a:r>
              <a:rPr lang="en-US" dirty="0">
                <a:solidFill>
                  <a:schemeClr val="accent6"/>
                </a:solidFill>
                <a:latin typeface="NewCenturySchlbk-Bold"/>
                <a:ea typeface="Calibri"/>
                <a:cs typeface="NewCenturySchlbk-Bold"/>
              </a:rPr>
              <a:t>:</a:t>
            </a:r>
            <a:endParaRPr lang="en-GB" dirty="0">
              <a:solidFill>
                <a:schemeClr val="accent6"/>
              </a:solidFill>
              <a:latin typeface="Calibri"/>
              <a:ea typeface="Calibri"/>
              <a:cs typeface="Arial"/>
            </a:endParaRPr>
          </a:p>
          <a:p>
            <a:pPr marL="0" indent="0" algn="just">
              <a:lnSpc>
                <a:spcPct val="115000"/>
              </a:lnSpc>
              <a:spcAft>
                <a:spcPts val="0"/>
              </a:spcAft>
              <a:buNone/>
            </a:pPr>
            <a:r>
              <a:rPr lang="en-US" sz="2800" dirty="0">
                <a:solidFill>
                  <a:srgbClr val="231F20"/>
                </a:solidFill>
                <a:latin typeface="NewCenturySchlbk-Roman"/>
                <a:ea typeface="Calibri"/>
                <a:cs typeface="NewCenturySchlbk-Roman"/>
              </a:rPr>
              <a:t>      </a:t>
            </a:r>
            <a:r>
              <a:rPr lang="en-US" sz="2800" dirty="0">
                <a:solidFill>
                  <a:srgbClr val="231F20"/>
                </a:solidFill>
                <a:latin typeface="Times New Roman"/>
                <a:ea typeface="Calibri"/>
                <a:cs typeface="Arial"/>
              </a:rPr>
              <a:t>Dissolve the crude </a:t>
            </a:r>
            <a:r>
              <a:rPr lang="en-US" sz="2800" dirty="0" err="1">
                <a:solidFill>
                  <a:srgbClr val="231F20"/>
                </a:solidFill>
                <a:latin typeface="Times New Roman"/>
                <a:ea typeface="Calibri"/>
                <a:cs typeface="Arial"/>
              </a:rPr>
              <a:t>coumarin</a:t>
            </a:r>
            <a:r>
              <a:rPr lang="en-US" sz="2800" dirty="0">
                <a:solidFill>
                  <a:srgbClr val="231F20"/>
                </a:solidFill>
                <a:latin typeface="Times New Roman"/>
                <a:ea typeface="Calibri"/>
                <a:cs typeface="Arial"/>
              </a:rPr>
              <a:t> in 250-300 ml of boiling water and add to it 1-1.5 g of </a:t>
            </a:r>
            <a:r>
              <a:rPr lang="en-US" sz="2800" dirty="0" err="1">
                <a:solidFill>
                  <a:srgbClr val="231F20"/>
                </a:solidFill>
                <a:latin typeface="Times New Roman"/>
                <a:ea typeface="Calibri"/>
                <a:cs typeface="Arial"/>
              </a:rPr>
              <a:t>decolourizing</a:t>
            </a:r>
            <a:r>
              <a:rPr lang="en-US" sz="2800" dirty="0">
                <a:solidFill>
                  <a:srgbClr val="231F20"/>
                </a:solidFill>
                <a:latin typeface="Times New Roman"/>
                <a:ea typeface="Calibri"/>
                <a:cs typeface="Arial"/>
              </a:rPr>
              <a:t> carbon. Filter at the pump and concentrate the filtrate over a water bath till its volume becomes almost 1/3 </a:t>
            </a:r>
            <a:r>
              <a:rPr lang="en-US" sz="2800" dirty="0" err="1">
                <a:solidFill>
                  <a:srgbClr val="231F20"/>
                </a:solidFill>
                <a:latin typeface="Times New Roman"/>
                <a:ea typeface="Calibri"/>
                <a:cs typeface="Arial"/>
              </a:rPr>
              <a:t>rd</a:t>
            </a:r>
            <a:r>
              <a:rPr lang="en-US" sz="2800" dirty="0">
                <a:solidFill>
                  <a:srgbClr val="231F20"/>
                </a:solidFill>
                <a:latin typeface="Times New Roman"/>
                <a:ea typeface="Calibri"/>
                <a:cs typeface="Arial"/>
              </a:rPr>
              <a:t> its original volume. Keep it in the refrigerator overnight when beautiful crystals of pure </a:t>
            </a:r>
            <a:r>
              <a:rPr lang="en-US" sz="2800" dirty="0" err="1">
                <a:solidFill>
                  <a:srgbClr val="231F20"/>
                </a:solidFill>
                <a:latin typeface="Times New Roman"/>
                <a:ea typeface="Calibri"/>
                <a:cs typeface="Arial"/>
              </a:rPr>
              <a:t>coumarin</a:t>
            </a:r>
            <a:r>
              <a:rPr lang="en-US" sz="2800" dirty="0">
                <a:solidFill>
                  <a:srgbClr val="231F20"/>
                </a:solidFill>
                <a:latin typeface="Times New Roman"/>
                <a:ea typeface="Calibri"/>
                <a:cs typeface="Arial"/>
              </a:rPr>
              <a:t> shall separate out.</a:t>
            </a:r>
            <a:endParaRPr lang="en-GB" sz="2800" dirty="0">
              <a:latin typeface="Calibri"/>
              <a:ea typeface="Calibri"/>
              <a:cs typeface="Arial"/>
            </a:endParaRPr>
          </a:p>
          <a:p>
            <a:pPr marL="0" indent="0" algn="just">
              <a:lnSpc>
                <a:spcPct val="115000"/>
              </a:lnSpc>
              <a:spcAft>
                <a:spcPts val="0"/>
              </a:spcAft>
              <a:buNone/>
            </a:pPr>
            <a:r>
              <a:rPr lang="en-US" sz="2800" dirty="0">
                <a:solidFill>
                  <a:srgbClr val="231F20"/>
                </a:solidFill>
                <a:latin typeface="Times New Roman"/>
                <a:ea typeface="Calibri"/>
                <a:cs typeface="Arial"/>
              </a:rPr>
              <a:t>      The yield of the pure </a:t>
            </a:r>
            <a:r>
              <a:rPr lang="en-US" sz="2800" dirty="0" err="1">
                <a:solidFill>
                  <a:srgbClr val="231F20"/>
                </a:solidFill>
                <a:latin typeface="Times New Roman"/>
                <a:ea typeface="Calibri"/>
                <a:cs typeface="Arial"/>
              </a:rPr>
              <a:t>coumarin</a:t>
            </a:r>
            <a:r>
              <a:rPr lang="en-US" sz="2800" dirty="0">
                <a:solidFill>
                  <a:srgbClr val="231F20"/>
                </a:solidFill>
                <a:latin typeface="Times New Roman"/>
                <a:ea typeface="Calibri"/>
                <a:cs typeface="Arial"/>
              </a:rPr>
              <a:t> is 4.0 g </a:t>
            </a:r>
            <a:r>
              <a:rPr lang="en-US" sz="2800" dirty="0" err="1" smtClean="0">
                <a:solidFill>
                  <a:srgbClr val="231F20"/>
                </a:solidFill>
                <a:latin typeface="Times New Roman"/>
                <a:ea typeface="Calibri"/>
                <a:cs typeface="Arial"/>
              </a:rPr>
              <a:t>mp</a:t>
            </a:r>
            <a:r>
              <a:rPr lang="en-US" sz="2800" dirty="0" smtClean="0">
                <a:solidFill>
                  <a:srgbClr val="231F20"/>
                </a:solidFill>
                <a:latin typeface="Times New Roman"/>
                <a:ea typeface="Calibri"/>
                <a:cs typeface="Arial"/>
              </a:rPr>
              <a:t>. </a:t>
            </a:r>
            <a:r>
              <a:rPr lang="en-US" sz="2800" dirty="0">
                <a:solidFill>
                  <a:srgbClr val="231F20"/>
                </a:solidFill>
                <a:latin typeface="Times New Roman"/>
                <a:ea typeface="Calibri"/>
                <a:cs typeface="Arial"/>
              </a:rPr>
              <a:t>68.5-70°C.</a:t>
            </a:r>
            <a:endParaRPr lang="en-GB" sz="2800" dirty="0">
              <a:latin typeface="Calibri"/>
              <a:ea typeface="Calibri"/>
              <a:cs typeface="Arial"/>
            </a:endParaRPr>
          </a:p>
          <a:p>
            <a:pPr marL="0" indent="0" algn="just">
              <a:lnSpc>
                <a:spcPct val="115000"/>
              </a:lnSpc>
              <a:spcAft>
                <a:spcPts val="0"/>
              </a:spcAft>
              <a:buNone/>
            </a:pPr>
            <a:r>
              <a:rPr lang="en-US" sz="2800" dirty="0">
                <a:solidFill>
                  <a:srgbClr val="231F20"/>
                </a:solidFill>
                <a:latin typeface="Times New Roman"/>
                <a:ea typeface="Calibri"/>
                <a:cs typeface="Arial"/>
              </a:rPr>
              <a:t> </a:t>
            </a:r>
            <a:endParaRPr lang="en-GB" sz="2800" dirty="0">
              <a:latin typeface="Calibri"/>
              <a:ea typeface="Calibri"/>
              <a:cs typeface="Arial"/>
            </a:endParaRPr>
          </a:p>
          <a:p>
            <a:pPr marL="0" indent="0">
              <a:buNone/>
            </a:pPr>
            <a:endParaRPr lang="en-GB" sz="2800" dirty="0"/>
          </a:p>
        </p:txBody>
      </p:sp>
    </p:spTree>
    <p:extLst>
      <p:ext uri="{BB962C8B-B14F-4D97-AF65-F5344CB8AC3E}">
        <p14:creationId xmlns:p14="http://schemas.microsoft.com/office/powerpoint/2010/main" val="21891537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88640"/>
            <a:ext cx="8447856" cy="6120680"/>
          </a:xfrm>
        </p:spPr>
        <p:txBody>
          <a:bodyPr/>
          <a:lstStyle/>
          <a:p>
            <a:pPr marL="0" indent="0">
              <a:lnSpc>
                <a:spcPct val="115000"/>
              </a:lnSpc>
              <a:spcAft>
                <a:spcPts val="0"/>
              </a:spcAft>
              <a:buNone/>
            </a:pPr>
            <a:r>
              <a:rPr lang="en-US" dirty="0" smtClean="0">
                <a:solidFill>
                  <a:schemeClr val="accent6"/>
                </a:solidFill>
                <a:latin typeface="Times New Roman"/>
                <a:ea typeface="Calibri"/>
                <a:cs typeface="Arial"/>
              </a:rPr>
              <a:t>            Theoretical </a:t>
            </a:r>
            <a:r>
              <a:rPr lang="en-US" dirty="0">
                <a:solidFill>
                  <a:schemeClr val="accent6"/>
                </a:solidFill>
                <a:latin typeface="Times New Roman"/>
                <a:ea typeface="Calibri"/>
                <a:cs typeface="Arial"/>
              </a:rPr>
              <a:t>Yield/Practical Yield:</a:t>
            </a:r>
            <a:endParaRPr lang="en-GB" dirty="0">
              <a:solidFill>
                <a:schemeClr val="accent6"/>
              </a:solidFill>
              <a:latin typeface="Calibri"/>
              <a:ea typeface="Calibri"/>
              <a:cs typeface="Arial"/>
            </a:endParaRPr>
          </a:p>
          <a:p>
            <a:pPr marL="0" indent="0">
              <a:lnSpc>
                <a:spcPct val="115000"/>
              </a:lnSpc>
              <a:spcAft>
                <a:spcPts val="0"/>
              </a:spcAft>
              <a:buNone/>
            </a:pPr>
            <a:r>
              <a:rPr lang="en-US" dirty="0">
                <a:solidFill>
                  <a:schemeClr val="accent6"/>
                </a:solidFill>
                <a:latin typeface="Times New Roman"/>
                <a:ea typeface="Calibri"/>
                <a:cs typeface="Arial"/>
              </a:rPr>
              <a:t> </a:t>
            </a:r>
            <a:r>
              <a:rPr lang="en-US" sz="2000" dirty="0" smtClean="0">
                <a:solidFill>
                  <a:srgbClr val="231F20"/>
                </a:solidFill>
                <a:latin typeface="Times New Roman"/>
                <a:ea typeface="Calibri"/>
                <a:cs typeface="Arial"/>
              </a:rPr>
              <a:t>         </a:t>
            </a:r>
            <a:r>
              <a:rPr lang="en-US" sz="2000" dirty="0">
                <a:solidFill>
                  <a:srgbClr val="231F20"/>
                </a:solidFill>
                <a:latin typeface="Times New Roman"/>
                <a:ea typeface="Calibri"/>
                <a:cs typeface="Arial"/>
              </a:rPr>
              <a:t>The theoretical yield is calculated from the equation under </a:t>
            </a:r>
            <a:r>
              <a:rPr lang="en-US" sz="2000" dirty="0" smtClean="0">
                <a:solidFill>
                  <a:srgbClr val="231F20"/>
                </a:solidFill>
                <a:latin typeface="Times New Roman"/>
                <a:ea typeface="Calibri"/>
                <a:cs typeface="Arial"/>
              </a:rPr>
              <a:t>as </a:t>
            </a:r>
            <a:r>
              <a:rPr lang="en-US" sz="2000" dirty="0">
                <a:solidFill>
                  <a:srgbClr val="231F20"/>
                </a:solidFill>
                <a:latin typeface="Times New Roman"/>
                <a:ea typeface="Calibri"/>
                <a:cs typeface="Arial"/>
              </a:rPr>
              <a:t>given below :</a:t>
            </a:r>
            <a:endParaRPr lang="en-GB" sz="2000" dirty="0">
              <a:latin typeface="Calibri"/>
              <a:ea typeface="Calibri"/>
              <a:cs typeface="Arial"/>
            </a:endParaRPr>
          </a:p>
          <a:p>
            <a:pPr marL="0" indent="0">
              <a:lnSpc>
                <a:spcPct val="115000"/>
              </a:lnSpc>
              <a:spcAft>
                <a:spcPts val="0"/>
              </a:spcAft>
              <a:buNone/>
            </a:pPr>
            <a:r>
              <a:rPr lang="en-US" sz="2000" dirty="0">
                <a:solidFill>
                  <a:srgbClr val="231F20"/>
                </a:solidFill>
                <a:latin typeface="Times New Roman"/>
                <a:ea typeface="Calibri"/>
                <a:cs typeface="Arial"/>
              </a:rPr>
              <a:t> </a:t>
            </a:r>
            <a:r>
              <a:rPr lang="en-US" sz="2000" dirty="0" smtClean="0">
                <a:solidFill>
                  <a:srgbClr val="231F20"/>
                </a:solidFill>
                <a:latin typeface="Times New Roman"/>
                <a:ea typeface="Calibri"/>
                <a:cs typeface="Arial"/>
              </a:rPr>
              <a:t>  </a:t>
            </a:r>
            <a:r>
              <a:rPr lang="en-US" sz="2000" dirty="0" err="1" smtClean="0">
                <a:solidFill>
                  <a:srgbClr val="231F20"/>
                </a:solidFill>
                <a:latin typeface="Times New Roman"/>
                <a:ea typeface="Calibri"/>
                <a:cs typeface="Arial"/>
              </a:rPr>
              <a:t>Salicylaldehyde</a:t>
            </a:r>
            <a:r>
              <a:rPr lang="en-US" sz="2000" dirty="0" smtClean="0">
                <a:solidFill>
                  <a:srgbClr val="231F20"/>
                </a:solidFill>
                <a:latin typeface="Times New Roman"/>
                <a:ea typeface="Calibri"/>
                <a:cs typeface="Arial"/>
              </a:rPr>
              <a:t> +   Acetic Anhydride = </a:t>
            </a:r>
            <a:r>
              <a:rPr lang="en-US" sz="2000" dirty="0" err="1">
                <a:solidFill>
                  <a:srgbClr val="231F20"/>
                </a:solidFill>
                <a:latin typeface="Times New Roman"/>
                <a:ea typeface="Calibri"/>
                <a:cs typeface="Arial"/>
              </a:rPr>
              <a:t>Coumarin</a:t>
            </a:r>
            <a:r>
              <a:rPr lang="en-US" sz="2000" dirty="0">
                <a:solidFill>
                  <a:srgbClr val="231F20"/>
                </a:solidFill>
                <a:latin typeface="Times New Roman"/>
                <a:ea typeface="Calibri"/>
                <a:cs typeface="Arial"/>
              </a:rPr>
              <a:t> </a:t>
            </a:r>
            <a:endParaRPr lang="en-US" sz="2000" dirty="0" smtClean="0">
              <a:solidFill>
                <a:srgbClr val="231F20"/>
              </a:solidFill>
              <a:latin typeface="Times New Roman"/>
              <a:ea typeface="Calibri"/>
              <a:cs typeface="Arial"/>
            </a:endParaRPr>
          </a:p>
          <a:p>
            <a:pPr marL="0" lvl="0" indent="0">
              <a:lnSpc>
                <a:spcPct val="115000"/>
              </a:lnSpc>
              <a:spcAft>
                <a:spcPts val="0"/>
              </a:spcAft>
              <a:buNone/>
            </a:pPr>
            <a:r>
              <a:rPr lang="en-US" sz="2000" dirty="0" smtClean="0">
                <a:solidFill>
                  <a:srgbClr val="231F20"/>
                </a:solidFill>
                <a:latin typeface="Times New Roman"/>
                <a:ea typeface="Calibri"/>
                <a:cs typeface="Arial"/>
              </a:rPr>
              <a:t>      122.12 </a:t>
            </a:r>
            <a:r>
              <a:rPr lang="en-US" sz="2000" dirty="0">
                <a:solidFill>
                  <a:srgbClr val="231F20"/>
                </a:solidFill>
                <a:latin typeface="Times New Roman"/>
                <a:ea typeface="Calibri"/>
                <a:cs typeface="Arial"/>
              </a:rPr>
              <a:t>g</a:t>
            </a:r>
            <a:r>
              <a:rPr lang="en-US" sz="2000" dirty="0" smtClean="0">
                <a:solidFill>
                  <a:srgbClr val="231F20"/>
                </a:solidFill>
                <a:latin typeface="Times New Roman"/>
                <a:ea typeface="Calibri"/>
                <a:cs typeface="Arial"/>
              </a:rPr>
              <a:t>                       </a:t>
            </a:r>
            <a:r>
              <a:rPr lang="en-US" sz="2000" dirty="0">
                <a:solidFill>
                  <a:srgbClr val="231F20"/>
                </a:solidFill>
                <a:latin typeface="Times New Roman"/>
                <a:ea typeface="Calibri"/>
                <a:cs typeface="Arial"/>
              </a:rPr>
              <a:t>102.09 </a:t>
            </a:r>
            <a:r>
              <a:rPr lang="en-US" sz="2000" dirty="0" smtClean="0">
                <a:solidFill>
                  <a:srgbClr val="231F20"/>
                </a:solidFill>
                <a:latin typeface="Times New Roman"/>
                <a:ea typeface="Calibri"/>
                <a:cs typeface="Arial"/>
              </a:rPr>
              <a:t>g                   </a:t>
            </a:r>
            <a:r>
              <a:rPr lang="en-US" sz="2000" dirty="0">
                <a:solidFill>
                  <a:srgbClr val="231F20"/>
                </a:solidFill>
                <a:latin typeface="Times New Roman"/>
                <a:ea typeface="Calibri"/>
                <a:cs typeface="Arial"/>
              </a:rPr>
              <a:t>146.15 </a:t>
            </a:r>
            <a:r>
              <a:rPr lang="en-US" sz="2000" dirty="0" smtClean="0">
                <a:solidFill>
                  <a:srgbClr val="231F20"/>
                </a:solidFill>
                <a:latin typeface="Times New Roman"/>
                <a:ea typeface="Calibri"/>
                <a:cs typeface="Arial"/>
              </a:rPr>
              <a:t>g</a:t>
            </a:r>
            <a:endParaRPr lang="en-US" sz="2000" dirty="0">
              <a:solidFill>
                <a:srgbClr val="231F20"/>
              </a:solidFill>
              <a:latin typeface="Times New Roman"/>
              <a:ea typeface="Calibri"/>
              <a:cs typeface="Arial"/>
            </a:endParaRPr>
          </a:p>
          <a:p>
            <a:pPr marL="0" indent="0">
              <a:lnSpc>
                <a:spcPct val="115000"/>
              </a:lnSpc>
              <a:spcAft>
                <a:spcPts val="0"/>
              </a:spcAft>
              <a:buNone/>
            </a:pPr>
            <a:r>
              <a:rPr lang="en-US" sz="2000" dirty="0" smtClean="0">
                <a:solidFill>
                  <a:srgbClr val="231F20"/>
                </a:solidFill>
                <a:latin typeface="Times New Roman"/>
                <a:ea typeface="Calibri"/>
                <a:cs typeface="Arial"/>
              </a:rPr>
              <a:t>∴       8 </a:t>
            </a:r>
            <a:r>
              <a:rPr lang="en-US" sz="2000" dirty="0">
                <a:solidFill>
                  <a:srgbClr val="231F20"/>
                </a:solidFill>
                <a:latin typeface="Times New Roman"/>
                <a:ea typeface="Calibri"/>
                <a:cs typeface="Arial"/>
              </a:rPr>
              <a:t>g </a:t>
            </a:r>
            <a:r>
              <a:rPr lang="en-US" sz="2000" dirty="0" smtClean="0">
                <a:solidFill>
                  <a:srgbClr val="231F20"/>
                </a:solidFill>
                <a:latin typeface="Times New Roman"/>
                <a:ea typeface="Calibri"/>
                <a:cs typeface="Arial"/>
              </a:rPr>
              <a:t>                                                    =        X</a:t>
            </a:r>
          </a:p>
          <a:p>
            <a:pPr marL="0" indent="0">
              <a:lnSpc>
                <a:spcPct val="115000"/>
              </a:lnSpc>
              <a:spcAft>
                <a:spcPts val="0"/>
              </a:spcAft>
              <a:buNone/>
            </a:pPr>
            <a:r>
              <a:rPr lang="en-US" sz="2000" dirty="0" smtClean="0">
                <a:solidFill>
                  <a:srgbClr val="000000"/>
                </a:solidFill>
                <a:latin typeface="Times New Roman"/>
                <a:ea typeface="Calibri"/>
                <a:cs typeface="Arial"/>
              </a:rPr>
              <a:t>146</a:t>
            </a:r>
            <a:r>
              <a:rPr lang="en-US" sz="2000" dirty="0">
                <a:solidFill>
                  <a:srgbClr val="000000"/>
                </a:solidFill>
                <a:latin typeface="Times New Roman"/>
                <a:ea typeface="Calibri"/>
                <a:cs typeface="Arial"/>
              </a:rPr>
              <a:t>. </a:t>
            </a:r>
            <a:r>
              <a:rPr lang="en-US" sz="2000" dirty="0" smtClean="0">
                <a:solidFill>
                  <a:srgbClr val="000000"/>
                </a:solidFill>
                <a:latin typeface="Times New Roman"/>
                <a:ea typeface="Calibri"/>
                <a:cs typeface="Arial"/>
              </a:rPr>
              <a:t>15 </a:t>
            </a:r>
            <a:r>
              <a:rPr lang="en-US" sz="2000" dirty="0">
                <a:solidFill>
                  <a:srgbClr val="231F20"/>
                </a:solidFill>
                <a:latin typeface="Times New Roman"/>
                <a:ea typeface="Calibri"/>
                <a:cs typeface="Arial"/>
              </a:rPr>
              <a:t>x </a:t>
            </a:r>
            <a:r>
              <a:rPr lang="en-US" sz="2000" dirty="0">
                <a:solidFill>
                  <a:srgbClr val="000000"/>
                </a:solidFill>
                <a:latin typeface="Times New Roman"/>
                <a:ea typeface="Calibri"/>
                <a:cs typeface="Arial"/>
              </a:rPr>
              <a:t>8</a:t>
            </a:r>
            <a:r>
              <a:rPr lang="en-US" sz="2000" dirty="0" smtClean="0">
                <a:solidFill>
                  <a:srgbClr val="000000"/>
                </a:solidFill>
                <a:latin typeface="Times New Roman"/>
                <a:ea typeface="Calibri"/>
                <a:cs typeface="Arial"/>
              </a:rPr>
              <a:t> </a:t>
            </a:r>
            <a:r>
              <a:rPr lang="en-US" sz="2000" dirty="0">
                <a:solidFill>
                  <a:srgbClr val="000000"/>
                </a:solidFill>
                <a:latin typeface="Times New Roman"/>
                <a:ea typeface="Calibri"/>
                <a:cs typeface="Arial"/>
              </a:rPr>
              <a:t>/122. 12 </a:t>
            </a:r>
            <a:r>
              <a:rPr lang="en-US" sz="2000" dirty="0" smtClean="0">
                <a:solidFill>
                  <a:srgbClr val="231F20"/>
                </a:solidFill>
                <a:latin typeface="Times New Roman"/>
                <a:ea typeface="Calibri"/>
                <a:cs typeface="Arial"/>
              </a:rPr>
              <a:t>= </a:t>
            </a:r>
            <a:r>
              <a:rPr lang="en-US" sz="2000" dirty="0">
                <a:solidFill>
                  <a:srgbClr val="231F20"/>
                </a:solidFill>
                <a:latin typeface="Times New Roman"/>
                <a:ea typeface="Calibri"/>
                <a:cs typeface="Arial"/>
              </a:rPr>
              <a:t>9.57 g</a:t>
            </a:r>
            <a:endParaRPr lang="en-GB" sz="2000" dirty="0">
              <a:latin typeface="Calibri"/>
              <a:ea typeface="Calibri"/>
              <a:cs typeface="Arial"/>
            </a:endParaRPr>
          </a:p>
          <a:p>
            <a:pPr marL="0" indent="0" rtl="1">
              <a:lnSpc>
                <a:spcPct val="115000"/>
              </a:lnSpc>
              <a:spcAft>
                <a:spcPts val="1000"/>
              </a:spcAft>
              <a:buNone/>
            </a:pPr>
            <a:r>
              <a:rPr lang="en-US" sz="2000" dirty="0">
                <a:solidFill>
                  <a:srgbClr val="231F20"/>
                </a:solidFill>
                <a:latin typeface="Times New Roman"/>
                <a:ea typeface="Calibri"/>
                <a:cs typeface="Arial"/>
              </a:rPr>
              <a:t>Hence, Theoretical yield of </a:t>
            </a:r>
            <a:r>
              <a:rPr lang="en-US" sz="2000" dirty="0" err="1">
                <a:solidFill>
                  <a:srgbClr val="231F20"/>
                </a:solidFill>
                <a:latin typeface="Times New Roman"/>
                <a:ea typeface="Calibri"/>
                <a:cs typeface="Arial"/>
              </a:rPr>
              <a:t>Coumarin</a:t>
            </a:r>
            <a:r>
              <a:rPr lang="en-US" sz="2000" dirty="0">
                <a:solidFill>
                  <a:srgbClr val="231F20"/>
                </a:solidFill>
                <a:latin typeface="Times New Roman"/>
                <a:ea typeface="Calibri"/>
                <a:cs typeface="Arial"/>
              </a:rPr>
              <a:t> = 9.57 g</a:t>
            </a:r>
            <a:endParaRPr lang="en-GB" sz="2000" dirty="0">
              <a:latin typeface="Calibri"/>
              <a:ea typeface="Calibri"/>
              <a:cs typeface="Arial"/>
            </a:endParaRPr>
          </a:p>
          <a:p>
            <a:pPr marL="0" indent="0">
              <a:lnSpc>
                <a:spcPct val="115000"/>
              </a:lnSpc>
              <a:spcAft>
                <a:spcPts val="0"/>
              </a:spcAft>
              <a:buNone/>
            </a:pPr>
            <a:r>
              <a:rPr lang="en-US" sz="2000" dirty="0">
                <a:solidFill>
                  <a:srgbClr val="231F20"/>
                </a:solidFill>
                <a:latin typeface="Times New Roman"/>
                <a:ea typeface="Calibri"/>
                <a:cs typeface="Arial"/>
              </a:rPr>
              <a:t>Reported </a:t>
            </a:r>
            <a:r>
              <a:rPr lang="en-US" sz="2000" dirty="0" err="1">
                <a:solidFill>
                  <a:srgbClr val="231F20"/>
                </a:solidFill>
                <a:latin typeface="Times New Roman"/>
                <a:ea typeface="Calibri"/>
                <a:cs typeface="Arial"/>
              </a:rPr>
              <a:t>Pactical</a:t>
            </a:r>
            <a:r>
              <a:rPr lang="en-US" sz="2000" dirty="0">
                <a:solidFill>
                  <a:srgbClr val="231F20"/>
                </a:solidFill>
                <a:latin typeface="Times New Roman"/>
                <a:ea typeface="Calibri"/>
                <a:cs typeface="Arial"/>
              </a:rPr>
              <a:t> yield = 4.3 g</a:t>
            </a:r>
            <a:endParaRPr lang="en-GB" sz="2000" dirty="0">
              <a:latin typeface="Calibri"/>
              <a:ea typeface="Calibri"/>
              <a:cs typeface="Arial"/>
            </a:endParaRPr>
          </a:p>
          <a:p>
            <a:pPr marL="0" indent="0">
              <a:lnSpc>
                <a:spcPct val="115000"/>
              </a:lnSpc>
              <a:spcAft>
                <a:spcPts val="0"/>
              </a:spcAft>
              <a:buNone/>
            </a:pPr>
            <a:r>
              <a:rPr lang="en-US" sz="2000" dirty="0">
                <a:solidFill>
                  <a:srgbClr val="231F20"/>
                </a:solidFill>
                <a:latin typeface="Times New Roman"/>
                <a:ea typeface="Calibri"/>
                <a:cs typeface="Arial"/>
              </a:rPr>
              <a:t>Therefore, Percentage Practical yield =</a:t>
            </a:r>
            <a:r>
              <a:rPr lang="en-US" sz="2000" dirty="0">
                <a:solidFill>
                  <a:srgbClr val="000000"/>
                </a:solidFill>
                <a:latin typeface="Times New Roman"/>
                <a:ea typeface="Calibri"/>
                <a:cs typeface="Arial"/>
              </a:rPr>
              <a:t>Practical yield</a:t>
            </a:r>
            <a:r>
              <a:rPr lang="en-US" sz="2000" dirty="0">
                <a:solidFill>
                  <a:srgbClr val="231F20"/>
                </a:solidFill>
                <a:latin typeface="Times New Roman"/>
                <a:ea typeface="Calibri"/>
                <a:cs typeface="Arial"/>
              </a:rPr>
              <a:t> /</a:t>
            </a:r>
            <a:r>
              <a:rPr lang="en-US" sz="2000" dirty="0">
                <a:solidFill>
                  <a:srgbClr val="000000"/>
                </a:solidFill>
                <a:latin typeface="Times New Roman"/>
                <a:ea typeface="Calibri"/>
                <a:cs typeface="Arial"/>
              </a:rPr>
              <a:t>Theoretical yield </a:t>
            </a:r>
            <a:r>
              <a:rPr lang="en-US" sz="2000" dirty="0">
                <a:solidFill>
                  <a:srgbClr val="231F20"/>
                </a:solidFill>
                <a:latin typeface="Times New Roman"/>
                <a:ea typeface="Calibri"/>
                <a:cs typeface="Arial"/>
              </a:rPr>
              <a:t>x</a:t>
            </a:r>
            <a:r>
              <a:rPr lang="en-US" sz="2000" dirty="0">
                <a:solidFill>
                  <a:srgbClr val="000000"/>
                </a:solidFill>
                <a:latin typeface="Times New Roman"/>
                <a:ea typeface="Calibri"/>
                <a:cs typeface="Arial"/>
              </a:rPr>
              <a:t>100</a:t>
            </a:r>
            <a:endParaRPr lang="en-GB" sz="2000" dirty="0">
              <a:latin typeface="Calibri"/>
              <a:ea typeface="Calibri"/>
              <a:cs typeface="Arial"/>
            </a:endParaRPr>
          </a:p>
          <a:p>
            <a:pPr marL="0" indent="0">
              <a:lnSpc>
                <a:spcPct val="115000"/>
              </a:lnSpc>
              <a:spcAft>
                <a:spcPts val="0"/>
              </a:spcAft>
              <a:buNone/>
            </a:pPr>
            <a:r>
              <a:rPr lang="en-US" sz="2000" dirty="0">
                <a:solidFill>
                  <a:srgbClr val="000000"/>
                </a:solidFill>
                <a:latin typeface="Times New Roman"/>
                <a:ea typeface="Calibri"/>
                <a:cs typeface="Arial"/>
              </a:rPr>
              <a:t>                                                            </a:t>
            </a:r>
            <a:r>
              <a:rPr lang="en-US" sz="2000" dirty="0">
                <a:solidFill>
                  <a:srgbClr val="231F20"/>
                </a:solidFill>
                <a:latin typeface="Times New Roman"/>
                <a:ea typeface="Calibri"/>
                <a:cs typeface="Arial"/>
              </a:rPr>
              <a:t>= </a:t>
            </a:r>
            <a:r>
              <a:rPr lang="en-US" sz="2000" dirty="0">
                <a:solidFill>
                  <a:srgbClr val="000000"/>
                </a:solidFill>
                <a:latin typeface="Times New Roman"/>
                <a:ea typeface="Calibri"/>
                <a:cs typeface="Arial"/>
              </a:rPr>
              <a:t>4.3</a:t>
            </a:r>
            <a:r>
              <a:rPr lang="en-US" sz="2000" dirty="0">
                <a:solidFill>
                  <a:srgbClr val="231F20"/>
                </a:solidFill>
                <a:latin typeface="Times New Roman"/>
                <a:ea typeface="Calibri"/>
                <a:cs typeface="Arial"/>
              </a:rPr>
              <a:t> /</a:t>
            </a:r>
            <a:r>
              <a:rPr lang="en-US" sz="2000" dirty="0">
                <a:solidFill>
                  <a:srgbClr val="000000"/>
                </a:solidFill>
                <a:latin typeface="Times New Roman"/>
                <a:ea typeface="Calibri"/>
                <a:cs typeface="Arial"/>
              </a:rPr>
              <a:t>9.57</a:t>
            </a:r>
            <a:r>
              <a:rPr lang="en-US" sz="2000" dirty="0">
                <a:solidFill>
                  <a:srgbClr val="231F20"/>
                </a:solidFill>
                <a:latin typeface="Times New Roman"/>
                <a:ea typeface="Calibri"/>
                <a:cs typeface="Arial"/>
              </a:rPr>
              <a:t> x</a:t>
            </a:r>
            <a:r>
              <a:rPr lang="en-US" sz="2000" dirty="0">
                <a:solidFill>
                  <a:srgbClr val="000000"/>
                </a:solidFill>
                <a:latin typeface="Times New Roman"/>
                <a:ea typeface="Calibri"/>
                <a:cs typeface="Arial"/>
              </a:rPr>
              <a:t>100 </a:t>
            </a:r>
            <a:r>
              <a:rPr lang="en-US" sz="2000" dirty="0">
                <a:solidFill>
                  <a:srgbClr val="231F20"/>
                </a:solidFill>
                <a:latin typeface="Times New Roman"/>
                <a:ea typeface="Calibri"/>
                <a:cs typeface="Arial"/>
              </a:rPr>
              <a:t>= </a:t>
            </a:r>
            <a:r>
              <a:rPr lang="en-US" sz="2000" dirty="0" smtClean="0">
                <a:solidFill>
                  <a:srgbClr val="231F20"/>
                </a:solidFill>
                <a:latin typeface="Times New Roman"/>
                <a:ea typeface="Calibri"/>
                <a:cs typeface="Arial"/>
              </a:rPr>
              <a:t>44.93%</a:t>
            </a:r>
            <a:endParaRPr lang="en-GB" sz="2000" dirty="0">
              <a:latin typeface="Calibri"/>
              <a:ea typeface="Calibri"/>
              <a:cs typeface="Arial"/>
            </a:endParaRPr>
          </a:p>
          <a:p>
            <a:pPr marL="0" indent="0">
              <a:lnSpc>
                <a:spcPct val="115000"/>
              </a:lnSpc>
              <a:spcAft>
                <a:spcPts val="0"/>
              </a:spcAft>
              <a:buNone/>
            </a:pPr>
            <a:r>
              <a:rPr lang="en-US" sz="2000" dirty="0">
                <a:solidFill>
                  <a:srgbClr val="231F20"/>
                </a:solidFill>
                <a:latin typeface="NewCenturySchlbk-Roman"/>
                <a:ea typeface="Calibri"/>
                <a:cs typeface="NewCenturySchlbk-Roman"/>
              </a:rPr>
              <a:t> </a:t>
            </a:r>
            <a:endParaRPr lang="en-GB" sz="2000" dirty="0">
              <a:latin typeface="Calibri"/>
              <a:ea typeface="Calibri"/>
              <a:cs typeface="Arial"/>
            </a:endParaRPr>
          </a:p>
          <a:p>
            <a:pPr marL="0" indent="0">
              <a:buNone/>
            </a:pPr>
            <a:endParaRPr lang="en-GB" sz="2000" dirty="0"/>
          </a:p>
        </p:txBody>
      </p:sp>
    </p:spTree>
    <p:extLst>
      <p:ext uri="{BB962C8B-B14F-4D97-AF65-F5344CB8AC3E}">
        <p14:creationId xmlns:p14="http://schemas.microsoft.com/office/powerpoint/2010/main" val="20915494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1600" y="404664"/>
            <a:ext cx="7943800" cy="5976664"/>
          </a:xfrm>
        </p:spPr>
        <p:txBody>
          <a:bodyPr/>
          <a:lstStyle/>
          <a:p>
            <a:pPr marL="0" indent="0">
              <a:lnSpc>
                <a:spcPct val="115000"/>
              </a:lnSpc>
              <a:spcAft>
                <a:spcPts val="0"/>
              </a:spcAft>
              <a:buNone/>
            </a:pPr>
            <a:r>
              <a:rPr lang="en-US" sz="2800" dirty="0">
                <a:solidFill>
                  <a:schemeClr val="accent2"/>
                </a:solidFill>
                <a:latin typeface="Times New Roman"/>
                <a:ea typeface="Calibri"/>
                <a:cs typeface="Arial"/>
              </a:rPr>
              <a:t>Uses</a:t>
            </a:r>
            <a:r>
              <a:rPr lang="en-US" sz="2800" dirty="0" smtClean="0">
                <a:solidFill>
                  <a:schemeClr val="accent2"/>
                </a:solidFill>
                <a:latin typeface="Times New Roman"/>
                <a:ea typeface="Calibri"/>
                <a:cs typeface="Arial"/>
              </a:rPr>
              <a:t>:</a:t>
            </a:r>
            <a:endParaRPr lang="en-GB" sz="2800" dirty="0">
              <a:solidFill>
                <a:schemeClr val="accent2"/>
              </a:solidFill>
              <a:latin typeface="Calibri"/>
              <a:ea typeface="Calibri"/>
              <a:cs typeface="Arial"/>
            </a:endParaRPr>
          </a:p>
          <a:p>
            <a:pPr marL="514350" indent="-514350">
              <a:lnSpc>
                <a:spcPct val="115000"/>
              </a:lnSpc>
              <a:spcAft>
                <a:spcPts val="0"/>
              </a:spcAft>
              <a:buAutoNum type="arabicParenBoth"/>
            </a:pPr>
            <a:r>
              <a:rPr lang="en-US" sz="2400" dirty="0" smtClean="0">
                <a:solidFill>
                  <a:srgbClr val="231F20"/>
                </a:solidFill>
                <a:latin typeface="Times New Roman"/>
                <a:ea typeface="Calibri"/>
                <a:cs typeface="Arial"/>
              </a:rPr>
              <a:t>It </a:t>
            </a:r>
            <a:r>
              <a:rPr lang="en-US" sz="2400" dirty="0">
                <a:solidFill>
                  <a:srgbClr val="231F20"/>
                </a:solidFill>
                <a:latin typeface="Times New Roman"/>
                <a:ea typeface="Calibri"/>
                <a:cs typeface="Arial"/>
              </a:rPr>
              <a:t>is used mostly as a </a:t>
            </a:r>
            <a:r>
              <a:rPr lang="en-US" sz="2400" dirty="0" err="1">
                <a:solidFill>
                  <a:srgbClr val="231F20"/>
                </a:solidFill>
                <a:latin typeface="Times New Roman"/>
                <a:ea typeface="Calibri"/>
                <a:cs typeface="Arial"/>
              </a:rPr>
              <a:t>flavouring</a:t>
            </a:r>
            <a:r>
              <a:rPr lang="en-US" sz="2400" dirty="0">
                <a:solidFill>
                  <a:srgbClr val="231F20"/>
                </a:solidFill>
                <a:latin typeface="Times New Roman"/>
                <a:ea typeface="Calibri"/>
                <a:cs typeface="Arial"/>
              </a:rPr>
              <a:t> agent in pharmaceutical </a:t>
            </a:r>
            <a:r>
              <a:rPr lang="en-US" sz="2400" dirty="0" smtClean="0">
                <a:solidFill>
                  <a:srgbClr val="231F20"/>
                </a:solidFill>
                <a:latin typeface="Times New Roman"/>
                <a:ea typeface="Calibri"/>
                <a:cs typeface="Arial"/>
              </a:rPr>
              <a:t>&amp; food preparations </a:t>
            </a:r>
            <a:r>
              <a:rPr lang="en-US" sz="2400" dirty="0">
                <a:solidFill>
                  <a:srgbClr val="231F20"/>
                </a:solidFill>
                <a:latin typeface="Times New Roman"/>
                <a:ea typeface="Calibri"/>
                <a:cs typeface="Arial"/>
              </a:rPr>
              <a:t>(</a:t>
            </a:r>
            <a:r>
              <a:rPr lang="en-GB" sz="2400" dirty="0">
                <a:solidFill>
                  <a:srgbClr val="231F20"/>
                </a:solidFill>
                <a:latin typeface="Times New Roman"/>
                <a:ea typeface="Calibri"/>
                <a:cs typeface="Arial"/>
              </a:rPr>
              <a:t>in general it is banned as a </a:t>
            </a:r>
            <a:r>
              <a:rPr lang="en-GB" sz="2400" dirty="0" err="1">
                <a:solidFill>
                  <a:srgbClr val="231F20"/>
                </a:solidFill>
                <a:latin typeface="Times New Roman"/>
                <a:ea typeface="Calibri"/>
                <a:cs typeface="Arial"/>
              </a:rPr>
              <a:t>flavorant</a:t>
            </a:r>
            <a:r>
              <a:rPr lang="en-GB" sz="2400" dirty="0">
                <a:solidFill>
                  <a:srgbClr val="231F20"/>
                </a:solidFill>
                <a:latin typeface="Times New Roman"/>
                <a:ea typeface="Calibri"/>
                <a:cs typeface="Arial"/>
              </a:rPr>
              <a:t> food additive, due to concerns regarding its </a:t>
            </a:r>
            <a:r>
              <a:rPr lang="en-GB" sz="2400" dirty="0" smtClean="0">
                <a:solidFill>
                  <a:srgbClr val="231F20"/>
                </a:solidFill>
                <a:latin typeface="Times New Roman"/>
                <a:ea typeface="Calibri"/>
                <a:cs typeface="Arial"/>
              </a:rPr>
              <a:t>hepatotoxicity in </a:t>
            </a:r>
            <a:r>
              <a:rPr lang="en-GB" sz="2400" dirty="0">
                <a:solidFill>
                  <a:srgbClr val="231F20"/>
                </a:solidFill>
                <a:latin typeface="Times New Roman"/>
                <a:ea typeface="Calibri"/>
                <a:cs typeface="Arial"/>
              </a:rPr>
              <a:t>animal models</a:t>
            </a:r>
            <a:r>
              <a:rPr lang="en-US" sz="2400" dirty="0" smtClean="0">
                <a:solidFill>
                  <a:srgbClr val="231F20"/>
                </a:solidFill>
                <a:latin typeface="Times New Roman"/>
                <a:ea typeface="Calibri"/>
                <a:cs typeface="Arial"/>
              </a:rPr>
              <a:t>.</a:t>
            </a:r>
          </a:p>
          <a:p>
            <a:pPr marL="514350" indent="-514350">
              <a:lnSpc>
                <a:spcPct val="115000"/>
              </a:lnSpc>
              <a:spcAft>
                <a:spcPts val="0"/>
              </a:spcAft>
              <a:buAutoNum type="arabicParenBoth"/>
            </a:pPr>
            <a:r>
              <a:rPr lang="en-GB" sz="2400" dirty="0" smtClean="0">
                <a:solidFill>
                  <a:srgbClr val="231F20"/>
                </a:solidFill>
                <a:latin typeface="Times New Roman"/>
                <a:ea typeface="Calibri"/>
                <a:cs typeface="Arial"/>
              </a:rPr>
              <a:t>It has </a:t>
            </a:r>
            <a:r>
              <a:rPr lang="en-GB" sz="2400" dirty="0">
                <a:solidFill>
                  <a:srgbClr val="231F20"/>
                </a:solidFill>
                <a:latin typeface="Times New Roman"/>
                <a:ea typeface="Calibri"/>
                <a:cs typeface="Arial"/>
              </a:rPr>
              <a:t>been used as an </a:t>
            </a:r>
            <a:r>
              <a:rPr lang="en-GB" sz="2400" dirty="0" err="1">
                <a:solidFill>
                  <a:srgbClr val="231F20"/>
                </a:solidFill>
                <a:latin typeface="Times New Roman"/>
                <a:ea typeface="Calibri"/>
                <a:cs typeface="Arial"/>
              </a:rPr>
              <a:t>edema</a:t>
            </a:r>
            <a:r>
              <a:rPr lang="en-GB" sz="2400" dirty="0">
                <a:solidFill>
                  <a:srgbClr val="231F20"/>
                </a:solidFill>
                <a:latin typeface="Times New Roman"/>
                <a:ea typeface="Calibri"/>
                <a:cs typeface="Arial"/>
              </a:rPr>
              <a:t> modifier. Like other </a:t>
            </a:r>
            <a:r>
              <a:rPr lang="en-GB" sz="2400" dirty="0" err="1">
                <a:solidFill>
                  <a:srgbClr val="231F20"/>
                </a:solidFill>
                <a:latin typeface="Times New Roman"/>
                <a:ea typeface="Calibri"/>
                <a:cs typeface="Arial"/>
              </a:rPr>
              <a:t>benzopyrones</a:t>
            </a:r>
            <a:r>
              <a:rPr lang="en-GB" sz="2400" dirty="0">
                <a:solidFill>
                  <a:srgbClr val="231F20"/>
                </a:solidFill>
                <a:latin typeface="Times New Roman"/>
                <a:ea typeface="Calibri"/>
                <a:cs typeface="Arial"/>
              </a:rPr>
              <a:t>, it is known to stimulate macrophages to degrade extracellular albumin, allowing faster </a:t>
            </a:r>
            <a:r>
              <a:rPr lang="en-GB" sz="2400" dirty="0" err="1">
                <a:solidFill>
                  <a:srgbClr val="231F20"/>
                </a:solidFill>
                <a:latin typeface="Times New Roman"/>
                <a:ea typeface="Calibri"/>
                <a:cs typeface="Arial"/>
              </a:rPr>
              <a:t>resorption</a:t>
            </a:r>
            <a:r>
              <a:rPr lang="en-GB" sz="2400" dirty="0">
                <a:solidFill>
                  <a:srgbClr val="231F20"/>
                </a:solidFill>
                <a:latin typeface="Times New Roman"/>
                <a:ea typeface="Calibri"/>
                <a:cs typeface="Arial"/>
              </a:rPr>
              <a:t> of </a:t>
            </a:r>
            <a:r>
              <a:rPr lang="en-GB" sz="2400" dirty="0" err="1">
                <a:solidFill>
                  <a:srgbClr val="231F20"/>
                </a:solidFill>
                <a:latin typeface="Times New Roman"/>
                <a:ea typeface="Calibri"/>
                <a:cs typeface="Arial"/>
              </a:rPr>
              <a:t>edematous</a:t>
            </a:r>
            <a:r>
              <a:rPr lang="en-GB" sz="2400" dirty="0">
                <a:solidFill>
                  <a:srgbClr val="231F20"/>
                </a:solidFill>
                <a:latin typeface="Times New Roman"/>
                <a:ea typeface="Calibri"/>
                <a:cs typeface="Arial"/>
              </a:rPr>
              <a:t> fluids</a:t>
            </a:r>
            <a:r>
              <a:rPr lang="en-GB" sz="2400" dirty="0" smtClean="0">
                <a:solidFill>
                  <a:srgbClr val="231F20"/>
                </a:solidFill>
                <a:latin typeface="Times New Roman"/>
                <a:ea typeface="Calibri"/>
                <a:cs typeface="Arial"/>
              </a:rPr>
              <a:t>.</a:t>
            </a:r>
            <a:endParaRPr lang="en-GB" sz="2400" dirty="0">
              <a:latin typeface="Calibri"/>
              <a:ea typeface="Calibri"/>
              <a:cs typeface="Arial"/>
            </a:endParaRPr>
          </a:p>
          <a:p>
            <a:pPr marL="0" indent="0">
              <a:lnSpc>
                <a:spcPct val="115000"/>
              </a:lnSpc>
              <a:spcAft>
                <a:spcPts val="0"/>
              </a:spcAft>
              <a:buNone/>
            </a:pPr>
            <a:r>
              <a:rPr lang="en-US" sz="2400" dirty="0" smtClean="0">
                <a:solidFill>
                  <a:srgbClr val="C00000"/>
                </a:solidFill>
                <a:latin typeface="Times New Roman"/>
                <a:ea typeface="Calibri"/>
                <a:cs typeface="Arial"/>
              </a:rPr>
              <a:t>(3) </a:t>
            </a:r>
            <a:r>
              <a:rPr lang="en-US" sz="2400" dirty="0">
                <a:solidFill>
                  <a:srgbClr val="231F20"/>
                </a:solidFill>
                <a:latin typeface="Times New Roman"/>
                <a:ea typeface="Calibri"/>
                <a:cs typeface="Arial"/>
              </a:rPr>
              <a:t>Many </a:t>
            </a:r>
            <a:r>
              <a:rPr lang="en-US" sz="2400" dirty="0" smtClean="0">
                <a:solidFill>
                  <a:srgbClr val="231F20"/>
                </a:solidFill>
                <a:latin typeface="Times New Roman"/>
                <a:ea typeface="Calibri"/>
                <a:cs typeface="Arial"/>
              </a:rPr>
              <a:t>structural </a:t>
            </a:r>
            <a:r>
              <a:rPr lang="en-US" sz="2400" dirty="0">
                <a:solidFill>
                  <a:srgbClr val="231F20"/>
                </a:solidFill>
                <a:latin typeface="Times New Roman"/>
                <a:ea typeface="Calibri"/>
                <a:cs typeface="Arial"/>
              </a:rPr>
              <a:t>analogues of ‘</a:t>
            </a:r>
            <a:r>
              <a:rPr lang="en-US" sz="2400" dirty="0" err="1">
                <a:solidFill>
                  <a:srgbClr val="231F20"/>
                </a:solidFill>
                <a:latin typeface="Times New Roman"/>
                <a:ea typeface="Calibri"/>
                <a:cs typeface="Arial"/>
              </a:rPr>
              <a:t>coumarin</a:t>
            </a:r>
            <a:r>
              <a:rPr lang="en-US" sz="2400" dirty="0">
                <a:solidFill>
                  <a:srgbClr val="231F20"/>
                </a:solidFill>
                <a:latin typeface="Times New Roman"/>
                <a:ea typeface="Calibri"/>
                <a:cs typeface="Arial"/>
              </a:rPr>
              <a:t>’ may be employed as </a:t>
            </a:r>
            <a:r>
              <a:rPr lang="en-US" sz="2400" dirty="0" smtClean="0">
                <a:solidFill>
                  <a:srgbClr val="231F20"/>
                </a:solidFill>
                <a:latin typeface="Times New Roman"/>
                <a:ea typeface="Calibri"/>
                <a:cs typeface="Arial"/>
              </a:rPr>
              <a:t>anticoagulants.</a:t>
            </a:r>
          </a:p>
          <a:p>
            <a:pPr marL="0" indent="0">
              <a:lnSpc>
                <a:spcPct val="115000"/>
              </a:lnSpc>
              <a:spcAft>
                <a:spcPts val="0"/>
              </a:spcAft>
              <a:buNone/>
            </a:pPr>
            <a:r>
              <a:rPr lang="en-US" sz="2400" dirty="0" smtClean="0">
                <a:solidFill>
                  <a:srgbClr val="C00000"/>
                </a:solidFill>
                <a:latin typeface="Times New Roman"/>
                <a:ea typeface="Calibri"/>
                <a:cs typeface="Arial"/>
              </a:rPr>
              <a:t>(4)</a:t>
            </a:r>
            <a:r>
              <a:rPr lang="en-GB" sz="2400" dirty="0" smtClean="0">
                <a:solidFill>
                  <a:srgbClr val="C00000"/>
                </a:solidFill>
              </a:rPr>
              <a:t> </a:t>
            </a:r>
            <a:r>
              <a:rPr lang="en-GB" sz="2400" dirty="0" err="1">
                <a:solidFill>
                  <a:srgbClr val="231F20"/>
                </a:solidFill>
                <a:latin typeface="Times New Roman"/>
                <a:ea typeface="Calibri"/>
                <a:cs typeface="Arial"/>
              </a:rPr>
              <a:t>Coumarin</a:t>
            </a:r>
            <a:r>
              <a:rPr lang="en-GB" sz="2400" dirty="0">
                <a:solidFill>
                  <a:srgbClr val="231F20"/>
                </a:solidFill>
                <a:latin typeface="Times New Roman"/>
                <a:ea typeface="Calibri"/>
                <a:cs typeface="Arial"/>
              </a:rPr>
              <a:t> has been used as an aroma enhancer in pipe tobaccos and certain alcoholic drinks.</a:t>
            </a:r>
            <a:r>
              <a:rPr lang="en-US" sz="2400" dirty="0">
                <a:solidFill>
                  <a:srgbClr val="231F20"/>
                </a:solidFill>
                <a:latin typeface="Times New Roman"/>
                <a:ea typeface="Calibri"/>
                <a:cs typeface="Arial"/>
              </a:rPr>
              <a:t>  </a:t>
            </a:r>
            <a:endParaRPr lang="en-GB" sz="2400" dirty="0">
              <a:solidFill>
                <a:srgbClr val="231F20"/>
              </a:solidFill>
              <a:latin typeface="Times New Roman"/>
              <a:ea typeface="Calibri"/>
              <a:cs typeface="Arial"/>
            </a:endParaRPr>
          </a:p>
          <a:p>
            <a:pPr marL="0" indent="0">
              <a:lnSpc>
                <a:spcPct val="115000"/>
              </a:lnSpc>
              <a:spcAft>
                <a:spcPts val="0"/>
              </a:spcAft>
              <a:buNone/>
            </a:pPr>
            <a:r>
              <a:rPr lang="en-US" sz="2400" dirty="0">
                <a:solidFill>
                  <a:srgbClr val="231F20"/>
                </a:solidFill>
                <a:latin typeface="Times New Roman"/>
                <a:ea typeface="Calibri"/>
                <a:cs typeface="Arial"/>
              </a:rPr>
              <a:t> </a:t>
            </a:r>
            <a:endParaRPr lang="en-GB" sz="2400" dirty="0">
              <a:solidFill>
                <a:srgbClr val="231F20"/>
              </a:solidFill>
              <a:latin typeface="Times New Roman"/>
              <a:ea typeface="Calibri"/>
              <a:cs typeface="Arial"/>
            </a:endParaRPr>
          </a:p>
          <a:p>
            <a:pPr marL="0" indent="0" algn="just">
              <a:lnSpc>
                <a:spcPct val="115000"/>
              </a:lnSpc>
              <a:spcAft>
                <a:spcPts val="0"/>
              </a:spcAft>
              <a:buNone/>
            </a:pPr>
            <a:r>
              <a:rPr lang="en-US" sz="2400" dirty="0">
                <a:solidFill>
                  <a:srgbClr val="231F20"/>
                </a:solidFill>
                <a:latin typeface="Times New Roman"/>
                <a:ea typeface="Calibri"/>
                <a:cs typeface="Arial"/>
              </a:rPr>
              <a:t> </a:t>
            </a:r>
            <a:endParaRPr lang="en-GB" sz="2400" dirty="0">
              <a:latin typeface="Calibri"/>
              <a:ea typeface="Calibri"/>
              <a:cs typeface="Arial"/>
            </a:endParaRPr>
          </a:p>
          <a:p>
            <a:pPr marL="0" indent="0" algn="just">
              <a:lnSpc>
                <a:spcPct val="115000"/>
              </a:lnSpc>
              <a:spcAft>
                <a:spcPts val="0"/>
              </a:spcAft>
              <a:buNone/>
            </a:pPr>
            <a:r>
              <a:rPr lang="en-US" sz="2400" dirty="0">
                <a:solidFill>
                  <a:srgbClr val="231F20"/>
                </a:solidFill>
                <a:latin typeface="Times New Roman"/>
                <a:ea typeface="Calibri"/>
                <a:cs typeface="Arial"/>
              </a:rPr>
              <a:t> </a:t>
            </a:r>
            <a:endParaRPr lang="en-GB" sz="2400" dirty="0">
              <a:latin typeface="Calibri"/>
              <a:ea typeface="Calibri"/>
              <a:cs typeface="Arial"/>
            </a:endParaRPr>
          </a:p>
          <a:p>
            <a:pPr marL="0" indent="0" algn="just">
              <a:lnSpc>
                <a:spcPct val="115000"/>
              </a:lnSpc>
              <a:spcAft>
                <a:spcPts val="0"/>
              </a:spcAft>
              <a:buNone/>
            </a:pPr>
            <a:r>
              <a:rPr lang="en-US" sz="2400" dirty="0">
                <a:solidFill>
                  <a:srgbClr val="231F20"/>
                </a:solidFill>
                <a:latin typeface="Times New Roman"/>
                <a:ea typeface="Calibri"/>
                <a:cs typeface="Arial"/>
              </a:rPr>
              <a:t> </a:t>
            </a:r>
            <a:endParaRPr lang="en-GB" sz="2400" dirty="0">
              <a:latin typeface="Calibri"/>
              <a:ea typeface="Calibri"/>
              <a:cs typeface="Arial"/>
            </a:endParaRPr>
          </a:p>
          <a:p>
            <a:pPr marL="0" indent="0" algn="just">
              <a:lnSpc>
                <a:spcPct val="115000"/>
              </a:lnSpc>
              <a:spcAft>
                <a:spcPts val="0"/>
              </a:spcAft>
              <a:buNone/>
            </a:pPr>
            <a:r>
              <a:rPr lang="en-US" sz="2400" dirty="0">
                <a:solidFill>
                  <a:srgbClr val="231F20"/>
                </a:solidFill>
                <a:latin typeface="Times New Roman"/>
                <a:ea typeface="Calibri"/>
                <a:cs typeface="Arial"/>
              </a:rPr>
              <a:t> </a:t>
            </a:r>
            <a:endParaRPr lang="en-GB" sz="2400" dirty="0">
              <a:latin typeface="Calibri"/>
              <a:ea typeface="Calibri"/>
              <a:cs typeface="Arial"/>
            </a:endParaRPr>
          </a:p>
          <a:p>
            <a:pPr marL="0" indent="0">
              <a:buNone/>
            </a:pPr>
            <a:endParaRPr lang="en-GB" sz="2400" dirty="0"/>
          </a:p>
        </p:txBody>
      </p:sp>
    </p:spTree>
    <p:extLst>
      <p:ext uri="{BB962C8B-B14F-4D97-AF65-F5344CB8AC3E}">
        <p14:creationId xmlns:p14="http://schemas.microsoft.com/office/powerpoint/2010/main" val="2304356741"/>
      </p:ext>
    </p:extLst>
  </p:cSld>
  <p:clrMapOvr>
    <a:masterClrMapping/>
  </p:clrMapOvr>
</p:sld>
</file>

<file path=ppt/theme/theme1.xml><?xml version="1.0" encoding="utf-8"?>
<a:theme xmlns:a="http://schemas.openxmlformats.org/drawingml/2006/main" name="methyl salicylate lab.4 co. 1">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methyl salicylate lab.4 co. 1</Template>
  <TotalTime>1998</TotalTime>
  <Words>685</Words>
  <Application>Microsoft Office PowerPoint</Application>
  <PresentationFormat>On-screen Show (4:3)</PresentationFormat>
  <Paragraphs>59</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methyl salicylate lab.4 co. 1</vt:lpstr>
      <vt:lpstr>Prepartion of Coumarin</vt:lpstr>
      <vt:lpstr>Coumarin </vt:lpstr>
      <vt:lpstr>Chemicals Required:      </vt:lpstr>
      <vt:lpstr>PowerPoint Presentation</vt:lpstr>
      <vt:lpstr>PowerPoint Presentation</vt:lpstr>
      <vt:lpstr>PowerPoint Presentation</vt:lpstr>
      <vt:lpstr>PowerPoint Presentation</vt:lpstr>
      <vt:lpstr>PowerPoint Presentation</vt:lpstr>
      <vt:lpstr>PowerPoint Presentation</vt:lpstr>
      <vt:lpstr>Perkin Reaction: </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of Methyl Salicylate</dc:title>
  <dc:creator>noor</dc:creator>
  <cp:lastModifiedBy>noor</cp:lastModifiedBy>
  <cp:revision>44</cp:revision>
  <dcterms:created xsi:type="dcterms:W3CDTF">2016-10-31T19:34:18Z</dcterms:created>
  <dcterms:modified xsi:type="dcterms:W3CDTF">2016-12-17T07:14:36Z</dcterms:modified>
</cp:coreProperties>
</file>