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00"/>
    <a:srgbClr val="FFCC00"/>
    <a:srgbClr val="111111"/>
    <a:srgbClr val="FF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5" name="Rectangle 3"/>
          <p:cNvSpPr>
            <a:spLocks noGrp="1" noChangeArrowheads="1"/>
          </p:cNvSpPr>
          <p:nvPr>
            <p:ph type="ctrTitle"/>
          </p:nvPr>
        </p:nvSpPr>
        <p:spPr>
          <a:xfrm>
            <a:off x="381000" y="533400"/>
            <a:ext cx="3962400" cy="3124200"/>
          </a:xfrm>
          <a:extLst>
            <a:ext uri="{909E8E84-426E-40DD-AFC4-6F175D3DCCD1}">
              <a14:hiddenFill xmlns:a14="http://schemas.microsoft.com/office/drawing/2010/main">
                <a:solidFill>
                  <a:srgbClr val="000000">
                    <a:alpha val="39999"/>
                  </a:srgbClr>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lstStyle>
            <a:lvl1pPr marL="0" indent="0">
              <a:defRPr sz="5400"/>
            </a:lvl1pPr>
          </a:lstStyle>
          <a:p>
            <a:pPr lvl="0"/>
            <a:r>
              <a:rPr lang="en-US" noProof="0" smtClean="0"/>
              <a:t>Click to edit Master title style</a:t>
            </a:r>
            <a:endParaRPr lang="en-GB" noProof="0" smtClean="0"/>
          </a:p>
        </p:txBody>
      </p:sp>
      <p:sp>
        <p:nvSpPr>
          <p:cNvPr id="3076" name="Rectangle 4"/>
          <p:cNvSpPr>
            <a:spLocks noGrp="1" noChangeArrowheads="1"/>
          </p:cNvSpPr>
          <p:nvPr>
            <p:ph type="subTitle" idx="1"/>
          </p:nvPr>
        </p:nvSpPr>
        <p:spPr>
          <a:xfrm>
            <a:off x="457200" y="4038600"/>
            <a:ext cx="3886200" cy="1447800"/>
          </a:xfrm>
          <a:extLst>
            <a:ext uri="{909E8E84-426E-40DD-AFC4-6F175D3DCCD1}">
              <a14:hiddenFill xmlns:a14="http://schemas.microsoft.com/office/drawing/2010/main">
                <a:solidFill>
                  <a:srgbClr val="000000">
                    <a:alpha val="39999"/>
                  </a:srgbClr>
                </a:solidFill>
              </a14:hiddenFill>
            </a:ext>
            <a:ext uri="{91240B29-F687-4F45-9708-019B960494DF}">
              <a14:hiddenLine xmlns:a14="http://schemas.microsoft.com/office/drawing/2010/main" w="9525" algn="ctr">
                <a:solidFill>
                  <a:schemeClr val="tx1"/>
                </a:solidFill>
                <a:miter lim="800000"/>
                <a:headEnd/>
                <a:tailEnd/>
              </a14:hiddenLine>
            </a:ext>
          </a:extLst>
        </p:spPr>
        <p:txBody>
          <a:bodyPr anchor="ctr"/>
          <a:lstStyle>
            <a:lvl1pPr marL="0" indent="0">
              <a:buClr>
                <a:schemeClr val="tx1"/>
              </a:buClr>
              <a:buFontTx/>
              <a:buNone/>
              <a:defRPr>
                <a:solidFill>
                  <a:srgbClr val="CC0000"/>
                </a:solidFill>
              </a:defRPr>
            </a:lvl1pPr>
          </a:lstStyle>
          <a:p>
            <a:pPr lvl="0"/>
            <a:r>
              <a:rPr lang="en-US" noProof="0" smtClean="0"/>
              <a:t>Click to edit Master subtitle style</a:t>
            </a:r>
            <a:endParaRPr lang="en-GB" noProof="0" smtClean="0"/>
          </a:p>
        </p:txBody>
      </p:sp>
      <p:pic>
        <p:nvPicPr>
          <p:cNvPr id="3083" name="Picture 11" descr="j028929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75200" y="304800"/>
            <a:ext cx="4144963" cy="6248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7B11A595-419A-4F76-943E-E43780B02901}" type="slidenum">
              <a:rPr lang="en-GB"/>
              <a:pPr/>
              <a:t>‹#›</a:t>
            </a:fld>
            <a:endParaRPr lang="en-GB"/>
          </a:p>
        </p:txBody>
      </p:sp>
    </p:spTree>
    <p:extLst>
      <p:ext uri="{BB962C8B-B14F-4D97-AF65-F5344CB8AC3E}">
        <p14:creationId xmlns:p14="http://schemas.microsoft.com/office/powerpoint/2010/main" val="1655119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1336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81000" y="274638"/>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64453EB-3764-4EA9-9CCE-00AC7CE9E657}" type="slidenum">
              <a:rPr lang="en-GB"/>
              <a:pPr/>
              <a:t>‹#›</a:t>
            </a:fld>
            <a:endParaRPr lang="en-GB"/>
          </a:p>
        </p:txBody>
      </p:sp>
    </p:spTree>
    <p:extLst>
      <p:ext uri="{BB962C8B-B14F-4D97-AF65-F5344CB8AC3E}">
        <p14:creationId xmlns:p14="http://schemas.microsoft.com/office/powerpoint/2010/main" val="729497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B8B2883F-4F23-498F-B55B-6ECEE64691C1}" type="slidenum">
              <a:rPr lang="en-GB"/>
              <a:pPr/>
              <a:t>‹#›</a:t>
            </a:fld>
            <a:endParaRPr lang="en-GB"/>
          </a:p>
        </p:txBody>
      </p:sp>
    </p:spTree>
    <p:extLst>
      <p:ext uri="{BB962C8B-B14F-4D97-AF65-F5344CB8AC3E}">
        <p14:creationId xmlns:p14="http://schemas.microsoft.com/office/powerpoint/2010/main" val="1844601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9484404-0AB6-474A-ACF3-6F12D7339C6F}" type="slidenum">
              <a:rPr lang="en-GB"/>
              <a:pPr/>
              <a:t>‹#›</a:t>
            </a:fld>
            <a:endParaRPr lang="en-GB"/>
          </a:p>
        </p:txBody>
      </p:sp>
    </p:spTree>
    <p:extLst>
      <p:ext uri="{BB962C8B-B14F-4D97-AF65-F5344CB8AC3E}">
        <p14:creationId xmlns:p14="http://schemas.microsoft.com/office/powerpoint/2010/main" val="2251256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81000" y="1600200"/>
            <a:ext cx="4191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0" y="1600200"/>
            <a:ext cx="4191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EC21C88F-96B3-4223-ACF8-C0188B42E925}" type="slidenum">
              <a:rPr lang="en-GB"/>
              <a:pPr/>
              <a:t>‹#›</a:t>
            </a:fld>
            <a:endParaRPr lang="en-GB"/>
          </a:p>
        </p:txBody>
      </p:sp>
    </p:spTree>
    <p:extLst>
      <p:ext uri="{BB962C8B-B14F-4D97-AF65-F5344CB8AC3E}">
        <p14:creationId xmlns:p14="http://schemas.microsoft.com/office/powerpoint/2010/main" val="64451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D91B3221-570A-4D8F-8574-6F555731E6CA}" type="slidenum">
              <a:rPr lang="en-GB"/>
              <a:pPr/>
              <a:t>‹#›</a:t>
            </a:fld>
            <a:endParaRPr lang="en-GB"/>
          </a:p>
        </p:txBody>
      </p:sp>
    </p:spTree>
    <p:extLst>
      <p:ext uri="{BB962C8B-B14F-4D97-AF65-F5344CB8AC3E}">
        <p14:creationId xmlns:p14="http://schemas.microsoft.com/office/powerpoint/2010/main" val="836406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965A290E-D1D0-4BF2-A2F1-21998FA3561F}" type="slidenum">
              <a:rPr lang="en-GB"/>
              <a:pPr/>
              <a:t>‹#›</a:t>
            </a:fld>
            <a:endParaRPr lang="en-GB"/>
          </a:p>
        </p:txBody>
      </p:sp>
    </p:spTree>
    <p:extLst>
      <p:ext uri="{BB962C8B-B14F-4D97-AF65-F5344CB8AC3E}">
        <p14:creationId xmlns:p14="http://schemas.microsoft.com/office/powerpoint/2010/main" val="2377733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DFA7AFDC-9DB4-4DA0-968F-5E072659EA62}" type="slidenum">
              <a:rPr lang="en-GB"/>
              <a:pPr/>
              <a:t>‹#›</a:t>
            </a:fld>
            <a:endParaRPr lang="en-GB"/>
          </a:p>
        </p:txBody>
      </p:sp>
    </p:spTree>
    <p:extLst>
      <p:ext uri="{BB962C8B-B14F-4D97-AF65-F5344CB8AC3E}">
        <p14:creationId xmlns:p14="http://schemas.microsoft.com/office/powerpoint/2010/main" val="3705972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B31E2D8-3864-487F-9D29-87D4E522B9DC}" type="slidenum">
              <a:rPr lang="en-GB"/>
              <a:pPr/>
              <a:t>‹#›</a:t>
            </a:fld>
            <a:endParaRPr lang="en-GB"/>
          </a:p>
        </p:txBody>
      </p:sp>
    </p:spTree>
    <p:extLst>
      <p:ext uri="{BB962C8B-B14F-4D97-AF65-F5344CB8AC3E}">
        <p14:creationId xmlns:p14="http://schemas.microsoft.com/office/powerpoint/2010/main" val="213250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F6AF28C-3D19-4B04-8F85-4444EB20E1A7}" type="slidenum">
              <a:rPr lang="en-GB"/>
              <a:pPr/>
              <a:t>‹#›</a:t>
            </a:fld>
            <a:endParaRPr lang="en-GB"/>
          </a:p>
        </p:txBody>
      </p:sp>
    </p:spTree>
    <p:extLst>
      <p:ext uri="{BB962C8B-B14F-4D97-AF65-F5344CB8AC3E}">
        <p14:creationId xmlns:p14="http://schemas.microsoft.com/office/powerpoint/2010/main" val="905540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6" name="Picture 12" descr="j028929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28600" y="228600"/>
            <a:ext cx="758825" cy="1143000"/>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990600" y="274638"/>
            <a:ext cx="7924800" cy="1143000"/>
          </a:xfrm>
          <a:prstGeom prst="rect">
            <a:avLst/>
          </a:prstGeom>
          <a:noFill/>
          <a:ln>
            <a:noFill/>
          </a:ln>
          <a:effectLst/>
          <a:extLst>
            <a:ext uri="{909E8E84-426E-40DD-AFC4-6F175D3DCCD1}">
              <a14:hiddenFill xmlns:a14="http://schemas.microsoft.com/office/drawing/2010/main">
                <a:solidFill>
                  <a:srgbClr val="111111">
                    <a:alpha val="5000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381000" y="1600200"/>
            <a:ext cx="8534400" cy="4525963"/>
          </a:xfrm>
          <a:prstGeom prst="rect">
            <a:avLst/>
          </a:prstGeom>
          <a:noFill/>
          <a:ln>
            <a:noFill/>
          </a:ln>
          <a:effectLst/>
          <a:extLst>
            <a:ext uri="{909E8E84-426E-40DD-AFC4-6F175D3DCCD1}">
              <a14:hiddenFill xmlns:a14="http://schemas.microsoft.com/office/drawing/2010/main">
                <a:solidFill>
                  <a:srgbClr val="111111">
                    <a:alpha val="50000"/>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028" name="Rectangle 4"/>
          <p:cNvSpPr>
            <a:spLocks noGrp="1" noChangeArrowheads="1"/>
          </p:cNvSpPr>
          <p:nvPr>
            <p:ph type="dt" sz="half" idx="2"/>
          </p:nvPr>
        </p:nvSpPr>
        <p:spPr bwMode="auto">
          <a:xfrm>
            <a:off x="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CC0000"/>
                </a:solidFill>
              </a:defRPr>
            </a:lvl1pPr>
          </a:lstStyle>
          <a:p>
            <a:endParaRPr lang="en-GB"/>
          </a:p>
        </p:txBody>
      </p:sp>
      <p:sp>
        <p:nvSpPr>
          <p:cNvPr id="1029" name="Rectangle 5"/>
          <p:cNvSpPr>
            <a:spLocks noGrp="1" noChangeArrowheads="1"/>
          </p:cNvSpPr>
          <p:nvPr>
            <p:ph type="ftr" sz="quarter" idx="3"/>
          </p:nvPr>
        </p:nvSpPr>
        <p:spPr bwMode="auto">
          <a:xfrm>
            <a:off x="2362200" y="6553200"/>
            <a:ext cx="495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CC0000"/>
                </a:solidFill>
              </a:defRPr>
            </a:lvl1pPr>
          </a:lstStyle>
          <a:p>
            <a:endParaRPr lang="en-GB"/>
          </a:p>
        </p:txBody>
      </p:sp>
      <p:sp>
        <p:nvSpPr>
          <p:cNvPr id="1030" name="Rectangle 6"/>
          <p:cNvSpPr>
            <a:spLocks noGrp="1" noChangeArrowheads="1"/>
          </p:cNvSpPr>
          <p:nvPr>
            <p:ph type="sldNum" sz="quarter" idx="4"/>
          </p:nvPr>
        </p:nvSpPr>
        <p:spPr bwMode="auto">
          <a:xfrm>
            <a:off x="7467600" y="6553200"/>
            <a:ext cx="1676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CC0000"/>
                </a:solidFill>
              </a:defRPr>
            </a:lvl1pPr>
          </a:lstStyle>
          <a:p>
            <a:fld id="{A0C18C3E-C00F-4F68-BF4B-13BAAF1193EC}"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342900" indent="-342900" algn="l" rtl="0" eaLnBrk="1" fontAlgn="base" hangingPunct="1">
        <a:spcBef>
          <a:spcPct val="20000"/>
        </a:spcBef>
        <a:spcAft>
          <a:spcPct val="0"/>
        </a:spcAft>
        <a:buClr>
          <a:schemeClr val="tx1"/>
        </a:buClr>
        <a:defRPr sz="4400" b="1">
          <a:solidFill>
            <a:srgbClr val="CC0000"/>
          </a:solidFill>
          <a:latin typeface="+mj-lt"/>
          <a:ea typeface="+mj-ea"/>
          <a:cs typeface="+mj-cs"/>
        </a:defRPr>
      </a:lvl1pPr>
      <a:lvl2pPr marL="342900" indent="-342900" algn="l" rtl="0" eaLnBrk="1" fontAlgn="base" hangingPunct="1">
        <a:spcBef>
          <a:spcPct val="20000"/>
        </a:spcBef>
        <a:spcAft>
          <a:spcPct val="0"/>
        </a:spcAft>
        <a:buClr>
          <a:schemeClr val="tx1"/>
        </a:buClr>
        <a:defRPr sz="4400" b="1">
          <a:solidFill>
            <a:srgbClr val="CC0000"/>
          </a:solidFill>
          <a:latin typeface="Arial" charset="0"/>
        </a:defRPr>
      </a:lvl2pPr>
      <a:lvl3pPr marL="342900" indent="-342900" algn="l" rtl="0" eaLnBrk="1" fontAlgn="base" hangingPunct="1">
        <a:spcBef>
          <a:spcPct val="20000"/>
        </a:spcBef>
        <a:spcAft>
          <a:spcPct val="0"/>
        </a:spcAft>
        <a:buClr>
          <a:schemeClr val="tx1"/>
        </a:buClr>
        <a:defRPr sz="4400" b="1">
          <a:solidFill>
            <a:srgbClr val="CC0000"/>
          </a:solidFill>
          <a:latin typeface="Arial" charset="0"/>
        </a:defRPr>
      </a:lvl3pPr>
      <a:lvl4pPr marL="342900" indent="-342900" algn="l" rtl="0" eaLnBrk="1" fontAlgn="base" hangingPunct="1">
        <a:spcBef>
          <a:spcPct val="20000"/>
        </a:spcBef>
        <a:spcAft>
          <a:spcPct val="0"/>
        </a:spcAft>
        <a:buClr>
          <a:schemeClr val="tx1"/>
        </a:buClr>
        <a:defRPr sz="4400" b="1">
          <a:solidFill>
            <a:srgbClr val="CC0000"/>
          </a:solidFill>
          <a:latin typeface="Arial" charset="0"/>
        </a:defRPr>
      </a:lvl4pPr>
      <a:lvl5pPr marL="342900" indent="-342900" algn="l" rtl="0" eaLnBrk="1" fontAlgn="base" hangingPunct="1">
        <a:spcBef>
          <a:spcPct val="20000"/>
        </a:spcBef>
        <a:spcAft>
          <a:spcPct val="0"/>
        </a:spcAft>
        <a:buClr>
          <a:schemeClr val="tx1"/>
        </a:buClr>
        <a:defRPr sz="4400" b="1">
          <a:solidFill>
            <a:srgbClr val="CC0000"/>
          </a:solidFill>
          <a:latin typeface="Arial" charset="0"/>
        </a:defRPr>
      </a:lvl5pPr>
      <a:lvl6pPr marL="800100" indent="-342900" algn="l" rtl="0" eaLnBrk="1" fontAlgn="base" hangingPunct="1">
        <a:spcBef>
          <a:spcPct val="20000"/>
        </a:spcBef>
        <a:spcAft>
          <a:spcPct val="0"/>
        </a:spcAft>
        <a:buClr>
          <a:schemeClr val="tx1"/>
        </a:buClr>
        <a:defRPr sz="4400" b="1">
          <a:solidFill>
            <a:srgbClr val="CC0000"/>
          </a:solidFill>
          <a:latin typeface="Arial" charset="0"/>
        </a:defRPr>
      </a:lvl6pPr>
      <a:lvl7pPr marL="1257300" indent="-342900" algn="l" rtl="0" eaLnBrk="1" fontAlgn="base" hangingPunct="1">
        <a:spcBef>
          <a:spcPct val="20000"/>
        </a:spcBef>
        <a:spcAft>
          <a:spcPct val="0"/>
        </a:spcAft>
        <a:buClr>
          <a:schemeClr val="tx1"/>
        </a:buClr>
        <a:defRPr sz="4400" b="1">
          <a:solidFill>
            <a:srgbClr val="CC0000"/>
          </a:solidFill>
          <a:latin typeface="Arial" charset="0"/>
        </a:defRPr>
      </a:lvl7pPr>
      <a:lvl8pPr marL="1714500" indent="-342900" algn="l" rtl="0" eaLnBrk="1" fontAlgn="base" hangingPunct="1">
        <a:spcBef>
          <a:spcPct val="20000"/>
        </a:spcBef>
        <a:spcAft>
          <a:spcPct val="0"/>
        </a:spcAft>
        <a:buClr>
          <a:schemeClr val="tx1"/>
        </a:buClr>
        <a:defRPr sz="4400" b="1">
          <a:solidFill>
            <a:srgbClr val="CC0000"/>
          </a:solidFill>
          <a:latin typeface="Arial" charset="0"/>
        </a:defRPr>
      </a:lvl8pPr>
      <a:lvl9pPr marL="2171700" indent="-342900" algn="l" rtl="0" eaLnBrk="1" fontAlgn="base" hangingPunct="1">
        <a:spcBef>
          <a:spcPct val="20000"/>
        </a:spcBef>
        <a:spcAft>
          <a:spcPct val="0"/>
        </a:spcAft>
        <a:buClr>
          <a:schemeClr val="tx1"/>
        </a:buClr>
        <a:defRPr sz="4400" b="1">
          <a:solidFill>
            <a:srgbClr val="CC0000"/>
          </a:solidFill>
          <a:latin typeface="Arial" charset="0"/>
        </a:defRPr>
      </a:lvl9pPr>
    </p:titleStyle>
    <p:bodyStyle>
      <a:lvl1pPr marL="342900" indent="-342900" algn="l" rtl="0" eaLnBrk="1" fontAlgn="base" hangingPunct="1">
        <a:spcBef>
          <a:spcPct val="20000"/>
        </a:spcBef>
        <a:spcAft>
          <a:spcPct val="0"/>
        </a:spcAft>
        <a:buClr>
          <a:srgbClr val="CC0000"/>
        </a:buClr>
        <a:buChar char="•"/>
        <a:defRPr sz="3200" b="1">
          <a:solidFill>
            <a:schemeClr val="tx1"/>
          </a:solidFill>
          <a:latin typeface="+mn-lt"/>
          <a:ea typeface="+mn-ea"/>
          <a:cs typeface="+mn-cs"/>
        </a:defRPr>
      </a:lvl1pPr>
      <a:lvl2pPr marL="742950" indent="-285750" algn="l" rtl="0" eaLnBrk="1" fontAlgn="base" hangingPunct="1">
        <a:spcBef>
          <a:spcPct val="20000"/>
        </a:spcBef>
        <a:spcAft>
          <a:spcPct val="0"/>
        </a:spcAft>
        <a:buClr>
          <a:srgbClr val="CC0000"/>
        </a:buClr>
        <a:buFont typeface="Arial" charset="0"/>
        <a:buChar char="–"/>
        <a:defRPr sz="2800" b="1">
          <a:solidFill>
            <a:schemeClr val="tx1"/>
          </a:solidFill>
          <a:latin typeface="+mn-lt"/>
        </a:defRPr>
      </a:lvl2pPr>
      <a:lvl3pPr marL="1143000" indent="-228600" algn="l" rtl="0" eaLnBrk="1" fontAlgn="base" hangingPunct="1">
        <a:spcBef>
          <a:spcPct val="20000"/>
        </a:spcBef>
        <a:spcAft>
          <a:spcPct val="0"/>
        </a:spcAft>
        <a:buClr>
          <a:srgbClr val="CC0000"/>
        </a:buClr>
        <a:buChar char="•"/>
        <a:defRPr sz="2400" b="1">
          <a:solidFill>
            <a:schemeClr val="tx1"/>
          </a:solidFill>
          <a:latin typeface="+mn-lt"/>
        </a:defRPr>
      </a:lvl3pPr>
      <a:lvl4pPr marL="16002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4pPr>
      <a:lvl5pPr marL="20574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5pPr>
      <a:lvl6pPr marL="25146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6pPr>
      <a:lvl7pPr marL="29718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7pPr>
      <a:lvl8pPr marL="34290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8pPr>
      <a:lvl9pPr marL="38862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7481" y="332656"/>
            <a:ext cx="4896544" cy="3240360"/>
          </a:xfrm>
        </p:spPr>
        <p:txBody>
          <a:bodyPr/>
          <a:lstStyle/>
          <a:p>
            <a:pPr algn="ctr"/>
            <a:r>
              <a:rPr lang="en-GB" sz="4800" dirty="0">
                <a:latin typeface="Times New Roman" pitchFamily="18" charset="0"/>
                <a:cs typeface="Times New Roman" pitchFamily="18" charset="0"/>
              </a:rPr>
              <a:t>Synthesis of Benzoyl Glycine</a:t>
            </a:r>
            <a:endParaRPr lang="en-GB" sz="2800" dirty="0">
              <a:solidFill>
                <a:schemeClr val="tx1"/>
              </a:solidFill>
              <a:latin typeface="Times New Roman" pitchFamily="18" charset="0"/>
              <a:cs typeface="Times New Roman" pitchFamily="18" charset="0"/>
            </a:endParaRPr>
          </a:p>
        </p:txBody>
      </p:sp>
      <p:sp>
        <p:nvSpPr>
          <p:cNvPr id="2" name="Explosion 2 1"/>
          <p:cNvSpPr/>
          <p:nvPr/>
        </p:nvSpPr>
        <p:spPr>
          <a:xfrm rot="278253">
            <a:off x="114513" y="3041197"/>
            <a:ext cx="4557684" cy="3631110"/>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rgbClr val="002060"/>
                </a:solidFill>
                <a:latin typeface="Times New Roman" pitchFamily="18" charset="0"/>
                <a:cs typeface="Times New Roman" pitchFamily="18" charset="0"/>
              </a:rPr>
              <a:t>Assistant lecturer</a:t>
            </a:r>
          </a:p>
          <a:p>
            <a:pPr algn="ctr"/>
            <a:r>
              <a:rPr lang="en-GB" sz="2800" b="1" dirty="0" smtClean="0">
                <a:solidFill>
                  <a:srgbClr val="002060"/>
                </a:solidFill>
                <a:latin typeface="Times New Roman" pitchFamily="18" charset="0"/>
                <a:cs typeface="Times New Roman" pitchFamily="18" charset="0"/>
              </a:rPr>
              <a:t>Noor  </a:t>
            </a:r>
            <a:r>
              <a:rPr lang="en-GB" sz="2800" b="1" dirty="0" err="1" smtClean="0">
                <a:solidFill>
                  <a:srgbClr val="002060"/>
                </a:solidFill>
                <a:latin typeface="Times New Roman" pitchFamily="18" charset="0"/>
                <a:cs typeface="Times New Roman" pitchFamily="18" charset="0"/>
              </a:rPr>
              <a:t>Waleed</a:t>
            </a:r>
            <a:endParaRPr lang="en-GB" sz="28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332656"/>
            <a:ext cx="8015808" cy="6264696"/>
          </a:xfrm>
        </p:spPr>
        <p:txBody>
          <a:bodyPr/>
          <a:lstStyle/>
          <a:p>
            <a:pPr marL="0" lvl="0" indent="0" algn="just">
              <a:lnSpc>
                <a:spcPct val="115000"/>
              </a:lnSpc>
              <a:spcAft>
                <a:spcPts val="0"/>
              </a:spcAft>
              <a:buNone/>
            </a:pPr>
            <a:r>
              <a:rPr lang="en-US" dirty="0" smtClean="0">
                <a:solidFill>
                  <a:srgbClr val="231F20"/>
                </a:solidFill>
                <a:latin typeface="Times New Roman"/>
                <a:ea typeface="Calibri"/>
                <a:cs typeface="Arial"/>
              </a:rPr>
              <a:t> </a:t>
            </a:r>
            <a:r>
              <a:rPr lang="en-US" i="1" dirty="0">
                <a:solidFill>
                  <a:srgbClr val="231F20"/>
                </a:solidFill>
                <a:latin typeface="Times New Roman"/>
                <a:ea typeface="Calibri"/>
                <a:cs typeface="Arial"/>
              </a:rPr>
              <a:t>secondly</a:t>
            </a:r>
            <a:r>
              <a:rPr lang="en-US" dirty="0">
                <a:solidFill>
                  <a:srgbClr val="231F20"/>
                </a:solidFill>
                <a:latin typeface="Times New Roman"/>
                <a:ea typeface="Calibri"/>
                <a:cs typeface="Arial"/>
              </a:rPr>
              <a:t>, the </a:t>
            </a:r>
            <a:r>
              <a:rPr lang="en-US" dirty="0" err="1">
                <a:solidFill>
                  <a:srgbClr val="231F20"/>
                </a:solidFill>
                <a:latin typeface="Times New Roman"/>
                <a:ea typeface="Calibri"/>
                <a:cs typeface="Arial"/>
              </a:rPr>
              <a:t>HCl</a:t>
            </a:r>
            <a:r>
              <a:rPr lang="en-US" dirty="0">
                <a:solidFill>
                  <a:srgbClr val="231F20"/>
                </a:solidFill>
                <a:latin typeface="Times New Roman"/>
                <a:ea typeface="Calibri"/>
                <a:cs typeface="Arial"/>
              </a:rPr>
              <a:t> eliminated reacts with </a:t>
            </a:r>
            <a:r>
              <a:rPr lang="en-US" dirty="0" err="1">
                <a:solidFill>
                  <a:srgbClr val="231F20"/>
                </a:solidFill>
                <a:latin typeface="Times New Roman"/>
                <a:ea typeface="Calibri"/>
                <a:cs typeface="Arial"/>
              </a:rPr>
              <a:t>NaOH</a:t>
            </a:r>
            <a:r>
              <a:rPr lang="en-US" dirty="0">
                <a:solidFill>
                  <a:srgbClr val="231F20"/>
                </a:solidFill>
                <a:latin typeface="Times New Roman"/>
                <a:ea typeface="Calibri"/>
                <a:cs typeface="Arial"/>
              </a:rPr>
              <a:t> to yield </a:t>
            </a:r>
            <a:r>
              <a:rPr lang="en-US" dirty="0" err="1">
                <a:solidFill>
                  <a:srgbClr val="231F20"/>
                </a:solidFill>
                <a:latin typeface="Times New Roman"/>
                <a:ea typeface="Calibri"/>
                <a:cs typeface="Arial"/>
              </a:rPr>
              <a:t>NaCl</a:t>
            </a:r>
            <a:r>
              <a:rPr lang="en-US" dirty="0" smtClean="0">
                <a:solidFill>
                  <a:srgbClr val="231F20"/>
                </a:solidFill>
                <a:latin typeface="Times New Roman"/>
                <a:ea typeface="Calibri"/>
                <a:cs typeface="Arial"/>
              </a:rPr>
              <a:t>. Both </a:t>
            </a:r>
            <a:r>
              <a:rPr lang="en-US" dirty="0">
                <a:solidFill>
                  <a:srgbClr val="231F20"/>
                </a:solidFill>
                <a:latin typeface="Times New Roman"/>
                <a:ea typeface="Calibri"/>
                <a:cs typeface="Arial"/>
              </a:rPr>
              <a:t>sodium benzoate and sodium chloride are water-soluble, whereas the desired product benzoyl glycine being insoluble may be separated easily.</a:t>
            </a:r>
            <a:r>
              <a:rPr lang="en-US" sz="2000" dirty="0">
                <a:solidFill>
                  <a:srgbClr val="231F20"/>
                </a:solidFill>
                <a:latin typeface="NewCenturySchlbk-Bold"/>
                <a:ea typeface="Calibri"/>
                <a:cs typeface="NewCenturySchlbk-Bold"/>
              </a:rPr>
              <a:t> </a:t>
            </a:r>
            <a:endParaRPr lang="en-GB" sz="2800" dirty="0">
              <a:solidFill>
                <a:srgbClr val="000000"/>
              </a:solidFill>
              <a:latin typeface="Calibri"/>
              <a:ea typeface="Calibri"/>
              <a:cs typeface="Arial"/>
            </a:endParaRPr>
          </a:p>
          <a:p>
            <a:pPr marL="0" lvl="0" indent="0" algn="ctr">
              <a:lnSpc>
                <a:spcPct val="115000"/>
              </a:lnSpc>
              <a:spcAft>
                <a:spcPts val="0"/>
              </a:spcAft>
              <a:buNone/>
            </a:pPr>
            <a:r>
              <a:rPr lang="en-US" sz="2000" dirty="0">
                <a:solidFill>
                  <a:srgbClr val="231F20"/>
                </a:solidFill>
                <a:latin typeface="NewCenturySchlbk-Bold"/>
                <a:ea typeface="Calibri"/>
                <a:cs typeface="NewCenturySchlbk-Bold"/>
              </a:rPr>
              <a:t> </a:t>
            </a:r>
            <a:endParaRPr lang="en-GB" sz="2800" dirty="0">
              <a:solidFill>
                <a:srgbClr val="000000"/>
              </a:solidFill>
              <a:latin typeface="Calibri"/>
              <a:ea typeface="Calibri"/>
              <a:cs typeface="Arial"/>
            </a:endParaRPr>
          </a:p>
          <a:p>
            <a:pPr marL="0" indent="0">
              <a:buNone/>
            </a:pPr>
            <a:endParaRPr lang="en-GB" dirty="0"/>
          </a:p>
        </p:txBody>
      </p:sp>
      <p:pic>
        <p:nvPicPr>
          <p:cNvPr id="4" name="Picture 3" descr="C:\Users\krema\Pictures\2014-04-15 karima\Screenshot057.jpg"/>
          <p:cNvPicPr/>
          <p:nvPr/>
        </p:nvPicPr>
        <p:blipFill>
          <a:blip r:embed="rId2" cstate="print"/>
          <a:srcRect/>
          <a:stretch>
            <a:fillRect/>
          </a:stretch>
        </p:blipFill>
        <p:spPr bwMode="auto">
          <a:xfrm>
            <a:off x="2555776" y="3140968"/>
            <a:ext cx="2601198" cy="2376264"/>
          </a:xfrm>
          <a:prstGeom prst="rect">
            <a:avLst/>
          </a:prstGeom>
          <a:noFill/>
          <a:ln w="9525">
            <a:noFill/>
            <a:miter lim="800000"/>
            <a:headEnd/>
            <a:tailEnd/>
          </a:ln>
        </p:spPr>
      </p:pic>
    </p:spTree>
    <p:extLst>
      <p:ext uri="{BB962C8B-B14F-4D97-AF65-F5344CB8AC3E}">
        <p14:creationId xmlns:p14="http://schemas.microsoft.com/office/powerpoint/2010/main" val="2478594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32656"/>
            <a:ext cx="7943800" cy="6192688"/>
          </a:xfrm>
        </p:spPr>
        <p:txBody>
          <a:bodyPr/>
          <a:lstStyle/>
          <a:p>
            <a:pPr marL="0" indent="0" algn="just">
              <a:lnSpc>
                <a:spcPct val="115000"/>
              </a:lnSpc>
              <a:spcAft>
                <a:spcPts val="0"/>
              </a:spcAft>
              <a:buNone/>
            </a:pPr>
            <a:r>
              <a:rPr lang="en-US" sz="4000" dirty="0">
                <a:solidFill>
                  <a:srgbClr val="0070C0"/>
                </a:solidFill>
                <a:latin typeface="Times New Roman"/>
                <a:ea typeface="Calibri"/>
                <a:cs typeface="Arial"/>
              </a:rPr>
              <a:t>Equation</a:t>
            </a:r>
            <a:r>
              <a:rPr lang="en-US" dirty="0">
                <a:solidFill>
                  <a:srgbClr val="231F20"/>
                </a:solidFill>
                <a:latin typeface="Times New Roman"/>
                <a:ea typeface="Calibri"/>
                <a:cs typeface="Arial"/>
              </a:rPr>
              <a:t>:</a:t>
            </a:r>
            <a:endParaRPr lang="en-GB" sz="2400" dirty="0">
              <a:latin typeface="Calibri"/>
              <a:ea typeface="Calibri"/>
              <a:cs typeface="Arial"/>
            </a:endParaRPr>
          </a:p>
          <a:p>
            <a:pPr marL="0" indent="0">
              <a:buNone/>
            </a:pPr>
            <a:endParaRPr lang="en-GB" dirty="0"/>
          </a:p>
        </p:txBody>
      </p:sp>
      <p:pic>
        <p:nvPicPr>
          <p:cNvPr id="4" name="Picture 3"/>
          <p:cNvPicPr/>
          <p:nvPr/>
        </p:nvPicPr>
        <p:blipFill>
          <a:blip r:embed="rId2" cstate="print"/>
          <a:srcRect/>
          <a:stretch>
            <a:fillRect/>
          </a:stretch>
        </p:blipFill>
        <p:spPr bwMode="auto">
          <a:xfrm>
            <a:off x="1043608" y="1124744"/>
            <a:ext cx="7344816" cy="2736304"/>
          </a:xfrm>
          <a:prstGeom prst="rect">
            <a:avLst/>
          </a:prstGeom>
          <a:noFill/>
          <a:ln w="9525">
            <a:noFill/>
            <a:miter lim="800000"/>
            <a:headEnd/>
            <a:tailEnd/>
          </a:ln>
        </p:spPr>
      </p:pic>
      <p:sp>
        <p:nvSpPr>
          <p:cNvPr id="5" name="Rectangle 4"/>
          <p:cNvSpPr/>
          <p:nvPr/>
        </p:nvSpPr>
        <p:spPr>
          <a:xfrm>
            <a:off x="899592" y="3861048"/>
            <a:ext cx="7848872" cy="2640723"/>
          </a:xfrm>
          <a:prstGeom prst="rect">
            <a:avLst/>
          </a:prstGeom>
        </p:spPr>
        <p:txBody>
          <a:bodyPr wrap="square">
            <a:spAutoFit/>
          </a:bodyPr>
          <a:lstStyle/>
          <a:p>
            <a:pPr>
              <a:lnSpc>
                <a:spcPct val="115000"/>
              </a:lnSpc>
              <a:spcAft>
                <a:spcPts val="0"/>
              </a:spcAft>
            </a:pPr>
            <a:r>
              <a:rPr lang="en-US" sz="3200" b="1" dirty="0" smtClean="0">
                <a:solidFill>
                  <a:srgbClr val="0070C0"/>
                </a:solidFill>
                <a:latin typeface="Times New Roman"/>
                <a:ea typeface="Calibri"/>
                <a:cs typeface="Arial"/>
              </a:rPr>
              <a:t>Chemicals </a:t>
            </a:r>
            <a:r>
              <a:rPr lang="en-US" sz="3200" b="1" dirty="0">
                <a:solidFill>
                  <a:srgbClr val="0070C0"/>
                </a:solidFill>
                <a:latin typeface="Times New Roman"/>
                <a:ea typeface="Calibri"/>
                <a:cs typeface="Arial"/>
              </a:rPr>
              <a:t>Required</a:t>
            </a:r>
            <a:r>
              <a:rPr lang="en-US" sz="2800" b="1" dirty="0">
                <a:solidFill>
                  <a:srgbClr val="231F20"/>
                </a:solidFill>
                <a:latin typeface="Times New Roman"/>
                <a:ea typeface="Calibri"/>
                <a:cs typeface="Arial"/>
              </a:rPr>
              <a:t>: </a:t>
            </a:r>
            <a:endParaRPr lang="en-GB" sz="2800" dirty="0">
              <a:latin typeface="Calibri"/>
              <a:ea typeface="Calibri"/>
              <a:cs typeface="Arial"/>
            </a:endParaRPr>
          </a:p>
          <a:p>
            <a:pPr>
              <a:lnSpc>
                <a:spcPct val="115000"/>
              </a:lnSpc>
              <a:spcAft>
                <a:spcPts val="0"/>
              </a:spcAft>
            </a:pPr>
            <a:r>
              <a:rPr lang="en-US" sz="2800" dirty="0">
                <a:solidFill>
                  <a:srgbClr val="231F20"/>
                </a:solidFill>
                <a:latin typeface="NewCenturySchlbk-Roman"/>
                <a:ea typeface="Calibri"/>
                <a:cs typeface="NewCenturySchlbk-Roman"/>
              </a:rPr>
              <a:t> </a:t>
            </a:r>
            <a:r>
              <a:rPr lang="en-US" sz="2800" dirty="0" smtClean="0">
                <a:solidFill>
                  <a:srgbClr val="231F20"/>
                </a:solidFill>
                <a:latin typeface="Times New Roman"/>
                <a:ea typeface="Calibri"/>
                <a:cs typeface="Arial"/>
              </a:rPr>
              <a:t>Glycine0.5 g </a:t>
            </a:r>
            <a:r>
              <a:rPr lang="en-US" sz="2800" dirty="0">
                <a:solidFill>
                  <a:srgbClr val="231F20"/>
                </a:solidFill>
                <a:latin typeface="Times New Roman"/>
                <a:ea typeface="Calibri"/>
                <a:cs typeface="Arial"/>
              </a:rPr>
              <a:t>; Sodium hydroxide solution 10% (</a:t>
            </a:r>
            <a:r>
              <a:rPr lang="en-US" sz="2800" i="1" dirty="0">
                <a:solidFill>
                  <a:srgbClr val="231F20"/>
                </a:solidFill>
                <a:latin typeface="Times New Roman"/>
                <a:ea typeface="Calibri"/>
                <a:cs typeface="Arial"/>
              </a:rPr>
              <a:t>w</a:t>
            </a:r>
            <a:r>
              <a:rPr lang="en-US" sz="2800" dirty="0">
                <a:solidFill>
                  <a:srgbClr val="231F20"/>
                </a:solidFill>
                <a:latin typeface="Times New Roman"/>
                <a:ea typeface="Calibri"/>
                <a:cs typeface="Arial"/>
              </a:rPr>
              <a:t>/</a:t>
            </a:r>
            <a:r>
              <a:rPr lang="en-US" sz="2800" i="1" dirty="0">
                <a:solidFill>
                  <a:srgbClr val="231F20"/>
                </a:solidFill>
                <a:latin typeface="Times New Roman"/>
                <a:ea typeface="Calibri"/>
                <a:cs typeface="Arial"/>
              </a:rPr>
              <a:t>v</a:t>
            </a:r>
            <a:r>
              <a:rPr lang="en-US" sz="2800" dirty="0">
                <a:solidFill>
                  <a:srgbClr val="231F20"/>
                </a:solidFill>
                <a:latin typeface="Times New Roman"/>
                <a:ea typeface="Calibri"/>
                <a:cs typeface="Arial"/>
              </a:rPr>
              <a:t>) </a:t>
            </a:r>
            <a:r>
              <a:rPr lang="en-US" sz="2800" dirty="0" smtClean="0">
                <a:solidFill>
                  <a:srgbClr val="231F20"/>
                </a:solidFill>
                <a:latin typeface="Times New Roman"/>
                <a:ea typeface="Calibri"/>
                <a:cs typeface="Arial"/>
              </a:rPr>
              <a:t>:5 mL </a:t>
            </a:r>
            <a:r>
              <a:rPr lang="en-US" sz="2800" dirty="0">
                <a:solidFill>
                  <a:srgbClr val="231F20"/>
                </a:solidFill>
                <a:latin typeface="Times New Roman"/>
                <a:ea typeface="Calibri"/>
                <a:cs typeface="Arial"/>
              </a:rPr>
              <a:t>; Benzoyl chloride : </a:t>
            </a:r>
            <a:r>
              <a:rPr lang="en-US" sz="2800" dirty="0" smtClean="0">
                <a:solidFill>
                  <a:srgbClr val="231F20"/>
                </a:solidFill>
                <a:latin typeface="Times New Roman"/>
                <a:ea typeface="Calibri"/>
                <a:cs typeface="Arial"/>
              </a:rPr>
              <a:t>(1 mL) </a:t>
            </a:r>
            <a:r>
              <a:rPr lang="en-US" sz="2800" dirty="0">
                <a:solidFill>
                  <a:srgbClr val="231F20"/>
                </a:solidFill>
                <a:latin typeface="Times New Roman"/>
                <a:ea typeface="Calibri"/>
                <a:cs typeface="Arial"/>
              </a:rPr>
              <a:t>; Carbon tetrachloride : </a:t>
            </a:r>
            <a:r>
              <a:rPr lang="en-US" sz="2800" dirty="0" smtClean="0">
                <a:solidFill>
                  <a:srgbClr val="231F20"/>
                </a:solidFill>
                <a:latin typeface="Times New Roman"/>
                <a:ea typeface="Calibri"/>
                <a:cs typeface="Arial"/>
              </a:rPr>
              <a:t>2 mL </a:t>
            </a:r>
            <a:r>
              <a:rPr lang="en-US" sz="2800" dirty="0">
                <a:solidFill>
                  <a:srgbClr val="231F20"/>
                </a:solidFill>
                <a:latin typeface="Times New Roman"/>
                <a:ea typeface="Calibri"/>
                <a:cs typeface="Arial"/>
              </a:rPr>
              <a:t>; Conc. Hydrochloric acid : </a:t>
            </a:r>
            <a:r>
              <a:rPr lang="en-US" sz="2800" dirty="0" smtClean="0">
                <a:solidFill>
                  <a:srgbClr val="231F20"/>
                </a:solidFill>
                <a:latin typeface="Times New Roman"/>
                <a:ea typeface="Calibri"/>
                <a:cs typeface="Arial"/>
              </a:rPr>
              <a:t>0.5-1mL</a:t>
            </a:r>
            <a:endParaRPr lang="en-GB" sz="2800" dirty="0">
              <a:effectLst/>
              <a:latin typeface="Calibri"/>
              <a:ea typeface="Calibri"/>
              <a:cs typeface="Arial"/>
            </a:endParaRPr>
          </a:p>
        </p:txBody>
      </p:sp>
    </p:spTree>
    <p:extLst>
      <p:ext uri="{BB962C8B-B14F-4D97-AF65-F5344CB8AC3E}">
        <p14:creationId xmlns:p14="http://schemas.microsoft.com/office/powerpoint/2010/main" val="3178370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260648"/>
            <a:ext cx="8015808" cy="5865515"/>
          </a:xfrm>
        </p:spPr>
        <p:txBody>
          <a:bodyPr/>
          <a:lstStyle/>
          <a:p>
            <a:pPr marL="0" indent="0">
              <a:lnSpc>
                <a:spcPct val="115000"/>
              </a:lnSpc>
              <a:spcAft>
                <a:spcPts val="0"/>
              </a:spcAft>
              <a:buNone/>
            </a:pPr>
            <a:r>
              <a:rPr lang="en-US" dirty="0">
                <a:solidFill>
                  <a:srgbClr val="0070C0"/>
                </a:solidFill>
                <a:latin typeface="Times New Roman"/>
                <a:ea typeface="Calibri"/>
                <a:cs typeface="Arial"/>
              </a:rPr>
              <a:t>Procedure</a:t>
            </a:r>
            <a:r>
              <a:rPr lang="en-US" dirty="0" smtClean="0">
                <a:solidFill>
                  <a:srgbClr val="0070C0"/>
                </a:solidFill>
                <a:latin typeface="NewCenturySchlbk-Bold"/>
                <a:ea typeface="Calibri"/>
                <a:cs typeface="NewCenturySchlbk-Bold"/>
              </a:rPr>
              <a:t>:</a:t>
            </a:r>
            <a:endParaRPr lang="en-GB" sz="2400" dirty="0">
              <a:latin typeface="Calibri"/>
              <a:ea typeface="Calibri"/>
              <a:cs typeface="Arial"/>
            </a:endParaRPr>
          </a:p>
          <a:p>
            <a:pPr marL="0" indent="0">
              <a:lnSpc>
                <a:spcPct val="115000"/>
              </a:lnSpc>
              <a:spcAft>
                <a:spcPts val="1000"/>
              </a:spcAft>
              <a:buNone/>
            </a:pPr>
            <a:r>
              <a:rPr lang="en-US" sz="2400" dirty="0" smtClean="0">
                <a:solidFill>
                  <a:srgbClr val="231F20"/>
                </a:solidFill>
                <a:latin typeface="Times New Roman"/>
                <a:ea typeface="Calibri"/>
                <a:cs typeface="Arial"/>
              </a:rPr>
              <a:t>1.Dissolve0.5 g </a:t>
            </a:r>
            <a:r>
              <a:rPr lang="en-US" sz="2400" dirty="0">
                <a:solidFill>
                  <a:srgbClr val="231F20"/>
                </a:solidFill>
                <a:latin typeface="Times New Roman"/>
                <a:ea typeface="Calibri"/>
                <a:cs typeface="Arial"/>
              </a:rPr>
              <a:t>(</a:t>
            </a:r>
            <a:r>
              <a:rPr lang="en-US" sz="2400" dirty="0" smtClean="0">
                <a:solidFill>
                  <a:srgbClr val="231F20"/>
                </a:solidFill>
                <a:latin typeface="Times New Roman"/>
                <a:ea typeface="Calibri"/>
                <a:cs typeface="Arial"/>
              </a:rPr>
              <a:t>0.033 </a:t>
            </a:r>
            <a:r>
              <a:rPr lang="en-US" sz="2400" dirty="0" err="1" smtClean="0">
                <a:solidFill>
                  <a:srgbClr val="231F20"/>
                </a:solidFill>
                <a:latin typeface="Times New Roman"/>
                <a:ea typeface="Calibri"/>
                <a:cs typeface="Arial"/>
              </a:rPr>
              <a:t>mol</a:t>
            </a:r>
            <a:r>
              <a:rPr lang="en-US" sz="2400" dirty="0">
                <a:solidFill>
                  <a:srgbClr val="231F20"/>
                </a:solidFill>
                <a:latin typeface="Times New Roman"/>
                <a:ea typeface="Calibri"/>
                <a:cs typeface="Arial"/>
              </a:rPr>
              <a:t>) of glycine in </a:t>
            </a:r>
            <a:r>
              <a:rPr lang="en-US" sz="2400" dirty="0" smtClean="0">
                <a:solidFill>
                  <a:srgbClr val="231F20"/>
                </a:solidFill>
                <a:latin typeface="Times New Roman"/>
                <a:ea typeface="Calibri"/>
                <a:cs typeface="Arial"/>
              </a:rPr>
              <a:t>5 mL of </a:t>
            </a:r>
            <a:r>
              <a:rPr lang="en-US" sz="2400" dirty="0">
                <a:solidFill>
                  <a:srgbClr val="231F20"/>
                </a:solidFill>
                <a:latin typeface="Times New Roman"/>
                <a:ea typeface="Calibri"/>
                <a:cs typeface="Arial"/>
              </a:rPr>
              <a:t>10% </a:t>
            </a:r>
            <a:r>
              <a:rPr lang="en-US" sz="2400" dirty="0" err="1">
                <a:solidFill>
                  <a:srgbClr val="231F20"/>
                </a:solidFill>
                <a:latin typeface="Times New Roman"/>
                <a:ea typeface="Calibri"/>
                <a:cs typeface="Arial"/>
              </a:rPr>
              <a:t>NaOH</a:t>
            </a:r>
            <a:r>
              <a:rPr lang="en-US" sz="2400" dirty="0">
                <a:solidFill>
                  <a:srgbClr val="231F20"/>
                </a:solidFill>
                <a:latin typeface="Times New Roman"/>
                <a:ea typeface="Calibri"/>
                <a:cs typeface="Arial"/>
              </a:rPr>
              <a:t> solution contained in </a:t>
            </a:r>
            <a:r>
              <a:rPr lang="en-US" sz="2400" dirty="0" smtClean="0">
                <a:solidFill>
                  <a:srgbClr val="231F20"/>
                </a:solidFill>
                <a:latin typeface="Times New Roman"/>
                <a:ea typeface="Calibri"/>
                <a:cs typeface="Arial"/>
              </a:rPr>
              <a:t>a </a:t>
            </a:r>
            <a:r>
              <a:rPr lang="en-US" sz="2400" dirty="0">
                <a:solidFill>
                  <a:srgbClr val="231F20"/>
                </a:solidFill>
                <a:latin typeface="Times New Roman"/>
                <a:ea typeface="Calibri"/>
                <a:cs typeface="Arial"/>
              </a:rPr>
              <a:t>conical </a:t>
            </a:r>
            <a:r>
              <a:rPr lang="en-US" sz="2400" dirty="0" smtClean="0">
                <a:solidFill>
                  <a:srgbClr val="231F20"/>
                </a:solidFill>
                <a:latin typeface="Times New Roman"/>
                <a:ea typeface="Calibri"/>
                <a:cs typeface="Arial"/>
              </a:rPr>
              <a:t>flask.</a:t>
            </a:r>
            <a:endParaRPr lang="en-GB" sz="2400" dirty="0" smtClean="0">
              <a:latin typeface="Calibri"/>
              <a:ea typeface="Calibri"/>
              <a:cs typeface="Arial"/>
            </a:endParaRPr>
          </a:p>
          <a:p>
            <a:pPr marL="0" indent="0">
              <a:lnSpc>
                <a:spcPct val="115000"/>
              </a:lnSpc>
              <a:spcAft>
                <a:spcPts val="1000"/>
              </a:spcAft>
              <a:buNone/>
            </a:pPr>
            <a:r>
              <a:rPr lang="en-US" sz="2400" dirty="0" smtClean="0">
                <a:solidFill>
                  <a:srgbClr val="231F20"/>
                </a:solidFill>
                <a:latin typeface="Times New Roman"/>
                <a:ea typeface="Calibri"/>
                <a:cs typeface="Arial"/>
              </a:rPr>
              <a:t>2.Transfer </a:t>
            </a:r>
            <a:r>
              <a:rPr lang="en-US" sz="2400" dirty="0" smtClean="0">
                <a:solidFill>
                  <a:srgbClr val="231F20"/>
                </a:solidFill>
                <a:latin typeface="Times New Roman"/>
                <a:ea typeface="Calibri"/>
                <a:cs typeface="Arial"/>
              </a:rPr>
              <a:t>(1 mL , 0.038 </a:t>
            </a:r>
            <a:r>
              <a:rPr lang="en-US" sz="2400" dirty="0" err="1">
                <a:solidFill>
                  <a:srgbClr val="231F20"/>
                </a:solidFill>
                <a:latin typeface="Times New Roman"/>
                <a:ea typeface="Calibri"/>
                <a:cs typeface="Arial"/>
              </a:rPr>
              <a:t>mol</a:t>
            </a:r>
            <a:r>
              <a:rPr lang="en-US" sz="2400" dirty="0">
                <a:solidFill>
                  <a:srgbClr val="231F20"/>
                </a:solidFill>
                <a:latin typeface="Times New Roman"/>
                <a:ea typeface="Calibri"/>
                <a:cs typeface="Arial"/>
              </a:rPr>
              <a:t>) of benzoyl chloride in approximately </a:t>
            </a:r>
            <a:r>
              <a:rPr lang="en-US" sz="2400" dirty="0" smtClean="0">
                <a:solidFill>
                  <a:srgbClr val="231F20"/>
                </a:solidFill>
                <a:latin typeface="Times New Roman"/>
                <a:ea typeface="Calibri"/>
                <a:cs typeface="Arial"/>
              </a:rPr>
              <a:t>four </a:t>
            </a:r>
            <a:r>
              <a:rPr lang="en-US" sz="2400" dirty="0">
                <a:solidFill>
                  <a:srgbClr val="231F20"/>
                </a:solidFill>
                <a:latin typeface="Times New Roman"/>
                <a:ea typeface="Calibri"/>
                <a:cs typeface="Arial"/>
              </a:rPr>
              <a:t>equal </a:t>
            </a:r>
            <a:r>
              <a:rPr lang="en-US" sz="2400" dirty="0" smtClean="0">
                <a:solidFill>
                  <a:srgbClr val="231F20"/>
                </a:solidFill>
                <a:latin typeface="Times New Roman"/>
                <a:ea typeface="Calibri"/>
                <a:cs typeface="Arial"/>
              </a:rPr>
              <a:t>lots</a:t>
            </a:r>
            <a:r>
              <a:rPr lang="en-GB" sz="2400" dirty="0" smtClean="0">
                <a:latin typeface="Calibri"/>
                <a:ea typeface="Calibri"/>
                <a:cs typeface="Arial"/>
              </a:rPr>
              <a:t> </a:t>
            </a:r>
            <a:r>
              <a:rPr lang="en-US" sz="2400" dirty="0" smtClean="0">
                <a:solidFill>
                  <a:srgbClr val="231F20"/>
                </a:solidFill>
                <a:latin typeface="Times New Roman"/>
                <a:ea typeface="Calibri"/>
                <a:cs typeface="Arial"/>
              </a:rPr>
              <a:t>to </a:t>
            </a:r>
            <a:r>
              <a:rPr lang="en-US" sz="2400" dirty="0">
                <a:solidFill>
                  <a:srgbClr val="231F20"/>
                </a:solidFill>
                <a:latin typeface="Times New Roman"/>
                <a:ea typeface="Calibri"/>
                <a:cs typeface="Arial"/>
              </a:rPr>
              <a:t>the above solution (1).</a:t>
            </a:r>
            <a:endParaRPr lang="en-GB" sz="2400" dirty="0">
              <a:latin typeface="Calibri"/>
              <a:ea typeface="Calibri"/>
              <a:cs typeface="Arial"/>
            </a:endParaRPr>
          </a:p>
          <a:p>
            <a:pPr marL="0" indent="0">
              <a:lnSpc>
                <a:spcPct val="115000"/>
              </a:lnSpc>
              <a:spcAft>
                <a:spcPts val="0"/>
              </a:spcAft>
              <a:buNone/>
            </a:pPr>
            <a:r>
              <a:rPr lang="en-US" sz="2400" dirty="0">
                <a:solidFill>
                  <a:srgbClr val="231F20"/>
                </a:solidFill>
                <a:latin typeface="Times New Roman"/>
                <a:ea typeface="Calibri"/>
                <a:cs typeface="Arial"/>
              </a:rPr>
              <a:t>3.Stopper the </a:t>
            </a:r>
            <a:r>
              <a:rPr lang="en-US" sz="2400" dirty="0" smtClean="0">
                <a:solidFill>
                  <a:srgbClr val="231F20"/>
                </a:solidFill>
                <a:latin typeface="Times New Roman"/>
                <a:ea typeface="Calibri"/>
                <a:cs typeface="Arial"/>
              </a:rPr>
              <a:t> </a:t>
            </a:r>
            <a:r>
              <a:rPr lang="en-US" sz="2400" dirty="0">
                <a:solidFill>
                  <a:srgbClr val="231F20"/>
                </a:solidFill>
                <a:latin typeface="Times New Roman"/>
                <a:ea typeface="Calibri"/>
                <a:cs typeface="Arial"/>
              </a:rPr>
              <a:t>flask </a:t>
            </a:r>
            <a:r>
              <a:rPr lang="en-US" sz="2400" dirty="0" err="1">
                <a:solidFill>
                  <a:srgbClr val="231F20"/>
                </a:solidFill>
                <a:latin typeface="Times New Roman"/>
                <a:ea typeface="Calibri"/>
                <a:cs typeface="Arial"/>
              </a:rPr>
              <a:t>securedly</a:t>
            </a:r>
            <a:r>
              <a:rPr lang="en-US" sz="2400" dirty="0">
                <a:solidFill>
                  <a:srgbClr val="231F20"/>
                </a:solidFill>
                <a:latin typeface="Times New Roman"/>
                <a:ea typeface="Calibri"/>
                <a:cs typeface="Arial"/>
              </a:rPr>
              <a:t> </a:t>
            </a:r>
            <a:r>
              <a:rPr lang="en-US" sz="2400" dirty="0" smtClean="0">
                <a:solidFill>
                  <a:srgbClr val="231F20"/>
                </a:solidFill>
                <a:latin typeface="Times New Roman"/>
                <a:ea typeface="Calibri"/>
                <a:cs typeface="Arial"/>
              </a:rPr>
              <a:t>and </a:t>
            </a:r>
            <a:r>
              <a:rPr lang="en-US" sz="2400" dirty="0">
                <a:solidFill>
                  <a:srgbClr val="231F20"/>
                </a:solidFill>
                <a:latin typeface="Times New Roman"/>
                <a:ea typeface="Calibri"/>
                <a:cs typeface="Arial"/>
              </a:rPr>
              <a:t>shake the contents </a:t>
            </a:r>
            <a:r>
              <a:rPr lang="en-US" sz="2400" dirty="0" smtClean="0">
                <a:solidFill>
                  <a:srgbClr val="231F20"/>
                </a:solidFill>
                <a:latin typeface="Times New Roman"/>
                <a:ea typeface="Calibri"/>
                <a:cs typeface="Arial"/>
              </a:rPr>
              <a:t>vigorously</a:t>
            </a:r>
            <a:r>
              <a:rPr lang="en-GB" sz="2400" dirty="0" smtClean="0">
                <a:latin typeface="Calibri"/>
                <a:ea typeface="Calibri"/>
                <a:cs typeface="Arial"/>
              </a:rPr>
              <a:t> </a:t>
            </a:r>
            <a:r>
              <a:rPr lang="en-US" sz="2400" dirty="0" smtClean="0">
                <a:solidFill>
                  <a:srgbClr val="231F20"/>
                </a:solidFill>
                <a:latin typeface="Times New Roman"/>
                <a:ea typeface="Calibri"/>
                <a:cs typeface="Arial"/>
              </a:rPr>
              <a:t>after </a:t>
            </a:r>
            <a:r>
              <a:rPr lang="en-US" sz="2400" dirty="0">
                <a:solidFill>
                  <a:srgbClr val="231F20"/>
                </a:solidFill>
                <a:latin typeface="Times New Roman"/>
                <a:ea typeface="Calibri"/>
                <a:cs typeface="Arial"/>
              </a:rPr>
              <a:t>each </a:t>
            </a:r>
            <a:r>
              <a:rPr lang="en-US" sz="2400" dirty="0" smtClean="0">
                <a:solidFill>
                  <a:srgbClr val="231F20"/>
                </a:solidFill>
                <a:latin typeface="Times New Roman"/>
                <a:ea typeface="Calibri"/>
                <a:cs typeface="Arial"/>
              </a:rPr>
              <a:t>addition </a:t>
            </a:r>
            <a:r>
              <a:rPr lang="en-US" sz="2400" dirty="0">
                <a:solidFill>
                  <a:srgbClr val="231F20"/>
                </a:solidFill>
                <a:latin typeface="Times New Roman"/>
                <a:ea typeface="Calibri"/>
                <a:cs typeface="Arial"/>
              </a:rPr>
              <a:t>until all the benzoyl chloride has virtually reacted</a:t>
            </a:r>
            <a:r>
              <a:rPr lang="en-US" sz="2400" dirty="0" smtClean="0">
                <a:solidFill>
                  <a:srgbClr val="231F20"/>
                </a:solidFill>
                <a:latin typeface="Times New Roman"/>
                <a:ea typeface="Calibri"/>
                <a:cs typeface="Arial"/>
              </a:rPr>
              <a:t>.</a:t>
            </a:r>
            <a:endParaRPr lang="en-GB" sz="2400" dirty="0">
              <a:latin typeface="Calibri"/>
              <a:ea typeface="Calibri"/>
              <a:cs typeface="Arial"/>
            </a:endParaRPr>
          </a:p>
          <a:p>
            <a:pPr marL="0" indent="0">
              <a:lnSpc>
                <a:spcPct val="115000"/>
              </a:lnSpc>
              <a:spcAft>
                <a:spcPts val="0"/>
              </a:spcAft>
              <a:buNone/>
            </a:pPr>
            <a:r>
              <a:rPr lang="en-US" sz="2400" dirty="0">
                <a:solidFill>
                  <a:srgbClr val="231F20"/>
                </a:solidFill>
                <a:latin typeface="Times New Roman"/>
                <a:ea typeface="Calibri"/>
                <a:cs typeface="Arial"/>
              </a:rPr>
              <a:t>4. Pour the contents of the flask to </a:t>
            </a:r>
            <a:r>
              <a:rPr lang="en-US" sz="2400" dirty="0" smtClean="0">
                <a:solidFill>
                  <a:srgbClr val="231F20"/>
                </a:solidFill>
                <a:latin typeface="Times New Roman"/>
                <a:ea typeface="Calibri"/>
                <a:cs typeface="Arial"/>
              </a:rPr>
              <a:t>a </a:t>
            </a:r>
            <a:r>
              <a:rPr lang="en-US" sz="2400" dirty="0">
                <a:solidFill>
                  <a:srgbClr val="231F20"/>
                </a:solidFill>
                <a:latin typeface="Times New Roman"/>
                <a:ea typeface="Calibri"/>
                <a:cs typeface="Arial"/>
              </a:rPr>
              <a:t>beaker and rinse the flask with a little water.</a:t>
            </a:r>
            <a:endParaRPr lang="en-GB" sz="2400" dirty="0">
              <a:latin typeface="Calibri"/>
              <a:ea typeface="Calibri"/>
              <a:cs typeface="Arial"/>
            </a:endParaRPr>
          </a:p>
          <a:p>
            <a:pPr marL="0" indent="0">
              <a:buNone/>
            </a:pPr>
            <a:endParaRPr lang="en-GB" dirty="0"/>
          </a:p>
        </p:txBody>
      </p:sp>
    </p:spTree>
    <p:extLst>
      <p:ext uri="{BB962C8B-B14F-4D97-AF65-F5344CB8AC3E}">
        <p14:creationId xmlns:p14="http://schemas.microsoft.com/office/powerpoint/2010/main" val="2846544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332656"/>
            <a:ext cx="7871792" cy="6192688"/>
          </a:xfrm>
        </p:spPr>
        <p:txBody>
          <a:bodyPr/>
          <a:lstStyle/>
          <a:p>
            <a:pPr marL="0" lvl="0" indent="0">
              <a:lnSpc>
                <a:spcPct val="115000"/>
              </a:lnSpc>
              <a:spcAft>
                <a:spcPts val="0"/>
              </a:spcAft>
              <a:buNone/>
            </a:pPr>
            <a:r>
              <a:rPr lang="en-US" sz="2400" dirty="0">
                <a:solidFill>
                  <a:srgbClr val="231F20"/>
                </a:solidFill>
                <a:latin typeface="Times New Roman"/>
                <a:ea typeface="Calibri"/>
                <a:cs typeface="Arial"/>
              </a:rPr>
              <a:t>5. Add a few grams of crushed-ice into the solution and acidify the contents by adding</a:t>
            </a:r>
            <a:r>
              <a:rPr lang="en-GB" sz="2400" dirty="0">
                <a:solidFill>
                  <a:srgbClr val="000000"/>
                </a:solidFill>
                <a:latin typeface="Calibri"/>
                <a:ea typeface="Calibri"/>
                <a:cs typeface="Arial"/>
              </a:rPr>
              <a:t> </a:t>
            </a:r>
            <a:r>
              <a:rPr lang="en-US" sz="2400" dirty="0">
                <a:solidFill>
                  <a:srgbClr val="231F20"/>
                </a:solidFill>
                <a:latin typeface="Times New Roman"/>
                <a:ea typeface="Calibri"/>
                <a:cs typeface="Arial"/>
              </a:rPr>
              <a:t>concentrated hydrochloric acid </a:t>
            </a:r>
            <a:r>
              <a:rPr lang="en-US" sz="2400" dirty="0" smtClean="0">
                <a:solidFill>
                  <a:srgbClr val="231F20"/>
                </a:solidFill>
                <a:latin typeface="Times New Roman"/>
                <a:ea typeface="Calibri"/>
                <a:cs typeface="Arial"/>
              </a:rPr>
              <a:t>(0.5-1 </a:t>
            </a:r>
            <a:r>
              <a:rPr lang="en-US" sz="2400" dirty="0" smtClean="0">
                <a:solidFill>
                  <a:srgbClr val="231F20"/>
                </a:solidFill>
                <a:latin typeface="Times New Roman"/>
                <a:ea typeface="Calibri"/>
                <a:cs typeface="Arial"/>
              </a:rPr>
              <a:t>mL)drop </a:t>
            </a:r>
            <a:r>
              <a:rPr lang="en-US" sz="2400" dirty="0">
                <a:solidFill>
                  <a:srgbClr val="231F20"/>
                </a:solidFill>
                <a:latin typeface="Times New Roman"/>
                <a:ea typeface="Calibri"/>
                <a:cs typeface="Arial"/>
              </a:rPr>
              <a:t>wise and carefully with constant stirring until the mixture is acid to Congo red paper (pH 5.0 Red ; pH 3.0 Blue-Violet).</a:t>
            </a:r>
            <a:endParaRPr lang="en-GB" sz="2400" dirty="0">
              <a:solidFill>
                <a:srgbClr val="000000"/>
              </a:solidFill>
              <a:latin typeface="Calibri"/>
              <a:ea typeface="Calibri"/>
              <a:cs typeface="Arial"/>
            </a:endParaRPr>
          </a:p>
          <a:p>
            <a:pPr marL="0" indent="0">
              <a:lnSpc>
                <a:spcPct val="115000"/>
              </a:lnSpc>
              <a:spcAft>
                <a:spcPts val="0"/>
              </a:spcAft>
              <a:buNone/>
            </a:pPr>
            <a:r>
              <a:rPr lang="en-US" sz="2400" dirty="0">
                <a:solidFill>
                  <a:srgbClr val="231F20"/>
                </a:solidFill>
                <a:latin typeface="Times New Roman"/>
                <a:ea typeface="Calibri"/>
                <a:cs typeface="Arial"/>
              </a:rPr>
              <a:t>6. Collect the resulting crystalline precipitate of benzoyl glycine, which is </a:t>
            </a:r>
            <a:r>
              <a:rPr lang="en-US" sz="2400" dirty="0" smtClean="0">
                <a:solidFill>
                  <a:srgbClr val="231F20"/>
                </a:solidFill>
                <a:latin typeface="Times New Roman"/>
                <a:ea typeface="Calibri"/>
                <a:cs typeface="Arial"/>
              </a:rPr>
              <a:t>contaminated</a:t>
            </a:r>
            <a:r>
              <a:rPr lang="en-GB" sz="2400" dirty="0" smtClean="0">
                <a:latin typeface="Calibri"/>
                <a:ea typeface="Calibri"/>
                <a:cs typeface="Arial"/>
              </a:rPr>
              <a:t> </a:t>
            </a:r>
            <a:r>
              <a:rPr lang="en-US" sz="2400" dirty="0" smtClean="0">
                <a:solidFill>
                  <a:srgbClr val="231F20"/>
                </a:solidFill>
                <a:latin typeface="Times New Roman"/>
                <a:ea typeface="Calibri"/>
                <a:cs typeface="Arial"/>
              </a:rPr>
              <a:t>with </a:t>
            </a:r>
            <a:r>
              <a:rPr lang="en-US" sz="2400" dirty="0">
                <a:solidFill>
                  <a:srgbClr val="231F20"/>
                </a:solidFill>
                <a:latin typeface="Times New Roman"/>
                <a:ea typeface="Calibri"/>
                <a:cs typeface="Arial"/>
              </a:rPr>
              <a:t>a small amount of benzoic acid, on a </a:t>
            </a:r>
            <a:r>
              <a:rPr lang="en-US" sz="2400" dirty="0" err="1">
                <a:solidFill>
                  <a:srgbClr val="231F20"/>
                </a:solidFill>
                <a:latin typeface="Times New Roman"/>
                <a:ea typeface="Calibri"/>
                <a:cs typeface="Arial"/>
              </a:rPr>
              <a:t>Büchner</a:t>
            </a:r>
            <a:r>
              <a:rPr lang="en-US" sz="2400" dirty="0">
                <a:solidFill>
                  <a:srgbClr val="231F20"/>
                </a:solidFill>
                <a:latin typeface="Times New Roman"/>
                <a:ea typeface="Calibri"/>
                <a:cs typeface="Arial"/>
              </a:rPr>
              <a:t> funnel, wash with cold water </a:t>
            </a:r>
            <a:r>
              <a:rPr lang="en-US" sz="2400" dirty="0" smtClean="0">
                <a:solidFill>
                  <a:srgbClr val="231F20"/>
                </a:solidFill>
                <a:latin typeface="Times New Roman"/>
                <a:ea typeface="Calibri"/>
                <a:cs typeface="Arial"/>
              </a:rPr>
              <a:t>and</a:t>
            </a:r>
            <a:r>
              <a:rPr lang="en-GB" sz="2400" dirty="0" smtClean="0">
                <a:latin typeface="Calibri"/>
                <a:ea typeface="Calibri"/>
                <a:cs typeface="Arial"/>
              </a:rPr>
              <a:t> </a:t>
            </a:r>
            <a:r>
              <a:rPr lang="en-US" sz="2400" dirty="0" smtClean="0">
                <a:solidFill>
                  <a:srgbClr val="231F20"/>
                </a:solidFill>
                <a:latin typeface="Times New Roman"/>
                <a:ea typeface="Calibri"/>
                <a:cs typeface="Arial"/>
              </a:rPr>
              <a:t>drain </a:t>
            </a:r>
            <a:r>
              <a:rPr lang="en-US" sz="2400" dirty="0">
                <a:solidFill>
                  <a:srgbClr val="231F20"/>
                </a:solidFill>
                <a:latin typeface="Times New Roman"/>
                <a:ea typeface="Calibri"/>
                <a:cs typeface="Arial"/>
              </a:rPr>
              <a:t>well </a:t>
            </a:r>
            <a:r>
              <a:rPr lang="en-US" dirty="0" smtClean="0">
                <a:solidFill>
                  <a:srgbClr val="231F20"/>
                </a:solidFill>
                <a:latin typeface="Times New Roman"/>
                <a:ea typeface="Calibri"/>
                <a:cs typeface="Arial"/>
              </a:rPr>
              <a:t>.</a:t>
            </a:r>
            <a:endParaRPr lang="en-GB" sz="2800" dirty="0">
              <a:latin typeface="Calibri"/>
              <a:ea typeface="Calibri"/>
              <a:cs typeface="Arial"/>
            </a:endParaRPr>
          </a:p>
          <a:p>
            <a:pPr marL="0" indent="0">
              <a:lnSpc>
                <a:spcPct val="115000"/>
              </a:lnSpc>
              <a:spcAft>
                <a:spcPts val="0"/>
              </a:spcAft>
              <a:buNone/>
            </a:pPr>
            <a:r>
              <a:rPr lang="en-US" sz="2400" dirty="0">
                <a:solidFill>
                  <a:srgbClr val="231F20"/>
                </a:solidFill>
                <a:latin typeface="Times New Roman"/>
                <a:ea typeface="Calibri"/>
                <a:cs typeface="Arial"/>
              </a:rPr>
              <a:t>7. Transfer the solid into a beaker </a:t>
            </a:r>
            <a:r>
              <a:rPr lang="en-US" sz="2400" dirty="0" smtClean="0">
                <a:solidFill>
                  <a:srgbClr val="231F20"/>
                </a:solidFill>
                <a:latin typeface="Times New Roman"/>
                <a:ea typeface="Calibri"/>
                <a:cs typeface="Arial"/>
              </a:rPr>
              <a:t>and </a:t>
            </a:r>
            <a:r>
              <a:rPr lang="en-US" sz="2400" dirty="0" smtClean="0">
                <a:solidFill>
                  <a:srgbClr val="231F20"/>
                </a:solidFill>
                <a:latin typeface="Times New Roman"/>
                <a:ea typeface="Calibri"/>
                <a:cs typeface="Arial"/>
              </a:rPr>
              <a:t>add 2 mL of </a:t>
            </a:r>
            <a:r>
              <a:rPr lang="en-US" sz="2400" dirty="0">
                <a:solidFill>
                  <a:srgbClr val="231F20"/>
                </a:solidFill>
                <a:latin typeface="Times New Roman"/>
                <a:ea typeface="Calibri"/>
                <a:cs typeface="Arial"/>
              </a:rPr>
              <a:t>carbon tetrachloride, cover </a:t>
            </a:r>
            <a:r>
              <a:rPr lang="en-US" sz="2400" dirty="0" smtClean="0">
                <a:solidFill>
                  <a:srgbClr val="231F20"/>
                </a:solidFill>
                <a:latin typeface="Times New Roman"/>
                <a:ea typeface="Calibri"/>
                <a:cs typeface="Arial"/>
              </a:rPr>
              <a:t>it</a:t>
            </a:r>
            <a:r>
              <a:rPr lang="en-GB" sz="2400" dirty="0" smtClean="0">
                <a:latin typeface="Calibri"/>
                <a:ea typeface="Calibri"/>
                <a:cs typeface="Arial"/>
              </a:rPr>
              <a:t> </a:t>
            </a:r>
            <a:r>
              <a:rPr lang="en-US" sz="2400" dirty="0" smtClean="0">
                <a:solidFill>
                  <a:srgbClr val="231F20"/>
                </a:solidFill>
                <a:latin typeface="Times New Roman"/>
                <a:ea typeface="Calibri"/>
                <a:cs typeface="Arial"/>
              </a:rPr>
              <a:t>with </a:t>
            </a:r>
            <a:r>
              <a:rPr lang="en-US" sz="2400" dirty="0">
                <a:solidFill>
                  <a:srgbClr val="231F20"/>
                </a:solidFill>
                <a:latin typeface="Times New Roman"/>
                <a:ea typeface="Calibri"/>
                <a:cs typeface="Arial"/>
              </a:rPr>
              <a:t>a clean water-glass, and boil it gently over an electric water-bath for 10 minutes</a:t>
            </a:r>
            <a:endParaRPr lang="en-GB" sz="2400" dirty="0">
              <a:latin typeface="Calibri"/>
              <a:ea typeface="Calibri"/>
              <a:cs typeface="Arial"/>
            </a:endParaRPr>
          </a:p>
          <a:p>
            <a:pPr marL="0" indent="0">
              <a:lnSpc>
                <a:spcPct val="115000"/>
              </a:lnSpc>
              <a:spcAft>
                <a:spcPts val="0"/>
              </a:spcAft>
              <a:buNone/>
            </a:pPr>
            <a:r>
              <a:rPr lang="en-US" sz="2400" dirty="0">
                <a:solidFill>
                  <a:srgbClr val="231F20"/>
                </a:solidFill>
                <a:latin typeface="Times New Roman"/>
                <a:ea typeface="Calibri"/>
                <a:cs typeface="Arial"/>
              </a:rPr>
              <a:t>(</a:t>
            </a:r>
            <a:r>
              <a:rPr lang="en-US" sz="2400" dirty="0" err="1" smtClean="0">
                <a:solidFill>
                  <a:srgbClr val="231F20"/>
                </a:solidFill>
                <a:latin typeface="Times New Roman"/>
                <a:ea typeface="Calibri"/>
                <a:cs typeface="Arial"/>
              </a:rPr>
              <a:t>bp.</a:t>
            </a:r>
            <a:r>
              <a:rPr lang="en-US" sz="2400" dirty="0" smtClean="0">
                <a:solidFill>
                  <a:srgbClr val="231F20"/>
                </a:solidFill>
                <a:latin typeface="Times New Roman"/>
                <a:ea typeface="Calibri"/>
                <a:cs typeface="Arial"/>
              </a:rPr>
              <a:t> </a:t>
            </a:r>
            <a:r>
              <a:rPr lang="en-US" sz="2400" dirty="0">
                <a:solidFill>
                  <a:srgbClr val="231F20"/>
                </a:solidFill>
                <a:latin typeface="Times New Roman"/>
                <a:ea typeface="Calibri"/>
                <a:cs typeface="Arial"/>
              </a:rPr>
              <a:t>CCl4 76.7°C). Thus, it will extract any benzoic acid </a:t>
            </a:r>
            <a:endParaRPr lang="en-GB" sz="2400" dirty="0">
              <a:latin typeface="Calibri"/>
              <a:ea typeface="Calibri"/>
              <a:cs typeface="Arial"/>
            </a:endParaRPr>
          </a:p>
          <a:p>
            <a:pPr marL="0" indent="0">
              <a:buNone/>
            </a:pPr>
            <a:endParaRPr lang="en-GB" sz="2400" dirty="0"/>
          </a:p>
        </p:txBody>
      </p:sp>
    </p:spTree>
    <p:extLst>
      <p:ext uri="{BB962C8B-B14F-4D97-AF65-F5344CB8AC3E}">
        <p14:creationId xmlns:p14="http://schemas.microsoft.com/office/powerpoint/2010/main" val="998951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32656"/>
            <a:ext cx="7943800" cy="5793507"/>
          </a:xfrm>
        </p:spPr>
        <p:txBody>
          <a:bodyPr/>
          <a:lstStyle/>
          <a:p>
            <a:pPr marL="0" lvl="0" indent="0">
              <a:lnSpc>
                <a:spcPct val="115000"/>
              </a:lnSpc>
              <a:spcAft>
                <a:spcPts val="0"/>
              </a:spcAft>
              <a:buNone/>
            </a:pPr>
            <a:r>
              <a:rPr lang="en-US" sz="2400" dirty="0">
                <a:solidFill>
                  <a:srgbClr val="231F20"/>
                </a:solidFill>
                <a:latin typeface="Times New Roman"/>
                <a:ea typeface="Calibri"/>
                <a:cs typeface="Arial"/>
              </a:rPr>
              <a:t>which may have been </a:t>
            </a:r>
            <a:r>
              <a:rPr lang="en-US" sz="2400" dirty="0" smtClean="0">
                <a:solidFill>
                  <a:srgbClr val="231F20"/>
                </a:solidFill>
                <a:latin typeface="Times New Roman"/>
                <a:ea typeface="Calibri"/>
                <a:cs typeface="Arial"/>
              </a:rPr>
              <a:t>produced</a:t>
            </a:r>
            <a:r>
              <a:rPr lang="en-GB" sz="2400" dirty="0" smtClean="0">
                <a:solidFill>
                  <a:srgbClr val="000000"/>
                </a:solidFill>
                <a:latin typeface="Calibri"/>
                <a:ea typeface="Calibri"/>
                <a:cs typeface="Arial"/>
              </a:rPr>
              <a:t> </a:t>
            </a:r>
            <a:r>
              <a:rPr lang="en-US" sz="2400" dirty="0" smtClean="0">
                <a:solidFill>
                  <a:srgbClr val="231F20"/>
                </a:solidFill>
                <a:latin typeface="Times New Roman"/>
                <a:ea typeface="Calibri"/>
                <a:cs typeface="Arial"/>
              </a:rPr>
              <a:t>during </a:t>
            </a:r>
            <a:r>
              <a:rPr lang="en-US" sz="2400" dirty="0">
                <a:solidFill>
                  <a:srgbClr val="231F20"/>
                </a:solidFill>
                <a:latin typeface="Times New Roman"/>
                <a:ea typeface="Calibri"/>
                <a:cs typeface="Arial"/>
              </a:rPr>
              <a:t>the course of reaction </a:t>
            </a:r>
            <a:r>
              <a:rPr lang="en-US" sz="2400" dirty="0" smtClean="0">
                <a:solidFill>
                  <a:srgbClr val="231F20"/>
                </a:solidFill>
                <a:latin typeface="Times New Roman"/>
                <a:ea typeface="Calibri"/>
                <a:cs typeface="Arial"/>
              </a:rPr>
              <a:t>.</a:t>
            </a:r>
            <a:endParaRPr lang="en-GB" sz="2400" dirty="0">
              <a:solidFill>
                <a:srgbClr val="000000"/>
              </a:solidFill>
              <a:latin typeface="Calibri"/>
              <a:ea typeface="Calibri"/>
              <a:cs typeface="Arial"/>
            </a:endParaRPr>
          </a:p>
          <a:p>
            <a:pPr marL="0" lvl="0" indent="0">
              <a:lnSpc>
                <a:spcPct val="115000"/>
              </a:lnSpc>
              <a:spcAft>
                <a:spcPts val="0"/>
              </a:spcAft>
              <a:buNone/>
            </a:pPr>
            <a:r>
              <a:rPr lang="en-US" sz="2400" dirty="0">
                <a:solidFill>
                  <a:srgbClr val="231F20"/>
                </a:solidFill>
                <a:latin typeface="Times New Roman"/>
                <a:ea typeface="Calibri"/>
                <a:cs typeface="Arial"/>
              </a:rPr>
              <a:t>8. The resulting mixture is allowed to cool slightly, filter under gentle suction and </a:t>
            </a:r>
            <a:r>
              <a:rPr lang="en-US" sz="2400" dirty="0" smtClean="0">
                <a:solidFill>
                  <a:srgbClr val="231F20"/>
                </a:solidFill>
                <a:latin typeface="Times New Roman"/>
                <a:ea typeface="Calibri"/>
                <a:cs typeface="Arial"/>
              </a:rPr>
              <a:t>wash</a:t>
            </a:r>
            <a:r>
              <a:rPr lang="en-GB" sz="2400" dirty="0" smtClean="0">
                <a:solidFill>
                  <a:srgbClr val="000000"/>
                </a:solidFill>
                <a:latin typeface="Calibri"/>
                <a:ea typeface="Calibri"/>
                <a:cs typeface="Arial"/>
              </a:rPr>
              <a:t> </a:t>
            </a:r>
            <a:r>
              <a:rPr lang="en-US" sz="2400" dirty="0" smtClean="0">
                <a:solidFill>
                  <a:srgbClr val="231F20"/>
                </a:solidFill>
                <a:latin typeface="Times New Roman"/>
                <a:ea typeface="Calibri"/>
                <a:cs typeface="Arial"/>
              </a:rPr>
              <a:t>the </a:t>
            </a:r>
            <a:r>
              <a:rPr lang="en-US" sz="2400" dirty="0">
                <a:solidFill>
                  <a:srgbClr val="231F20"/>
                </a:solidFill>
                <a:latin typeface="Times New Roman"/>
                <a:ea typeface="Calibri"/>
                <a:cs typeface="Arial"/>
              </a:rPr>
              <a:t>crude product on the filter with </a:t>
            </a:r>
            <a:r>
              <a:rPr lang="en-US" sz="2400" smtClean="0">
                <a:solidFill>
                  <a:srgbClr val="231F20"/>
                </a:solidFill>
                <a:latin typeface="Times New Roman"/>
                <a:ea typeface="Calibri"/>
                <a:cs typeface="Arial"/>
              </a:rPr>
              <a:t>1-2 mL </a:t>
            </a:r>
            <a:r>
              <a:rPr lang="en-US" sz="2400" dirty="0">
                <a:solidFill>
                  <a:srgbClr val="231F20"/>
                </a:solidFill>
                <a:latin typeface="Times New Roman"/>
                <a:ea typeface="Calibri"/>
                <a:cs typeface="Arial"/>
              </a:rPr>
              <a:t>of CCl4. The yield of the crude benzoyl</a:t>
            </a:r>
            <a:endParaRPr lang="en-GB" sz="2400" dirty="0">
              <a:solidFill>
                <a:srgbClr val="000000"/>
              </a:solidFill>
              <a:latin typeface="Calibri"/>
              <a:ea typeface="Calibri"/>
              <a:cs typeface="Arial"/>
            </a:endParaRPr>
          </a:p>
          <a:p>
            <a:pPr marL="0" lvl="0" indent="0">
              <a:lnSpc>
                <a:spcPct val="115000"/>
              </a:lnSpc>
              <a:spcAft>
                <a:spcPts val="0"/>
              </a:spcAft>
              <a:buNone/>
            </a:pPr>
            <a:r>
              <a:rPr lang="en-US" sz="2400" dirty="0">
                <a:solidFill>
                  <a:srgbClr val="231F20"/>
                </a:solidFill>
                <a:latin typeface="Times New Roman"/>
                <a:ea typeface="Calibri"/>
                <a:cs typeface="Arial"/>
              </a:rPr>
              <a:t>glycine (</a:t>
            </a:r>
            <a:r>
              <a:rPr lang="en-US" sz="2400" dirty="0" err="1">
                <a:solidFill>
                  <a:srgbClr val="231F20"/>
                </a:solidFill>
                <a:latin typeface="Times New Roman"/>
                <a:ea typeface="Calibri"/>
                <a:cs typeface="Arial"/>
              </a:rPr>
              <a:t>mp</a:t>
            </a:r>
            <a:r>
              <a:rPr lang="en-US" sz="2400" dirty="0">
                <a:solidFill>
                  <a:srgbClr val="231F20"/>
                </a:solidFill>
                <a:latin typeface="Times New Roman"/>
                <a:ea typeface="Calibri"/>
                <a:cs typeface="Arial"/>
              </a:rPr>
              <a:t> 185–186.5°C) </a:t>
            </a:r>
            <a:endParaRPr lang="en-GB" dirty="0"/>
          </a:p>
        </p:txBody>
      </p:sp>
    </p:spTree>
    <p:extLst>
      <p:ext uri="{BB962C8B-B14F-4D97-AF65-F5344CB8AC3E}">
        <p14:creationId xmlns:p14="http://schemas.microsoft.com/office/powerpoint/2010/main" val="1690681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260648"/>
            <a:ext cx="7943800" cy="5976664"/>
          </a:xfrm>
        </p:spPr>
        <p:txBody>
          <a:bodyPr/>
          <a:lstStyle/>
          <a:p>
            <a:pPr marL="0" indent="0">
              <a:lnSpc>
                <a:spcPct val="115000"/>
              </a:lnSpc>
              <a:spcAft>
                <a:spcPts val="0"/>
              </a:spcAft>
              <a:buNone/>
            </a:pPr>
            <a:r>
              <a:rPr lang="en-US" sz="3600" dirty="0">
                <a:solidFill>
                  <a:srgbClr val="0070C0"/>
                </a:solidFill>
                <a:latin typeface="Times New Roman"/>
                <a:ea typeface="Calibri"/>
                <a:cs typeface="Arial"/>
              </a:rPr>
              <a:t>Precautions</a:t>
            </a:r>
            <a:r>
              <a:rPr lang="en-US" sz="2000" dirty="0">
                <a:solidFill>
                  <a:srgbClr val="0070C0"/>
                </a:solidFill>
                <a:latin typeface="Times New Roman"/>
                <a:ea typeface="Calibri"/>
                <a:cs typeface="Arial"/>
              </a:rPr>
              <a:t>:</a:t>
            </a:r>
            <a:endParaRPr lang="en-GB" sz="2800" dirty="0">
              <a:solidFill>
                <a:srgbClr val="0070C0"/>
              </a:solidFill>
              <a:latin typeface="Calibri"/>
              <a:ea typeface="Calibri"/>
              <a:cs typeface="Arial"/>
            </a:endParaRPr>
          </a:p>
          <a:p>
            <a:pPr marL="0" indent="0">
              <a:lnSpc>
                <a:spcPct val="115000"/>
              </a:lnSpc>
              <a:spcAft>
                <a:spcPts val="0"/>
              </a:spcAft>
              <a:buNone/>
            </a:pPr>
            <a:r>
              <a:rPr lang="en-US" sz="2800" dirty="0">
                <a:solidFill>
                  <a:srgbClr val="231F20"/>
                </a:solidFill>
                <a:latin typeface="Times New Roman"/>
                <a:ea typeface="Calibri"/>
                <a:cs typeface="Arial"/>
              </a:rPr>
              <a:t>(1) The addition of benzoyl chloride to the alkaline mixture of glycine must be </a:t>
            </a:r>
            <a:r>
              <a:rPr lang="en-US" sz="2800" dirty="0" smtClean="0">
                <a:solidFill>
                  <a:srgbClr val="231F20"/>
                </a:solidFill>
                <a:latin typeface="Times New Roman"/>
                <a:ea typeface="Calibri"/>
                <a:cs typeface="Arial"/>
              </a:rPr>
              <a:t>carried</a:t>
            </a:r>
            <a:r>
              <a:rPr lang="en-GB" sz="2800" dirty="0" smtClean="0">
                <a:latin typeface="Calibri"/>
                <a:ea typeface="Calibri"/>
                <a:cs typeface="Arial"/>
              </a:rPr>
              <a:t> </a:t>
            </a:r>
            <a:r>
              <a:rPr lang="en-US" sz="2800" dirty="0" smtClean="0">
                <a:solidFill>
                  <a:srgbClr val="231F20"/>
                </a:solidFill>
                <a:latin typeface="Times New Roman"/>
                <a:ea typeface="Calibri"/>
                <a:cs typeface="Arial"/>
              </a:rPr>
              <a:t>out slowly.</a:t>
            </a:r>
            <a:endParaRPr lang="en-GB" sz="2800" dirty="0">
              <a:latin typeface="Calibri"/>
              <a:ea typeface="Calibri"/>
              <a:cs typeface="Arial"/>
            </a:endParaRPr>
          </a:p>
          <a:p>
            <a:pPr marL="0" indent="0">
              <a:lnSpc>
                <a:spcPct val="115000"/>
              </a:lnSpc>
              <a:spcAft>
                <a:spcPts val="0"/>
              </a:spcAft>
              <a:buNone/>
            </a:pPr>
            <a:r>
              <a:rPr lang="en-US" sz="2800" dirty="0">
                <a:solidFill>
                  <a:srgbClr val="231F20"/>
                </a:solidFill>
                <a:latin typeface="Times New Roman"/>
                <a:ea typeface="Calibri"/>
                <a:cs typeface="Arial"/>
              </a:rPr>
              <a:t>(2) Continuous shaking of the above mixture be done till the whole of benzoyl </a:t>
            </a:r>
            <a:r>
              <a:rPr lang="en-US" sz="2800" dirty="0" smtClean="0">
                <a:solidFill>
                  <a:srgbClr val="231F20"/>
                </a:solidFill>
                <a:latin typeface="Times New Roman"/>
                <a:ea typeface="Calibri"/>
                <a:cs typeface="Arial"/>
              </a:rPr>
              <a:t>chloride</a:t>
            </a:r>
            <a:r>
              <a:rPr lang="en-GB" sz="2800" dirty="0" smtClean="0">
                <a:latin typeface="Calibri"/>
                <a:ea typeface="Calibri"/>
                <a:cs typeface="Arial"/>
              </a:rPr>
              <a:t> </a:t>
            </a:r>
            <a:r>
              <a:rPr lang="en-US" sz="2800" dirty="0" smtClean="0">
                <a:solidFill>
                  <a:srgbClr val="231F20"/>
                </a:solidFill>
                <a:latin typeface="Times New Roman"/>
                <a:ea typeface="Calibri"/>
                <a:cs typeface="Arial"/>
              </a:rPr>
              <a:t>has </a:t>
            </a:r>
            <a:r>
              <a:rPr lang="en-US" sz="2800" dirty="0">
                <a:solidFill>
                  <a:srgbClr val="231F20"/>
                </a:solidFill>
                <a:latin typeface="Times New Roman"/>
                <a:ea typeface="Calibri"/>
                <a:cs typeface="Arial"/>
              </a:rPr>
              <a:t>reacted.</a:t>
            </a:r>
            <a:endParaRPr lang="en-GB" sz="2800" dirty="0">
              <a:latin typeface="Calibri"/>
              <a:ea typeface="Calibri"/>
              <a:cs typeface="Arial"/>
            </a:endParaRPr>
          </a:p>
          <a:p>
            <a:pPr marL="0" indent="0">
              <a:lnSpc>
                <a:spcPct val="115000"/>
              </a:lnSpc>
              <a:spcAft>
                <a:spcPts val="0"/>
              </a:spcAft>
              <a:buNone/>
            </a:pPr>
            <a:r>
              <a:rPr lang="en-US" sz="2800" dirty="0">
                <a:solidFill>
                  <a:srgbClr val="231F20"/>
                </a:solidFill>
                <a:latin typeface="Times New Roman"/>
                <a:ea typeface="Calibri"/>
                <a:cs typeface="Arial"/>
              </a:rPr>
              <a:t>(3) It is necessary to render the resulting mixture to acidic conditions with Congo </a:t>
            </a:r>
            <a:r>
              <a:rPr lang="en-US" sz="2800" dirty="0" smtClean="0">
                <a:solidFill>
                  <a:srgbClr val="231F20"/>
                </a:solidFill>
                <a:latin typeface="Times New Roman"/>
                <a:ea typeface="Calibri"/>
                <a:cs typeface="Arial"/>
              </a:rPr>
              <a:t>Red</a:t>
            </a:r>
            <a:r>
              <a:rPr lang="en-GB" sz="2800" dirty="0" smtClean="0">
                <a:latin typeface="Calibri"/>
                <a:ea typeface="Calibri"/>
                <a:cs typeface="Arial"/>
              </a:rPr>
              <a:t> </a:t>
            </a:r>
            <a:r>
              <a:rPr lang="en-US" sz="2800" dirty="0" smtClean="0">
                <a:solidFill>
                  <a:srgbClr val="231F20"/>
                </a:solidFill>
                <a:latin typeface="Times New Roman"/>
                <a:ea typeface="Calibri"/>
                <a:cs typeface="Arial"/>
              </a:rPr>
              <a:t>paper</a:t>
            </a:r>
            <a:r>
              <a:rPr lang="en-US" sz="2800" dirty="0">
                <a:solidFill>
                  <a:srgbClr val="231F20"/>
                </a:solidFill>
                <a:latin typeface="Times New Roman"/>
                <a:ea typeface="Calibri"/>
                <a:cs typeface="Arial"/>
              </a:rPr>
              <a:t>.</a:t>
            </a:r>
            <a:endParaRPr lang="en-GB" sz="2800" dirty="0"/>
          </a:p>
        </p:txBody>
      </p:sp>
    </p:spTree>
    <p:extLst>
      <p:ext uri="{BB962C8B-B14F-4D97-AF65-F5344CB8AC3E}">
        <p14:creationId xmlns:p14="http://schemas.microsoft.com/office/powerpoint/2010/main" val="3940786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188640"/>
            <a:ext cx="7943800" cy="5937523"/>
          </a:xfrm>
        </p:spPr>
        <p:txBody>
          <a:bodyPr/>
          <a:lstStyle/>
          <a:p>
            <a:pPr marL="0" indent="0">
              <a:lnSpc>
                <a:spcPct val="115000"/>
              </a:lnSpc>
              <a:spcAft>
                <a:spcPts val="0"/>
              </a:spcAft>
              <a:buNone/>
            </a:pPr>
            <a:r>
              <a:rPr lang="en-US" dirty="0">
                <a:solidFill>
                  <a:srgbClr val="0070C0"/>
                </a:solidFill>
                <a:latin typeface="Times New Roman"/>
                <a:ea typeface="Calibri"/>
                <a:cs typeface="Arial"/>
              </a:rPr>
              <a:t>Recrystallization:</a:t>
            </a:r>
            <a:endParaRPr lang="en-GB" sz="2800" dirty="0">
              <a:solidFill>
                <a:srgbClr val="0070C0"/>
              </a:solidFill>
              <a:latin typeface="Calibri"/>
              <a:ea typeface="Calibri"/>
              <a:cs typeface="Arial"/>
            </a:endParaRPr>
          </a:p>
          <a:p>
            <a:pPr marL="0" indent="0" algn="just">
              <a:lnSpc>
                <a:spcPct val="115000"/>
              </a:lnSpc>
              <a:spcAft>
                <a:spcPts val="0"/>
              </a:spcAft>
              <a:buNone/>
            </a:pPr>
            <a:r>
              <a:rPr lang="en-US" sz="2800" dirty="0">
                <a:solidFill>
                  <a:srgbClr val="231F20"/>
                </a:solidFill>
                <a:latin typeface="Times New Roman" pitchFamily="18" charset="0"/>
                <a:ea typeface="Calibri"/>
                <a:cs typeface="Times New Roman" pitchFamily="18" charset="0"/>
              </a:rPr>
              <a:t> Recrystallize the dried crude product from </a:t>
            </a:r>
            <a:r>
              <a:rPr lang="en-US" sz="2800" dirty="0" smtClean="0">
                <a:solidFill>
                  <a:srgbClr val="231F20"/>
                </a:solidFill>
                <a:latin typeface="Times New Roman" pitchFamily="18" charset="0"/>
                <a:ea typeface="Calibri"/>
                <a:cs typeface="Times New Roman" pitchFamily="18" charset="0"/>
              </a:rPr>
              <a:t>20 </a:t>
            </a:r>
            <a:r>
              <a:rPr lang="en-US" sz="2800" dirty="0">
                <a:solidFill>
                  <a:srgbClr val="231F20"/>
                </a:solidFill>
                <a:latin typeface="Times New Roman" pitchFamily="18" charset="0"/>
                <a:ea typeface="Calibri"/>
                <a:cs typeface="Times New Roman" pitchFamily="18" charset="0"/>
              </a:rPr>
              <a:t>ml of boiling distilled water with the addition of </a:t>
            </a:r>
            <a:r>
              <a:rPr lang="en-US" sz="2800" dirty="0" smtClean="0">
                <a:solidFill>
                  <a:srgbClr val="231F20"/>
                </a:solidFill>
                <a:latin typeface="Times New Roman" pitchFamily="18" charset="0"/>
                <a:ea typeface="Calibri"/>
                <a:cs typeface="Times New Roman" pitchFamily="18" charset="0"/>
              </a:rPr>
              <a:t>0.5–1 </a:t>
            </a:r>
            <a:r>
              <a:rPr lang="en-US" sz="2800" dirty="0">
                <a:solidFill>
                  <a:srgbClr val="231F20"/>
                </a:solidFill>
                <a:latin typeface="Times New Roman" pitchFamily="18" charset="0"/>
                <a:ea typeface="Calibri"/>
                <a:cs typeface="Times New Roman" pitchFamily="18" charset="0"/>
              </a:rPr>
              <a:t>g of powdered </a:t>
            </a:r>
            <a:r>
              <a:rPr lang="en-US" sz="2800" dirty="0" err="1">
                <a:solidFill>
                  <a:srgbClr val="231F20"/>
                </a:solidFill>
                <a:latin typeface="Times New Roman" pitchFamily="18" charset="0"/>
                <a:ea typeface="Calibri"/>
                <a:cs typeface="Times New Roman" pitchFamily="18" charset="0"/>
              </a:rPr>
              <a:t>decolourizing</a:t>
            </a:r>
            <a:r>
              <a:rPr lang="en-US" sz="2800" dirty="0">
                <a:solidFill>
                  <a:srgbClr val="231F20"/>
                </a:solidFill>
                <a:latin typeface="Times New Roman" pitchFamily="18" charset="0"/>
                <a:ea typeface="Calibri"/>
                <a:cs typeface="Times New Roman" pitchFamily="18" charset="0"/>
              </a:rPr>
              <a:t> carbon (activated carbon), if </a:t>
            </a:r>
            <a:r>
              <a:rPr lang="en-US" sz="2800" dirty="0" smtClean="0">
                <a:solidFill>
                  <a:srgbClr val="231F20"/>
                </a:solidFill>
                <a:latin typeface="Times New Roman" pitchFamily="18" charset="0"/>
                <a:ea typeface="Calibri"/>
                <a:cs typeface="Times New Roman" pitchFamily="18" charset="0"/>
              </a:rPr>
              <a:t>necessary. </a:t>
            </a:r>
            <a:r>
              <a:rPr lang="en-US" sz="2800" dirty="0">
                <a:solidFill>
                  <a:srgbClr val="231F20"/>
                </a:solidFill>
                <a:latin typeface="Times New Roman" pitchFamily="18" charset="0"/>
                <a:ea typeface="Calibri"/>
                <a:cs typeface="Times New Roman" pitchFamily="18" charset="0"/>
              </a:rPr>
              <a:t>Collect the benzoyl glycine on a </a:t>
            </a:r>
            <a:r>
              <a:rPr lang="en-US" sz="2800" dirty="0" err="1">
                <a:solidFill>
                  <a:srgbClr val="231F20"/>
                </a:solidFill>
                <a:latin typeface="Times New Roman" pitchFamily="18" charset="0"/>
                <a:ea typeface="Calibri"/>
                <a:cs typeface="Times New Roman" pitchFamily="18" charset="0"/>
              </a:rPr>
              <a:t>Büchner</a:t>
            </a:r>
            <a:r>
              <a:rPr lang="en-US" sz="2800" dirty="0">
                <a:solidFill>
                  <a:srgbClr val="231F20"/>
                </a:solidFill>
                <a:latin typeface="Times New Roman" pitchFamily="18" charset="0"/>
                <a:ea typeface="Calibri"/>
                <a:cs typeface="Times New Roman" pitchFamily="18" charset="0"/>
              </a:rPr>
              <a:t> funnel under suction and dry the pure product in an oven maintained at 110°C. </a:t>
            </a:r>
            <a:endParaRPr lang="en-GB" dirty="0"/>
          </a:p>
        </p:txBody>
      </p:sp>
    </p:spTree>
    <p:extLst>
      <p:ext uri="{BB962C8B-B14F-4D97-AF65-F5344CB8AC3E}">
        <p14:creationId xmlns:p14="http://schemas.microsoft.com/office/powerpoint/2010/main" val="1627285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188640"/>
            <a:ext cx="7943800" cy="6192688"/>
          </a:xfrm>
        </p:spPr>
        <p:txBody>
          <a:bodyPr/>
          <a:lstStyle/>
          <a:p>
            <a:pPr>
              <a:lnSpc>
                <a:spcPct val="115000"/>
              </a:lnSpc>
              <a:spcAft>
                <a:spcPts val="0"/>
              </a:spcAft>
            </a:pPr>
            <a:r>
              <a:rPr lang="en-US" sz="3600" dirty="0">
                <a:solidFill>
                  <a:srgbClr val="0070C0"/>
                </a:solidFill>
                <a:latin typeface="Times New Roman"/>
                <a:ea typeface="Calibri"/>
                <a:cs typeface="Arial"/>
              </a:rPr>
              <a:t>Uses:</a:t>
            </a:r>
            <a:endParaRPr lang="en-GB" sz="2800" dirty="0">
              <a:solidFill>
                <a:srgbClr val="0070C0"/>
              </a:solidFill>
              <a:latin typeface="Calibri"/>
              <a:ea typeface="Calibri"/>
              <a:cs typeface="Arial"/>
            </a:endParaRPr>
          </a:p>
          <a:p>
            <a:pPr marL="0" indent="0">
              <a:lnSpc>
                <a:spcPct val="115000"/>
              </a:lnSpc>
              <a:spcAft>
                <a:spcPts val="0"/>
              </a:spcAft>
              <a:buNone/>
            </a:pPr>
            <a:r>
              <a:rPr lang="en-US" dirty="0">
                <a:solidFill>
                  <a:srgbClr val="231F20"/>
                </a:solidFill>
                <a:latin typeface="Times New Roman"/>
                <a:ea typeface="Calibri"/>
                <a:cs typeface="Arial"/>
              </a:rPr>
              <a:t>Conjugation with amino acids is an important route in the conjugation of drug and xenobiotic carboxylic acids for elimination. These amino acid conjugates are usually less toxic than their precursor acids and hence, are excreted readily into the urine and bile.</a:t>
            </a:r>
            <a:endParaRPr lang="en-GB" sz="2800" dirty="0">
              <a:latin typeface="Calibri"/>
              <a:ea typeface="Calibri"/>
              <a:cs typeface="Arial"/>
            </a:endParaRPr>
          </a:p>
          <a:p>
            <a:endParaRPr lang="en-GB" dirty="0"/>
          </a:p>
        </p:txBody>
      </p:sp>
    </p:spTree>
    <p:extLst>
      <p:ext uri="{BB962C8B-B14F-4D97-AF65-F5344CB8AC3E}">
        <p14:creationId xmlns:p14="http://schemas.microsoft.com/office/powerpoint/2010/main" val="2969064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32656"/>
            <a:ext cx="7943800" cy="6336704"/>
          </a:xfrm>
        </p:spPr>
        <p:txBody>
          <a:bodyPr/>
          <a:lstStyle/>
          <a:p>
            <a:pPr marL="0" indent="0" algn="ctr">
              <a:lnSpc>
                <a:spcPct val="115000"/>
              </a:lnSpc>
              <a:spcAft>
                <a:spcPts val="0"/>
              </a:spcAft>
              <a:buNone/>
            </a:pPr>
            <a:r>
              <a:rPr lang="en-US" sz="3600" dirty="0" err="1">
                <a:solidFill>
                  <a:schemeClr val="accent2">
                    <a:lumMod val="75000"/>
                  </a:schemeClr>
                </a:solidFill>
                <a:latin typeface="Times New Roman"/>
                <a:ea typeface="Calibri"/>
                <a:cs typeface="Arial"/>
              </a:rPr>
              <a:t>Benzoylation</a:t>
            </a:r>
            <a:r>
              <a:rPr lang="en-US" sz="3600" dirty="0">
                <a:solidFill>
                  <a:schemeClr val="accent2">
                    <a:lumMod val="75000"/>
                  </a:schemeClr>
                </a:solidFill>
                <a:latin typeface="Times New Roman"/>
                <a:ea typeface="Calibri"/>
                <a:cs typeface="Arial"/>
              </a:rPr>
              <a:t> </a:t>
            </a:r>
            <a:r>
              <a:rPr lang="en-US" sz="3600" dirty="0" smtClean="0">
                <a:solidFill>
                  <a:schemeClr val="accent2">
                    <a:lumMod val="75000"/>
                  </a:schemeClr>
                </a:solidFill>
                <a:latin typeface="Times New Roman"/>
                <a:ea typeface="Calibri"/>
                <a:cs typeface="Arial"/>
              </a:rPr>
              <a:t>methods</a:t>
            </a:r>
          </a:p>
          <a:p>
            <a:pPr marL="0" indent="0">
              <a:lnSpc>
                <a:spcPct val="150000"/>
              </a:lnSpc>
              <a:spcAft>
                <a:spcPts val="0"/>
              </a:spcAft>
              <a:buNone/>
            </a:pPr>
            <a:r>
              <a:rPr lang="en-US" sz="1800" dirty="0">
                <a:solidFill>
                  <a:srgbClr val="231F20"/>
                </a:solidFill>
                <a:latin typeface="Times New Roman"/>
                <a:ea typeface="Calibri"/>
              </a:rPr>
              <a:t> </a:t>
            </a:r>
            <a:r>
              <a:rPr lang="en-US" sz="2800" dirty="0">
                <a:solidFill>
                  <a:srgbClr val="231F20"/>
                </a:solidFill>
                <a:latin typeface="Times New Roman" pitchFamily="18" charset="0"/>
                <a:ea typeface="Calibri"/>
                <a:cs typeface="Times New Roman" pitchFamily="18" charset="0"/>
              </a:rPr>
              <a:t>The insertion of a benzoyl moiety instead of the active hydrogen atom present in hydroxyl (—OH), primary amino (—NH2) or secondary amine function </a:t>
            </a:r>
            <a:r>
              <a:rPr lang="en-US" sz="2800" dirty="0" smtClean="0">
                <a:solidFill>
                  <a:srgbClr val="231F20"/>
                </a:solidFill>
                <a:latin typeface="Times New Roman" pitchFamily="18" charset="0"/>
                <a:ea typeface="Calibri"/>
                <a:cs typeface="Times New Roman" pitchFamily="18" charset="0"/>
              </a:rPr>
              <a:t>(&gt;NH</a:t>
            </a:r>
            <a:r>
              <a:rPr lang="en-US" sz="2800" dirty="0">
                <a:solidFill>
                  <a:srgbClr val="231F20"/>
                </a:solidFill>
                <a:latin typeface="Times New Roman" pitchFamily="18" charset="0"/>
                <a:ea typeface="Calibri"/>
                <a:cs typeface="Times New Roman" pitchFamily="18" charset="0"/>
              </a:rPr>
              <a:t>) is usually termed as the ‘</a:t>
            </a:r>
            <a:r>
              <a:rPr lang="en-US" sz="2800" dirty="0" err="1">
                <a:solidFill>
                  <a:srgbClr val="231F20"/>
                </a:solidFill>
                <a:latin typeface="Times New Roman" pitchFamily="18" charset="0"/>
                <a:ea typeface="Calibri"/>
                <a:cs typeface="Times New Roman" pitchFamily="18" charset="0"/>
              </a:rPr>
              <a:t>Benzoylation</a:t>
            </a:r>
            <a:r>
              <a:rPr lang="en-US" sz="2800" dirty="0">
                <a:solidFill>
                  <a:srgbClr val="231F20"/>
                </a:solidFill>
                <a:latin typeface="Times New Roman" pitchFamily="18" charset="0"/>
                <a:ea typeface="Calibri"/>
                <a:cs typeface="Times New Roman" pitchFamily="18" charset="0"/>
              </a:rPr>
              <a:t> Reaction’. T</a:t>
            </a:r>
            <a:r>
              <a:rPr lang="en-US" sz="2800" dirty="0" smtClean="0">
                <a:solidFill>
                  <a:srgbClr val="231F20"/>
                </a:solidFill>
                <a:latin typeface="Times New Roman" pitchFamily="18" charset="0"/>
                <a:ea typeface="Calibri"/>
                <a:cs typeface="Times New Roman" pitchFamily="18" charset="0"/>
              </a:rPr>
              <a:t>his </a:t>
            </a:r>
            <a:r>
              <a:rPr lang="en-US" sz="2800" dirty="0">
                <a:solidFill>
                  <a:srgbClr val="231F20"/>
                </a:solidFill>
                <a:latin typeface="Times New Roman" pitchFamily="18" charset="0"/>
                <a:ea typeface="Calibri"/>
                <a:cs typeface="Times New Roman" pitchFamily="18" charset="0"/>
              </a:rPr>
              <a:t>particular reaction essentially bears a close resemblance to the phenomenon of ‘</a:t>
            </a:r>
            <a:r>
              <a:rPr lang="en-US" sz="2800" i="1" dirty="0">
                <a:solidFill>
                  <a:srgbClr val="231F20"/>
                </a:solidFill>
                <a:latin typeface="Times New Roman" pitchFamily="18" charset="0"/>
                <a:ea typeface="Calibri"/>
                <a:cs typeface="Times New Roman" pitchFamily="18" charset="0"/>
              </a:rPr>
              <a:t>Acetylation</a:t>
            </a:r>
            <a:r>
              <a:rPr lang="en-US" sz="2800" dirty="0" smtClean="0">
                <a:solidFill>
                  <a:srgbClr val="231F20"/>
                </a:solidFill>
                <a:latin typeface="Times New Roman" pitchFamily="18" charset="0"/>
                <a:ea typeface="Calibri"/>
                <a:cs typeface="Times New Roman" pitchFamily="18" charset="0"/>
              </a:rPr>
              <a:t>’ </a:t>
            </a:r>
            <a:r>
              <a:rPr lang="en-US" sz="2800" dirty="0">
                <a:solidFill>
                  <a:srgbClr val="231F20"/>
                </a:solidFill>
                <a:latin typeface="Times New Roman"/>
                <a:ea typeface="Calibri"/>
              </a:rPr>
              <a:t>except that </a:t>
            </a:r>
            <a:endParaRPr lang="en-GB" sz="2800" dirty="0">
              <a:latin typeface="Times New Roman" pitchFamily="18" charset="0"/>
              <a:ea typeface="Calibri"/>
              <a:cs typeface="Times New Roman" pitchFamily="18" charset="0"/>
            </a:endParaRPr>
          </a:p>
          <a:p>
            <a:pPr marL="0" indent="0">
              <a:lnSpc>
                <a:spcPct val="150000"/>
              </a:lnSpc>
              <a:buNone/>
            </a:pPr>
            <a:endParaRPr lang="en-GB" sz="2800" dirty="0">
              <a:latin typeface="Times New Roman" pitchFamily="18" charset="0"/>
              <a:cs typeface="Times New Roman" pitchFamily="18" charset="0"/>
            </a:endParaRPr>
          </a:p>
        </p:txBody>
      </p:sp>
    </p:spTree>
    <p:extLst>
      <p:ext uri="{BB962C8B-B14F-4D97-AF65-F5344CB8AC3E}">
        <p14:creationId xmlns:p14="http://schemas.microsoft.com/office/powerpoint/2010/main" val="24079498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332656"/>
            <a:ext cx="7871792" cy="6192688"/>
          </a:xfrm>
        </p:spPr>
        <p:txBody>
          <a:bodyPr/>
          <a:lstStyle/>
          <a:p>
            <a:pPr marL="0" indent="0" algn="just">
              <a:lnSpc>
                <a:spcPct val="115000"/>
              </a:lnSpc>
              <a:spcAft>
                <a:spcPts val="0"/>
              </a:spcAft>
              <a:buNone/>
            </a:pPr>
            <a:r>
              <a:rPr lang="en-US" dirty="0" smtClean="0">
                <a:solidFill>
                  <a:srgbClr val="231F20"/>
                </a:solidFill>
                <a:latin typeface="Times New Roman"/>
                <a:ea typeface="Calibri"/>
                <a:cs typeface="Arial"/>
              </a:rPr>
              <a:t>In </a:t>
            </a:r>
            <a:r>
              <a:rPr lang="en-US" dirty="0">
                <a:solidFill>
                  <a:srgbClr val="231F20"/>
                </a:solidFill>
                <a:latin typeface="Times New Roman"/>
                <a:ea typeface="Calibri"/>
                <a:cs typeface="Arial"/>
              </a:rPr>
              <a:t>this specific instance the reagent employed is ‘benzoyl chloride’ which reacts in the presence of Pyridine or </a:t>
            </a:r>
            <a:r>
              <a:rPr lang="en-US" i="1" dirty="0">
                <a:solidFill>
                  <a:srgbClr val="231F20"/>
                </a:solidFill>
                <a:latin typeface="Times New Roman"/>
                <a:ea typeface="Calibri"/>
                <a:cs typeface="Arial"/>
              </a:rPr>
              <a:t>Sodium hydroxide </a:t>
            </a:r>
            <a:r>
              <a:rPr lang="en-US" dirty="0">
                <a:solidFill>
                  <a:srgbClr val="231F20"/>
                </a:solidFill>
                <a:latin typeface="Times New Roman"/>
                <a:ea typeface="Calibri"/>
                <a:cs typeface="Arial"/>
              </a:rPr>
              <a:t>and </a:t>
            </a:r>
            <a:r>
              <a:rPr lang="en-US" dirty="0" smtClean="0">
                <a:solidFill>
                  <a:srgbClr val="FF0000"/>
                </a:solidFill>
                <a:latin typeface="Times New Roman"/>
                <a:ea typeface="Calibri"/>
                <a:cs typeface="Arial"/>
              </a:rPr>
              <a:t>not </a:t>
            </a:r>
            <a:r>
              <a:rPr lang="en-US" dirty="0" smtClean="0">
                <a:solidFill>
                  <a:srgbClr val="231F20"/>
                </a:solidFill>
                <a:latin typeface="Times New Roman"/>
                <a:ea typeface="Calibri"/>
                <a:cs typeface="Arial"/>
              </a:rPr>
              <a:t>benzoic </a:t>
            </a:r>
            <a:r>
              <a:rPr lang="en-US" dirty="0">
                <a:solidFill>
                  <a:srgbClr val="231F20"/>
                </a:solidFill>
                <a:latin typeface="Times New Roman"/>
                <a:ea typeface="Calibri"/>
                <a:cs typeface="Arial"/>
              </a:rPr>
              <a:t>anhydride (as in the case of ‘</a:t>
            </a:r>
            <a:r>
              <a:rPr lang="en-US" i="1" dirty="0">
                <a:solidFill>
                  <a:srgbClr val="231F20"/>
                </a:solidFill>
                <a:latin typeface="Times New Roman"/>
                <a:ea typeface="Calibri"/>
                <a:cs typeface="Arial"/>
              </a:rPr>
              <a:t>acetylation</a:t>
            </a:r>
            <a:r>
              <a:rPr lang="en-US" dirty="0">
                <a:solidFill>
                  <a:srgbClr val="231F20"/>
                </a:solidFill>
                <a:latin typeface="Times New Roman"/>
                <a:ea typeface="Calibri"/>
                <a:cs typeface="Arial"/>
              </a:rPr>
              <a:t>’).</a:t>
            </a:r>
            <a:endParaRPr lang="en-GB" sz="2800" dirty="0">
              <a:latin typeface="Calibri"/>
              <a:ea typeface="Calibri"/>
              <a:cs typeface="Arial"/>
            </a:endParaRPr>
          </a:p>
          <a:p>
            <a:pPr marL="0" indent="0" algn="ctr">
              <a:lnSpc>
                <a:spcPct val="115000"/>
              </a:lnSpc>
              <a:spcAft>
                <a:spcPts val="0"/>
              </a:spcAft>
              <a:buNone/>
            </a:pPr>
            <a:r>
              <a:rPr lang="en-US" dirty="0">
                <a:solidFill>
                  <a:srgbClr val="231F20"/>
                </a:solidFill>
                <a:latin typeface="Times New Roman"/>
                <a:ea typeface="Calibri"/>
                <a:cs typeface="Arial"/>
              </a:rPr>
              <a:t> </a:t>
            </a:r>
            <a:endParaRPr lang="en-GB" sz="2800" dirty="0">
              <a:latin typeface="Calibri"/>
              <a:ea typeface="Calibri"/>
              <a:cs typeface="Arial"/>
            </a:endParaRPr>
          </a:p>
          <a:p>
            <a:endParaRPr lang="en-GB" dirty="0"/>
          </a:p>
        </p:txBody>
      </p:sp>
      <p:pic>
        <p:nvPicPr>
          <p:cNvPr id="4" name="Picture 3" descr="C:\Users\krema\Pictures\2014-04-15 karima\Screenshot056.jpg"/>
          <p:cNvPicPr/>
          <p:nvPr/>
        </p:nvPicPr>
        <p:blipFill>
          <a:blip r:embed="rId2" cstate="print"/>
          <a:srcRect/>
          <a:stretch>
            <a:fillRect/>
          </a:stretch>
        </p:blipFill>
        <p:spPr bwMode="auto">
          <a:xfrm>
            <a:off x="3347864" y="3501008"/>
            <a:ext cx="2787491" cy="1551796"/>
          </a:xfrm>
          <a:prstGeom prst="rect">
            <a:avLst/>
          </a:prstGeom>
          <a:noFill/>
          <a:ln w="9525">
            <a:noFill/>
            <a:miter lim="800000"/>
            <a:headEnd/>
            <a:tailEnd/>
          </a:ln>
        </p:spPr>
      </p:pic>
    </p:spTree>
    <p:extLst>
      <p:ext uri="{BB962C8B-B14F-4D97-AF65-F5344CB8AC3E}">
        <p14:creationId xmlns:p14="http://schemas.microsoft.com/office/powerpoint/2010/main" val="3656557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332656"/>
            <a:ext cx="8087816" cy="6192688"/>
          </a:xfrm>
        </p:spPr>
        <p:txBody>
          <a:bodyPr/>
          <a:lstStyle/>
          <a:p>
            <a:pPr marL="0" indent="0" algn="ctr">
              <a:lnSpc>
                <a:spcPct val="115000"/>
              </a:lnSpc>
              <a:spcAft>
                <a:spcPts val="0"/>
              </a:spcAft>
              <a:buNone/>
            </a:pPr>
            <a:r>
              <a:rPr lang="en-US" sz="3600" dirty="0" err="1">
                <a:solidFill>
                  <a:srgbClr val="0070C0"/>
                </a:solidFill>
                <a:latin typeface="Times New Roman"/>
                <a:ea typeface="Calibri"/>
                <a:cs typeface="Arial"/>
              </a:rPr>
              <a:t>Schotten</a:t>
            </a:r>
            <a:r>
              <a:rPr lang="en-US" sz="3600" dirty="0">
                <a:solidFill>
                  <a:srgbClr val="0070C0"/>
                </a:solidFill>
                <a:latin typeface="Times New Roman"/>
                <a:ea typeface="Calibri"/>
                <a:cs typeface="Arial"/>
              </a:rPr>
              <a:t>-Baumann </a:t>
            </a:r>
            <a:r>
              <a:rPr lang="en-US" sz="3600" dirty="0" smtClean="0">
                <a:solidFill>
                  <a:srgbClr val="0070C0"/>
                </a:solidFill>
                <a:latin typeface="Times New Roman"/>
                <a:ea typeface="Calibri"/>
                <a:cs typeface="Arial"/>
              </a:rPr>
              <a:t>Reaction</a:t>
            </a:r>
            <a:endParaRPr lang="en-US" sz="3600" dirty="0" smtClean="0">
              <a:solidFill>
                <a:srgbClr val="231F20"/>
              </a:solidFill>
              <a:latin typeface="Times New Roman"/>
              <a:ea typeface="Calibri"/>
            </a:endParaRPr>
          </a:p>
          <a:p>
            <a:pPr marL="0" indent="0">
              <a:lnSpc>
                <a:spcPct val="150000"/>
              </a:lnSpc>
              <a:buNone/>
            </a:pPr>
            <a:r>
              <a:rPr lang="en-US" dirty="0" smtClean="0">
                <a:solidFill>
                  <a:srgbClr val="231F20"/>
                </a:solidFill>
                <a:latin typeface="Times New Roman"/>
                <a:ea typeface="Calibri"/>
              </a:rPr>
              <a:t> </a:t>
            </a:r>
            <a:r>
              <a:rPr lang="en-US" dirty="0">
                <a:solidFill>
                  <a:srgbClr val="231F20"/>
                </a:solidFill>
                <a:latin typeface="Times New Roman"/>
                <a:ea typeface="Calibri"/>
              </a:rPr>
              <a:t>In the </a:t>
            </a:r>
            <a:r>
              <a:rPr lang="en-US" dirty="0" err="1">
                <a:solidFill>
                  <a:srgbClr val="231F20"/>
                </a:solidFill>
                <a:latin typeface="Times New Roman"/>
                <a:ea typeface="Calibri"/>
              </a:rPr>
              <a:t>Schotten</a:t>
            </a:r>
            <a:r>
              <a:rPr lang="en-US" dirty="0">
                <a:solidFill>
                  <a:srgbClr val="231F20"/>
                </a:solidFill>
                <a:latin typeface="Times New Roman"/>
                <a:ea typeface="Calibri"/>
              </a:rPr>
              <a:t>-Baumann method of </a:t>
            </a:r>
            <a:r>
              <a:rPr lang="en-US" dirty="0" err="1">
                <a:solidFill>
                  <a:srgbClr val="231F20"/>
                </a:solidFill>
                <a:latin typeface="Times New Roman"/>
                <a:ea typeface="Calibri"/>
              </a:rPr>
              <a:t>benzoylation</a:t>
            </a:r>
            <a:r>
              <a:rPr lang="en-US" dirty="0">
                <a:solidFill>
                  <a:srgbClr val="231F20"/>
                </a:solidFill>
                <a:latin typeface="Times New Roman"/>
                <a:ea typeface="Calibri"/>
              </a:rPr>
              <a:t>, the hydroxyl or amino compound (or a salt of the latter) is either suspended or dissolved in an excess of freshly prepared 10% (w/v) aqueous sodium hydroxide solution, together with a small excess of benzoyl </a:t>
            </a:r>
            <a:r>
              <a:rPr lang="en-US" dirty="0" smtClean="0">
                <a:solidFill>
                  <a:srgbClr val="231F20"/>
                </a:solidFill>
                <a:latin typeface="Times New Roman"/>
                <a:ea typeface="Calibri"/>
              </a:rPr>
              <a:t>chloride</a:t>
            </a:r>
            <a:endParaRPr lang="en-GB" dirty="0"/>
          </a:p>
        </p:txBody>
      </p:sp>
    </p:spTree>
    <p:extLst>
      <p:ext uri="{BB962C8B-B14F-4D97-AF65-F5344CB8AC3E}">
        <p14:creationId xmlns:p14="http://schemas.microsoft.com/office/powerpoint/2010/main" val="2557460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88640"/>
            <a:ext cx="7871792" cy="5937523"/>
          </a:xfrm>
        </p:spPr>
        <p:txBody>
          <a:bodyPr/>
          <a:lstStyle/>
          <a:p>
            <a:pPr marL="0" lvl="0" indent="0">
              <a:lnSpc>
                <a:spcPct val="150000"/>
              </a:lnSpc>
              <a:buNone/>
            </a:pPr>
            <a:r>
              <a:rPr lang="en-US" dirty="0" smtClean="0">
                <a:solidFill>
                  <a:srgbClr val="231F20"/>
                </a:solidFill>
                <a:latin typeface="Times New Roman"/>
                <a:ea typeface="Calibri"/>
              </a:rPr>
              <a:t> </a:t>
            </a:r>
            <a:r>
              <a:rPr lang="en-US" dirty="0">
                <a:solidFill>
                  <a:srgbClr val="231F20"/>
                </a:solidFill>
                <a:latin typeface="Times New Roman"/>
                <a:ea typeface="Calibri"/>
              </a:rPr>
              <a:t>T</a:t>
            </a:r>
            <a:r>
              <a:rPr lang="en-US" dirty="0" smtClean="0">
                <a:solidFill>
                  <a:srgbClr val="231F20"/>
                </a:solidFill>
                <a:latin typeface="Times New Roman"/>
                <a:ea typeface="Calibri"/>
              </a:rPr>
              <a:t>he </a:t>
            </a:r>
            <a:r>
              <a:rPr lang="en-US" dirty="0">
                <a:solidFill>
                  <a:srgbClr val="231F20"/>
                </a:solidFill>
                <a:latin typeface="Times New Roman"/>
                <a:ea typeface="Calibri"/>
              </a:rPr>
              <a:t>resulting mixture is shaken </a:t>
            </a:r>
            <a:r>
              <a:rPr lang="en-US" dirty="0" smtClean="0">
                <a:solidFill>
                  <a:srgbClr val="231F20"/>
                </a:solidFill>
                <a:latin typeface="Times New Roman"/>
                <a:ea typeface="Calibri"/>
              </a:rPr>
              <a:t>vigorously. </a:t>
            </a:r>
            <a:r>
              <a:rPr lang="en-US" dirty="0">
                <a:solidFill>
                  <a:srgbClr val="231F20"/>
                </a:solidFill>
                <a:latin typeface="Times New Roman"/>
                <a:ea typeface="Calibri"/>
              </a:rPr>
              <a:t>It has been observed that under these experimental parameters ‘</a:t>
            </a:r>
            <a:r>
              <a:rPr lang="en-US" dirty="0" err="1">
                <a:solidFill>
                  <a:srgbClr val="231F20"/>
                </a:solidFill>
                <a:latin typeface="Times New Roman"/>
                <a:ea typeface="Calibri"/>
              </a:rPr>
              <a:t>benzoylation</a:t>
            </a:r>
            <a:r>
              <a:rPr lang="en-US" dirty="0">
                <a:solidFill>
                  <a:srgbClr val="231F20"/>
                </a:solidFill>
                <a:latin typeface="Times New Roman"/>
                <a:ea typeface="Calibri"/>
              </a:rPr>
              <a:t>’ proceeds smoothly. Thus, the solid </a:t>
            </a:r>
            <a:r>
              <a:rPr lang="en-US" dirty="0" err="1">
                <a:solidFill>
                  <a:srgbClr val="231F20"/>
                </a:solidFill>
                <a:latin typeface="Times New Roman"/>
                <a:ea typeface="Calibri"/>
              </a:rPr>
              <a:t>benzoylated</a:t>
            </a:r>
            <a:r>
              <a:rPr lang="en-US" dirty="0">
                <a:solidFill>
                  <a:srgbClr val="231F20"/>
                </a:solidFill>
                <a:latin typeface="Times New Roman"/>
                <a:ea typeface="Calibri"/>
              </a:rPr>
              <a:t> product, which being insoluble in the aqueous medium, gets </a:t>
            </a:r>
            <a:r>
              <a:rPr lang="en-US" dirty="0" smtClean="0">
                <a:solidFill>
                  <a:srgbClr val="231F20"/>
                </a:solidFill>
                <a:latin typeface="Times New Roman"/>
                <a:ea typeface="Calibri"/>
              </a:rPr>
              <a:t>separated. </a:t>
            </a:r>
            <a:endParaRPr lang="en-GB" dirty="0">
              <a:solidFill>
                <a:srgbClr val="000000"/>
              </a:solidFill>
            </a:endParaRPr>
          </a:p>
          <a:p>
            <a:pPr marL="0" indent="0">
              <a:buNone/>
            </a:pPr>
            <a:endParaRPr lang="en-GB" dirty="0"/>
          </a:p>
        </p:txBody>
      </p:sp>
    </p:spTree>
    <p:extLst>
      <p:ext uri="{BB962C8B-B14F-4D97-AF65-F5344CB8AC3E}">
        <p14:creationId xmlns:p14="http://schemas.microsoft.com/office/powerpoint/2010/main" val="29554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188640"/>
            <a:ext cx="8015808" cy="5937523"/>
          </a:xfrm>
        </p:spPr>
        <p:txBody>
          <a:bodyPr/>
          <a:lstStyle/>
          <a:p>
            <a:pPr marL="0" indent="0">
              <a:lnSpc>
                <a:spcPct val="150000"/>
              </a:lnSpc>
              <a:buNone/>
            </a:pPr>
            <a:r>
              <a:rPr lang="en-US" dirty="0">
                <a:solidFill>
                  <a:srgbClr val="231F20"/>
                </a:solidFill>
                <a:latin typeface="Times New Roman"/>
                <a:ea typeface="Calibri"/>
              </a:rPr>
              <a:t>Simultaneously,</a:t>
            </a:r>
            <a:r>
              <a:rPr lang="en-US" i="1" dirty="0">
                <a:solidFill>
                  <a:srgbClr val="231F20"/>
                </a:solidFill>
                <a:latin typeface="Times New Roman"/>
                <a:ea typeface="Calibri"/>
              </a:rPr>
              <a:t> </a:t>
            </a:r>
            <a:r>
              <a:rPr lang="en-US" dirty="0">
                <a:solidFill>
                  <a:srgbClr val="231F20"/>
                </a:solidFill>
                <a:latin typeface="Times New Roman"/>
                <a:ea typeface="Calibri"/>
              </a:rPr>
              <a:t>the </a:t>
            </a:r>
            <a:r>
              <a:rPr lang="en-US" dirty="0" err="1">
                <a:solidFill>
                  <a:srgbClr val="231F20"/>
                </a:solidFill>
                <a:latin typeface="Times New Roman"/>
                <a:ea typeface="Calibri"/>
              </a:rPr>
              <a:t>NaOH</a:t>
            </a:r>
            <a:r>
              <a:rPr lang="en-US" dirty="0">
                <a:solidFill>
                  <a:srgbClr val="231F20"/>
                </a:solidFill>
                <a:latin typeface="Times New Roman"/>
                <a:ea typeface="Calibri"/>
              </a:rPr>
              <a:t> solution hydrolyses the excess of benzoyl chloride present in reaction mixture, thereby</a:t>
            </a:r>
            <a:r>
              <a:rPr lang="en-US" i="1" dirty="0">
                <a:solidFill>
                  <a:srgbClr val="231F20"/>
                </a:solidFill>
                <a:latin typeface="Times New Roman"/>
                <a:ea typeface="Calibri"/>
              </a:rPr>
              <a:t> </a:t>
            </a:r>
            <a:r>
              <a:rPr lang="en-US" dirty="0">
                <a:solidFill>
                  <a:srgbClr val="231F20"/>
                </a:solidFill>
                <a:latin typeface="Times New Roman"/>
                <a:ea typeface="Calibri"/>
              </a:rPr>
              <a:t>resulting into the formation of sodium chloride and sodium benzoate, which being water soluble</a:t>
            </a:r>
            <a:r>
              <a:rPr lang="en-US" i="1" dirty="0">
                <a:solidFill>
                  <a:srgbClr val="231F20"/>
                </a:solidFill>
                <a:latin typeface="Times New Roman"/>
                <a:ea typeface="Calibri"/>
              </a:rPr>
              <a:t> </a:t>
            </a:r>
            <a:r>
              <a:rPr lang="en-US" dirty="0">
                <a:solidFill>
                  <a:srgbClr val="231F20"/>
                </a:solidFill>
                <a:latin typeface="Times New Roman"/>
                <a:ea typeface="Calibri"/>
              </a:rPr>
              <a:t>remain in solution</a:t>
            </a:r>
            <a:endParaRPr lang="en-GB" dirty="0"/>
          </a:p>
        </p:txBody>
      </p:sp>
    </p:spTree>
    <p:extLst>
      <p:ext uri="{BB962C8B-B14F-4D97-AF65-F5344CB8AC3E}">
        <p14:creationId xmlns:p14="http://schemas.microsoft.com/office/powerpoint/2010/main" val="64519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260648"/>
            <a:ext cx="7943800" cy="6048672"/>
          </a:xfrm>
        </p:spPr>
        <p:txBody>
          <a:bodyPr/>
          <a:lstStyle/>
          <a:p>
            <a:pPr marL="0" indent="0">
              <a:lnSpc>
                <a:spcPct val="115000"/>
              </a:lnSpc>
              <a:spcAft>
                <a:spcPts val="0"/>
              </a:spcAft>
              <a:buNone/>
            </a:pPr>
            <a:r>
              <a:rPr lang="en-US" sz="3600" dirty="0">
                <a:solidFill>
                  <a:srgbClr val="0070C0"/>
                </a:solidFill>
                <a:latin typeface="Times New Roman"/>
                <a:ea typeface="Calibri"/>
                <a:cs typeface="Arial"/>
              </a:rPr>
              <a:t>Advantages of </a:t>
            </a:r>
            <a:r>
              <a:rPr lang="en-US" sz="3600" dirty="0" err="1">
                <a:solidFill>
                  <a:srgbClr val="0070C0"/>
                </a:solidFill>
                <a:latin typeface="Times New Roman"/>
                <a:ea typeface="Calibri"/>
                <a:cs typeface="Arial"/>
              </a:rPr>
              <a:t>Benzoylation</a:t>
            </a:r>
            <a:r>
              <a:rPr lang="en-US" sz="3600" dirty="0">
                <a:solidFill>
                  <a:srgbClr val="0070C0"/>
                </a:solidFill>
                <a:latin typeface="Times New Roman"/>
                <a:ea typeface="Calibri"/>
                <a:cs typeface="Arial"/>
              </a:rPr>
              <a:t> over Acetylation:</a:t>
            </a:r>
            <a:endParaRPr lang="en-GB" sz="3600" dirty="0">
              <a:solidFill>
                <a:srgbClr val="0070C0"/>
              </a:solidFill>
              <a:latin typeface="Calibri"/>
              <a:ea typeface="Calibri"/>
              <a:cs typeface="Arial"/>
            </a:endParaRPr>
          </a:p>
          <a:p>
            <a:pPr marL="0" indent="0">
              <a:lnSpc>
                <a:spcPct val="115000"/>
              </a:lnSpc>
              <a:spcAft>
                <a:spcPts val="0"/>
              </a:spcAft>
              <a:buNone/>
            </a:pPr>
            <a:r>
              <a:rPr lang="en-US" sz="3600" dirty="0">
                <a:solidFill>
                  <a:srgbClr val="231F20"/>
                </a:solidFill>
                <a:latin typeface="Times New Roman"/>
                <a:ea typeface="Calibri"/>
                <a:cs typeface="Arial"/>
              </a:rPr>
              <a:t>   </a:t>
            </a:r>
            <a:r>
              <a:rPr lang="en-US" sz="2000" dirty="0">
                <a:solidFill>
                  <a:srgbClr val="231F20"/>
                </a:solidFill>
                <a:latin typeface="NewCenturySchlbk-Roman"/>
                <a:ea typeface="Calibri"/>
                <a:cs typeface="NewCenturySchlbk-Roman"/>
              </a:rPr>
              <a:t> </a:t>
            </a:r>
            <a:r>
              <a:rPr lang="en-US" dirty="0">
                <a:solidFill>
                  <a:srgbClr val="231F20"/>
                </a:solidFill>
                <a:latin typeface="Times New Roman"/>
                <a:ea typeface="Calibri"/>
                <a:cs typeface="Arial"/>
              </a:rPr>
              <a:t>There are, in fact, two</a:t>
            </a:r>
            <a:r>
              <a:rPr lang="en-US" i="1" dirty="0">
                <a:solidFill>
                  <a:srgbClr val="231F20"/>
                </a:solidFill>
                <a:latin typeface="Times New Roman"/>
                <a:ea typeface="Calibri"/>
                <a:cs typeface="Arial"/>
              </a:rPr>
              <a:t> </a:t>
            </a:r>
            <a:r>
              <a:rPr lang="en-US" dirty="0">
                <a:solidFill>
                  <a:srgbClr val="231F20"/>
                </a:solidFill>
                <a:latin typeface="Times New Roman"/>
                <a:ea typeface="Calibri"/>
                <a:cs typeface="Arial"/>
              </a:rPr>
              <a:t>major advantages of </a:t>
            </a:r>
            <a:r>
              <a:rPr lang="en-US" dirty="0" err="1">
                <a:solidFill>
                  <a:srgbClr val="231F20"/>
                </a:solidFill>
                <a:latin typeface="Times New Roman"/>
                <a:ea typeface="Calibri"/>
                <a:cs typeface="Arial"/>
              </a:rPr>
              <a:t>benzoylation</a:t>
            </a:r>
            <a:r>
              <a:rPr lang="en-US" dirty="0">
                <a:solidFill>
                  <a:srgbClr val="231F20"/>
                </a:solidFill>
                <a:latin typeface="Times New Roman"/>
                <a:ea typeface="Calibri"/>
                <a:cs typeface="Arial"/>
              </a:rPr>
              <a:t> over acetylation, namely :</a:t>
            </a:r>
            <a:endParaRPr lang="en-GB" sz="2800" dirty="0">
              <a:latin typeface="Calibri"/>
              <a:ea typeface="Calibri"/>
              <a:cs typeface="Arial"/>
            </a:endParaRPr>
          </a:p>
          <a:p>
            <a:pPr marL="0" indent="0">
              <a:lnSpc>
                <a:spcPct val="115000"/>
              </a:lnSpc>
              <a:spcAft>
                <a:spcPts val="0"/>
              </a:spcAft>
              <a:buNone/>
            </a:pPr>
            <a:r>
              <a:rPr lang="en-US" dirty="0">
                <a:solidFill>
                  <a:srgbClr val="231F20"/>
                </a:solidFill>
                <a:latin typeface="Times New Roman"/>
                <a:ea typeface="Calibri"/>
                <a:cs typeface="Arial"/>
              </a:rPr>
              <a:t>(</a:t>
            </a:r>
            <a:r>
              <a:rPr lang="en-US" i="1" dirty="0">
                <a:solidFill>
                  <a:srgbClr val="231F20"/>
                </a:solidFill>
                <a:latin typeface="Times New Roman"/>
                <a:ea typeface="Calibri"/>
                <a:cs typeface="Arial"/>
              </a:rPr>
              <a:t>a</a:t>
            </a:r>
            <a:r>
              <a:rPr lang="en-US" dirty="0">
                <a:solidFill>
                  <a:srgbClr val="231F20"/>
                </a:solidFill>
                <a:latin typeface="Times New Roman"/>
                <a:ea typeface="Calibri"/>
                <a:cs typeface="Arial"/>
              </a:rPr>
              <a:t>) </a:t>
            </a:r>
            <a:r>
              <a:rPr lang="en-US" i="1" dirty="0">
                <a:solidFill>
                  <a:srgbClr val="231F20"/>
                </a:solidFill>
                <a:latin typeface="Times New Roman"/>
                <a:ea typeface="Calibri"/>
                <a:cs typeface="Arial"/>
              </a:rPr>
              <a:t>First</a:t>
            </a:r>
            <a:r>
              <a:rPr lang="en-US" dirty="0">
                <a:solidFill>
                  <a:srgbClr val="231F20"/>
                </a:solidFill>
                <a:latin typeface="Times New Roman"/>
                <a:ea typeface="Calibri"/>
                <a:cs typeface="Arial"/>
              </a:rPr>
              <a:t>, generally the benzoyl derivatives are obtained as crystalline solids having comparatively higher melting points than the corresponding acetyl </a:t>
            </a:r>
            <a:r>
              <a:rPr lang="en-US" dirty="0" err="1" smtClean="0">
                <a:solidFill>
                  <a:srgbClr val="231F20"/>
                </a:solidFill>
                <a:latin typeface="Times New Roman"/>
                <a:ea typeface="Calibri"/>
                <a:cs typeface="Arial"/>
              </a:rPr>
              <a:t>derivatives,besides</a:t>
            </a:r>
            <a:r>
              <a:rPr lang="en-US" dirty="0">
                <a:solidFill>
                  <a:srgbClr val="231F20"/>
                </a:solidFill>
                <a:latin typeface="Times New Roman"/>
                <a:ea typeface="Calibri"/>
                <a:cs typeface="Arial"/>
              </a:rPr>
              <a:t>, possessing lower </a:t>
            </a:r>
            <a:r>
              <a:rPr lang="en-US" dirty="0" err="1">
                <a:solidFill>
                  <a:srgbClr val="231F20"/>
                </a:solidFill>
                <a:latin typeface="Times New Roman"/>
                <a:ea typeface="Calibri"/>
                <a:cs typeface="Arial"/>
              </a:rPr>
              <a:t>solubilities</a:t>
            </a:r>
            <a:r>
              <a:rPr lang="en-US" dirty="0">
                <a:solidFill>
                  <a:srgbClr val="231F20"/>
                </a:solidFill>
                <a:latin typeface="Times New Roman"/>
                <a:ea typeface="Calibri"/>
                <a:cs typeface="Arial"/>
              </a:rPr>
              <a:t> in a wide range of solvents.</a:t>
            </a:r>
            <a:endParaRPr lang="en-GB" sz="2800" dirty="0">
              <a:latin typeface="Calibri"/>
              <a:ea typeface="Calibri"/>
              <a:cs typeface="Arial"/>
            </a:endParaRPr>
          </a:p>
          <a:p>
            <a:pPr marL="0" indent="0">
              <a:buNone/>
            </a:pPr>
            <a:endParaRPr lang="en-GB" dirty="0"/>
          </a:p>
        </p:txBody>
      </p:sp>
    </p:spTree>
    <p:extLst>
      <p:ext uri="{BB962C8B-B14F-4D97-AF65-F5344CB8AC3E}">
        <p14:creationId xmlns:p14="http://schemas.microsoft.com/office/powerpoint/2010/main" val="3037019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260648"/>
            <a:ext cx="7871792" cy="6192688"/>
          </a:xfrm>
        </p:spPr>
        <p:txBody>
          <a:bodyPr/>
          <a:lstStyle/>
          <a:p>
            <a:pPr marL="0" indent="0">
              <a:lnSpc>
                <a:spcPct val="115000"/>
              </a:lnSpc>
              <a:spcAft>
                <a:spcPts val="0"/>
              </a:spcAft>
              <a:buNone/>
            </a:pPr>
            <a:r>
              <a:rPr lang="en-US" dirty="0">
                <a:solidFill>
                  <a:srgbClr val="231F20"/>
                </a:solidFill>
                <a:latin typeface="Times New Roman"/>
                <a:ea typeface="Calibri"/>
                <a:cs typeface="Arial"/>
              </a:rPr>
              <a:t>(</a:t>
            </a:r>
            <a:r>
              <a:rPr lang="en-US" i="1" dirty="0">
                <a:solidFill>
                  <a:srgbClr val="231F20"/>
                </a:solidFill>
                <a:latin typeface="Times New Roman"/>
                <a:ea typeface="Calibri"/>
                <a:cs typeface="Arial"/>
              </a:rPr>
              <a:t>b</a:t>
            </a:r>
            <a:r>
              <a:rPr lang="en-US" dirty="0">
                <a:solidFill>
                  <a:srgbClr val="231F20"/>
                </a:solidFill>
                <a:latin typeface="Times New Roman"/>
                <a:ea typeface="Calibri"/>
                <a:cs typeface="Arial"/>
              </a:rPr>
              <a:t>) </a:t>
            </a:r>
            <a:r>
              <a:rPr lang="en-US" i="1" dirty="0">
                <a:solidFill>
                  <a:srgbClr val="231F20"/>
                </a:solidFill>
                <a:latin typeface="Times New Roman"/>
                <a:ea typeface="Calibri"/>
                <a:cs typeface="Arial"/>
              </a:rPr>
              <a:t>Secondly</a:t>
            </a:r>
            <a:r>
              <a:rPr lang="en-US" dirty="0">
                <a:solidFill>
                  <a:srgbClr val="231F20"/>
                </a:solidFill>
                <a:latin typeface="Times New Roman"/>
                <a:ea typeface="Calibri"/>
                <a:cs typeface="Arial"/>
              </a:rPr>
              <a:t>, the benzoyl derivatives may be prepared rapidly and conveniently in aqueous medium, as compared to the ‘acetylation’ carried out in acetic anhydride, acetyl chloride, and glacial acetic acid ; in addition to the fact that </a:t>
            </a:r>
            <a:r>
              <a:rPr lang="en-US" i="1" dirty="0">
                <a:solidFill>
                  <a:srgbClr val="231F20"/>
                </a:solidFill>
                <a:latin typeface="Times New Roman"/>
                <a:ea typeface="Calibri"/>
                <a:cs typeface="Arial"/>
              </a:rPr>
              <a:t>benzoyl chloride</a:t>
            </a:r>
            <a:r>
              <a:rPr lang="en-US" dirty="0">
                <a:solidFill>
                  <a:srgbClr val="231F20"/>
                </a:solidFill>
                <a:latin typeface="Times New Roman"/>
                <a:ea typeface="Calibri"/>
                <a:cs typeface="Arial"/>
              </a:rPr>
              <a:t> undergoes hydrolysis rather extremely slowly and sluggishly.</a:t>
            </a:r>
            <a:endParaRPr lang="en-GB" sz="2800" dirty="0">
              <a:latin typeface="Calibri"/>
              <a:ea typeface="Calibri"/>
              <a:cs typeface="Arial"/>
            </a:endParaRPr>
          </a:p>
          <a:p>
            <a:pPr marL="0" indent="0" algn="just">
              <a:lnSpc>
                <a:spcPct val="115000"/>
              </a:lnSpc>
              <a:spcAft>
                <a:spcPts val="0"/>
              </a:spcAft>
              <a:buNone/>
            </a:pPr>
            <a:r>
              <a:rPr lang="en-US" i="1" dirty="0">
                <a:solidFill>
                  <a:srgbClr val="231F20"/>
                </a:solidFill>
                <a:latin typeface="Times New Roman"/>
                <a:ea typeface="Calibri"/>
                <a:cs typeface="Arial"/>
              </a:rPr>
              <a:t> </a:t>
            </a:r>
            <a:endParaRPr lang="en-GB" sz="2800" dirty="0">
              <a:latin typeface="Calibri"/>
              <a:ea typeface="Calibri"/>
              <a:cs typeface="Arial"/>
            </a:endParaRPr>
          </a:p>
          <a:p>
            <a:pPr marL="0" indent="0" algn="just">
              <a:lnSpc>
                <a:spcPct val="115000"/>
              </a:lnSpc>
              <a:spcAft>
                <a:spcPts val="0"/>
              </a:spcAft>
              <a:buNone/>
            </a:pPr>
            <a:r>
              <a:rPr lang="en-US" i="1" dirty="0">
                <a:solidFill>
                  <a:srgbClr val="231F20"/>
                </a:solidFill>
                <a:latin typeface="Times New Roman"/>
                <a:ea typeface="Calibri"/>
                <a:cs typeface="Arial"/>
              </a:rPr>
              <a:t> </a:t>
            </a:r>
            <a:endParaRPr lang="en-GB" sz="2800" dirty="0">
              <a:latin typeface="Calibri"/>
              <a:ea typeface="Calibri"/>
              <a:cs typeface="Arial"/>
            </a:endParaRPr>
          </a:p>
          <a:p>
            <a:pPr marL="0" indent="0">
              <a:buNone/>
            </a:pPr>
            <a:endParaRPr lang="en-GB" dirty="0"/>
          </a:p>
        </p:txBody>
      </p:sp>
    </p:spTree>
    <p:extLst>
      <p:ext uri="{BB962C8B-B14F-4D97-AF65-F5344CB8AC3E}">
        <p14:creationId xmlns:p14="http://schemas.microsoft.com/office/powerpoint/2010/main" val="1725804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260648"/>
            <a:ext cx="8015808" cy="6192688"/>
          </a:xfrm>
        </p:spPr>
        <p:txBody>
          <a:bodyPr/>
          <a:lstStyle/>
          <a:p>
            <a:pPr marL="0" indent="0" algn="ctr">
              <a:lnSpc>
                <a:spcPct val="115000"/>
              </a:lnSpc>
              <a:spcAft>
                <a:spcPts val="0"/>
              </a:spcAft>
              <a:buNone/>
            </a:pPr>
            <a:r>
              <a:rPr lang="en-US" sz="3600" dirty="0">
                <a:solidFill>
                  <a:srgbClr val="0070C0"/>
                </a:solidFill>
                <a:latin typeface="Times New Roman"/>
                <a:ea typeface="Calibri"/>
                <a:cs typeface="Arial"/>
              </a:rPr>
              <a:t>Synthesis of Benzoyl Glycine</a:t>
            </a:r>
            <a:endParaRPr lang="en-GB" sz="3600" dirty="0">
              <a:solidFill>
                <a:srgbClr val="0070C0"/>
              </a:solidFill>
              <a:latin typeface="Calibri"/>
              <a:ea typeface="Calibri"/>
              <a:cs typeface="Arial"/>
            </a:endParaRPr>
          </a:p>
          <a:p>
            <a:pPr marL="0" indent="0">
              <a:lnSpc>
                <a:spcPct val="115000"/>
              </a:lnSpc>
              <a:spcAft>
                <a:spcPts val="0"/>
              </a:spcAft>
              <a:buNone/>
            </a:pPr>
            <a:r>
              <a:rPr lang="en-US" sz="3600" dirty="0">
                <a:solidFill>
                  <a:srgbClr val="0070C0"/>
                </a:solidFill>
                <a:latin typeface="Times New Roman"/>
                <a:ea typeface="Calibri"/>
                <a:cs typeface="Arial"/>
              </a:rPr>
              <a:t>Theory:</a:t>
            </a:r>
            <a:endParaRPr lang="en-GB" sz="3600" dirty="0">
              <a:solidFill>
                <a:srgbClr val="0070C0"/>
              </a:solidFill>
              <a:latin typeface="Calibri"/>
              <a:ea typeface="Calibri"/>
              <a:cs typeface="Arial"/>
            </a:endParaRPr>
          </a:p>
          <a:p>
            <a:pPr marL="0" indent="0" algn="just">
              <a:lnSpc>
                <a:spcPct val="115000"/>
              </a:lnSpc>
              <a:spcAft>
                <a:spcPts val="0"/>
              </a:spcAft>
              <a:buNone/>
            </a:pPr>
            <a:r>
              <a:rPr lang="en-US" dirty="0">
                <a:solidFill>
                  <a:srgbClr val="231F20"/>
                </a:solidFill>
                <a:latin typeface="Times New Roman"/>
                <a:ea typeface="Calibri"/>
                <a:cs typeface="Arial"/>
              </a:rPr>
              <a:t>   Glycine (</a:t>
            </a:r>
            <a:r>
              <a:rPr lang="en-US" i="1" dirty="0">
                <a:solidFill>
                  <a:srgbClr val="231F20"/>
                </a:solidFill>
                <a:latin typeface="Times New Roman"/>
                <a:ea typeface="Calibri"/>
                <a:cs typeface="Arial"/>
              </a:rPr>
              <a:t>i.e., </a:t>
            </a:r>
            <a:r>
              <a:rPr lang="en-US" dirty="0">
                <a:solidFill>
                  <a:srgbClr val="231F20"/>
                </a:solidFill>
                <a:latin typeface="Times New Roman"/>
                <a:ea typeface="Calibri"/>
                <a:cs typeface="Arial"/>
              </a:rPr>
              <a:t>α-</a:t>
            </a:r>
            <a:r>
              <a:rPr lang="en-US" dirty="0" err="1">
                <a:solidFill>
                  <a:srgbClr val="231F20"/>
                </a:solidFill>
                <a:latin typeface="Times New Roman"/>
                <a:ea typeface="Calibri"/>
                <a:cs typeface="Arial"/>
              </a:rPr>
              <a:t>aminoacetic</a:t>
            </a:r>
            <a:r>
              <a:rPr lang="en-US" dirty="0">
                <a:solidFill>
                  <a:srgbClr val="231F20"/>
                </a:solidFill>
                <a:latin typeface="Times New Roman"/>
                <a:ea typeface="Calibri"/>
                <a:cs typeface="Arial"/>
              </a:rPr>
              <a:t> acid) interacts with one mole of benzoyl chloride, in the</a:t>
            </a:r>
            <a:endParaRPr lang="en-GB" sz="2800" dirty="0">
              <a:latin typeface="Calibri"/>
              <a:ea typeface="Calibri"/>
              <a:cs typeface="Arial"/>
            </a:endParaRPr>
          </a:p>
          <a:p>
            <a:pPr marL="0" indent="0" algn="just">
              <a:lnSpc>
                <a:spcPct val="115000"/>
              </a:lnSpc>
              <a:spcAft>
                <a:spcPts val="0"/>
              </a:spcAft>
              <a:buNone/>
            </a:pPr>
            <a:r>
              <a:rPr lang="en-US" dirty="0">
                <a:solidFill>
                  <a:srgbClr val="231F20"/>
                </a:solidFill>
                <a:latin typeface="Times New Roman"/>
                <a:ea typeface="Calibri"/>
                <a:cs typeface="Arial"/>
              </a:rPr>
              <a:t>presence of 10% (</a:t>
            </a:r>
            <a:r>
              <a:rPr lang="en-US" i="1" dirty="0">
                <a:solidFill>
                  <a:srgbClr val="231F20"/>
                </a:solidFill>
                <a:latin typeface="Times New Roman"/>
                <a:ea typeface="Calibri"/>
                <a:cs typeface="Arial"/>
              </a:rPr>
              <a:t>w</a:t>
            </a:r>
            <a:r>
              <a:rPr lang="en-US" dirty="0">
                <a:solidFill>
                  <a:srgbClr val="231F20"/>
                </a:solidFill>
                <a:latin typeface="Times New Roman"/>
                <a:ea typeface="Calibri"/>
                <a:cs typeface="Arial"/>
              </a:rPr>
              <a:t>/</a:t>
            </a:r>
            <a:r>
              <a:rPr lang="en-US" i="1" dirty="0">
                <a:solidFill>
                  <a:srgbClr val="231F20"/>
                </a:solidFill>
                <a:latin typeface="Times New Roman"/>
                <a:ea typeface="Calibri"/>
                <a:cs typeface="Arial"/>
              </a:rPr>
              <a:t>v</a:t>
            </a:r>
            <a:r>
              <a:rPr lang="en-US" dirty="0">
                <a:solidFill>
                  <a:srgbClr val="231F20"/>
                </a:solidFill>
                <a:latin typeface="Times New Roman"/>
                <a:ea typeface="Calibri"/>
                <a:cs typeface="Arial"/>
              </a:rPr>
              <a:t>) </a:t>
            </a:r>
            <a:r>
              <a:rPr lang="en-US" dirty="0" err="1">
                <a:solidFill>
                  <a:srgbClr val="231F20"/>
                </a:solidFill>
                <a:latin typeface="Times New Roman"/>
                <a:ea typeface="Calibri"/>
                <a:cs typeface="Arial"/>
              </a:rPr>
              <a:t>NaOH</a:t>
            </a:r>
            <a:r>
              <a:rPr lang="en-US" dirty="0">
                <a:solidFill>
                  <a:srgbClr val="231F20"/>
                </a:solidFill>
                <a:latin typeface="Times New Roman"/>
                <a:ea typeface="Calibri"/>
                <a:cs typeface="Arial"/>
              </a:rPr>
              <a:t> solution, to yield benzoyl glycine with the elimination of one mole of </a:t>
            </a:r>
            <a:r>
              <a:rPr lang="en-US" dirty="0" err="1">
                <a:solidFill>
                  <a:srgbClr val="231F20"/>
                </a:solidFill>
                <a:latin typeface="Times New Roman"/>
                <a:ea typeface="Calibri"/>
                <a:cs typeface="Arial"/>
              </a:rPr>
              <a:t>HCl</a:t>
            </a:r>
            <a:r>
              <a:rPr lang="en-US" dirty="0">
                <a:solidFill>
                  <a:srgbClr val="231F20"/>
                </a:solidFill>
                <a:latin typeface="Times New Roman"/>
                <a:ea typeface="Calibri"/>
                <a:cs typeface="Arial"/>
              </a:rPr>
              <a:t>. The excess of 10% </a:t>
            </a:r>
            <a:r>
              <a:rPr lang="en-US" dirty="0" err="1">
                <a:solidFill>
                  <a:srgbClr val="231F20"/>
                </a:solidFill>
                <a:latin typeface="Times New Roman"/>
                <a:ea typeface="Calibri"/>
                <a:cs typeface="Arial"/>
              </a:rPr>
              <a:t>NaOH</a:t>
            </a:r>
            <a:r>
              <a:rPr lang="en-US" dirty="0">
                <a:solidFill>
                  <a:srgbClr val="231F20"/>
                </a:solidFill>
                <a:latin typeface="Times New Roman"/>
                <a:ea typeface="Calibri"/>
                <a:cs typeface="Arial"/>
              </a:rPr>
              <a:t> solution serves two purposes, namely : </a:t>
            </a:r>
            <a:r>
              <a:rPr lang="en-US" i="1" dirty="0">
                <a:solidFill>
                  <a:srgbClr val="231F20"/>
                </a:solidFill>
                <a:latin typeface="Times New Roman"/>
                <a:ea typeface="Calibri"/>
                <a:cs typeface="Arial"/>
              </a:rPr>
              <a:t>first</a:t>
            </a:r>
            <a:r>
              <a:rPr lang="en-US" dirty="0">
                <a:solidFill>
                  <a:srgbClr val="231F20"/>
                </a:solidFill>
                <a:latin typeface="Times New Roman"/>
                <a:ea typeface="Calibri"/>
                <a:cs typeface="Arial"/>
              </a:rPr>
              <a:t>, to remove the un reacted benzoyl </a:t>
            </a:r>
            <a:r>
              <a:rPr lang="en-US" dirty="0" smtClean="0">
                <a:solidFill>
                  <a:srgbClr val="231F20"/>
                </a:solidFill>
                <a:latin typeface="Times New Roman"/>
                <a:ea typeface="Calibri"/>
                <a:cs typeface="Arial"/>
              </a:rPr>
              <a:t>chloride</a:t>
            </a:r>
            <a:endParaRPr lang="en-GB" dirty="0"/>
          </a:p>
        </p:txBody>
      </p:sp>
    </p:spTree>
    <p:extLst>
      <p:ext uri="{BB962C8B-B14F-4D97-AF65-F5344CB8AC3E}">
        <p14:creationId xmlns:p14="http://schemas.microsoft.com/office/powerpoint/2010/main" val="1110983032"/>
      </p:ext>
    </p:extLst>
  </p:cSld>
  <p:clrMapOvr>
    <a:masterClrMapping/>
  </p:clrMapOvr>
</p:sld>
</file>

<file path=ppt/theme/theme1.xml><?xml version="1.0" encoding="utf-8"?>
<a:theme xmlns:a="http://schemas.openxmlformats.org/drawingml/2006/main" name="methyl salicylate lab.4 co. 1">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methyl salicylate lab.4 co. 1</Template>
  <TotalTime>1366</TotalTime>
  <Words>918</Words>
  <Application>Microsoft Office PowerPoint</Application>
  <PresentationFormat>On-screen Show (4:3)</PresentationFormat>
  <Paragraphs>46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methyl salicylate lab.4 co. 1</vt:lpstr>
      <vt:lpstr>Synthesis of Benzoyl Glycine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of Methyl Salicylate</dc:title>
  <dc:creator>noor</dc:creator>
  <cp:lastModifiedBy>noor</cp:lastModifiedBy>
  <cp:revision>29</cp:revision>
  <dcterms:created xsi:type="dcterms:W3CDTF">2016-10-31T19:34:18Z</dcterms:created>
  <dcterms:modified xsi:type="dcterms:W3CDTF">2016-12-09T06:08:14Z</dcterms:modified>
</cp:coreProperties>
</file>