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12/22/2019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12/22/2019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12/22/2019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382000" cy="5693866"/>
          </a:xfrm>
          <a:prstGeom prst="rect">
            <a:avLst/>
          </a:prstGeom>
        </p:spPr>
        <p:txBody>
          <a:bodyPr wrap="square">
            <a:spAutoFit/>
          </a:bodyPr>
          <a:lstStyle/>
          <a:p>
            <a:pPr algn="just"/>
            <a:r>
              <a:rPr lang="en-US" sz="2800" b="1" cap="all" dirty="0">
                <a:latin typeface="Times New Roman" panose="02020603050405020304" pitchFamily="18" charset="0"/>
                <a:cs typeface="Times New Roman" panose="02020603050405020304" pitchFamily="18" charset="0"/>
              </a:rPr>
              <a:t>Preparation of acetanilide</a:t>
            </a: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This </a:t>
            </a:r>
            <a:r>
              <a:rPr lang="en-US" sz="2800" dirty="0">
                <a:latin typeface="Times New Roman" panose="02020603050405020304" pitchFamily="18" charset="0"/>
                <a:cs typeface="Times New Roman" panose="02020603050405020304" pitchFamily="18" charset="0"/>
              </a:rPr>
              <a:t>is by acetylation of aniline.</a:t>
            </a:r>
          </a:p>
          <a:p>
            <a:pPr algn="just"/>
            <a:r>
              <a:rPr lang="en-US" sz="2800" dirty="0" smtClean="0">
                <a:latin typeface="Times New Roman" panose="02020603050405020304" pitchFamily="18" charset="0"/>
                <a:cs typeface="Times New Roman" panose="02020603050405020304" pitchFamily="18" charset="0"/>
              </a:rPr>
              <a:t>   Acetanilide </a:t>
            </a:r>
            <a:r>
              <a:rPr lang="en-US" sz="2800" dirty="0">
                <a:latin typeface="Times New Roman" panose="02020603050405020304" pitchFamily="18" charset="0"/>
                <a:cs typeface="Times New Roman" panose="02020603050405020304" pitchFamily="18" charset="0"/>
              </a:rPr>
              <a:t>is the acyl derivative of the primary aromatic amine, aniline.</a:t>
            </a:r>
          </a:p>
          <a:p>
            <a:pPr algn="just"/>
            <a:r>
              <a:rPr lang="en-US" sz="2800" dirty="0" smtClean="0">
                <a:latin typeface="Times New Roman" panose="02020603050405020304" pitchFamily="18" charset="0"/>
                <a:cs typeface="Times New Roman" panose="02020603050405020304" pitchFamily="18" charset="0"/>
              </a:rPr>
              <a:t>   It </a:t>
            </a:r>
            <a:r>
              <a:rPr lang="en-US" sz="2800" dirty="0">
                <a:latin typeface="Times New Roman" panose="02020603050405020304" pitchFamily="18" charset="0"/>
                <a:cs typeface="Times New Roman" panose="02020603050405020304" pitchFamily="18" charset="0"/>
              </a:rPr>
              <a:t>is prepared when aniline in its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salt form is treated with acetic anhydride and anhydrous sodium acetate, stirring, then upon cooling the product (acetanilide) will solidify as glistening plates.</a:t>
            </a:r>
          </a:p>
          <a:p>
            <a:pPr algn="just"/>
            <a:r>
              <a:rPr lang="en-US" sz="2800" dirty="0" smtClean="0">
                <a:latin typeface="Times New Roman" panose="02020603050405020304" pitchFamily="18" charset="0"/>
                <a:cs typeface="Times New Roman" panose="02020603050405020304" pitchFamily="18" charset="0"/>
              </a:rPr>
              <a:t>   We </a:t>
            </a:r>
            <a:r>
              <a:rPr lang="en-US" sz="2800" dirty="0">
                <a:latin typeface="Times New Roman" panose="02020603050405020304" pitchFamily="18" charset="0"/>
                <a:cs typeface="Times New Roman" panose="02020603050405020304" pitchFamily="18" charset="0"/>
              </a:rPr>
              <a:t>use acetic anhydride for acetylation instead of other nucleophiles donating because acetic anhydride is cheap, readily available, easily handles and do not form corrosive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gas although the reaction is moderate.</a:t>
            </a:r>
          </a:p>
        </p:txBody>
      </p:sp>
    </p:spTree>
    <p:extLst>
      <p:ext uri="{BB962C8B-B14F-4D97-AF65-F5344CB8AC3E}">
        <p14:creationId xmlns:p14="http://schemas.microsoft.com/office/powerpoint/2010/main" val="160066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7924800" cy="4401205"/>
          </a:xfrm>
          <a:prstGeom prst="rect">
            <a:avLst/>
          </a:prstGeom>
        </p:spPr>
        <p:txBody>
          <a:bodyPr wrap="square">
            <a:spAutoFit/>
          </a:bodyPr>
          <a:lstStyle/>
          <a:p>
            <a:pPr algn="just"/>
            <a:r>
              <a:rPr lang="en-US" sz="2800" dirty="0" smtClean="0">
                <a:latin typeface="Times New Roman" panose="02020603050405020304" pitchFamily="18" charset="0"/>
                <a:cs typeface="Times New Roman" panose="02020603050405020304" pitchFamily="18" charset="0"/>
              </a:rPr>
              <a:t>   Acetylation </a:t>
            </a:r>
            <a:r>
              <a:rPr lang="en-US" sz="2800" dirty="0">
                <a:latin typeface="Times New Roman" panose="02020603050405020304" pitchFamily="18" charset="0"/>
                <a:cs typeface="Times New Roman" panose="02020603050405020304" pitchFamily="18" charset="0"/>
              </a:rPr>
              <a:t>is done before </a:t>
            </a:r>
            <a:r>
              <a:rPr lang="en-US" sz="2800" dirty="0" err="1">
                <a:latin typeface="Times New Roman" panose="02020603050405020304" pitchFamily="18" charset="0"/>
                <a:cs typeface="Times New Roman" panose="02020603050405020304" pitchFamily="18" charset="0"/>
              </a:rPr>
              <a:t>chlorosulfonation</a:t>
            </a:r>
            <a:r>
              <a:rPr lang="en-US" sz="2800" dirty="0">
                <a:latin typeface="Times New Roman" panose="02020603050405020304" pitchFamily="18" charset="0"/>
                <a:cs typeface="Times New Roman" panose="02020603050405020304" pitchFamily="18" charset="0"/>
              </a:rPr>
              <a:t> because aniline can’t be </a:t>
            </a:r>
            <a:r>
              <a:rPr lang="en-US" sz="2800" dirty="0" err="1">
                <a:latin typeface="Times New Roman" panose="02020603050405020304" pitchFamily="18" charset="0"/>
                <a:cs typeface="Times New Roman" panose="02020603050405020304" pitchFamily="18" charset="0"/>
              </a:rPr>
              <a:t>monosubstituted</a:t>
            </a:r>
            <a:r>
              <a:rPr lang="en-US" sz="2800" dirty="0">
                <a:latin typeface="Times New Roman" panose="02020603050405020304" pitchFamily="18" charset="0"/>
                <a:cs typeface="Times New Roman" panose="02020603050405020304" pitchFamily="18" charset="0"/>
              </a:rPr>
              <a:t> at p-position only because it is very reactive, e.g. aniline nitration give </a:t>
            </a:r>
            <a:r>
              <a:rPr lang="en-US" sz="2800" dirty="0" err="1">
                <a:latin typeface="Times New Roman" panose="02020603050405020304" pitchFamily="18" charset="0"/>
                <a:cs typeface="Times New Roman" panose="02020603050405020304" pitchFamily="18" charset="0"/>
              </a:rPr>
              <a:t>trinitroaniline</a:t>
            </a:r>
            <a:r>
              <a:rPr lang="en-US" sz="2800" dirty="0">
                <a:latin typeface="Times New Roman" panose="02020603050405020304" pitchFamily="18" charset="0"/>
                <a:cs typeface="Times New Roman" panose="02020603050405020304" pitchFamily="18" charset="0"/>
              </a:rPr>
              <a:t>, so we can’t get </a:t>
            </a:r>
            <a:r>
              <a:rPr lang="en-US" sz="2800" dirty="0" err="1">
                <a:latin typeface="Times New Roman" panose="02020603050405020304" pitchFamily="18" charset="0"/>
                <a:cs typeface="Times New Roman" panose="02020603050405020304" pitchFamily="18" charset="0"/>
              </a:rPr>
              <a:t>monosubstituted</a:t>
            </a:r>
            <a:r>
              <a:rPr lang="en-US" sz="2800" dirty="0">
                <a:latin typeface="Times New Roman" panose="02020603050405020304" pitchFamily="18" charset="0"/>
                <a:cs typeface="Times New Roman" panose="02020603050405020304" pitchFamily="18" charset="0"/>
              </a:rPr>
              <a:t> sulfonamide. </a:t>
            </a:r>
          </a:p>
          <a:p>
            <a:pPr algn="just"/>
            <a:r>
              <a:rPr lang="en-US" sz="2800" dirty="0" smtClean="0">
                <a:latin typeface="Times New Roman" panose="02020603050405020304" pitchFamily="18" charset="0"/>
                <a:cs typeface="Times New Roman" panose="02020603050405020304" pitchFamily="18" charset="0"/>
              </a:rPr>
              <a:t>   In aniline Electrophilic </a:t>
            </a:r>
            <a:r>
              <a:rPr lang="en-US" sz="2800" dirty="0">
                <a:latin typeface="Times New Roman" panose="02020603050405020304" pitchFamily="18" charset="0"/>
                <a:cs typeface="Times New Roman" panose="02020603050405020304" pitchFamily="18" charset="0"/>
              </a:rPr>
              <a:t>substitution occurs on o- and </a:t>
            </a:r>
            <a:r>
              <a:rPr lang="en-US" sz="2800" dirty="0" smtClean="0">
                <a:latin typeface="Times New Roman" panose="02020603050405020304" pitchFamily="18" charset="0"/>
                <a:cs typeface="Times New Roman" panose="02020603050405020304" pitchFamily="18" charset="0"/>
              </a:rPr>
              <a:t>p-position </a:t>
            </a:r>
            <a:r>
              <a:rPr lang="en-US" sz="2800" dirty="0">
                <a:latin typeface="Times New Roman" panose="02020603050405020304" pitchFamily="18" charset="0"/>
                <a:cs typeface="Times New Roman" panose="02020603050405020304" pitchFamily="18" charset="0"/>
              </a:rPr>
              <a:t>but in </a:t>
            </a:r>
            <a:r>
              <a:rPr lang="en-US" sz="2800" dirty="0" smtClean="0">
                <a:latin typeface="Times New Roman" panose="02020603050405020304" pitchFamily="18" charset="0"/>
                <a:cs typeface="Times New Roman" panose="02020603050405020304" pitchFamily="18" charset="0"/>
              </a:rPr>
              <a:t>Acetanilide ,  </a:t>
            </a:r>
            <a:r>
              <a:rPr lang="en-US" sz="2800" dirty="0">
                <a:latin typeface="Times New Roman" panose="02020603050405020304" pitchFamily="18" charset="0"/>
                <a:cs typeface="Times New Roman" panose="02020603050405020304" pitchFamily="18" charset="0"/>
              </a:rPr>
              <a:t>In part of time, electrons are shared with the ring and sometimes, they are shared with C of carbonyl which </a:t>
            </a:r>
            <a:r>
              <a:rPr lang="en-US" sz="2800" dirty="0" smtClean="0">
                <a:latin typeface="Times New Roman" panose="02020603050405020304" pitchFamily="18" charset="0"/>
                <a:cs typeface="Times New Roman" panose="02020603050405020304" pitchFamily="18" charset="0"/>
              </a:rPr>
              <a:t>is cause  </a:t>
            </a:r>
            <a:r>
              <a:rPr lang="en-US" sz="2800" dirty="0">
                <a:latin typeface="Times New Roman" panose="02020603050405020304" pitchFamily="18" charset="0"/>
                <a:cs typeface="Times New Roman" panose="02020603050405020304" pitchFamily="18" charset="0"/>
              </a:rPr>
              <a:t>electron deficient due to </a:t>
            </a:r>
            <a:r>
              <a:rPr lang="en-US" sz="2800" dirty="0" smtClean="0">
                <a:latin typeface="Times New Roman" panose="02020603050405020304" pitchFamily="18" charset="0"/>
                <a:cs typeface="Times New Roman" panose="02020603050405020304" pitchFamily="18" charset="0"/>
              </a:rPr>
              <a:t>polarization.</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6820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85800"/>
            <a:ext cx="8153400" cy="3108543"/>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Also, in order to decrease activity of aromatic ring (deactivation of the aromatic ring) by decreasing electronic density on the ring particularly on the 2-ortho position. This is done by acetylation of aniline where the acetyl group will exert inductive effect and steric hindrance effect, then </a:t>
            </a:r>
            <a:r>
              <a:rPr lang="en-US" sz="2800" dirty="0" err="1">
                <a:latin typeface="Times New Roman" panose="02020603050405020304" pitchFamily="18" charset="0"/>
                <a:cs typeface="Times New Roman" panose="02020603050405020304" pitchFamily="18" charset="0"/>
              </a:rPr>
              <a:t>monosubstitution</a:t>
            </a:r>
            <a:r>
              <a:rPr lang="en-US" sz="2800" dirty="0">
                <a:latin typeface="Times New Roman" panose="02020603050405020304" pitchFamily="18" charset="0"/>
                <a:cs typeface="Times New Roman" panose="02020603050405020304" pitchFamily="18" charset="0"/>
              </a:rPr>
              <a:t> on the p-position will be obtained. </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1994838857"/>
              </p:ext>
            </p:extLst>
          </p:nvPr>
        </p:nvGraphicFramePr>
        <p:xfrm>
          <a:off x="448268" y="4191000"/>
          <a:ext cx="8467132" cy="1788185"/>
        </p:xfrm>
        <a:graphic>
          <a:graphicData uri="http://schemas.openxmlformats.org/presentationml/2006/ole">
            <mc:AlternateContent xmlns:mc="http://schemas.openxmlformats.org/markup-compatibility/2006">
              <mc:Choice xmlns:v="urn:schemas-microsoft-com:vml" Requires="v">
                <p:oleObj spid="_x0000_s1050" name="CS ChemDraw Drawing" r:id="rId3" imgW="6334760" imgH="1336040" progId="ChemDraw.Document.6.0">
                  <p:embed/>
                </p:oleObj>
              </mc:Choice>
              <mc:Fallback>
                <p:oleObj name="CS ChemDraw Drawing" r:id="rId3" imgW="6334760" imgH="133604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8268" y="4191000"/>
                        <a:ext cx="8467132" cy="1788185"/>
                      </a:xfrm>
                      <a:prstGeom prst="rect">
                        <a:avLst/>
                      </a:prstGeom>
                      <a:noFill/>
                    </p:spPr>
                  </p:pic>
                </p:oleObj>
              </mc:Fallback>
            </mc:AlternateContent>
          </a:graphicData>
        </a:graphic>
      </p:graphicFrame>
    </p:spTree>
    <p:extLst>
      <p:ext uri="{BB962C8B-B14F-4D97-AF65-F5344CB8AC3E}">
        <p14:creationId xmlns:p14="http://schemas.microsoft.com/office/powerpoint/2010/main" val="3987554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8001000" cy="2677656"/>
          </a:xfrm>
          <a:prstGeom prst="rect">
            <a:avLst/>
          </a:prstGeom>
        </p:spPr>
        <p:txBody>
          <a:bodyPr wrap="square">
            <a:spAutoFit/>
          </a:bodyPr>
          <a:lstStyle/>
          <a:p>
            <a:r>
              <a:rPr lang="en-US" sz="2800" b="1" i="1" dirty="0" smtClean="0">
                <a:latin typeface="Times New Roman" panose="02020603050405020304" pitchFamily="18" charset="0"/>
                <a:cs typeface="Times New Roman" panose="02020603050405020304" pitchFamily="18" charset="0"/>
              </a:rPr>
              <a:t>Mechanism of the reaction (role of </a:t>
            </a:r>
            <a:r>
              <a:rPr lang="en-US" sz="2800" b="1" i="1" dirty="0" err="1" smtClean="0">
                <a:latin typeface="Times New Roman" panose="02020603050405020304" pitchFamily="18" charset="0"/>
                <a:cs typeface="Times New Roman" panose="02020603050405020304" pitchFamily="18" charset="0"/>
              </a:rPr>
              <a:t>HCl</a:t>
            </a:r>
            <a:r>
              <a:rPr lang="en-US" sz="2800" b="1" i="1" dirty="0" smtClean="0">
                <a:latin typeface="Times New Roman" panose="02020603050405020304" pitchFamily="18" charset="0"/>
                <a:cs typeface="Times New Roman" panose="02020603050405020304" pitchFamily="18" charset="0"/>
              </a:rPr>
              <a:t>):</a:t>
            </a:r>
          </a:p>
          <a:p>
            <a:pPr lvl="0"/>
            <a:r>
              <a:rPr lang="en-US" sz="2800" dirty="0" err="1" smtClean="0">
                <a:latin typeface="Times New Roman" panose="02020603050405020304" pitchFamily="18" charset="0"/>
                <a:cs typeface="Times New Roman" panose="02020603050405020304" pitchFamily="18" charset="0"/>
              </a:rPr>
              <a:t>HCl</a:t>
            </a:r>
            <a:r>
              <a:rPr lang="en-US" sz="2800" dirty="0" smtClean="0">
                <a:latin typeface="Times New Roman" panose="02020603050405020304" pitchFamily="18" charset="0"/>
                <a:cs typeface="Times New Roman" panose="02020603050405020304" pitchFamily="18" charset="0"/>
              </a:rPr>
              <a:t> acid is added to solubilize aniline at the beginning since aniline is water-insoluble, so we add </a:t>
            </a:r>
            <a:r>
              <a:rPr lang="en-US" sz="2800" dirty="0" err="1" smtClean="0">
                <a:latin typeface="Times New Roman" panose="02020603050405020304" pitchFamily="18" charset="0"/>
                <a:cs typeface="Times New Roman" panose="02020603050405020304" pitchFamily="18" charset="0"/>
              </a:rPr>
              <a:t>HCl</a:t>
            </a:r>
            <a:r>
              <a:rPr lang="en-US" sz="2800" dirty="0" smtClean="0">
                <a:latin typeface="Times New Roman" panose="02020603050405020304" pitchFamily="18" charset="0"/>
                <a:cs typeface="Times New Roman" panose="02020603050405020304" pitchFamily="18" charset="0"/>
              </a:rPr>
              <a:t> to get </a:t>
            </a:r>
            <a:r>
              <a:rPr lang="en-US" sz="2800" dirty="0" err="1" smtClean="0">
                <a:latin typeface="Times New Roman" panose="02020603050405020304" pitchFamily="18" charset="0"/>
                <a:cs typeface="Times New Roman" panose="02020603050405020304" pitchFamily="18" charset="0"/>
              </a:rPr>
              <a:t>anilinium</a:t>
            </a:r>
            <a:r>
              <a:rPr lang="en-US" sz="2800" dirty="0" smtClean="0">
                <a:latin typeface="Times New Roman" panose="02020603050405020304" pitchFamily="18" charset="0"/>
                <a:cs typeface="Times New Roman" panose="02020603050405020304" pitchFamily="18" charset="0"/>
              </a:rPr>
              <a:t> chloride which is water-soluble.</a:t>
            </a:r>
          </a:p>
          <a:p>
            <a:pPr lvl="0"/>
            <a:r>
              <a:rPr lang="en-US" sz="2800" dirty="0" err="1" smtClean="0">
                <a:latin typeface="Times New Roman" panose="02020603050405020304" pitchFamily="18" charset="0"/>
                <a:cs typeface="Times New Roman" panose="02020603050405020304" pitchFamily="18" charset="0"/>
              </a:rPr>
              <a:t>HCl</a:t>
            </a:r>
            <a:r>
              <a:rPr lang="en-US" sz="2800" dirty="0" smtClean="0">
                <a:latin typeface="Times New Roman" panose="02020603050405020304" pitchFamily="18" charset="0"/>
                <a:cs typeface="Times New Roman" panose="02020603050405020304" pitchFamily="18" charset="0"/>
              </a:rPr>
              <a:t> is used to activate acetic anhydride since there is no reaction between aniline and acetic anhydride.</a:t>
            </a:r>
            <a:endParaRPr lang="en-US" sz="2800" dirty="0">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2991798621"/>
              </p:ext>
            </p:extLst>
          </p:nvPr>
        </p:nvGraphicFramePr>
        <p:xfrm>
          <a:off x="1828800" y="3657600"/>
          <a:ext cx="6032500" cy="1447800"/>
        </p:xfrm>
        <a:graphic>
          <a:graphicData uri="http://schemas.openxmlformats.org/presentationml/2006/ole">
            <mc:AlternateContent xmlns:mc="http://schemas.openxmlformats.org/markup-compatibility/2006">
              <mc:Choice xmlns:v="urn:schemas-microsoft-com:vml" Requires="v">
                <p:oleObj spid="_x0000_s2072" name="CS ChemDraw Drawing" r:id="rId3" imgW="3771900" imgH="896620" progId="ChemDraw.Document.6.0">
                  <p:embed/>
                </p:oleObj>
              </mc:Choice>
              <mc:Fallback>
                <p:oleObj name="CS ChemDraw Drawing" r:id="rId3" imgW="3771900" imgH="89662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657600"/>
                        <a:ext cx="6032500" cy="1447800"/>
                      </a:xfrm>
                      <a:prstGeom prst="rect">
                        <a:avLst/>
                      </a:prstGeom>
                      <a:noFill/>
                    </p:spPr>
                  </p:pic>
                </p:oleObj>
              </mc:Fallback>
            </mc:AlternateContent>
          </a:graphicData>
        </a:graphic>
      </p:graphicFrame>
    </p:spTree>
    <p:extLst>
      <p:ext uri="{BB962C8B-B14F-4D97-AF65-F5344CB8AC3E}">
        <p14:creationId xmlns:p14="http://schemas.microsoft.com/office/powerpoint/2010/main" val="3572925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500" y="304800"/>
            <a:ext cx="8001000" cy="2677656"/>
          </a:xfrm>
          <a:prstGeom prst="rect">
            <a:avLst/>
          </a:prstGeom>
        </p:spPr>
        <p:txBody>
          <a:bodyPr wrap="square">
            <a:spAutoFit/>
          </a:bodyPr>
          <a:lstStyle/>
          <a:p>
            <a:pPr algn="just"/>
            <a:r>
              <a:rPr lang="en-US" sz="2800" dirty="0" smtClean="0">
                <a:latin typeface="Times New Roman" panose="02020603050405020304" pitchFamily="18" charset="0"/>
                <a:cs typeface="Times New Roman" panose="02020603050405020304" pitchFamily="18" charset="0"/>
              </a:rPr>
              <a:t>   In </a:t>
            </a:r>
            <a:r>
              <a:rPr lang="en-US" sz="2800" dirty="0">
                <a:latin typeface="Times New Roman" panose="02020603050405020304" pitchFamily="18" charset="0"/>
                <a:cs typeface="Times New Roman" panose="02020603050405020304" pitchFamily="18" charset="0"/>
              </a:rPr>
              <a:t>this case we need aniline in the free form (i.e., the 2 electrons of N are free), and in order to obtain free aniline to attach to acetic anhydride to give active acetanilide, we must liberate it by the addition of weak acid salt (anhydrous sodium acetate) which liberates aniline, then the 2 electrons of N are free to attach.</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3341855282"/>
              </p:ext>
            </p:extLst>
          </p:nvPr>
        </p:nvGraphicFramePr>
        <p:xfrm>
          <a:off x="2133600" y="2957056"/>
          <a:ext cx="5867400" cy="3831325"/>
        </p:xfrm>
        <a:graphic>
          <a:graphicData uri="http://schemas.openxmlformats.org/presentationml/2006/ole">
            <mc:AlternateContent xmlns:mc="http://schemas.openxmlformats.org/markup-compatibility/2006">
              <mc:Choice xmlns:v="urn:schemas-microsoft-com:vml" Requires="v">
                <p:oleObj spid="_x0000_s3096" name="CS ChemDraw Drawing" r:id="rId3" imgW="5570220" imgH="3642360" progId="ChemDraw.Document.6.0">
                  <p:embed/>
                </p:oleObj>
              </mc:Choice>
              <mc:Fallback>
                <p:oleObj name="CS ChemDraw Drawing" r:id="rId3" imgW="5570220" imgH="364236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957056"/>
                        <a:ext cx="5867400" cy="3831325"/>
                      </a:xfrm>
                      <a:prstGeom prst="rect">
                        <a:avLst/>
                      </a:prstGeom>
                      <a:noFill/>
                    </p:spPr>
                  </p:pic>
                </p:oleObj>
              </mc:Fallback>
            </mc:AlternateContent>
          </a:graphicData>
        </a:graphic>
      </p:graphicFrame>
    </p:spTree>
    <p:extLst>
      <p:ext uri="{BB962C8B-B14F-4D97-AF65-F5344CB8AC3E}">
        <p14:creationId xmlns:p14="http://schemas.microsoft.com/office/powerpoint/2010/main" val="346642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57200"/>
            <a:ext cx="8153400" cy="2677656"/>
          </a:xfrm>
          <a:prstGeom prst="rect">
            <a:avLst/>
          </a:prstGeom>
        </p:spPr>
        <p:txBody>
          <a:bodyPr wrap="square">
            <a:spAutoFit/>
          </a:bodyPr>
          <a:lstStyle/>
          <a:p>
            <a:r>
              <a:rPr lang="en-US" sz="2800" b="1" i="1" dirty="0">
                <a:latin typeface="Times New Roman" panose="02020603050405020304" pitchFamily="18" charset="0"/>
                <a:cs typeface="Times New Roman" panose="02020603050405020304" pitchFamily="18" charset="0"/>
              </a:rPr>
              <a:t>Properties of acetanilide:</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It crystallizes in colorless glistening plates.</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It is sparingly soluble in water, easily soluble in alcohol to give neutral solution.</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Hot dilute acids or alkalis slowly hydrolyze acetanilide to aniline and acetic acid or their salts.</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661300583"/>
              </p:ext>
            </p:extLst>
          </p:nvPr>
        </p:nvGraphicFramePr>
        <p:xfrm>
          <a:off x="1593112" y="3505200"/>
          <a:ext cx="5493488" cy="2684318"/>
        </p:xfrm>
        <a:graphic>
          <a:graphicData uri="http://schemas.openxmlformats.org/presentationml/2006/ole">
            <mc:AlternateContent xmlns:mc="http://schemas.openxmlformats.org/markup-compatibility/2006">
              <mc:Choice xmlns:v="urn:schemas-microsoft-com:vml" Requires="v">
                <p:oleObj spid="_x0000_s4119" name="CS ChemDraw Drawing" r:id="rId3" imgW="4145280" imgH="2026920" progId="ChemDraw.Document.6.0">
                  <p:embed/>
                </p:oleObj>
              </mc:Choice>
              <mc:Fallback>
                <p:oleObj name="CS ChemDraw Drawing" r:id="rId3" imgW="4145280" imgH="202692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3112" y="3505200"/>
                        <a:ext cx="5493488" cy="2684318"/>
                      </a:xfrm>
                      <a:prstGeom prst="rect">
                        <a:avLst/>
                      </a:prstGeom>
                      <a:noFill/>
                    </p:spPr>
                  </p:pic>
                </p:oleObj>
              </mc:Fallback>
            </mc:AlternateContent>
          </a:graphicData>
        </a:graphic>
      </p:graphicFrame>
    </p:spTree>
    <p:extLst>
      <p:ext uri="{BB962C8B-B14F-4D97-AF65-F5344CB8AC3E}">
        <p14:creationId xmlns:p14="http://schemas.microsoft.com/office/powerpoint/2010/main" val="2268894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8229600" cy="2246769"/>
          </a:xfrm>
          <a:prstGeom prst="rect">
            <a:avLst/>
          </a:prstGeom>
        </p:spPr>
        <p:txBody>
          <a:bodyPr wrap="square">
            <a:spAutoFit/>
          </a:bodyPr>
          <a:lstStyle/>
          <a:p>
            <a:pPr marL="514350" lvl="0" indent="-514350" algn="just">
              <a:buAutoNum type="arabicPeriod" startAt="4"/>
            </a:pPr>
            <a:r>
              <a:rPr lang="en-US" sz="2800" dirty="0" smtClean="0">
                <a:latin typeface="Times New Roman" panose="02020603050405020304" pitchFamily="18" charset="0"/>
                <a:cs typeface="Times New Roman" panose="02020603050405020304" pitchFamily="18" charset="0"/>
              </a:rPr>
              <a:t>Melting </a:t>
            </a:r>
            <a:r>
              <a:rPr lang="en-US" sz="2800" dirty="0">
                <a:latin typeface="Times New Roman" panose="02020603050405020304" pitchFamily="18" charset="0"/>
                <a:cs typeface="Times New Roman" panose="02020603050405020304" pitchFamily="18" charset="0"/>
              </a:rPr>
              <a:t>point is 114 </a:t>
            </a:r>
            <a:r>
              <a:rPr lang="en-US" sz="2800" dirty="0">
                <a:latin typeface="Times New Roman" panose="02020603050405020304" pitchFamily="18" charset="0"/>
                <a:cs typeface="Times New Roman" panose="02020603050405020304" pitchFamily="18" charset="0"/>
                <a:sym typeface="Symbol"/>
              </a:rPr>
              <a:t></a:t>
            </a:r>
            <a:r>
              <a:rPr lang="en-US" sz="2800" dirty="0" smtClean="0">
                <a:latin typeface="Times New Roman" panose="02020603050405020304" pitchFamily="18" charset="0"/>
                <a:cs typeface="Times New Roman" panose="02020603050405020304" pitchFamily="18" charset="0"/>
              </a:rPr>
              <a:t>C.</a:t>
            </a:r>
          </a:p>
          <a:p>
            <a:pPr marL="514350" lvl="0" indent="-514350" algn="just">
              <a:buAutoNum type="arabicPeriod" startAt="4"/>
            </a:pPr>
            <a:r>
              <a:rPr lang="en-US" sz="2800" dirty="0" smtClean="0">
                <a:latin typeface="Times New Roman" panose="02020603050405020304" pitchFamily="18" charset="0"/>
                <a:cs typeface="Times New Roman" panose="02020603050405020304" pitchFamily="18" charset="0"/>
              </a:rPr>
              <a:t>gives </a:t>
            </a:r>
            <a:r>
              <a:rPr lang="en-US" sz="2800" dirty="0">
                <a:latin typeface="Times New Roman" panose="02020603050405020304" pitchFamily="18" charset="0"/>
                <a:cs typeface="Times New Roman" panose="02020603050405020304" pitchFamily="18" charset="0"/>
              </a:rPr>
              <a:t>yellowish to white precipitate of p-bromine </a:t>
            </a:r>
            <a:r>
              <a:rPr lang="en-US" sz="2800" dirty="0" smtClean="0">
                <a:latin typeface="Times New Roman" panose="02020603050405020304" pitchFamily="18" charset="0"/>
                <a:cs typeface="Times New Roman" panose="02020603050405020304" pitchFamily="18" charset="0"/>
              </a:rPr>
              <a:t>acetanilide solution when react with </a:t>
            </a:r>
            <a:r>
              <a:rPr lang="en-US" sz="2800" dirty="0" err="1" smtClean="0">
                <a:latin typeface="Times New Roman" panose="02020603050405020304" pitchFamily="18" charset="0"/>
                <a:cs typeface="Times New Roman" panose="02020603050405020304" pitchFamily="18" charset="0"/>
              </a:rPr>
              <a:t>bromin</a:t>
            </a:r>
            <a:r>
              <a:rPr lang="en-US" sz="2800" dirty="0" smtClean="0">
                <a:latin typeface="Times New Roman" panose="02020603050405020304" pitchFamily="18" charset="0"/>
                <a:cs typeface="Times New Roman" panose="02020603050405020304" pitchFamily="18" charset="0"/>
              </a:rPr>
              <a:t> . </a:t>
            </a:r>
            <a:r>
              <a:rPr lang="en-US" sz="2800" dirty="0">
                <a:latin typeface="Times New Roman" panose="02020603050405020304" pitchFamily="18" charset="0"/>
                <a:cs typeface="Times New Roman" panose="02020603050405020304" pitchFamily="18" charset="0"/>
              </a:rPr>
              <a:t>This test is given to distinguish between acetanilide and </a:t>
            </a:r>
            <a:r>
              <a:rPr lang="en-US" sz="2800" dirty="0" err="1">
                <a:latin typeface="Times New Roman" panose="02020603050405020304" pitchFamily="18" charset="0"/>
                <a:cs typeface="Times New Roman" panose="02020603050405020304" pitchFamily="18" charset="0"/>
              </a:rPr>
              <a:t>phenacetin</a:t>
            </a:r>
            <a:r>
              <a:rPr lang="en-US" sz="2800" dirty="0">
                <a:latin typeface="Times New Roman" panose="02020603050405020304" pitchFamily="18" charset="0"/>
                <a:cs typeface="Times New Roman" panose="02020603050405020304" pitchFamily="18" charset="0"/>
              </a:rPr>
              <a:t> and </a:t>
            </a:r>
            <a:r>
              <a:rPr lang="en-US" sz="2800" dirty="0" err="1">
                <a:latin typeface="Times New Roman" panose="02020603050405020304" pitchFamily="18" charset="0"/>
                <a:cs typeface="Times New Roman" panose="02020603050405020304" pitchFamily="18" charset="0"/>
              </a:rPr>
              <a:t>paracetamol</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89414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Object 2"/>
          <p:cNvGraphicFramePr>
            <a:graphicFrameLocks noChangeAspect="1"/>
          </p:cNvGraphicFramePr>
          <p:nvPr>
            <p:extLst>
              <p:ext uri="{D42A27DB-BD31-4B8C-83A1-F6EECF244321}">
                <p14:modId xmlns:p14="http://schemas.microsoft.com/office/powerpoint/2010/main" val="4129461526"/>
              </p:ext>
            </p:extLst>
          </p:nvPr>
        </p:nvGraphicFramePr>
        <p:xfrm>
          <a:off x="1981200" y="457200"/>
          <a:ext cx="4491037" cy="5873836"/>
        </p:xfrm>
        <a:graphic>
          <a:graphicData uri="http://schemas.openxmlformats.org/presentationml/2006/ole">
            <mc:AlternateContent xmlns:mc="http://schemas.openxmlformats.org/markup-compatibility/2006">
              <mc:Choice xmlns:v="urn:schemas-microsoft-com:vml" Requires="v">
                <p:oleObj spid="_x0000_s6166" name="CS ChemDraw Drawing" r:id="rId3" imgW="4117340" imgH="5392420" progId="ChemDraw.Document.6.0">
                  <p:embed/>
                </p:oleObj>
              </mc:Choice>
              <mc:Fallback>
                <p:oleObj name="CS ChemDraw Drawing" r:id="rId3" imgW="4117340" imgH="539242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57200"/>
                        <a:ext cx="4491037" cy="5873836"/>
                      </a:xfrm>
                      <a:prstGeom prst="rect">
                        <a:avLst/>
                      </a:prstGeom>
                      <a:noFill/>
                    </p:spPr>
                  </p:pic>
                </p:oleObj>
              </mc:Fallback>
            </mc:AlternateContent>
          </a:graphicData>
        </a:graphic>
      </p:graphicFrame>
    </p:spTree>
    <p:extLst>
      <p:ext uri="{BB962C8B-B14F-4D97-AF65-F5344CB8AC3E}">
        <p14:creationId xmlns:p14="http://schemas.microsoft.com/office/powerpoint/2010/main" val="3924446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1"/>
            <a:ext cx="8382000" cy="5693866"/>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Procedure:</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Add 4.9 ml aniline to 135 ml 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 + 4.5 ml conc.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In another small beaker dissolve 0.5 g of </a:t>
            </a:r>
            <a:r>
              <a:rPr lang="en-US" sz="2800" dirty="0" err="1">
                <a:latin typeface="Times New Roman" panose="02020603050405020304" pitchFamily="18" charset="0"/>
                <a:cs typeface="Times New Roman" panose="02020603050405020304" pitchFamily="18" charset="0"/>
              </a:rPr>
              <a:t>anh</a:t>
            </a:r>
            <a:r>
              <a:rPr lang="en-US" sz="2800" dirty="0">
                <a:latin typeface="Times New Roman" panose="02020603050405020304" pitchFamily="18" charset="0"/>
                <a:cs typeface="Times New Roman" panose="02020603050405020304" pitchFamily="18" charset="0"/>
              </a:rPr>
              <a:t>. sod. acetate with 30 ml 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 add this to the aniline mixture.</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Add 6.5 ml acetic anhydride gradually.</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Mix and cool for 5 min. until white glistening plates of acetanilide appear.</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Filtrate.</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If we want recrystallization of acetanilide use hot water or mixture of water/alcohol. </a:t>
            </a:r>
          </a:p>
          <a:p>
            <a:pPr marL="514350" lvl="0" indent="-514350" algn="just">
              <a:buFont typeface="+mj-lt"/>
              <a:buAutoNum type="arabicPeriod"/>
            </a:pPr>
            <a:r>
              <a:rPr lang="en-US" sz="2800" dirty="0">
                <a:latin typeface="Times New Roman" panose="02020603050405020304" pitchFamily="18" charset="0"/>
                <a:cs typeface="Times New Roman" panose="02020603050405020304" pitchFamily="18" charset="0"/>
              </a:rPr>
              <a:t>Calculate % of yield.</a:t>
            </a:r>
          </a:p>
        </p:txBody>
      </p:sp>
    </p:spTree>
    <p:extLst>
      <p:ext uri="{BB962C8B-B14F-4D97-AF65-F5344CB8AC3E}">
        <p14:creationId xmlns:p14="http://schemas.microsoft.com/office/powerpoint/2010/main" val="33232521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122</TotalTime>
  <Words>522</Words>
  <Application>Microsoft Office PowerPoint</Application>
  <PresentationFormat>On-screen Show (4:3)</PresentationFormat>
  <Paragraphs>27</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Concourse</vt:lpstr>
      <vt:lpstr>CS ChemDraw Drawing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niqt</dc:creator>
  <cp:lastModifiedBy>noor</cp:lastModifiedBy>
  <cp:revision>20</cp:revision>
  <dcterms:created xsi:type="dcterms:W3CDTF">2006-08-16T00:00:00Z</dcterms:created>
  <dcterms:modified xsi:type="dcterms:W3CDTF">2019-12-22T16:37:30Z</dcterms:modified>
</cp:coreProperties>
</file>