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4C8241-9129-4BB5-A698-A35E5D7A1EB1}" type="datetimeFigureOut">
              <a:rPr lang="en-US" smtClean="0"/>
              <a:t>29-Dec-19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751EB-2E1B-46F3-AD9A-92AD67074E61}" type="slidenum">
              <a:rPr lang="en-US" smtClean="0"/>
              <a:t>‹#›</a:t>
            </a:fld>
            <a:endParaRPr lang="en-US"/>
          </a:p>
        </p:txBody>
      </p:sp>
    </p:spTree>
    <p:extLst>
      <p:ext uri="{BB962C8B-B14F-4D97-AF65-F5344CB8AC3E}">
        <p14:creationId xmlns:p14="http://schemas.microsoft.com/office/powerpoint/2010/main" val="111922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C8241-9129-4BB5-A698-A35E5D7A1EB1}" type="datetimeFigureOut">
              <a:rPr lang="en-US" smtClean="0"/>
              <a:t>29-Dec-19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751EB-2E1B-46F3-AD9A-92AD67074E61}" type="slidenum">
              <a:rPr lang="en-US" smtClean="0"/>
              <a:t>‹#›</a:t>
            </a:fld>
            <a:endParaRPr lang="en-US"/>
          </a:p>
        </p:txBody>
      </p:sp>
    </p:spTree>
    <p:extLst>
      <p:ext uri="{BB962C8B-B14F-4D97-AF65-F5344CB8AC3E}">
        <p14:creationId xmlns:p14="http://schemas.microsoft.com/office/powerpoint/2010/main" val="2144018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C8241-9129-4BB5-A698-A35E5D7A1EB1}" type="datetimeFigureOut">
              <a:rPr lang="en-US" smtClean="0"/>
              <a:t>29-Dec-19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751EB-2E1B-46F3-AD9A-92AD67074E61}" type="slidenum">
              <a:rPr lang="en-US" smtClean="0"/>
              <a:t>‹#›</a:t>
            </a:fld>
            <a:endParaRPr lang="en-US"/>
          </a:p>
        </p:txBody>
      </p:sp>
    </p:spTree>
    <p:extLst>
      <p:ext uri="{BB962C8B-B14F-4D97-AF65-F5344CB8AC3E}">
        <p14:creationId xmlns:p14="http://schemas.microsoft.com/office/powerpoint/2010/main" val="3204146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C8241-9129-4BB5-A698-A35E5D7A1EB1}" type="datetimeFigureOut">
              <a:rPr lang="en-US" smtClean="0"/>
              <a:t>29-Dec-19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751EB-2E1B-46F3-AD9A-92AD67074E61}" type="slidenum">
              <a:rPr lang="en-US" smtClean="0"/>
              <a:t>‹#›</a:t>
            </a:fld>
            <a:endParaRPr lang="en-US"/>
          </a:p>
        </p:txBody>
      </p:sp>
    </p:spTree>
    <p:extLst>
      <p:ext uri="{BB962C8B-B14F-4D97-AF65-F5344CB8AC3E}">
        <p14:creationId xmlns:p14="http://schemas.microsoft.com/office/powerpoint/2010/main" val="36753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C8241-9129-4BB5-A698-A35E5D7A1EB1}" type="datetimeFigureOut">
              <a:rPr lang="en-US" smtClean="0"/>
              <a:t>29-Dec-19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751EB-2E1B-46F3-AD9A-92AD67074E61}" type="slidenum">
              <a:rPr lang="en-US" smtClean="0"/>
              <a:t>‹#›</a:t>
            </a:fld>
            <a:endParaRPr lang="en-US"/>
          </a:p>
        </p:txBody>
      </p:sp>
    </p:spTree>
    <p:extLst>
      <p:ext uri="{BB962C8B-B14F-4D97-AF65-F5344CB8AC3E}">
        <p14:creationId xmlns:p14="http://schemas.microsoft.com/office/powerpoint/2010/main" val="410472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4C8241-9129-4BB5-A698-A35E5D7A1EB1}" type="datetimeFigureOut">
              <a:rPr lang="en-US" smtClean="0"/>
              <a:t>29-Dec-19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751EB-2E1B-46F3-AD9A-92AD67074E61}" type="slidenum">
              <a:rPr lang="en-US" smtClean="0"/>
              <a:t>‹#›</a:t>
            </a:fld>
            <a:endParaRPr lang="en-US"/>
          </a:p>
        </p:txBody>
      </p:sp>
    </p:spTree>
    <p:extLst>
      <p:ext uri="{BB962C8B-B14F-4D97-AF65-F5344CB8AC3E}">
        <p14:creationId xmlns:p14="http://schemas.microsoft.com/office/powerpoint/2010/main" val="257836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4C8241-9129-4BB5-A698-A35E5D7A1EB1}" type="datetimeFigureOut">
              <a:rPr lang="en-US" smtClean="0"/>
              <a:t>29-Dec-19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4751EB-2E1B-46F3-AD9A-92AD67074E61}" type="slidenum">
              <a:rPr lang="en-US" smtClean="0"/>
              <a:t>‹#›</a:t>
            </a:fld>
            <a:endParaRPr lang="en-US"/>
          </a:p>
        </p:txBody>
      </p:sp>
    </p:spTree>
    <p:extLst>
      <p:ext uri="{BB962C8B-B14F-4D97-AF65-F5344CB8AC3E}">
        <p14:creationId xmlns:p14="http://schemas.microsoft.com/office/powerpoint/2010/main" val="1548750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4C8241-9129-4BB5-A698-A35E5D7A1EB1}" type="datetimeFigureOut">
              <a:rPr lang="en-US" smtClean="0"/>
              <a:t>29-Dec-19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4751EB-2E1B-46F3-AD9A-92AD67074E61}" type="slidenum">
              <a:rPr lang="en-US" smtClean="0"/>
              <a:t>‹#›</a:t>
            </a:fld>
            <a:endParaRPr lang="en-US"/>
          </a:p>
        </p:txBody>
      </p:sp>
    </p:spTree>
    <p:extLst>
      <p:ext uri="{BB962C8B-B14F-4D97-AF65-F5344CB8AC3E}">
        <p14:creationId xmlns:p14="http://schemas.microsoft.com/office/powerpoint/2010/main" val="114445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C8241-9129-4BB5-A698-A35E5D7A1EB1}" type="datetimeFigureOut">
              <a:rPr lang="en-US" smtClean="0"/>
              <a:t>29-Dec-19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4751EB-2E1B-46F3-AD9A-92AD67074E61}" type="slidenum">
              <a:rPr lang="en-US" smtClean="0"/>
              <a:t>‹#›</a:t>
            </a:fld>
            <a:endParaRPr lang="en-US"/>
          </a:p>
        </p:txBody>
      </p:sp>
    </p:spTree>
    <p:extLst>
      <p:ext uri="{BB962C8B-B14F-4D97-AF65-F5344CB8AC3E}">
        <p14:creationId xmlns:p14="http://schemas.microsoft.com/office/powerpoint/2010/main" val="239776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C8241-9129-4BB5-A698-A35E5D7A1EB1}" type="datetimeFigureOut">
              <a:rPr lang="en-US" smtClean="0"/>
              <a:t>29-Dec-19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751EB-2E1B-46F3-AD9A-92AD67074E61}" type="slidenum">
              <a:rPr lang="en-US" smtClean="0"/>
              <a:t>‹#›</a:t>
            </a:fld>
            <a:endParaRPr lang="en-US"/>
          </a:p>
        </p:txBody>
      </p:sp>
    </p:spTree>
    <p:extLst>
      <p:ext uri="{BB962C8B-B14F-4D97-AF65-F5344CB8AC3E}">
        <p14:creationId xmlns:p14="http://schemas.microsoft.com/office/powerpoint/2010/main" val="3904271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C8241-9129-4BB5-A698-A35E5D7A1EB1}" type="datetimeFigureOut">
              <a:rPr lang="en-US" smtClean="0"/>
              <a:t>29-Dec-19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751EB-2E1B-46F3-AD9A-92AD67074E61}" type="slidenum">
              <a:rPr lang="en-US" smtClean="0"/>
              <a:t>‹#›</a:t>
            </a:fld>
            <a:endParaRPr lang="en-US"/>
          </a:p>
        </p:txBody>
      </p:sp>
    </p:spTree>
    <p:extLst>
      <p:ext uri="{BB962C8B-B14F-4D97-AF65-F5344CB8AC3E}">
        <p14:creationId xmlns:p14="http://schemas.microsoft.com/office/powerpoint/2010/main" val="2331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C8241-9129-4BB5-A698-A35E5D7A1EB1}" type="datetimeFigureOut">
              <a:rPr lang="en-US" smtClean="0"/>
              <a:t>29-Dec-19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751EB-2E1B-46F3-AD9A-92AD67074E61}" type="slidenum">
              <a:rPr lang="en-US" smtClean="0"/>
              <a:t>‹#›</a:t>
            </a:fld>
            <a:endParaRPr lang="en-US"/>
          </a:p>
        </p:txBody>
      </p:sp>
    </p:spTree>
    <p:extLst>
      <p:ext uri="{BB962C8B-B14F-4D97-AF65-F5344CB8AC3E}">
        <p14:creationId xmlns:p14="http://schemas.microsoft.com/office/powerpoint/2010/main" val="4124575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84275"/>
          </a:xfrm>
        </p:spPr>
        <p:txBody>
          <a:bodyPr>
            <a:normAutofit fontScale="90000"/>
          </a:bodyPr>
          <a:lstStyle/>
          <a:p>
            <a:r>
              <a:rPr lang="en-US" b="1" dirty="0" smtClean="0">
                <a:solidFill>
                  <a:srgbClr val="002060"/>
                </a:solidFill>
                <a:latin typeface="Times New Roman" panose="02020603050405020304" pitchFamily="18" charset="0"/>
                <a:cs typeface="Times New Roman" panose="02020603050405020304" pitchFamily="18" charset="0"/>
              </a:rPr>
              <a:t>High performance liquid chromatography (HPLC)</a:t>
            </a:r>
            <a:br>
              <a:rPr lang="en-US" b="1" dirty="0" smtClean="0">
                <a:solidFill>
                  <a:srgbClr val="002060"/>
                </a:solidFill>
                <a:latin typeface="Times New Roman" panose="02020603050405020304" pitchFamily="18" charset="0"/>
                <a:cs typeface="Times New Roman" panose="02020603050405020304" pitchFamily="18" charset="0"/>
              </a:rPr>
            </a:br>
            <a:endParaRPr lang="en-US" dirty="0">
              <a:solidFill>
                <a:srgbClr val="00206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1890713"/>
            <a:ext cx="10820400" cy="1655762"/>
          </a:xfrm>
        </p:spPr>
        <p:txBody>
          <a:bodyPr/>
          <a:lstStyle/>
          <a:p>
            <a:r>
              <a:rPr lang="en-US" b="1" dirty="0" smtClean="0">
                <a:solidFill>
                  <a:srgbClr val="002060"/>
                </a:solidFill>
                <a:latin typeface="Times New Roman" panose="02020603050405020304" pitchFamily="18" charset="0"/>
                <a:cs typeface="Times New Roman" panose="02020603050405020304" pitchFamily="18" charset="0"/>
              </a:rPr>
              <a:t>Separate, identify &amp; quantify components dissolved in a liquid solvent with a high analytical resolution. Sample carried by a moving gas stream of Helium or Nitrogen</a:t>
            </a:r>
          </a:p>
          <a:p>
            <a:endParaRPr lang="en-US" dirty="0"/>
          </a:p>
        </p:txBody>
      </p:sp>
      <p:pic>
        <p:nvPicPr>
          <p:cNvPr id="4" name="Picture 3" descr="1100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130550"/>
            <a:ext cx="4114800" cy="3727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0723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542" y="476250"/>
            <a:ext cx="11453358" cy="6066972"/>
          </a:xfrm>
        </p:spPr>
        <p:txBody>
          <a:bodyPr>
            <a:normAutofit/>
          </a:bodyPr>
          <a:lstStyle/>
          <a:p>
            <a:r>
              <a:rPr lang="en-US" sz="3200" dirty="0" smtClean="0">
                <a:solidFill>
                  <a:srgbClr val="002060"/>
                </a:solidFill>
                <a:latin typeface="Times New Roman" panose="02020603050405020304" pitchFamily="18" charset="0"/>
                <a:cs typeface="Times New Roman" panose="02020603050405020304" pitchFamily="18" charset="0"/>
              </a:rPr>
              <a:t>High Performance Liquid Chromatography (HPLC) is a form of column chromatography that pumps a sample mixture or </a:t>
            </a:r>
            <a:r>
              <a:rPr lang="en-US" sz="3200" dirty="0" err="1" smtClean="0">
                <a:solidFill>
                  <a:srgbClr val="002060"/>
                </a:solidFill>
                <a:latin typeface="Times New Roman" panose="02020603050405020304" pitchFamily="18" charset="0"/>
                <a:cs typeface="Times New Roman" panose="02020603050405020304" pitchFamily="18" charset="0"/>
              </a:rPr>
              <a:t>analyt</a:t>
            </a:r>
            <a:r>
              <a:rPr lang="en-US" sz="3200" dirty="0" smtClean="0">
                <a:solidFill>
                  <a:srgbClr val="002060"/>
                </a:solidFill>
                <a:latin typeface="Times New Roman" panose="02020603050405020304" pitchFamily="18" charset="0"/>
                <a:cs typeface="Times New Roman" panose="02020603050405020304" pitchFamily="18" charset="0"/>
              </a:rPr>
              <a:t> in a solvent (known as the mobile phase) at high pressure through a column with chromatographic packing material (stationary phase).</a:t>
            </a:r>
          </a:p>
          <a:p>
            <a:r>
              <a:rPr lang="en-US" sz="3200" dirty="0" smtClean="0">
                <a:solidFill>
                  <a:srgbClr val="002060"/>
                </a:solidFill>
                <a:latin typeface="Times New Roman" panose="02020603050405020304" pitchFamily="18" charset="0"/>
                <a:cs typeface="Times New Roman" panose="02020603050405020304" pitchFamily="18" charset="0"/>
              </a:rPr>
              <a:t>The sample is carried by a moving carrier gas stream of helium or nitrogen.</a:t>
            </a:r>
          </a:p>
          <a:p>
            <a:r>
              <a:rPr lang="en-US" sz="3200" dirty="0" smtClean="0">
                <a:solidFill>
                  <a:srgbClr val="002060"/>
                </a:solidFill>
                <a:latin typeface="Times New Roman" panose="02020603050405020304" pitchFamily="18" charset="0"/>
                <a:cs typeface="Times New Roman" panose="02020603050405020304" pitchFamily="18" charset="0"/>
              </a:rPr>
              <a:t>HPLC has the ability to separate, and identify compounds that are present in any sample that can be dissolved in a liquid in trace concentrations as low as parts per trillion. </a:t>
            </a:r>
          </a:p>
          <a:p>
            <a:r>
              <a:rPr lang="en-US" sz="3200" dirty="0" smtClean="0">
                <a:solidFill>
                  <a:srgbClr val="002060"/>
                </a:solidFill>
                <a:latin typeface="Times New Roman" panose="02020603050405020304" pitchFamily="18" charset="0"/>
                <a:cs typeface="Times New Roman" panose="02020603050405020304" pitchFamily="18" charset="0"/>
              </a:rPr>
              <a:t>Because of this versatility, HPLC is used in a variety of industrial and scientific applications, such as pharmaceutical, environmental, forensics, and chemicals. </a:t>
            </a:r>
          </a:p>
          <a:p>
            <a:endParaRPr lang="en-US" dirty="0"/>
          </a:p>
        </p:txBody>
      </p:sp>
    </p:spTree>
    <p:extLst>
      <p:ext uri="{BB962C8B-B14F-4D97-AF65-F5344CB8AC3E}">
        <p14:creationId xmlns:p14="http://schemas.microsoft.com/office/powerpoint/2010/main" val="4032413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857750" cy="720725"/>
          </a:xfrm>
        </p:spPr>
        <p:txBody>
          <a:bodyPr/>
          <a:lstStyle/>
          <a:p>
            <a:r>
              <a:rPr lang="en-US" b="1" dirty="0">
                <a:solidFill>
                  <a:srgbClr val="002060"/>
                </a:solidFill>
                <a:latin typeface="Times New Roman" panose="02020603050405020304" pitchFamily="18" charset="0"/>
                <a:cs typeface="Times New Roman" panose="02020603050405020304" pitchFamily="18" charset="0"/>
              </a:rPr>
              <a:t>Retention </a:t>
            </a:r>
            <a:r>
              <a:rPr lang="en-US" b="1" dirty="0" smtClean="0">
                <a:solidFill>
                  <a:srgbClr val="002060"/>
                </a:solidFill>
                <a:latin typeface="Times New Roman" panose="02020603050405020304" pitchFamily="18" charset="0"/>
                <a:cs typeface="Times New Roman" panose="02020603050405020304" pitchFamily="18" charset="0"/>
              </a:rPr>
              <a:t>Time</a:t>
            </a:r>
            <a:r>
              <a:rPr lang="en-US" dirty="0" smtClean="0">
                <a:solidFill>
                  <a:srgbClr val="002060"/>
                </a:solidFill>
                <a:latin typeface="Times New Roman" panose="02020603050405020304" pitchFamily="18" charset="0"/>
                <a:cs typeface="Times New Roman" panose="02020603050405020304" pitchFamily="18" charset="0"/>
              </a:rPr>
              <a:t>:</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85750" y="930276"/>
            <a:ext cx="11353800" cy="5708650"/>
          </a:xfrm>
        </p:spPr>
        <p:txBody>
          <a:bodyPr>
            <a:normAutofit fontScale="92500" lnSpcReduction="10000"/>
          </a:bodyPr>
          <a:lstStyle/>
          <a:p>
            <a:r>
              <a:rPr lang="en-US" sz="3200" dirty="0">
                <a:solidFill>
                  <a:srgbClr val="002060"/>
                </a:solidFill>
                <a:latin typeface="Times New Roman" panose="02020603050405020304" pitchFamily="18" charset="0"/>
                <a:cs typeface="Times New Roman" panose="02020603050405020304" pitchFamily="18" charset="0"/>
              </a:rPr>
              <a:t>The retention time of a solute is taken as the elapsed time between the time of injection of a solute and the time of elution of the </a:t>
            </a:r>
            <a:r>
              <a:rPr lang="en-US" sz="3200" dirty="0" smtClean="0">
                <a:solidFill>
                  <a:srgbClr val="002060"/>
                </a:solidFill>
                <a:latin typeface="Times New Roman" panose="02020603050405020304" pitchFamily="18" charset="0"/>
                <a:cs typeface="Times New Roman" panose="02020603050405020304" pitchFamily="18" charset="0"/>
              </a:rPr>
              <a:t>maximum peak of </a:t>
            </a:r>
            <a:r>
              <a:rPr lang="en-US" sz="3200" dirty="0">
                <a:solidFill>
                  <a:srgbClr val="002060"/>
                </a:solidFill>
                <a:latin typeface="Times New Roman" panose="02020603050405020304" pitchFamily="18" charset="0"/>
                <a:cs typeface="Times New Roman" panose="02020603050405020304" pitchFamily="18" charset="0"/>
              </a:rPr>
              <a:t>that solute. </a:t>
            </a:r>
          </a:p>
          <a:p>
            <a:r>
              <a:rPr lang="en-US" sz="3200" dirty="0" smtClean="0">
                <a:solidFill>
                  <a:srgbClr val="002060"/>
                </a:solidFill>
                <a:latin typeface="Times New Roman" panose="02020603050405020304" pitchFamily="18" charset="0"/>
                <a:cs typeface="Times New Roman" panose="02020603050405020304" pitchFamily="18" charset="0"/>
              </a:rPr>
              <a:t>Sample retention time will vary depending on the interaction between the stationary phase, the molecules being analyzed, and the solvent, or solvents used.</a:t>
            </a:r>
          </a:p>
          <a:p>
            <a:endParaRPr lang="en-US" sz="3200" dirty="0" smtClean="0">
              <a:solidFill>
                <a:srgbClr val="002060"/>
              </a:solidFill>
              <a:latin typeface="Times New Roman" panose="02020603050405020304" pitchFamily="18" charset="0"/>
              <a:cs typeface="Times New Roman" panose="02020603050405020304" pitchFamily="18" charset="0"/>
            </a:endParaRPr>
          </a:p>
          <a:p>
            <a:r>
              <a:rPr lang="en-US" sz="3200" dirty="0" smtClean="0">
                <a:solidFill>
                  <a:srgbClr val="002060"/>
                </a:solidFill>
                <a:latin typeface="Times New Roman" panose="02020603050405020304" pitchFamily="18" charset="0"/>
                <a:cs typeface="Times New Roman" panose="02020603050405020304" pitchFamily="18" charset="0"/>
              </a:rPr>
              <a:t>As the sample passes through the column it interacts between the two phases at different rate, primarily due to different polarities in the analytes.</a:t>
            </a:r>
          </a:p>
          <a:p>
            <a:r>
              <a:rPr lang="en-US" sz="3200" dirty="0" smtClean="0">
                <a:solidFill>
                  <a:srgbClr val="002060"/>
                </a:solidFill>
                <a:latin typeface="Times New Roman" panose="02020603050405020304" pitchFamily="18" charset="0"/>
                <a:cs typeface="Times New Roman" panose="02020603050405020304" pitchFamily="18" charset="0"/>
              </a:rPr>
              <a:t>Analytes that have the least amount of interaction with the stationary phase or the most amount of interaction with the mobile phase will exit the column faster.</a:t>
            </a:r>
          </a:p>
          <a:p>
            <a:endParaRPr lang="en-US" dirty="0" smtClean="0"/>
          </a:p>
          <a:p>
            <a:endParaRPr lang="en-US" dirty="0"/>
          </a:p>
        </p:txBody>
      </p:sp>
    </p:spTree>
    <p:extLst>
      <p:ext uri="{BB962C8B-B14F-4D97-AF65-F5344CB8AC3E}">
        <p14:creationId xmlns:p14="http://schemas.microsoft.com/office/powerpoint/2010/main" val="2071072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2102" y="133350"/>
            <a:ext cx="12131702"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2296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4"/>
            <a:ext cx="10515600" cy="749300"/>
          </a:xfrm>
        </p:spPr>
        <p:txBody>
          <a:bodyPr/>
          <a:lstStyle/>
          <a:p>
            <a:r>
              <a:rPr lang="en-US" b="1" dirty="0" smtClean="0">
                <a:solidFill>
                  <a:srgbClr val="002060"/>
                </a:solidFill>
                <a:latin typeface="Times New Roman" panose="02020603050405020304" pitchFamily="18" charset="0"/>
                <a:cs typeface="Times New Roman" panose="02020603050405020304" pitchFamily="18" charset="0"/>
              </a:rPr>
              <a:t>Instrumentation</a:t>
            </a:r>
            <a:r>
              <a:rPr lang="en-US" b="1" dirty="0" smtClean="0"/>
              <a:t>:</a:t>
            </a:r>
            <a:endParaRPr lang="en-US" dirty="0"/>
          </a:p>
        </p:txBody>
      </p:sp>
      <p:sp>
        <p:nvSpPr>
          <p:cNvPr id="3" name="Content Placeholder 2"/>
          <p:cNvSpPr>
            <a:spLocks noGrp="1"/>
          </p:cNvSpPr>
          <p:nvPr>
            <p:ph idx="1"/>
          </p:nvPr>
        </p:nvSpPr>
        <p:spPr>
          <a:xfrm>
            <a:off x="83344" y="760414"/>
            <a:ext cx="11849100" cy="5062537"/>
          </a:xfrm>
        </p:spPr>
        <p:txBody>
          <a:bodyPr/>
          <a:lstStyle/>
          <a:p>
            <a:r>
              <a:rPr lang="en-US" sz="3600" dirty="0" smtClean="0">
                <a:solidFill>
                  <a:srgbClr val="002060"/>
                </a:solidFill>
                <a:latin typeface="Times New Roman" panose="02020603050405020304" pitchFamily="18" charset="0"/>
                <a:cs typeface="Times New Roman" panose="02020603050405020304" pitchFamily="18" charset="0"/>
              </a:rPr>
              <a:t>Main components in an HPLC system include the solvent </a:t>
            </a:r>
            <a:r>
              <a:rPr lang="en-US" sz="3600" b="1" dirty="0" smtClean="0">
                <a:solidFill>
                  <a:srgbClr val="002060"/>
                </a:solidFill>
                <a:latin typeface="Times New Roman" panose="02020603050405020304" pitchFamily="18" charset="0"/>
                <a:cs typeface="Times New Roman" panose="02020603050405020304" pitchFamily="18" charset="0"/>
              </a:rPr>
              <a:t>reservoir</a:t>
            </a:r>
            <a:r>
              <a:rPr lang="en-US" sz="3600" dirty="0" smtClean="0">
                <a:solidFill>
                  <a:srgbClr val="002060"/>
                </a:solidFill>
                <a:latin typeface="Times New Roman" panose="02020603050405020304" pitchFamily="18" charset="0"/>
                <a:cs typeface="Times New Roman" panose="02020603050405020304" pitchFamily="18" charset="0"/>
              </a:rPr>
              <a:t>, or multiple reservoirs, a high-pressure </a:t>
            </a:r>
            <a:r>
              <a:rPr lang="en-US" sz="3600" b="1" dirty="0" smtClean="0">
                <a:solidFill>
                  <a:srgbClr val="002060"/>
                </a:solidFill>
                <a:latin typeface="Times New Roman" panose="02020603050405020304" pitchFamily="18" charset="0"/>
                <a:cs typeface="Times New Roman" panose="02020603050405020304" pitchFamily="18" charset="0"/>
              </a:rPr>
              <a:t>pump</a:t>
            </a:r>
            <a:r>
              <a:rPr lang="en-US" sz="3600" dirty="0" smtClean="0">
                <a:solidFill>
                  <a:srgbClr val="002060"/>
                </a:solidFill>
                <a:latin typeface="Times New Roman" panose="02020603050405020304" pitchFamily="18" charset="0"/>
                <a:cs typeface="Times New Roman" panose="02020603050405020304" pitchFamily="18" charset="0"/>
              </a:rPr>
              <a:t>, a </a:t>
            </a:r>
            <a:r>
              <a:rPr lang="en-US" sz="3600" b="1" dirty="0" smtClean="0">
                <a:solidFill>
                  <a:srgbClr val="002060"/>
                </a:solidFill>
                <a:latin typeface="Times New Roman" panose="02020603050405020304" pitchFamily="18" charset="0"/>
                <a:cs typeface="Times New Roman" panose="02020603050405020304" pitchFamily="18" charset="0"/>
              </a:rPr>
              <a:t>column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b="1" dirty="0" smtClean="0">
                <a:solidFill>
                  <a:srgbClr val="002060"/>
                </a:solidFill>
                <a:latin typeface="Times New Roman" panose="02020603050405020304" pitchFamily="18" charset="0"/>
                <a:cs typeface="Times New Roman" panose="02020603050405020304" pitchFamily="18" charset="0"/>
              </a:rPr>
              <a:t>injector</a:t>
            </a:r>
            <a:r>
              <a:rPr lang="en-US" sz="3600" dirty="0" smtClean="0">
                <a:solidFill>
                  <a:srgbClr val="002060"/>
                </a:solidFill>
                <a:latin typeface="Times New Roman" panose="02020603050405020304" pitchFamily="18" charset="0"/>
                <a:cs typeface="Times New Roman" panose="02020603050405020304" pitchFamily="18" charset="0"/>
              </a:rPr>
              <a:t> system, the </a:t>
            </a:r>
            <a:r>
              <a:rPr lang="en-US" sz="3600" b="1" dirty="0" smtClean="0">
                <a:solidFill>
                  <a:srgbClr val="002060"/>
                </a:solidFill>
                <a:latin typeface="Times New Roman" panose="02020603050405020304" pitchFamily="18" charset="0"/>
                <a:cs typeface="Times New Roman" panose="02020603050405020304" pitchFamily="18" charset="0"/>
              </a:rPr>
              <a:t>detector </a:t>
            </a:r>
            <a:r>
              <a:rPr lang="en-US" sz="3600" dirty="0" smtClean="0">
                <a:solidFill>
                  <a:srgbClr val="002060"/>
                </a:solidFill>
                <a:latin typeface="Times New Roman" panose="02020603050405020304" pitchFamily="18" charset="0"/>
                <a:cs typeface="Times New Roman" panose="02020603050405020304" pitchFamily="18" charset="0"/>
              </a:rPr>
              <a:t>and</a:t>
            </a:r>
            <a:r>
              <a:rPr lang="en-US" sz="3600" b="1" dirty="0" smtClean="0">
                <a:solidFill>
                  <a:srgbClr val="002060"/>
                </a:solidFill>
                <a:latin typeface="Times New Roman" panose="02020603050405020304" pitchFamily="18" charset="0"/>
                <a:cs typeface="Times New Roman" panose="02020603050405020304" pitchFamily="18" charset="0"/>
              </a:rPr>
              <a:t> waste</a:t>
            </a:r>
            <a:r>
              <a:rPr lang="en-US" sz="3600" dirty="0" smtClean="0">
                <a:solidFill>
                  <a:srgbClr val="002060"/>
                </a:solidFill>
                <a:latin typeface="Times New Roman" panose="02020603050405020304" pitchFamily="18" charset="0"/>
                <a:cs typeface="Times New Roman" panose="02020603050405020304" pitchFamily="18" charset="0"/>
              </a:rPr>
              <a:t>.</a:t>
            </a:r>
          </a:p>
          <a:p>
            <a:endParaRPr lang="en-US" dirty="0"/>
          </a:p>
        </p:txBody>
      </p:sp>
      <p:pic>
        <p:nvPicPr>
          <p:cNvPr id="4" name="صورة 1" descr="HPLCSystem1"/>
          <p:cNvPicPr/>
          <p:nvPr/>
        </p:nvPicPr>
        <p:blipFill>
          <a:blip r:embed="rId2"/>
          <a:srcRect/>
          <a:stretch>
            <a:fillRect/>
          </a:stretch>
        </p:blipFill>
        <p:spPr bwMode="auto">
          <a:xfrm>
            <a:off x="2271713" y="2571750"/>
            <a:ext cx="7472362" cy="4143375"/>
          </a:xfrm>
          <a:prstGeom prst="rect">
            <a:avLst/>
          </a:prstGeom>
          <a:noFill/>
          <a:ln w="9525">
            <a:noFill/>
            <a:miter lim="800000"/>
            <a:headEnd/>
            <a:tailEnd/>
          </a:ln>
        </p:spPr>
      </p:pic>
    </p:spTree>
    <p:extLst>
      <p:ext uri="{BB962C8B-B14F-4D97-AF65-F5344CB8AC3E}">
        <p14:creationId xmlns:p14="http://schemas.microsoft.com/office/powerpoint/2010/main" val="1692582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noAutofit/>
          </a:bodyPr>
          <a:lstStyle/>
          <a:p>
            <a:r>
              <a:rPr lang="en-US" sz="3600" dirty="0" smtClean="0">
                <a:solidFill>
                  <a:srgbClr val="002060"/>
                </a:solidFill>
                <a:latin typeface="Times New Roman" panose="02020603050405020304" pitchFamily="18" charset="0"/>
                <a:cs typeface="Times New Roman" panose="02020603050405020304" pitchFamily="18" charset="0"/>
              </a:rPr>
              <a:t>The </a:t>
            </a:r>
            <a:r>
              <a:rPr lang="en-US" sz="3600" b="1" dirty="0" smtClean="0">
                <a:solidFill>
                  <a:srgbClr val="002060"/>
                </a:solidFill>
                <a:latin typeface="Times New Roman" panose="02020603050405020304" pitchFamily="18" charset="0"/>
                <a:cs typeface="Times New Roman" panose="02020603050405020304" pitchFamily="18" charset="0"/>
              </a:rPr>
              <a:t>reservoir</a:t>
            </a:r>
            <a:r>
              <a:rPr lang="en-US" sz="3600" dirty="0" smtClean="0">
                <a:solidFill>
                  <a:srgbClr val="002060"/>
                </a:solidFill>
                <a:latin typeface="Times New Roman" panose="02020603050405020304" pitchFamily="18" charset="0"/>
                <a:cs typeface="Times New Roman" panose="02020603050405020304" pitchFamily="18" charset="0"/>
              </a:rPr>
              <a:t> holds the solvent, which is referred to as the mobile phase because it moves. There are usually a minimum of two reservoirs in a system, with each holding up to 1000 cc of solvent and usually fitted with a gas diffuser through which helium can be bubbled.</a:t>
            </a:r>
          </a:p>
          <a:p>
            <a:r>
              <a:rPr lang="en-US" sz="3600" dirty="0" smtClean="0">
                <a:solidFill>
                  <a:srgbClr val="002060"/>
                </a:solidFill>
                <a:latin typeface="Times New Roman" panose="02020603050405020304" pitchFamily="18" charset="0"/>
                <a:cs typeface="Times New Roman" panose="02020603050405020304" pitchFamily="18" charset="0"/>
              </a:rPr>
              <a:t>A </a:t>
            </a:r>
            <a:r>
              <a:rPr lang="en-US" sz="3600" b="1" dirty="0" smtClean="0">
                <a:solidFill>
                  <a:srgbClr val="002060"/>
                </a:solidFill>
                <a:latin typeface="Times New Roman" panose="02020603050405020304" pitchFamily="18" charset="0"/>
                <a:cs typeface="Times New Roman" panose="02020603050405020304" pitchFamily="18" charset="0"/>
              </a:rPr>
              <a:t>pump</a:t>
            </a:r>
            <a:r>
              <a:rPr lang="en-US" sz="3600" dirty="0" smtClean="0">
                <a:solidFill>
                  <a:srgbClr val="002060"/>
                </a:solidFill>
                <a:latin typeface="Times New Roman" panose="02020603050405020304" pitchFamily="18" charset="0"/>
                <a:cs typeface="Times New Roman" panose="02020603050405020304" pitchFamily="18" charset="0"/>
              </a:rPr>
              <a:t> is used to generate a specified flow of the mobile phase. </a:t>
            </a:r>
          </a:p>
          <a:p>
            <a:r>
              <a:rPr lang="en-US" sz="3600" dirty="0" smtClean="0">
                <a:solidFill>
                  <a:srgbClr val="002060"/>
                </a:solidFill>
                <a:latin typeface="Times New Roman" panose="02020603050405020304" pitchFamily="18" charset="0"/>
                <a:cs typeface="Times New Roman" panose="02020603050405020304" pitchFamily="18" charset="0"/>
              </a:rPr>
              <a:t>Although manual injection of samples is still possible, most HPLCs are now fully automated and controlled by computer. </a:t>
            </a:r>
            <a:endParaRPr lang="en-US"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492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612" y="1533525"/>
            <a:ext cx="11353800" cy="3338513"/>
          </a:xfrm>
        </p:spPr>
        <p:txBody>
          <a:bodyPr>
            <a:noAutofit/>
          </a:bodyPr>
          <a:lstStyle/>
          <a:p>
            <a:r>
              <a:rPr lang="en-US" sz="3600" dirty="0" smtClean="0">
                <a:solidFill>
                  <a:srgbClr val="002060"/>
                </a:solidFill>
                <a:latin typeface="Times New Roman" panose="02020603050405020304" pitchFamily="18" charset="0"/>
                <a:cs typeface="Times New Roman" panose="02020603050405020304" pitchFamily="18" charset="0"/>
              </a:rPr>
              <a:t>The </a:t>
            </a:r>
            <a:r>
              <a:rPr lang="en-US" sz="3600" b="1" dirty="0" smtClean="0">
                <a:solidFill>
                  <a:srgbClr val="002060"/>
                </a:solidFill>
                <a:latin typeface="Times New Roman" panose="02020603050405020304" pitchFamily="18" charset="0"/>
                <a:cs typeface="Times New Roman" panose="02020603050405020304" pitchFamily="18" charset="0"/>
              </a:rPr>
              <a:t>injector</a:t>
            </a:r>
            <a:r>
              <a:rPr lang="en-US" sz="3600" dirty="0" smtClean="0">
                <a:solidFill>
                  <a:srgbClr val="002060"/>
                </a:solidFill>
                <a:latin typeface="Times New Roman" panose="02020603050405020304" pitchFamily="18" charset="0"/>
                <a:cs typeface="Times New Roman" panose="02020603050405020304" pitchFamily="18" charset="0"/>
              </a:rPr>
              <a:t>, or auto sampler, introduces the solvent into a phase stream that carries the sample into the high pressure (up to 400 bar) column, which contains specific packing material needed to effect separation. The packing material is referred to as the stationary phase because it is held in place by the column hardware. </a:t>
            </a:r>
          </a:p>
        </p:txBody>
      </p:sp>
    </p:spTree>
    <p:extLst>
      <p:ext uri="{BB962C8B-B14F-4D97-AF65-F5344CB8AC3E}">
        <p14:creationId xmlns:p14="http://schemas.microsoft.com/office/powerpoint/2010/main" val="4100604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a:solidFill>
                  <a:srgbClr val="002060"/>
                </a:solidFill>
                <a:latin typeface="Times New Roman" panose="02020603050405020304" pitchFamily="18" charset="0"/>
                <a:cs typeface="Times New Roman" panose="02020603050405020304" pitchFamily="18" charset="0"/>
              </a:rPr>
              <a:t>A detector </a:t>
            </a:r>
            <a:r>
              <a:rPr lang="en-US" sz="3200" dirty="0">
                <a:solidFill>
                  <a:srgbClr val="002060"/>
                </a:solidFill>
                <a:latin typeface="Times New Roman" panose="02020603050405020304" pitchFamily="18" charset="0"/>
                <a:cs typeface="Times New Roman" panose="02020603050405020304" pitchFamily="18" charset="0"/>
              </a:rPr>
              <a:t>is needed to see the separated compound bands as they elute from the high pressure column. </a:t>
            </a:r>
          </a:p>
          <a:p>
            <a:r>
              <a:rPr lang="en-US" sz="3200" dirty="0">
                <a:solidFill>
                  <a:srgbClr val="002060"/>
                </a:solidFill>
                <a:latin typeface="Times New Roman" panose="02020603050405020304" pitchFamily="18" charset="0"/>
                <a:cs typeface="Times New Roman" panose="02020603050405020304" pitchFamily="18" charset="0"/>
              </a:rPr>
              <a:t>The information is sent from the detector to a computer which generates the chromatogram. </a:t>
            </a:r>
          </a:p>
          <a:p>
            <a:r>
              <a:rPr lang="en-US" sz="3200" dirty="0">
                <a:solidFill>
                  <a:srgbClr val="002060"/>
                </a:solidFill>
                <a:latin typeface="Times New Roman" panose="02020603050405020304" pitchFamily="18" charset="0"/>
                <a:cs typeface="Times New Roman" panose="02020603050405020304" pitchFamily="18" charset="0"/>
              </a:rPr>
              <a:t>The mobile phase exits the detector and is either sent to a waste, or collected, as desired.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824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506</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High performance liquid chromatography (HPLC) </vt:lpstr>
      <vt:lpstr>PowerPoint Presentation</vt:lpstr>
      <vt:lpstr>Retention Time:</vt:lpstr>
      <vt:lpstr>PowerPoint Presentation</vt:lpstr>
      <vt:lpstr>Instrumentation: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performance liquid chromatography (HPLC) </dc:title>
  <dc:creator>Hiba Ali Hasan</dc:creator>
  <cp:lastModifiedBy>Hiba Ali Hasan</cp:lastModifiedBy>
  <cp:revision>1</cp:revision>
  <dcterms:created xsi:type="dcterms:W3CDTF">2019-12-29T05:59:43Z</dcterms:created>
  <dcterms:modified xsi:type="dcterms:W3CDTF">2019-12-29T06:00:06Z</dcterms:modified>
</cp:coreProperties>
</file>