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6" r:id="rId2"/>
    <p:sldId id="275" r:id="rId3"/>
    <p:sldId id="276" r:id="rId4"/>
    <p:sldId id="290" r:id="rId5"/>
    <p:sldId id="291" r:id="rId6"/>
    <p:sldId id="277" r:id="rId7"/>
    <p:sldId id="280" r:id="rId8"/>
    <p:sldId id="281" r:id="rId9"/>
    <p:sldId id="278" r:id="rId10"/>
    <p:sldId id="270" r:id="rId11"/>
    <p:sldId id="271" r:id="rId12"/>
    <p:sldId id="282" r:id="rId13"/>
    <p:sldId id="283" r:id="rId14"/>
    <p:sldId id="284" r:id="rId15"/>
    <p:sldId id="285" r:id="rId16"/>
    <p:sldId id="287" r:id="rId17"/>
    <p:sldId id="288" r:id="rId18"/>
    <p:sldId id="2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54"/>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2D6051-4462-4898-BF52-F77A745A5EE4}" type="datetimeFigureOut">
              <a:rPr lang="en-GB" smtClean="0"/>
              <a:t>03/05/2019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CA6E4-3BB1-4986-AA20-B86F95D15517}" type="slidenum">
              <a:rPr lang="en-GB" smtClean="0"/>
              <a:t>‹#›</a:t>
            </a:fld>
            <a:endParaRPr lang="en-GB"/>
          </a:p>
        </p:txBody>
      </p:sp>
    </p:spTree>
    <p:extLst>
      <p:ext uri="{BB962C8B-B14F-4D97-AF65-F5344CB8AC3E}">
        <p14:creationId xmlns:p14="http://schemas.microsoft.com/office/powerpoint/2010/main" val="2723431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noFill/>
        </p:spPr>
        <p:txBody>
          <a:bodyPr/>
          <a:lstStyle/>
          <a:p>
            <a:endParaRPr lang="en-US" altLang="en-US" smtClean="0"/>
          </a:p>
        </p:txBody>
      </p:sp>
      <p:sp>
        <p:nvSpPr>
          <p:cNvPr id="16387" name="Rectangle 3"/>
          <p:cNvSpPr>
            <a:spLocks noGrp="1" noRot="1" noChangeAspect="1" noChangeArrowheads="1" noTextEdit="1"/>
          </p:cNvSpPr>
          <p:nvPr>
            <p:ph type="sldImg"/>
          </p:nvPr>
        </p:nvSpPr>
        <p:spPr>
          <a:xfrm>
            <a:off x="674688" y="3016250"/>
            <a:ext cx="6118225" cy="3441700"/>
          </a:xfrm>
          <a:ln cap="flat"/>
        </p:spPr>
      </p:sp>
      <p:sp>
        <p:nvSpPr>
          <p:cNvPr id="16388" name="Rectangle 4"/>
          <p:cNvSpPr>
            <a:spLocks noChangeArrowheads="1"/>
          </p:cNvSpPr>
          <p:nvPr/>
        </p:nvSpPr>
        <p:spPr bwMode="auto">
          <a:xfrm>
            <a:off x="3365500" y="8496300"/>
            <a:ext cx="2540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a:lnSpc>
                <a:spcPts val="3600"/>
              </a:lnSpc>
              <a:defRPr sz="2800">
                <a:solidFill>
                  <a:srgbClr val="FFFF00"/>
                </a:solidFill>
                <a:latin typeface="Arial" panose="020B0604020202020204" pitchFamily="34" charset="0"/>
              </a:defRPr>
            </a:lvl1pPr>
            <a:lvl2pPr marL="742950" indent="-285750">
              <a:lnSpc>
                <a:spcPts val="3600"/>
              </a:lnSpc>
              <a:defRPr sz="2800">
                <a:solidFill>
                  <a:srgbClr val="FFFF00"/>
                </a:solidFill>
                <a:latin typeface="Arial" panose="020B0604020202020204" pitchFamily="34" charset="0"/>
              </a:defRPr>
            </a:lvl2pPr>
            <a:lvl3pPr marL="1143000" indent="-228600">
              <a:lnSpc>
                <a:spcPts val="3600"/>
              </a:lnSpc>
              <a:defRPr sz="2800">
                <a:solidFill>
                  <a:srgbClr val="FFFF00"/>
                </a:solidFill>
                <a:latin typeface="Arial" panose="020B0604020202020204" pitchFamily="34" charset="0"/>
              </a:defRPr>
            </a:lvl3pPr>
            <a:lvl4pPr marL="1600200" indent="-228600">
              <a:lnSpc>
                <a:spcPts val="3600"/>
              </a:lnSpc>
              <a:defRPr sz="2800">
                <a:solidFill>
                  <a:srgbClr val="FFFF00"/>
                </a:solidFill>
                <a:latin typeface="Arial" panose="020B0604020202020204" pitchFamily="34" charset="0"/>
              </a:defRPr>
            </a:lvl4pPr>
            <a:lvl5pPr marL="2057400" indent="-228600">
              <a:lnSpc>
                <a:spcPts val="3600"/>
              </a:lnSpc>
              <a:defRPr sz="2800">
                <a:solidFill>
                  <a:srgbClr val="FFFF00"/>
                </a:solidFill>
                <a:latin typeface="Arial" panose="020B0604020202020204" pitchFamily="34" charset="0"/>
              </a:defRPr>
            </a:lvl5pPr>
            <a:lvl6pPr marL="2514600" indent="-228600" eaLnBrk="0" fontAlgn="base" hangingPunct="0">
              <a:lnSpc>
                <a:spcPts val="3600"/>
              </a:lnSpc>
              <a:spcBef>
                <a:spcPct val="0"/>
              </a:spcBef>
              <a:spcAft>
                <a:spcPct val="0"/>
              </a:spcAft>
              <a:defRPr sz="2800">
                <a:solidFill>
                  <a:srgbClr val="FFFF00"/>
                </a:solidFill>
                <a:latin typeface="Arial" panose="020B0604020202020204" pitchFamily="34" charset="0"/>
              </a:defRPr>
            </a:lvl6pPr>
            <a:lvl7pPr marL="2971800" indent="-228600" eaLnBrk="0" fontAlgn="base" hangingPunct="0">
              <a:lnSpc>
                <a:spcPts val="3600"/>
              </a:lnSpc>
              <a:spcBef>
                <a:spcPct val="0"/>
              </a:spcBef>
              <a:spcAft>
                <a:spcPct val="0"/>
              </a:spcAft>
              <a:defRPr sz="2800">
                <a:solidFill>
                  <a:srgbClr val="FFFF00"/>
                </a:solidFill>
                <a:latin typeface="Arial" panose="020B0604020202020204" pitchFamily="34" charset="0"/>
              </a:defRPr>
            </a:lvl7pPr>
            <a:lvl8pPr marL="3429000" indent="-228600" eaLnBrk="0" fontAlgn="base" hangingPunct="0">
              <a:lnSpc>
                <a:spcPts val="3600"/>
              </a:lnSpc>
              <a:spcBef>
                <a:spcPct val="0"/>
              </a:spcBef>
              <a:spcAft>
                <a:spcPct val="0"/>
              </a:spcAft>
              <a:defRPr sz="2800">
                <a:solidFill>
                  <a:srgbClr val="FFFF00"/>
                </a:solidFill>
                <a:latin typeface="Arial" panose="020B0604020202020204" pitchFamily="34" charset="0"/>
              </a:defRPr>
            </a:lvl8pPr>
            <a:lvl9pPr marL="3886200" indent="-228600" eaLnBrk="0" fontAlgn="base" hangingPunct="0">
              <a:lnSpc>
                <a:spcPts val="3600"/>
              </a:lnSpc>
              <a:spcBef>
                <a:spcPct val="0"/>
              </a:spcBef>
              <a:spcAft>
                <a:spcPct val="0"/>
              </a:spcAft>
              <a:defRPr sz="2800">
                <a:solidFill>
                  <a:srgbClr val="FFFF00"/>
                </a:solidFill>
                <a:latin typeface="Arial" panose="020B0604020202020204" pitchFamily="34" charset="0"/>
              </a:defRPr>
            </a:lvl9pPr>
          </a:lstStyle>
          <a:p>
            <a:pPr>
              <a:lnSpc>
                <a:spcPts val="2100"/>
              </a:lnSpc>
            </a:pPr>
            <a:r>
              <a:rPr lang="en-US" altLang="en-US" sz="1800">
                <a:solidFill>
                  <a:srgbClr val="000000"/>
                </a:solidFill>
              </a:rPr>
              <a:t>2</a:t>
            </a:r>
          </a:p>
        </p:txBody>
      </p:sp>
    </p:spTree>
    <p:extLst>
      <p:ext uri="{BB962C8B-B14F-4D97-AF65-F5344CB8AC3E}">
        <p14:creationId xmlns:p14="http://schemas.microsoft.com/office/powerpoint/2010/main" val="444529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noFill/>
        </p:spPr>
        <p:txBody>
          <a:bodyPr/>
          <a:lstStyle/>
          <a:p>
            <a:endParaRPr lang="en-US" altLang="en-US" smtClean="0"/>
          </a:p>
        </p:txBody>
      </p:sp>
      <p:sp>
        <p:nvSpPr>
          <p:cNvPr id="18435" name="Rectangle 3"/>
          <p:cNvSpPr>
            <a:spLocks noGrp="1" noRot="1" noChangeAspect="1" noChangeArrowheads="1" noTextEdit="1"/>
          </p:cNvSpPr>
          <p:nvPr>
            <p:ph type="sldImg"/>
          </p:nvPr>
        </p:nvSpPr>
        <p:spPr>
          <a:xfrm>
            <a:off x="674688" y="3016250"/>
            <a:ext cx="6118225" cy="3441700"/>
          </a:xfrm>
          <a:ln cap="flat"/>
        </p:spPr>
      </p:sp>
      <p:sp>
        <p:nvSpPr>
          <p:cNvPr id="18436" name="Rectangle 4"/>
          <p:cNvSpPr>
            <a:spLocks noChangeArrowheads="1"/>
          </p:cNvSpPr>
          <p:nvPr/>
        </p:nvSpPr>
        <p:spPr bwMode="auto">
          <a:xfrm>
            <a:off x="3365500" y="8496300"/>
            <a:ext cx="2540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a:lnSpc>
                <a:spcPts val="3600"/>
              </a:lnSpc>
              <a:defRPr sz="2800">
                <a:solidFill>
                  <a:srgbClr val="FFFF00"/>
                </a:solidFill>
                <a:latin typeface="Arial" panose="020B0604020202020204" pitchFamily="34" charset="0"/>
              </a:defRPr>
            </a:lvl1pPr>
            <a:lvl2pPr marL="742950" indent="-285750">
              <a:lnSpc>
                <a:spcPts val="3600"/>
              </a:lnSpc>
              <a:defRPr sz="2800">
                <a:solidFill>
                  <a:srgbClr val="FFFF00"/>
                </a:solidFill>
                <a:latin typeface="Arial" panose="020B0604020202020204" pitchFamily="34" charset="0"/>
              </a:defRPr>
            </a:lvl2pPr>
            <a:lvl3pPr marL="1143000" indent="-228600">
              <a:lnSpc>
                <a:spcPts val="3600"/>
              </a:lnSpc>
              <a:defRPr sz="2800">
                <a:solidFill>
                  <a:srgbClr val="FFFF00"/>
                </a:solidFill>
                <a:latin typeface="Arial" panose="020B0604020202020204" pitchFamily="34" charset="0"/>
              </a:defRPr>
            </a:lvl3pPr>
            <a:lvl4pPr marL="1600200" indent="-228600">
              <a:lnSpc>
                <a:spcPts val="3600"/>
              </a:lnSpc>
              <a:defRPr sz="2800">
                <a:solidFill>
                  <a:srgbClr val="FFFF00"/>
                </a:solidFill>
                <a:latin typeface="Arial" panose="020B0604020202020204" pitchFamily="34" charset="0"/>
              </a:defRPr>
            </a:lvl4pPr>
            <a:lvl5pPr marL="2057400" indent="-228600">
              <a:lnSpc>
                <a:spcPts val="3600"/>
              </a:lnSpc>
              <a:defRPr sz="2800">
                <a:solidFill>
                  <a:srgbClr val="FFFF00"/>
                </a:solidFill>
                <a:latin typeface="Arial" panose="020B0604020202020204" pitchFamily="34" charset="0"/>
              </a:defRPr>
            </a:lvl5pPr>
            <a:lvl6pPr marL="2514600" indent="-228600" eaLnBrk="0" fontAlgn="base" hangingPunct="0">
              <a:lnSpc>
                <a:spcPts val="3600"/>
              </a:lnSpc>
              <a:spcBef>
                <a:spcPct val="0"/>
              </a:spcBef>
              <a:spcAft>
                <a:spcPct val="0"/>
              </a:spcAft>
              <a:defRPr sz="2800">
                <a:solidFill>
                  <a:srgbClr val="FFFF00"/>
                </a:solidFill>
                <a:latin typeface="Arial" panose="020B0604020202020204" pitchFamily="34" charset="0"/>
              </a:defRPr>
            </a:lvl6pPr>
            <a:lvl7pPr marL="2971800" indent="-228600" eaLnBrk="0" fontAlgn="base" hangingPunct="0">
              <a:lnSpc>
                <a:spcPts val="3600"/>
              </a:lnSpc>
              <a:spcBef>
                <a:spcPct val="0"/>
              </a:spcBef>
              <a:spcAft>
                <a:spcPct val="0"/>
              </a:spcAft>
              <a:defRPr sz="2800">
                <a:solidFill>
                  <a:srgbClr val="FFFF00"/>
                </a:solidFill>
                <a:latin typeface="Arial" panose="020B0604020202020204" pitchFamily="34" charset="0"/>
              </a:defRPr>
            </a:lvl7pPr>
            <a:lvl8pPr marL="3429000" indent="-228600" eaLnBrk="0" fontAlgn="base" hangingPunct="0">
              <a:lnSpc>
                <a:spcPts val="3600"/>
              </a:lnSpc>
              <a:spcBef>
                <a:spcPct val="0"/>
              </a:spcBef>
              <a:spcAft>
                <a:spcPct val="0"/>
              </a:spcAft>
              <a:defRPr sz="2800">
                <a:solidFill>
                  <a:srgbClr val="FFFF00"/>
                </a:solidFill>
                <a:latin typeface="Arial" panose="020B0604020202020204" pitchFamily="34" charset="0"/>
              </a:defRPr>
            </a:lvl8pPr>
            <a:lvl9pPr marL="3886200" indent="-228600" eaLnBrk="0" fontAlgn="base" hangingPunct="0">
              <a:lnSpc>
                <a:spcPts val="3600"/>
              </a:lnSpc>
              <a:spcBef>
                <a:spcPct val="0"/>
              </a:spcBef>
              <a:spcAft>
                <a:spcPct val="0"/>
              </a:spcAft>
              <a:defRPr sz="2800">
                <a:solidFill>
                  <a:srgbClr val="FFFF00"/>
                </a:solidFill>
                <a:latin typeface="Arial" panose="020B0604020202020204" pitchFamily="34" charset="0"/>
              </a:defRPr>
            </a:lvl9pPr>
          </a:lstStyle>
          <a:p>
            <a:pPr>
              <a:lnSpc>
                <a:spcPts val="2100"/>
              </a:lnSpc>
            </a:pPr>
            <a:r>
              <a:rPr lang="en-US" altLang="en-US" sz="1800">
                <a:solidFill>
                  <a:srgbClr val="000000"/>
                </a:solidFill>
              </a:rPr>
              <a:t>2</a:t>
            </a:r>
          </a:p>
        </p:txBody>
      </p:sp>
    </p:spTree>
    <p:extLst>
      <p:ext uri="{BB962C8B-B14F-4D97-AF65-F5344CB8AC3E}">
        <p14:creationId xmlns:p14="http://schemas.microsoft.com/office/powerpoint/2010/main" val="4086737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CEFB06-691F-4A4D-AC3D-B3B3879CFAC7}"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3126790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CEFB06-691F-4A4D-AC3D-B3B3879CFAC7}"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140939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CEFB06-691F-4A4D-AC3D-B3B3879CFAC7}"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350504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CEFB06-691F-4A4D-AC3D-B3B3879CFAC7}"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25934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CEFB06-691F-4A4D-AC3D-B3B3879CFAC7}" type="datetimeFigureOut">
              <a:rPr lang="en-GB" smtClean="0"/>
              <a:t>03/05/2019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2979732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CEFB06-691F-4A4D-AC3D-B3B3879CFAC7}" type="datetimeFigureOut">
              <a:rPr lang="en-GB" smtClean="0"/>
              <a:t>03/05/2019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293810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CEFB06-691F-4A4D-AC3D-B3B3879CFAC7}" type="datetimeFigureOut">
              <a:rPr lang="en-GB" smtClean="0"/>
              <a:t>03/05/2019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2307637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CEFB06-691F-4A4D-AC3D-B3B3879CFAC7}" type="datetimeFigureOut">
              <a:rPr lang="en-GB" smtClean="0"/>
              <a:t>03/05/2019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90130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EFB06-691F-4A4D-AC3D-B3B3879CFAC7}" type="datetimeFigureOut">
              <a:rPr lang="en-GB" smtClean="0"/>
              <a:t>03/05/2019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102256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CEFB06-691F-4A4D-AC3D-B3B3879CFAC7}" type="datetimeFigureOut">
              <a:rPr lang="en-GB" smtClean="0"/>
              <a:t>03/05/2019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931968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CEFB06-691F-4A4D-AC3D-B3B3879CFAC7}" type="datetimeFigureOut">
              <a:rPr lang="en-GB" smtClean="0"/>
              <a:t>03/05/2019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D11D6E-78FC-40B2-8BF6-26458FCCB529}" type="slidenum">
              <a:rPr lang="en-GB" smtClean="0"/>
              <a:t>‹#›</a:t>
            </a:fld>
            <a:endParaRPr lang="en-GB"/>
          </a:p>
        </p:txBody>
      </p:sp>
    </p:spTree>
    <p:extLst>
      <p:ext uri="{BB962C8B-B14F-4D97-AF65-F5344CB8AC3E}">
        <p14:creationId xmlns:p14="http://schemas.microsoft.com/office/powerpoint/2010/main" val="3302533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EFB06-691F-4A4D-AC3D-B3B3879CFAC7}" type="datetimeFigureOut">
              <a:rPr lang="en-GB" smtClean="0"/>
              <a:t>03/05/2019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11D6E-78FC-40B2-8BF6-26458FCCB529}" type="slidenum">
              <a:rPr lang="en-GB" smtClean="0"/>
              <a:t>‹#›</a:t>
            </a:fld>
            <a:endParaRPr lang="en-GB"/>
          </a:p>
        </p:txBody>
      </p: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4421" y="80168"/>
            <a:ext cx="1080000" cy="1074600"/>
          </a:xfrm>
          <a:prstGeom prst="rect">
            <a:avLst/>
          </a:prstGeom>
        </p:spPr>
      </p:pic>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017579" y="80168"/>
            <a:ext cx="1080000" cy="1070550"/>
          </a:xfrm>
          <a:prstGeom prst="rect">
            <a:avLst/>
          </a:prstGeom>
        </p:spPr>
      </p:pic>
    </p:spTree>
    <p:extLst>
      <p:ext uri="{BB962C8B-B14F-4D97-AF65-F5344CB8AC3E}">
        <p14:creationId xmlns:p14="http://schemas.microsoft.com/office/powerpoint/2010/main" val="1521616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8.wmf"/></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0.wmf"/><Relationship Id="rId4" Type="http://schemas.openxmlformats.org/officeDocument/2006/relationships/image" Target="../media/image19.wmf"/></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Methylene_group" TargetMode="External"/><Relationship Id="rId2" Type="http://schemas.openxmlformats.org/officeDocument/2006/relationships/hyperlink" Target="https://en.wikipedia.org/wiki/Organic_compound"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6.png"/><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Water_(molecule)" TargetMode="External"/><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gif"/><Relationship Id="rId7" Type="http://schemas.openxmlformats.org/officeDocument/2006/relationships/image" Target="../media/image17.gif"/><Relationship Id="rId2" Type="http://schemas.openxmlformats.org/officeDocument/2006/relationships/image" Target="../media/image12.gif"/><Relationship Id="rId1" Type="http://schemas.openxmlformats.org/officeDocument/2006/relationships/slideLayout" Target="../slideLayouts/slideLayout7.xml"/><Relationship Id="rId6" Type="http://schemas.openxmlformats.org/officeDocument/2006/relationships/image" Target="../media/image16.gif"/><Relationship Id="rId5" Type="http://schemas.openxmlformats.org/officeDocument/2006/relationships/image" Target="../media/image15.gif"/><Relationship Id="rId4" Type="http://schemas.openxmlformats.org/officeDocument/2006/relationships/image" Target="../media/image1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46529" y="1775010"/>
            <a:ext cx="11698941" cy="348278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793376" y="2837329"/>
            <a:ext cx="10744200" cy="1015663"/>
          </a:xfrm>
          <a:prstGeom prst="rect">
            <a:avLst/>
          </a:prstGeom>
          <a:noFill/>
        </p:spPr>
        <p:txBody>
          <a:bodyPr wrap="square" rtlCol="0">
            <a:spAutoFit/>
          </a:bodyPr>
          <a:lstStyle/>
          <a:p>
            <a:pPr algn="ctr"/>
            <a:r>
              <a:rPr lang="en-GB" sz="6000" dirty="0" smtClean="0">
                <a:solidFill>
                  <a:srgbClr val="FF0000"/>
                </a:solidFill>
              </a:rPr>
              <a:t>Infra-red spectroscopy</a:t>
            </a:r>
            <a:endParaRPr lang="en-GB" sz="6000" dirty="0">
              <a:solidFill>
                <a:srgbClr val="FF0000"/>
              </a:solidFill>
            </a:endParaRPr>
          </a:p>
        </p:txBody>
      </p:sp>
    </p:spTree>
    <p:extLst>
      <p:ext uri="{BB962C8B-B14F-4D97-AF65-F5344CB8AC3E}">
        <p14:creationId xmlns:p14="http://schemas.microsoft.com/office/powerpoint/2010/main" val="1390081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722564" y="635001"/>
            <a:ext cx="6772275" cy="677863"/>
          </a:xfrm>
          <a:pattFill prst="dkUpDiag">
            <a:fgClr>
              <a:srgbClr val="000000"/>
            </a:fgClr>
            <a:bgClr>
              <a:srgbClr val="FF0000"/>
            </a:bgClr>
          </a:pattFill>
          <a:ln w="12700" cap="flat">
            <a:solidFill>
              <a:srgbClr val="FF0000"/>
            </a:solidFill>
            <a:miter lim="800000"/>
            <a:headEnd/>
            <a:tailEnd/>
          </a:ln>
          <a:effectLst>
            <a:outerShdw dist="161645" dir="2700000" algn="ctr" rotWithShape="0">
              <a:srgbClr val="000000"/>
            </a:outerShdw>
          </a:effectLst>
        </p:spPr>
        <p:txBody>
          <a:bodyPr vert="horz" wrap="none" lIns="19050" tIns="26988" rIns="19050" bIns="26988" rtlCol="0" anchor="t">
            <a:normAutofit/>
          </a:bodyPr>
          <a:lstStyle/>
          <a:p>
            <a:pPr>
              <a:lnSpc>
                <a:spcPts val="3600"/>
              </a:lnSpc>
              <a:tabLst>
                <a:tab pos="914400" algn="l"/>
                <a:tab pos="1828800" algn="l"/>
                <a:tab pos="2743200" algn="l"/>
                <a:tab pos="3657600" algn="l"/>
                <a:tab pos="4572000" algn="l"/>
                <a:tab pos="5486400" algn="l"/>
                <a:tab pos="6400800" algn="l"/>
              </a:tabLst>
              <a:defRPr/>
            </a:pPr>
            <a:r>
              <a:rPr lang="en-US" altLang="en-US" sz="2800" dirty="0" smtClean="0">
                <a:solidFill>
                  <a:srgbClr val="FFFF00"/>
                </a:solidFill>
                <a:effectLst>
                  <a:outerShdw blurRad="38100" dist="38100" dir="2700000" algn="tl">
                    <a:srgbClr val="000000"/>
                  </a:outerShdw>
                </a:effectLst>
                <a:latin typeface="+mn-lt"/>
              </a:rPr>
              <a:t>          Bending </a:t>
            </a:r>
            <a:r>
              <a:rPr lang="en-US" altLang="en-US" sz="2800" dirty="0">
                <a:solidFill>
                  <a:srgbClr val="FFFF00"/>
                </a:solidFill>
                <a:effectLst>
                  <a:outerShdw blurRad="38100" dist="38100" dir="2700000" algn="tl">
                    <a:srgbClr val="000000"/>
                  </a:outerShdw>
                </a:effectLst>
                <a:latin typeface="+mn-lt"/>
              </a:rPr>
              <a:t>Vibrations of a CH</a:t>
            </a:r>
            <a:r>
              <a:rPr lang="en-US" altLang="en-US" sz="2800" baseline="-25000" dirty="0">
                <a:solidFill>
                  <a:srgbClr val="FFFF00"/>
                </a:solidFill>
                <a:effectLst>
                  <a:outerShdw blurRad="38100" dist="38100" dir="2700000" algn="tl">
                    <a:srgbClr val="000000"/>
                  </a:outerShdw>
                </a:effectLst>
                <a:latin typeface="+mn-lt"/>
              </a:rPr>
              <a:t>2</a:t>
            </a:r>
            <a:r>
              <a:rPr lang="en-US" altLang="en-US" sz="2800" dirty="0">
                <a:solidFill>
                  <a:srgbClr val="FFFF00"/>
                </a:solidFill>
                <a:effectLst>
                  <a:outerShdw blurRad="38100" dist="38100" dir="2700000" algn="tl">
                    <a:srgbClr val="000000"/>
                  </a:outerShdw>
                </a:effectLst>
                <a:latin typeface="+mn-lt"/>
              </a:rPr>
              <a:t> Group</a:t>
            </a:r>
          </a:p>
        </p:txBody>
      </p:sp>
      <p:grpSp>
        <p:nvGrpSpPr>
          <p:cNvPr id="10" name="Group 9"/>
          <p:cNvGrpSpPr/>
          <p:nvPr/>
        </p:nvGrpSpPr>
        <p:grpSpPr>
          <a:xfrm>
            <a:off x="2889250" y="2185988"/>
            <a:ext cx="6151563" cy="3405759"/>
            <a:chOff x="2889250" y="2185988"/>
            <a:chExt cx="6151563" cy="3405759"/>
          </a:xfrm>
        </p:grpSpPr>
        <p:pic>
          <p:nvPicPr>
            <p:cNvPr id="15363"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4513" y="2562225"/>
              <a:ext cx="1892300" cy="173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88" name="Rectangle 4"/>
            <p:cNvSpPr>
              <a:spLocks noChangeArrowheads="1"/>
            </p:cNvSpPr>
            <p:nvPr/>
          </p:nvSpPr>
          <p:spPr bwMode="auto">
            <a:xfrm>
              <a:off x="3143251" y="5040314"/>
              <a:ext cx="1463543" cy="55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1pPr>
              <a:lvl2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2pPr>
              <a:lvl3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3pPr>
              <a:lvl4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4pPr>
              <a:lvl5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5pPr>
              <a:lvl6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6pPr>
              <a:lvl7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7pPr>
              <a:lvl8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8pPr>
              <a:lvl9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9pPr>
            </a:lstStyle>
            <a:p>
              <a:pPr>
                <a:lnSpc>
                  <a:spcPts val="3600"/>
                </a:lnSpc>
                <a:defRPr/>
              </a:pPr>
              <a:r>
                <a:rPr lang="en-US" altLang="en-US" sz="2800" dirty="0">
                  <a:solidFill>
                    <a:srgbClr val="FFFF00"/>
                  </a:solidFill>
                  <a:effectLst>
                    <a:outerShdw blurRad="38100" dist="38100" dir="2700000" algn="tl">
                      <a:srgbClr val="000000"/>
                    </a:outerShdw>
                  </a:effectLst>
                  <a:latin typeface="Arial" panose="020B0604020202020204" pitchFamily="34" charset="0"/>
                </a:rPr>
                <a:t>In plane</a:t>
              </a:r>
            </a:p>
          </p:txBody>
        </p:sp>
        <p:sp>
          <p:nvSpPr>
            <p:cNvPr id="16389" name="Rectangle 5"/>
            <p:cNvSpPr>
              <a:spLocks noChangeArrowheads="1"/>
            </p:cNvSpPr>
            <p:nvPr/>
          </p:nvSpPr>
          <p:spPr bwMode="auto">
            <a:xfrm>
              <a:off x="7473951" y="5040314"/>
              <a:ext cx="1463543" cy="55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1pPr>
              <a:lvl2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2pPr>
              <a:lvl3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3pPr>
              <a:lvl4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4pPr>
              <a:lvl5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5pPr>
              <a:lvl6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6pPr>
              <a:lvl7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7pPr>
              <a:lvl8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8pPr>
              <a:lvl9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9pPr>
            </a:lstStyle>
            <a:p>
              <a:pPr>
                <a:lnSpc>
                  <a:spcPts val="3600"/>
                </a:lnSpc>
                <a:defRPr/>
              </a:pPr>
              <a:r>
                <a:rPr lang="en-US" altLang="en-US" sz="2800" dirty="0">
                  <a:solidFill>
                    <a:srgbClr val="FFFF00"/>
                  </a:solidFill>
                  <a:effectLst>
                    <a:outerShdw blurRad="38100" dist="38100" dir="2700000" algn="tl">
                      <a:srgbClr val="000000"/>
                    </a:outerShdw>
                  </a:effectLst>
                  <a:latin typeface="Arial" panose="020B0604020202020204" pitchFamily="34" charset="0"/>
                </a:rPr>
                <a:t>In plane</a:t>
              </a:r>
            </a:p>
          </p:txBody>
        </p:sp>
        <p:pic>
          <p:nvPicPr>
            <p:cNvPr id="15366"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8513" y="2562225"/>
              <a:ext cx="1892300" cy="173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7" name="Picture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9250" y="2298700"/>
              <a:ext cx="1130300" cy="226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4"/>
            <p:cNvGrpSpPr>
              <a:grpSpLocks noChangeAspect="1"/>
            </p:cNvGrpSpPr>
            <p:nvPr/>
          </p:nvGrpSpPr>
          <p:grpSpPr bwMode="auto">
            <a:xfrm>
              <a:off x="6833347" y="2185988"/>
              <a:ext cx="1346200" cy="2436812"/>
              <a:chOff x="4296" y="1377"/>
              <a:chExt cx="848" cy="1535"/>
            </a:xfrm>
          </p:grpSpPr>
          <p:sp>
            <p:nvSpPr>
              <p:cNvPr id="3" name="AutoShape 3"/>
              <p:cNvSpPr>
                <a:spLocks noChangeAspect="1" noChangeArrowheads="1" noTextEdit="1"/>
              </p:cNvSpPr>
              <p:nvPr/>
            </p:nvSpPr>
            <p:spPr bwMode="auto">
              <a:xfrm>
                <a:off x="4296" y="1496"/>
                <a:ext cx="848" cy="1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 name="Rectangle 5"/>
              <p:cNvSpPr>
                <a:spLocks noChangeArrowheads="1"/>
              </p:cNvSpPr>
              <p:nvPr/>
            </p:nvSpPr>
            <p:spPr bwMode="auto">
              <a:xfrm>
                <a:off x="4296" y="1377"/>
                <a:ext cx="79"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Arc 6"/>
              <p:cNvSpPr>
                <a:spLocks/>
              </p:cNvSpPr>
              <p:nvPr/>
            </p:nvSpPr>
            <p:spPr bwMode="auto">
              <a:xfrm>
                <a:off x="4605" y="2535"/>
                <a:ext cx="254" cy="304"/>
              </a:xfrm>
              <a:custGeom>
                <a:avLst/>
                <a:gdLst>
                  <a:gd name="G0" fmla="+- 21600 0 0"/>
                  <a:gd name="G1" fmla="+- 4357 0 0"/>
                  <a:gd name="G2" fmla="+- 21600 0 0"/>
                  <a:gd name="T0" fmla="*/ 19001 w 21600"/>
                  <a:gd name="T1" fmla="*/ 25800 h 25800"/>
                  <a:gd name="T2" fmla="*/ 444 w 21600"/>
                  <a:gd name="T3" fmla="*/ 0 h 25800"/>
                  <a:gd name="T4" fmla="*/ 21600 w 21600"/>
                  <a:gd name="T5" fmla="*/ 4357 h 25800"/>
                </a:gdLst>
                <a:ahLst/>
                <a:cxnLst>
                  <a:cxn ang="0">
                    <a:pos x="T0" y="T1"/>
                  </a:cxn>
                  <a:cxn ang="0">
                    <a:pos x="T2" y="T3"/>
                  </a:cxn>
                  <a:cxn ang="0">
                    <a:pos x="T4" y="T5"/>
                  </a:cxn>
                </a:cxnLst>
                <a:rect l="0" t="0" r="r" b="b"/>
                <a:pathLst>
                  <a:path w="21600" h="25800" fill="none" extrusionOk="0">
                    <a:moveTo>
                      <a:pt x="19000" y="25800"/>
                    </a:moveTo>
                    <a:cubicBezTo>
                      <a:pt x="8156" y="24485"/>
                      <a:pt x="0" y="15281"/>
                      <a:pt x="0" y="4357"/>
                    </a:cubicBezTo>
                    <a:cubicBezTo>
                      <a:pt x="0" y="2893"/>
                      <a:pt x="148" y="1433"/>
                      <a:pt x="443" y="-1"/>
                    </a:cubicBezTo>
                  </a:path>
                  <a:path w="21600" h="25800" stroke="0" extrusionOk="0">
                    <a:moveTo>
                      <a:pt x="19000" y="25800"/>
                    </a:moveTo>
                    <a:cubicBezTo>
                      <a:pt x="8156" y="24485"/>
                      <a:pt x="0" y="15281"/>
                      <a:pt x="0" y="4357"/>
                    </a:cubicBezTo>
                    <a:cubicBezTo>
                      <a:pt x="0" y="2893"/>
                      <a:pt x="148" y="1433"/>
                      <a:pt x="443" y="-1"/>
                    </a:cubicBezTo>
                    <a:lnTo>
                      <a:pt x="21600" y="4357"/>
                    </a:lnTo>
                    <a:close/>
                  </a:path>
                </a:pathLst>
              </a:custGeom>
              <a:noFill/>
              <a:ln w="25400">
                <a:solidFill>
                  <a:srgbClr val="FF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Freeform 7"/>
              <p:cNvSpPr>
                <a:spLocks/>
              </p:cNvSpPr>
              <p:nvPr/>
            </p:nvSpPr>
            <p:spPr bwMode="auto">
              <a:xfrm>
                <a:off x="4795" y="2793"/>
                <a:ext cx="159" cy="95"/>
              </a:xfrm>
              <a:custGeom>
                <a:avLst/>
                <a:gdLst>
                  <a:gd name="T0" fmla="*/ 159 w 159"/>
                  <a:gd name="T1" fmla="*/ 71 h 95"/>
                  <a:gd name="T2" fmla="*/ 8 w 159"/>
                  <a:gd name="T3" fmla="*/ 0 h 95"/>
                  <a:gd name="T4" fmla="*/ 32 w 159"/>
                  <a:gd name="T5" fmla="*/ 55 h 95"/>
                  <a:gd name="T6" fmla="*/ 0 w 159"/>
                  <a:gd name="T7" fmla="*/ 95 h 95"/>
                  <a:gd name="T8" fmla="*/ 159 w 159"/>
                  <a:gd name="T9" fmla="*/ 71 h 95"/>
                </a:gdLst>
                <a:ahLst/>
                <a:cxnLst>
                  <a:cxn ang="0">
                    <a:pos x="T0" y="T1"/>
                  </a:cxn>
                  <a:cxn ang="0">
                    <a:pos x="T2" y="T3"/>
                  </a:cxn>
                  <a:cxn ang="0">
                    <a:pos x="T4" y="T5"/>
                  </a:cxn>
                  <a:cxn ang="0">
                    <a:pos x="T6" y="T7"/>
                  </a:cxn>
                  <a:cxn ang="0">
                    <a:pos x="T8" y="T9"/>
                  </a:cxn>
                </a:cxnLst>
                <a:rect l="0" t="0" r="r" b="b"/>
                <a:pathLst>
                  <a:path w="159" h="95">
                    <a:moveTo>
                      <a:pt x="159" y="71"/>
                    </a:moveTo>
                    <a:lnTo>
                      <a:pt x="8" y="0"/>
                    </a:lnTo>
                    <a:lnTo>
                      <a:pt x="32" y="55"/>
                    </a:lnTo>
                    <a:lnTo>
                      <a:pt x="0" y="95"/>
                    </a:lnTo>
                    <a:lnTo>
                      <a:pt x="159" y="7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 name="Arc 8"/>
              <p:cNvSpPr>
                <a:spLocks/>
              </p:cNvSpPr>
              <p:nvPr/>
            </p:nvSpPr>
            <p:spPr bwMode="auto">
              <a:xfrm>
                <a:off x="4367" y="1528"/>
                <a:ext cx="305" cy="336"/>
              </a:xfrm>
              <a:custGeom>
                <a:avLst/>
                <a:gdLst>
                  <a:gd name="G0" fmla="+- 21600 0 0"/>
                  <a:gd name="G1" fmla="+- 21600 0 0"/>
                  <a:gd name="G2" fmla="+- 21600 0 0"/>
                  <a:gd name="T0" fmla="*/ 1147 w 25947"/>
                  <a:gd name="T1" fmla="*/ 28546 h 28546"/>
                  <a:gd name="T2" fmla="*/ 25947 w 25947"/>
                  <a:gd name="T3" fmla="*/ 442 h 28546"/>
                  <a:gd name="T4" fmla="*/ 21600 w 25947"/>
                  <a:gd name="T5" fmla="*/ 21600 h 28546"/>
                </a:gdLst>
                <a:ahLst/>
                <a:cxnLst>
                  <a:cxn ang="0">
                    <a:pos x="T0" y="T1"/>
                  </a:cxn>
                  <a:cxn ang="0">
                    <a:pos x="T2" y="T3"/>
                  </a:cxn>
                  <a:cxn ang="0">
                    <a:pos x="T4" y="T5"/>
                  </a:cxn>
                </a:cxnLst>
                <a:rect l="0" t="0" r="r" b="b"/>
                <a:pathLst>
                  <a:path w="25947" h="28546" fill="none" extrusionOk="0">
                    <a:moveTo>
                      <a:pt x="1147" y="28545"/>
                    </a:moveTo>
                    <a:cubicBezTo>
                      <a:pt x="387" y="26308"/>
                      <a:pt x="0" y="23962"/>
                      <a:pt x="0" y="21600"/>
                    </a:cubicBezTo>
                    <a:cubicBezTo>
                      <a:pt x="0" y="9670"/>
                      <a:pt x="9670" y="0"/>
                      <a:pt x="21600" y="0"/>
                    </a:cubicBezTo>
                    <a:cubicBezTo>
                      <a:pt x="23060" y="0"/>
                      <a:pt x="24516" y="148"/>
                      <a:pt x="25947" y="441"/>
                    </a:cubicBezTo>
                  </a:path>
                  <a:path w="25947" h="28546" stroke="0" extrusionOk="0">
                    <a:moveTo>
                      <a:pt x="1147" y="28545"/>
                    </a:moveTo>
                    <a:cubicBezTo>
                      <a:pt x="387" y="26308"/>
                      <a:pt x="0" y="23962"/>
                      <a:pt x="0" y="21600"/>
                    </a:cubicBezTo>
                    <a:cubicBezTo>
                      <a:pt x="0" y="9670"/>
                      <a:pt x="9670" y="0"/>
                      <a:pt x="21600" y="0"/>
                    </a:cubicBezTo>
                    <a:cubicBezTo>
                      <a:pt x="23060" y="0"/>
                      <a:pt x="24516" y="148"/>
                      <a:pt x="25947" y="441"/>
                    </a:cubicBezTo>
                    <a:lnTo>
                      <a:pt x="21600" y="21600"/>
                    </a:lnTo>
                    <a:close/>
                  </a:path>
                </a:pathLst>
              </a:custGeom>
              <a:noFill/>
              <a:ln w="25400">
                <a:solidFill>
                  <a:srgbClr val="FF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9"/>
              <p:cNvSpPr>
                <a:spLocks/>
              </p:cNvSpPr>
              <p:nvPr/>
            </p:nvSpPr>
            <p:spPr bwMode="auto">
              <a:xfrm>
                <a:off x="4320" y="1822"/>
                <a:ext cx="95" cy="167"/>
              </a:xfrm>
              <a:custGeom>
                <a:avLst/>
                <a:gdLst>
                  <a:gd name="T0" fmla="*/ 95 w 95"/>
                  <a:gd name="T1" fmla="*/ 167 h 167"/>
                  <a:gd name="T2" fmla="*/ 0 w 95"/>
                  <a:gd name="T3" fmla="*/ 32 h 167"/>
                  <a:gd name="T4" fmla="*/ 55 w 95"/>
                  <a:gd name="T5" fmla="*/ 48 h 167"/>
                  <a:gd name="T6" fmla="*/ 87 w 95"/>
                  <a:gd name="T7" fmla="*/ 0 h 167"/>
                  <a:gd name="T8" fmla="*/ 95 w 95"/>
                  <a:gd name="T9" fmla="*/ 167 h 167"/>
                </a:gdLst>
                <a:ahLst/>
                <a:cxnLst>
                  <a:cxn ang="0">
                    <a:pos x="T0" y="T1"/>
                  </a:cxn>
                  <a:cxn ang="0">
                    <a:pos x="T2" y="T3"/>
                  </a:cxn>
                  <a:cxn ang="0">
                    <a:pos x="T4" y="T5"/>
                  </a:cxn>
                  <a:cxn ang="0">
                    <a:pos x="T6" y="T7"/>
                  </a:cxn>
                  <a:cxn ang="0">
                    <a:pos x="T8" y="T9"/>
                  </a:cxn>
                </a:cxnLst>
                <a:rect l="0" t="0" r="r" b="b"/>
                <a:pathLst>
                  <a:path w="95" h="167">
                    <a:moveTo>
                      <a:pt x="95" y="167"/>
                    </a:moveTo>
                    <a:lnTo>
                      <a:pt x="0" y="32"/>
                    </a:lnTo>
                    <a:lnTo>
                      <a:pt x="55" y="48"/>
                    </a:lnTo>
                    <a:lnTo>
                      <a:pt x="87" y="0"/>
                    </a:lnTo>
                    <a:lnTo>
                      <a:pt x="95" y="16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Rectangle 10"/>
              <p:cNvSpPr>
                <a:spLocks noChangeArrowheads="1"/>
              </p:cNvSpPr>
              <p:nvPr/>
            </p:nvSpPr>
            <p:spPr bwMode="auto">
              <a:xfrm>
                <a:off x="4676" y="1528"/>
                <a:ext cx="1" cy="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1724497087"/>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722564" y="635001"/>
            <a:ext cx="6772275" cy="677863"/>
          </a:xfrm>
          <a:pattFill prst="dkUpDiag">
            <a:fgClr>
              <a:srgbClr val="000000"/>
            </a:fgClr>
            <a:bgClr>
              <a:srgbClr val="FF0000"/>
            </a:bgClr>
          </a:pattFill>
          <a:ln w="12700" cap="flat">
            <a:solidFill>
              <a:srgbClr val="FF0000"/>
            </a:solidFill>
            <a:miter lim="800000"/>
            <a:headEnd/>
            <a:tailEnd/>
          </a:ln>
          <a:effectLst>
            <a:outerShdw dist="161645" dir="2700000" algn="ctr" rotWithShape="0">
              <a:srgbClr val="000000"/>
            </a:outerShdw>
          </a:effectLst>
        </p:spPr>
        <p:txBody>
          <a:bodyPr vert="horz" wrap="none" lIns="19050" tIns="26988" rIns="19050" bIns="26988" rtlCol="0" anchor="t">
            <a:normAutofit/>
          </a:bodyPr>
          <a:lstStyle/>
          <a:p>
            <a:pPr>
              <a:lnSpc>
                <a:spcPts val="3600"/>
              </a:lnSpc>
              <a:tabLst>
                <a:tab pos="914400" algn="l"/>
                <a:tab pos="1828800" algn="l"/>
                <a:tab pos="2743200" algn="l"/>
                <a:tab pos="3657600" algn="l"/>
                <a:tab pos="4572000" algn="l"/>
                <a:tab pos="5486400" algn="l"/>
                <a:tab pos="6400800" algn="l"/>
              </a:tabLst>
              <a:defRPr/>
            </a:pPr>
            <a:r>
              <a:rPr lang="en-US" altLang="en-US" sz="2800" dirty="0" smtClean="0">
                <a:solidFill>
                  <a:srgbClr val="FFFF00"/>
                </a:solidFill>
                <a:effectLst>
                  <a:outerShdw blurRad="38100" dist="38100" dir="2700000" algn="tl">
                    <a:srgbClr val="000000"/>
                  </a:outerShdw>
                </a:effectLst>
                <a:latin typeface="+mn-lt"/>
              </a:rPr>
              <a:t>            Bending </a:t>
            </a:r>
            <a:r>
              <a:rPr lang="en-US" altLang="en-US" sz="2800" dirty="0">
                <a:solidFill>
                  <a:srgbClr val="FFFF00"/>
                </a:solidFill>
                <a:effectLst>
                  <a:outerShdw blurRad="38100" dist="38100" dir="2700000" algn="tl">
                    <a:srgbClr val="000000"/>
                  </a:outerShdw>
                </a:effectLst>
                <a:latin typeface="+mn-lt"/>
              </a:rPr>
              <a:t>Vibrations of a CH</a:t>
            </a:r>
            <a:r>
              <a:rPr lang="en-US" altLang="en-US" sz="2800" baseline="-25000" dirty="0">
                <a:solidFill>
                  <a:srgbClr val="FFFF00"/>
                </a:solidFill>
                <a:effectLst>
                  <a:outerShdw blurRad="38100" dist="38100" dir="2700000" algn="tl">
                    <a:srgbClr val="000000"/>
                  </a:outerShdw>
                </a:effectLst>
                <a:latin typeface="+mn-lt"/>
              </a:rPr>
              <a:t>2</a:t>
            </a:r>
            <a:r>
              <a:rPr lang="en-US" altLang="en-US" sz="2800" dirty="0">
                <a:solidFill>
                  <a:srgbClr val="FFFF00"/>
                </a:solidFill>
                <a:effectLst>
                  <a:outerShdw blurRad="38100" dist="38100" dir="2700000" algn="tl">
                    <a:srgbClr val="000000"/>
                  </a:outerShdw>
                </a:effectLst>
                <a:latin typeface="+mn-lt"/>
              </a:rPr>
              <a:t> Group</a:t>
            </a:r>
          </a:p>
        </p:txBody>
      </p:sp>
      <p:grpSp>
        <p:nvGrpSpPr>
          <p:cNvPr id="2" name="Group 1"/>
          <p:cNvGrpSpPr/>
          <p:nvPr/>
        </p:nvGrpSpPr>
        <p:grpSpPr>
          <a:xfrm>
            <a:off x="2884489" y="2295526"/>
            <a:ext cx="6731075" cy="3296221"/>
            <a:chOff x="2884489" y="2295526"/>
            <a:chExt cx="6731075" cy="3296221"/>
          </a:xfrm>
        </p:grpSpPr>
        <p:pic>
          <p:nvPicPr>
            <p:cNvPr id="17411"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4513" y="2562225"/>
              <a:ext cx="1892300" cy="173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6" name="Rectangle 4"/>
            <p:cNvSpPr>
              <a:spLocks noChangeArrowheads="1"/>
            </p:cNvSpPr>
            <p:nvPr/>
          </p:nvSpPr>
          <p:spPr bwMode="auto">
            <a:xfrm>
              <a:off x="3143251" y="5040314"/>
              <a:ext cx="2141613" cy="55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1pPr>
              <a:lvl2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2pPr>
              <a:lvl3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3pPr>
              <a:lvl4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4pPr>
              <a:lvl5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5pPr>
              <a:lvl6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6pPr>
              <a:lvl7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7pPr>
              <a:lvl8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8pPr>
              <a:lvl9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9pPr>
            </a:lstStyle>
            <a:p>
              <a:pPr>
                <a:lnSpc>
                  <a:spcPts val="3600"/>
                </a:lnSpc>
                <a:defRPr/>
              </a:pPr>
              <a:r>
                <a:rPr lang="en-US" altLang="en-US" sz="2800">
                  <a:solidFill>
                    <a:srgbClr val="FFFF00"/>
                  </a:solidFill>
                  <a:effectLst>
                    <a:outerShdw blurRad="38100" dist="38100" dir="2700000" algn="tl">
                      <a:srgbClr val="000000"/>
                    </a:outerShdw>
                  </a:effectLst>
                  <a:latin typeface="Arial" panose="020B0604020202020204" pitchFamily="34" charset="0"/>
                </a:rPr>
                <a:t>Out of plane</a:t>
              </a:r>
            </a:p>
          </p:txBody>
        </p:sp>
        <p:sp>
          <p:nvSpPr>
            <p:cNvPr id="18437" name="Rectangle 5"/>
            <p:cNvSpPr>
              <a:spLocks noChangeArrowheads="1"/>
            </p:cNvSpPr>
            <p:nvPr/>
          </p:nvSpPr>
          <p:spPr bwMode="auto">
            <a:xfrm>
              <a:off x="7473951" y="5040314"/>
              <a:ext cx="2141613" cy="55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1pPr>
              <a:lvl2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2pPr>
              <a:lvl3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3pPr>
              <a:lvl4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4pPr>
              <a:lvl5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5pPr>
              <a:lvl6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6pPr>
              <a:lvl7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7pPr>
              <a:lvl8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8pPr>
              <a:lvl9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9pPr>
            </a:lstStyle>
            <a:p>
              <a:pPr>
                <a:lnSpc>
                  <a:spcPts val="3600"/>
                </a:lnSpc>
                <a:defRPr/>
              </a:pPr>
              <a:r>
                <a:rPr lang="en-US" altLang="en-US" sz="2800">
                  <a:solidFill>
                    <a:srgbClr val="FFFF00"/>
                  </a:solidFill>
                  <a:effectLst>
                    <a:outerShdw blurRad="38100" dist="38100" dir="2700000" algn="tl">
                      <a:srgbClr val="000000"/>
                    </a:outerShdw>
                  </a:effectLst>
                  <a:latin typeface="Arial" panose="020B0604020202020204" pitchFamily="34" charset="0"/>
                </a:rPr>
                <a:t>Out of plane</a:t>
              </a:r>
            </a:p>
          </p:txBody>
        </p:sp>
        <p:pic>
          <p:nvPicPr>
            <p:cNvPr id="17414"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8513" y="2562225"/>
              <a:ext cx="1892300" cy="173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5" name="Picture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2001" y="2295526"/>
              <a:ext cx="1501775"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6" name="Picture 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7564" y="3863976"/>
              <a:ext cx="1501775"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7" name="Picture 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1" y="3776663"/>
              <a:ext cx="1501775"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8" name="Picture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4489" y="2593976"/>
              <a:ext cx="1501775"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195314851"/>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2388" y="1344706"/>
            <a:ext cx="11604812" cy="539227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noChangeArrowheads="1"/>
          </p:cNvPicPr>
          <p:nvPr/>
        </p:nvPicPr>
        <p:blipFill>
          <a:blip r:embed="rId2"/>
          <a:srcRect/>
          <a:stretch>
            <a:fillRect/>
          </a:stretch>
        </p:blipFill>
        <p:spPr bwMode="auto">
          <a:xfrm>
            <a:off x="2084106" y="1403303"/>
            <a:ext cx="8424000" cy="52482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927828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2741" y="1187120"/>
            <a:ext cx="11806518" cy="549984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32012" y="1667435"/>
            <a:ext cx="11147612" cy="2800767"/>
          </a:xfrm>
          <a:prstGeom prst="rect">
            <a:avLst/>
          </a:prstGeom>
          <a:noFill/>
        </p:spPr>
        <p:txBody>
          <a:bodyPr wrap="square" rtlCol="0">
            <a:spAutoFit/>
          </a:bodyPr>
          <a:lstStyle/>
          <a:p>
            <a:pPr marL="342900" indent="-342900">
              <a:buFont typeface="Wingdings" panose="05000000000000000000" pitchFamily="2" charset="2"/>
              <a:buChar char="Ø"/>
            </a:pPr>
            <a:r>
              <a:rPr lang="en-GB" sz="2000" dirty="0"/>
              <a:t>The stretching and bending modes  for an </a:t>
            </a:r>
            <a:r>
              <a:rPr lang="en-GB" sz="2000" b="1" i="1" dirty="0"/>
              <a:t>AX2</a:t>
            </a:r>
            <a:r>
              <a:rPr lang="en-GB" sz="2000" dirty="0"/>
              <a:t> group appearing as a portion of molecule, for example, the CH2 group in a hydrocarbon </a:t>
            </a:r>
            <a:r>
              <a:rPr lang="en-GB" sz="2000" dirty="0" smtClean="0"/>
              <a:t>molecule.</a:t>
            </a:r>
            <a:endParaRPr lang="en-GB" sz="2000" dirty="0"/>
          </a:p>
          <a:p>
            <a:pPr marL="285750" indent="-285750">
              <a:buFont typeface="Wingdings" panose="05000000000000000000" pitchFamily="2" charset="2"/>
              <a:buChar char="Ø"/>
            </a:pPr>
            <a:endParaRPr lang="en-GB" dirty="0"/>
          </a:p>
          <a:p>
            <a:pPr marL="342900" indent="-342900">
              <a:buFont typeface="Wingdings" panose="05000000000000000000" pitchFamily="2" charset="2"/>
              <a:buChar char="Ø"/>
            </a:pPr>
            <a:r>
              <a:rPr lang="en-GB" sz="2000" dirty="0"/>
              <a:t>Any atom joined to two other atoms will undergo comparable vibrations for example NH2 or NO2. Each of different vibration modes may give rise to a different absorption band so that CH2 groups give rise to two C-H stretching bands i.e</a:t>
            </a:r>
            <a:r>
              <a:rPr lang="en-GB" sz="2000" b="1" dirty="0"/>
              <a:t>. </a:t>
            </a:r>
            <a:r>
              <a:rPr lang="en-GB" sz="2000" b="1" dirty="0" err="1"/>
              <a:t>υ</a:t>
            </a:r>
            <a:r>
              <a:rPr lang="en-GB" sz="2000" b="1" baseline="-25000" dirty="0" err="1"/>
              <a:t>sym</a:t>
            </a:r>
            <a:r>
              <a:rPr lang="en-GB" sz="2000" b="1" dirty="0"/>
              <a:t> </a:t>
            </a:r>
            <a:r>
              <a:rPr lang="en-GB" sz="2000" dirty="0"/>
              <a:t>and </a:t>
            </a:r>
            <a:r>
              <a:rPr lang="en-GB" sz="2000" b="1" dirty="0" err="1" smtClean="0"/>
              <a:t>υ</a:t>
            </a:r>
            <a:r>
              <a:rPr lang="en-GB" sz="2000" b="1" baseline="-25000" dirty="0" err="1" smtClean="0"/>
              <a:t>asym</a:t>
            </a:r>
            <a:r>
              <a:rPr lang="en-GB" sz="2000" dirty="0"/>
              <a:t>. </a:t>
            </a:r>
          </a:p>
          <a:p>
            <a:pPr marL="342900" indent="-342900">
              <a:buFont typeface="Wingdings" panose="05000000000000000000" pitchFamily="2" charset="2"/>
              <a:buChar char="Ø"/>
            </a:pPr>
            <a:r>
              <a:rPr lang="en-GB" sz="2000" dirty="0"/>
              <a:t>Some of the vibrations may have the same frequency i.e. they are degenerate and their absorption bands will appear at same position </a:t>
            </a:r>
            <a:r>
              <a:rPr lang="en-GB" sz="2000" dirty="0" smtClean="0"/>
              <a:t>.</a:t>
            </a:r>
            <a:endParaRPr lang="en-GB" sz="2000" dirty="0"/>
          </a:p>
          <a:p>
            <a:endParaRPr lang="en-GB" dirty="0"/>
          </a:p>
        </p:txBody>
      </p:sp>
      <p:pic>
        <p:nvPicPr>
          <p:cNvPr id="4" name="Picture 3"/>
          <p:cNvPicPr>
            <a:picLocks noChangeAspect="1" noChangeArrowheads="1"/>
          </p:cNvPicPr>
          <p:nvPr/>
        </p:nvPicPr>
        <p:blipFill>
          <a:blip r:embed="rId2"/>
          <a:srcRect/>
          <a:stretch>
            <a:fillRect/>
          </a:stretch>
        </p:blipFill>
        <p:spPr bwMode="auto">
          <a:xfrm>
            <a:off x="7301752" y="3834129"/>
            <a:ext cx="3900259" cy="2822572"/>
          </a:xfrm>
          <a:prstGeom prst="rect">
            <a:avLst/>
          </a:prstGeom>
          <a:ln/>
          <a:extLst/>
        </p:spPr>
        <p:style>
          <a:lnRef idx="2">
            <a:schemeClr val="accent3"/>
          </a:lnRef>
          <a:fillRef idx="1">
            <a:schemeClr val="lt1"/>
          </a:fillRef>
          <a:effectRef idx="0">
            <a:schemeClr val="accent3"/>
          </a:effectRef>
          <a:fontRef idx="minor">
            <a:schemeClr val="dk1"/>
          </a:fontRef>
        </p:style>
      </p:pic>
      <p:sp>
        <p:nvSpPr>
          <p:cNvPr id="5" name="Rounded Rectangle 4"/>
          <p:cNvSpPr/>
          <p:nvPr/>
        </p:nvSpPr>
        <p:spPr>
          <a:xfrm>
            <a:off x="1586753" y="470647"/>
            <a:ext cx="8686800" cy="591671"/>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Stretching CH</a:t>
            </a:r>
            <a:r>
              <a:rPr lang="en-GB" sz="3200" b="1" baseline="-25000" dirty="0" smtClean="0">
                <a:solidFill>
                  <a:srgbClr val="FF0000"/>
                </a:solidFill>
              </a:rPr>
              <a:t>2</a:t>
            </a:r>
            <a:endParaRPr lang="en-GB" sz="3200" b="1" baseline="-25000" dirty="0">
              <a:solidFill>
                <a:srgbClr val="FF0000"/>
              </a:solidFill>
            </a:endParaRPr>
          </a:p>
        </p:txBody>
      </p:sp>
    </p:spTree>
    <p:extLst>
      <p:ext uri="{BB962C8B-B14F-4D97-AF65-F5344CB8AC3E}">
        <p14:creationId xmlns:p14="http://schemas.microsoft.com/office/powerpoint/2010/main" val="1370560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2388" y="1264024"/>
            <a:ext cx="11685494" cy="544605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noChangeArrowheads="1"/>
          </p:cNvPicPr>
          <p:nvPr/>
        </p:nvPicPr>
        <p:blipFill>
          <a:blip r:embed="rId2"/>
          <a:srcRect/>
          <a:stretch>
            <a:fillRect/>
          </a:stretch>
        </p:blipFill>
        <p:spPr bwMode="auto">
          <a:xfrm>
            <a:off x="2135188" y="1307259"/>
            <a:ext cx="7848000" cy="5345320"/>
          </a:xfrm>
          <a:prstGeom prst="rect">
            <a:avLst/>
          </a:prstGeom>
          <a:ln/>
          <a:extLst/>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1478262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471" y="1223682"/>
            <a:ext cx="11914094" cy="549984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295835" y="1394009"/>
            <a:ext cx="11241741" cy="4893647"/>
          </a:xfrm>
          <a:prstGeom prst="rect">
            <a:avLst/>
          </a:prstGeom>
        </p:spPr>
        <p:txBody>
          <a:bodyPr wrap="square">
            <a:spAutoFit/>
          </a:bodyPr>
          <a:lstStyle/>
          <a:p>
            <a:pPr lvl="0" rtl="1">
              <a:defRPr/>
            </a:pPr>
            <a:r>
              <a:rPr lang="en-US" sz="2400" dirty="0"/>
              <a:t>The atoms in a CH</a:t>
            </a:r>
            <a:r>
              <a:rPr lang="en-US" sz="2400" baseline="-25000" dirty="0"/>
              <a:t>2</a:t>
            </a:r>
            <a:r>
              <a:rPr lang="en-US" sz="2400" dirty="0"/>
              <a:t>X</a:t>
            </a:r>
            <a:r>
              <a:rPr lang="en-US" sz="2400" baseline="-25000" dirty="0"/>
              <a:t>2</a:t>
            </a:r>
            <a:r>
              <a:rPr lang="en-US" sz="2400" dirty="0"/>
              <a:t> group, commonly found in </a:t>
            </a:r>
            <a:r>
              <a:rPr lang="en-US" sz="2400" dirty="0">
                <a:hlinkClick r:id="rId2" tooltip="Organic compound"/>
              </a:rPr>
              <a:t>organic compounds</a:t>
            </a:r>
            <a:r>
              <a:rPr lang="en-US" sz="2400" dirty="0"/>
              <a:t> and where X can represent any other atom, can vibrate in nine different ways. Six of these vibrations involve only the </a:t>
            </a:r>
            <a:r>
              <a:rPr lang="en-US" sz="2400" dirty="0">
                <a:hlinkClick r:id="rId3" tooltip="Methylene group"/>
              </a:rPr>
              <a:t>CH</a:t>
            </a:r>
            <a:r>
              <a:rPr lang="en-US" sz="2400" baseline="-25000" dirty="0">
                <a:hlinkClick r:id="rId3" tooltip="Methylene group"/>
              </a:rPr>
              <a:t>2</a:t>
            </a:r>
            <a:r>
              <a:rPr lang="en-US" sz="2400" dirty="0"/>
              <a:t> portion</a:t>
            </a:r>
            <a:r>
              <a:rPr lang="en-US" sz="2400" dirty="0" smtClean="0"/>
              <a:t>:</a:t>
            </a:r>
          </a:p>
          <a:p>
            <a:pPr lvl="0" rtl="1">
              <a:defRPr/>
            </a:pPr>
            <a:r>
              <a:rPr lang="en-US" sz="2400" dirty="0"/>
              <a:t> </a:t>
            </a:r>
          </a:p>
          <a:p>
            <a:pPr lvl="0" rtl="1">
              <a:defRPr/>
            </a:pPr>
            <a:r>
              <a:rPr lang="en-US" sz="2400" dirty="0">
                <a:solidFill>
                  <a:srgbClr val="252525"/>
                </a:solidFill>
              </a:rPr>
              <a:t>symmetric and </a:t>
            </a:r>
            <a:r>
              <a:rPr lang="en-US" sz="2400" dirty="0" smtClean="0">
                <a:solidFill>
                  <a:srgbClr val="252525"/>
                </a:solidFill>
              </a:rPr>
              <a:t>asymmetric  </a:t>
            </a:r>
            <a:r>
              <a:rPr lang="en-US" sz="2400" dirty="0">
                <a:solidFill>
                  <a:srgbClr val="252525"/>
                </a:solidFill>
              </a:rPr>
              <a:t>stretching, scissoring, rocking, wagging and twisting</a:t>
            </a:r>
            <a:r>
              <a:rPr lang="en-US" sz="2400" dirty="0" smtClean="0">
                <a:solidFill>
                  <a:srgbClr val="252525"/>
                </a:solidFill>
              </a:rPr>
              <a:t>.</a:t>
            </a:r>
          </a:p>
          <a:p>
            <a:pPr lvl="0" rtl="1">
              <a:defRPr/>
            </a:pPr>
            <a:endParaRPr lang="en-US" sz="2400" dirty="0">
              <a:solidFill>
                <a:srgbClr val="252525"/>
              </a:solidFill>
            </a:endParaRPr>
          </a:p>
          <a:p>
            <a:pPr lvl="0" rtl="1">
              <a:defRPr/>
            </a:pPr>
            <a:r>
              <a:rPr lang="en-US" sz="2400" dirty="0" smtClean="0">
                <a:solidFill>
                  <a:srgbClr val="252525"/>
                </a:solidFill>
              </a:rPr>
              <a:t> </a:t>
            </a:r>
            <a:r>
              <a:rPr lang="en-US" sz="2400" dirty="0">
                <a:solidFill>
                  <a:srgbClr val="0070C0"/>
                </a:solidFill>
              </a:rPr>
              <a:t>Structures that do not have the two additional X groups attached have fewer modes because some modes are defined by specific relationships to those other attached groups.</a:t>
            </a:r>
            <a:r>
              <a:rPr lang="en-US" sz="2400" dirty="0">
                <a:solidFill>
                  <a:srgbClr val="252525"/>
                </a:solidFill>
              </a:rPr>
              <a:t> </a:t>
            </a:r>
            <a:endParaRPr lang="en-US" sz="2400" dirty="0" smtClean="0">
              <a:solidFill>
                <a:srgbClr val="252525"/>
              </a:solidFill>
            </a:endParaRPr>
          </a:p>
          <a:p>
            <a:pPr lvl="0" rtl="1">
              <a:defRPr/>
            </a:pPr>
            <a:endParaRPr lang="en-US" sz="2400" dirty="0">
              <a:solidFill>
                <a:srgbClr val="252525"/>
              </a:solidFill>
            </a:endParaRPr>
          </a:p>
          <a:p>
            <a:pPr lvl="0" rtl="1">
              <a:defRPr/>
            </a:pPr>
            <a:r>
              <a:rPr lang="en-US" sz="2400" dirty="0">
                <a:solidFill>
                  <a:srgbClr val="C00000"/>
                </a:solidFill>
              </a:rPr>
              <a:t>For example, in water, the rocking, wagging, and twisting modes do not exist because these types of motions of the H represent simple rotation of the whole molecule rather than vibrations within it.</a:t>
            </a:r>
            <a:endParaRPr lang="ar-IQ" sz="2400" dirty="0">
              <a:solidFill>
                <a:srgbClr val="C00000"/>
              </a:solidFill>
            </a:endParaRPr>
          </a:p>
        </p:txBody>
      </p:sp>
    </p:spTree>
    <p:extLst>
      <p:ext uri="{BB962C8B-B14F-4D97-AF65-F5344CB8AC3E}">
        <p14:creationId xmlns:p14="http://schemas.microsoft.com/office/powerpoint/2010/main" val="917031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2388" y="1344705"/>
            <a:ext cx="11698941" cy="545950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05119" y="1506072"/>
            <a:ext cx="10970558" cy="5601533"/>
          </a:xfrm>
          <a:prstGeom prst="rect">
            <a:avLst/>
          </a:prstGeom>
          <a:noFill/>
        </p:spPr>
        <p:txBody>
          <a:bodyPr wrap="square" rtlCol="0">
            <a:spAutoFit/>
          </a:bodyPr>
          <a:lstStyle/>
          <a:p>
            <a:pPr marL="285750" lvl="0" indent="-285750">
              <a:buFont typeface="Wingdings" panose="05000000000000000000" pitchFamily="2" charset="2"/>
              <a:buChar char="v"/>
            </a:pPr>
            <a:r>
              <a:rPr lang="en-GB" sz="2000" b="1" u="sng" dirty="0" smtClean="0"/>
              <a:t>Intermolecular </a:t>
            </a:r>
            <a:r>
              <a:rPr lang="en-GB" sz="2000" b="1" u="sng" dirty="0"/>
              <a:t>hydrogen bonding</a:t>
            </a:r>
            <a:r>
              <a:rPr lang="en-GB" sz="2000" b="1" dirty="0"/>
              <a:t> involves association of two or more molecules of the same different compounds</a:t>
            </a:r>
            <a:r>
              <a:rPr lang="en-GB" sz="2000" b="1" dirty="0" smtClean="0"/>
              <a:t>.</a:t>
            </a:r>
          </a:p>
          <a:p>
            <a:pPr marL="285750" lvl="0" indent="-285750">
              <a:buFont typeface="Wingdings" panose="05000000000000000000" pitchFamily="2" charset="2"/>
              <a:buChar char="v"/>
            </a:pPr>
            <a:endParaRPr lang="en-GB" sz="2000" b="1" dirty="0"/>
          </a:p>
          <a:p>
            <a:pPr marL="285750" lvl="0" indent="-285750">
              <a:buFont typeface="Wingdings" panose="05000000000000000000" pitchFamily="2" charset="2"/>
              <a:buChar char="v"/>
            </a:pPr>
            <a:r>
              <a:rPr lang="en-GB" sz="2000" b="1" dirty="0"/>
              <a:t> </a:t>
            </a:r>
            <a:r>
              <a:rPr lang="en-GB" sz="2000" b="1" u="sng" dirty="0"/>
              <a:t>Intermolecular hydrogen bonding </a:t>
            </a:r>
            <a:r>
              <a:rPr lang="en-GB" sz="2000" b="1" dirty="0"/>
              <a:t>may result in dimer molecules (as observed for carboxylic acid) or in polymeric molecular chains</a:t>
            </a:r>
            <a:r>
              <a:rPr lang="en-GB" sz="2000" b="1" dirty="0" smtClean="0"/>
              <a:t>.</a:t>
            </a:r>
          </a:p>
          <a:p>
            <a:pPr marL="285750" lvl="0" indent="-285750">
              <a:buFont typeface="Wingdings" panose="05000000000000000000" pitchFamily="2" charset="2"/>
              <a:buChar char="v"/>
            </a:pPr>
            <a:endParaRPr lang="en-GB" sz="2000" b="1" dirty="0"/>
          </a:p>
          <a:p>
            <a:pPr marL="285750" lvl="0" indent="-285750">
              <a:buFont typeface="Wingdings" panose="05000000000000000000" pitchFamily="2" charset="2"/>
              <a:buChar char="v"/>
            </a:pPr>
            <a:r>
              <a:rPr lang="en-GB" sz="2000" b="1" u="sng" dirty="0"/>
              <a:t>Intramolecular hydrogen bonds </a:t>
            </a:r>
            <a:r>
              <a:rPr lang="en-GB" sz="2000" b="1" dirty="0"/>
              <a:t>are formed when the proton donor and acceptor are present in a single molecule under spatial conditions that allow the of a five or six membered ring the extent of both inter and intra molecular bonding is temperature dependent. </a:t>
            </a:r>
            <a:endParaRPr lang="en-GB" sz="2000" b="1" dirty="0" smtClean="0"/>
          </a:p>
          <a:p>
            <a:pPr marL="285750" lvl="0" indent="-285750">
              <a:buFont typeface="Wingdings" panose="05000000000000000000" pitchFamily="2" charset="2"/>
              <a:buChar char="v"/>
            </a:pPr>
            <a:endParaRPr lang="en-GB" sz="2000" b="1" dirty="0"/>
          </a:p>
          <a:p>
            <a:pPr marL="285750" lvl="0" indent="-285750">
              <a:buFont typeface="Wingdings" panose="05000000000000000000" pitchFamily="2" charset="2"/>
              <a:buChar char="v"/>
            </a:pPr>
            <a:r>
              <a:rPr lang="en-GB" sz="2000" b="1" dirty="0"/>
              <a:t> Hydrogen bonding to a C=O group withdraws electrons from oxygen and lowers the C=O double bond character. This results in lowering of C=O absorption frequency. More effective is the hydrogen bonding, higher will be the lowering in C=O absorption </a:t>
            </a:r>
            <a:r>
              <a:rPr lang="en-GB" sz="2000" b="1" dirty="0" smtClean="0"/>
              <a:t>frequencies</a:t>
            </a:r>
          </a:p>
          <a:p>
            <a:pPr marL="285750" lvl="0" indent="-285750">
              <a:buFont typeface="Wingdings" panose="05000000000000000000" pitchFamily="2" charset="2"/>
              <a:buChar char="v"/>
            </a:pPr>
            <a:endParaRPr lang="en-GB" sz="2000" b="1" dirty="0"/>
          </a:p>
          <a:p>
            <a:pPr marL="285750" lvl="0" indent="-285750">
              <a:buFont typeface="Wingdings" panose="05000000000000000000" pitchFamily="2" charset="2"/>
              <a:buChar char="v"/>
            </a:pPr>
            <a:r>
              <a:rPr lang="en-GB" sz="2000" b="1" dirty="0"/>
              <a:t>The monomeric carboxylic acids (in very dilute solutions) absorb at ~1760 cm</a:t>
            </a:r>
            <a:r>
              <a:rPr lang="en-GB" sz="2000" b="1" baseline="30000" dirty="0"/>
              <a:t>-1</a:t>
            </a:r>
            <a:r>
              <a:rPr lang="en-GB" sz="2000" b="1" dirty="0"/>
              <a:t>. The dimerization of carboxylic acids in their concentrated solutions or in solid state lowers the carboxyl carbonyl frequency to 1710 cm</a:t>
            </a:r>
            <a:r>
              <a:rPr lang="en-GB" sz="2000" b="1" baseline="30000" dirty="0"/>
              <a:t>-1</a:t>
            </a:r>
            <a:r>
              <a:rPr lang="en-GB" sz="2000" b="1" dirty="0"/>
              <a:t>.</a:t>
            </a:r>
          </a:p>
          <a:p>
            <a:endParaRPr lang="en-GB" sz="2000" b="1" dirty="0"/>
          </a:p>
        </p:txBody>
      </p:sp>
      <p:sp>
        <p:nvSpPr>
          <p:cNvPr id="4" name="Rounded Rectangle 3"/>
          <p:cNvSpPr/>
          <p:nvPr/>
        </p:nvSpPr>
        <p:spPr>
          <a:xfrm>
            <a:off x="2017059" y="403412"/>
            <a:ext cx="8700247" cy="65890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C00000"/>
                </a:solidFill>
              </a:rPr>
              <a:t>Effects of hydrogen bonding IR spectroscopy </a:t>
            </a:r>
            <a:endParaRPr lang="en-GB" sz="3200" b="1" dirty="0">
              <a:solidFill>
                <a:srgbClr val="C00000"/>
              </a:solidFill>
            </a:endParaRPr>
          </a:p>
        </p:txBody>
      </p:sp>
    </p:spTree>
    <p:extLst>
      <p:ext uri="{BB962C8B-B14F-4D97-AF65-F5344CB8AC3E}">
        <p14:creationId xmlns:p14="http://schemas.microsoft.com/office/powerpoint/2010/main" val="2768934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2388" y="1344705"/>
            <a:ext cx="11698941" cy="545950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05119" y="2608730"/>
            <a:ext cx="10970558" cy="3022366"/>
          </a:xfrm>
          <a:prstGeom prst="rect">
            <a:avLst/>
          </a:prstGeom>
          <a:noFill/>
        </p:spPr>
        <p:txBody>
          <a:bodyPr wrap="square" rtlCol="0">
            <a:spAutoFit/>
          </a:bodyPr>
          <a:lstStyle/>
          <a:p>
            <a:pPr marL="342900" lvl="0" indent="-342900">
              <a:spcBef>
                <a:spcPct val="20000"/>
              </a:spcBef>
              <a:buFont typeface="Wingdings" panose="05000000000000000000" pitchFamily="2" charset="2"/>
              <a:buChar char="Ø"/>
              <a:defRPr/>
            </a:pPr>
            <a:r>
              <a:rPr lang="en-US" sz="2800" b="1" i="1" dirty="0" smtClean="0">
                <a:solidFill>
                  <a:srgbClr val="7030A0"/>
                </a:solidFill>
              </a:rPr>
              <a:t>source </a:t>
            </a:r>
            <a:r>
              <a:rPr lang="en-US" sz="2800" b="1" i="1" dirty="0">
                <a:solidFill>
                  <a:srgbClr val="7030A0"/>
                </a:solidFill>
              </a:rPr>
              <a:t>of energy </a:t>
            </a:r>
          </a:p>
          <a:p>
            <a:pPr marL="342900" lvl="0" indent="-342900">
              <a:spcBef>
                <a:spcPct val="20000"/>
              </a:spcBef>
              <a:buFont typeface="Wingdings" panose="05000000000000000000" pitchFamily="2" charset="2"/>
              <a:buChar char="Ø"/>
              <a:defRPr/>
            </a:pPr>
            <a:r>
              <a:rPr lang="en-US" sz="2800" b="1" i="1" dirty="0">
                <a:solidFill>
                  <a:srgbClr val="7030A0"/>
                </a:solidFill>
              </a:rPr>
              <a:t>Sampling area </a:t>
            </a:r>
          </a:p>
          <a:p>
            <a:pPr marL="342900" lvl="0" indent="-342900">
              <a:spcBef>
                <a:spcPct val="20000"/>
              </a:spcBef>
              <a:buFont typeface="Wingdings" panose="05000000000000000000" pitchFamily="2" charset="2"/>
              <a:buChar char="Ø"/>
              <a:defRPr/>
            </a:pPr>
            <a:r>
              <a:rPr lang="en-US" sz="2800" b="1" i="1" dirty="0">
                <a:solidFill>
                  <a:srgbClr val="7030A0"/>
                </a:solidFill>
              </a:rPr>
              <a:t>Photometer </a:t>
            </a:r>
          </a:p>
          <a:p>
            <a:pPr marL="342900" lvl="0" indent="-342900">
              <a:spcBef>
                <a:spcPct val="20000"/>
              </a:spcBef>
              <a:buFont typeface="Wingdings" panose="05000000000000000000" pitchFamily="2" charset="2"/>
              <a:buChar char="Ø"/>
              <a:defRPr/>
            </a:pPr>
            <a:r>
              <a:rPr lang="en-US" sz="2800" b="1" i="1" dirty="0">
                <a:solidFill>
                  <a:srgbClr val="7030A0"/>
                </a:solidFill>
              </a:rPr>
              <a:t>Grating (</a:t>
            </a:r>
            <a:r>
              <a:rPr lang="en-US" sz="2800" b="1" i="1" dirty="0" err="1">
                <a:solidFill>
                  <a:srgbClr val="7030A0"/>
                </a:solidFill>
              </a:rPr>
              <a:t>monochromator</a:t>
            </a:r>
            <a:r>
              <a:rPr lang="en-US" sz="2800" b="1" i="1" dirty="0">
                <a:solidFill>
                  <a:srgbClr val="7030A0"/>
                </a:solidFill>
              </a:rPr>
              <a:t> )</a:t>
            </a:r>
          </a:p>
          <a:p>
            <a:pPr marL="342900" lvl="0" indent="-342900">
              <a:spcBef>
                <a:spcPct val="20000"/>
              </a:spcBef>
              <a:buFont typeface="Wingdings" panose="05000000000000000000" pitchFamily="2" charset="2"/>
              <a:buChar char="Ø"/>
              <a:defRPr/>
            </a:pPr>
            <a:r>
              <a:rPr lang="en-US" sz="2800" b="1" i="1" dirty="0">
                <a:solidFill>
                  <a:srgbClr val="7030A0"/>
                </a:solidFill>
              </a:rPr>
              <a:t>Detector  </a:t>
            </a:r>
            <a:endParaRPr lang="ar-IQ" sz="2800" b="1" i="1" dirty="0">
              <a:solidFill>
                <a:srgbClr val="7030A0"/>
              </a:solidFill>
            </a:endParaRPr>
          </a:p>
          <a:p>
            <a:endParaRPr lang="en-GB" sz="2800" b="1" dirty="0"/>
          </a:p>
        </p:txBody>
      </p:sp>
      <p:sp>
        <p:nvSpPr>
          <p:cNvPr id="4" name="Rounded Rectangle 3"/>
          <p:cNvSpPr/>
          <p:nvPr/>
        </p:nvSpPr>
        <p:spPr>
          <a:xfrm>
            <a:off x="2017059" y="403412"/>
            <a:ext cx="8700247" cy="65890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defRPr/>
            </a:pPr>
            <a:r>
              <a:rPr lang="en-US" sz="3200" b="1" dirty="0">
                <a:solidFill>
                  <a:srgbClr val="FF0000"/>
                </a:solidFill>
                <a:effectLst>
                  <a:outerShdw blurRad="38100" dist="38100" dir="2700000" algn="tl">
                    <a:srgbClr val="000000">
                      <a:alpha val="43137"/>
                    </a:srgbClr>
                  </a:outerShdw>
                </a:effectLst>
              </a:rPr>
              <a:t>Instrumentation IR spectroscopy </a:t>
            </a:r>
          </a:p>
        </p:txBody>
      </p:sp>
      <p:pic>
        <p:nvPicPr>
          <p:cNvPr id="5" name="Picture 4" descr="http://images.slideplayer.com/25/7969588/slides/slide_2.jpg"/>
          <p:cNvPicPr>
            <a:picLocks noChangeAspect="1" noChangeArrowheads="1"/>
          </p:cNvPicPr>
          <p:nvPr/>
        </p:nvPicPr>
        <p:blipFill rotWithShape="1">
          <a:blip r:embed="rId2"/>
          <a:srcRect l="46220" t="44179" r="9916" b="2757"/>
          <a:stretch/>
        </p:blipFill>
        <p:spPr bwMode="auto">
          <a:xfrm>
            <a:off x="5405716" y="2115672"/>
            <a:ext cx="3457575" cy="3944937"/>
          </a:xfrm>
          <a:prstGeom prst="rect">
            <a:avLst/>
          </a:prstGeom>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2574509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82388" y="1344705"/>
            <a:ext cx="11698941" cy="545950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18565" y="1640545"/>
            <a:ext cx="10957112" cy="5688096"/>
          </a:xfrm>
          <a:prstGeom prst="rect">
            <a:avLst/>
          </a:prstGeom>
          <a:noFill/>
        </p:spPr>
        <p:txBody>
          <a:bodyPr wrap="square" rtlCol="0">
            <a:spAutoFit/>
          </a:bodyPr>
          <a:lstStyle/>
          <a:p>
            <a:pPr marL="342900" lvl="0" indent="-342900">
              <a:lnSpc>
                <a:spcPct val="101000"/>
              </a:lnSpc>
              <a:buFont typeface="Wingdings" panose="05000000000000000000" pitchFamily="2" charset="2"/>
              <a:buChar char="§"/>
              <a:defRPr/>
            </a:pPr>
            <a:r>
              <a:rPr lang="en-US" sz="2400" dirty="0">
                <a:ea typeface="Times New Roman"/>
                <a:cs typeface="Arial"/>
              </a:rPr>
              <a:t>For recording an IR spectrum, the sample may be gas, a liquid, a solid or a solution of any of these. The samples should be perfectly free of moisture, since cell materials (</a:t>
            </a:r>
            <a:r>
              <a:rPr lang="en-US" sz="2400" dirty="0" err="1">
                <a:ea typeface="Times New Roman"/>
                <a:cs typeface="Arial"/>
              </a:rPr>
              <a:t>NaCl</a:t>
            </a:r>
            <a:r>
              <a:rPr lang="en-US" sz="2400" dirty="0">
                <a:ea typeface="Times New Roman"/>
                <a:cs typeface="Arial"/>
              </a:rPr>
              <a:t>, </a:t>
            </a:r>
            <a:r>
              <a:rPr lang="en-US" sz="2400" dirty="0" err="1">
                <a:ea typeface="Times New Roman"/>
                <a:cs typeface="Arial"/>
              </a:rPr>
              <a:t>KBr</a:t>
            </a:r>
            <a:r>
              <a:rPr lang="en-US" sz="2400" dirty="0">
                <a:ea typeface="Times New Roman"/>
                <a:cs typeface="Arial"/>
              </a:rPr>
              <a:t>, </a:t>
            </a:r>
            <a:r>
              <a:rPr lang="en-US" sz="2400" dirty="0" err="1">
                <a:ea typeface="Times New Roman"/>
                <a:cs typeface="Arial"/>
              </a:rPr>
              <a:t>CsBr</a:t>
            </a:r>
            <a:r>
              <a:rPr lang="en-US" sz="2400" dirty="0">
                <a:ea typeface="Times New Roman"/>
                <a:cs typeface="Arial"/>
              </a:rPr>
              <a:t> etc.) are usually spoiled by the moisture</a:t>
            </a:r>
            <a:r>
              <a:rPr lang="en-US" sz="2400" dirty="0" smtClean="0">
                <a:ea typeface="Times New Roman"/>
                <a:cs typeface="Arial"/>
              </a:rPr>
              <a:t>.</a:t>
            </a:r>
          </a:p>
          <a:p>
            <a:pPr marL="342900" lvl="0" indent="-342900">
              <a:lnSpc>
                <a:spcPct val="101000"/>
              </a:lnSpc>
              <a:buFont typeface="Wingdings" panose="05000000000000000000" pitchFamily="2" charset="2"/>
              <a:buChar char="§"/>
              <a:defRPr/>
            </a:pPr>
            <a:endParaRPr lang="en-US" sz="2400" dirty="0">
              <a:ea typeface="Calibri"/>
              <a:cs typeface="Arial"/>
            </a:endParaRPr>
          </a:p>
          <a:p>
            <a:pPr marL="342900" indent="-342900">
              <a:lnSpc>
                <a:spcPct val="101000"/>
              </a:lnSpc>
              <a:buFont typeface="Wingdings" panose="05000000000000000000" pitchFamily="2" charset="2"/>
              <a:buChar char="§"/>
              <a:defRPr/>
            </a:pPr>
            <a:r>
              <a:rPr lang="en-US" sz="2400" b="1" i="1" u="sng" dirty="0">
                <a:solidFill>
                  <a:prstClr val="black"/>
                </a:solidFill>
                <a:effectLst>
                  <a:outerShdw blurRad="38100" dist="38100" dir="2700000" algn="tl">
                    <a:srgbClr val="000000">
                      <a:alpha val="43137"/>
                    </a:srgbClr>
                  </a:outerShdw>
                </a:effectLst>
                <a:ea typeface="Times New Roman"/>
                <a:cs typeface="Arial"/>
              </a:rPr>
              <a:t>Liquids</a:t>
            </a:r>
            <a:r>
              <a:rPr lang="en-US" sz="2400" dirty="0">
                <a:solidFill>
                  <a:prstClr val="black"/>
                </a:solidFill>
                <a:ea typeface="Times New Roman"/>
                <a:cs typeface="Arial"/>
              </a:rPr>
              <a:t> are studied neat or in solution. </a:t>
            </a:r>
            <a:r>
              <a:rPr lang="en-US" sz="2400" u="sng" dirty="0">
                <a:solidFill>
                  <a:prstClr val="black"/>
                </a:solidFill>
                <a:ea typeface="Times New Roman"/>
                <a:cs typeface="Arial"/>
              </a:rPr>
              <a:t>In case of neat liquid</a:t>
            </a:r>
            <a:r>
              <a:rPr lang="en-US" sz="2400" dirty="0">
                <a:solidFill>
                  <a:prstClr val="black"/>
                </a:solidFill>
                <a:ea typeface="Times New Roman"/>
                <a:cs typeface="Arial"/>
              </a:rPr>
              <a:t>, a thin film of &lt; 0.01 mm thickness is obtained by pressing the liquid between two </a:t>
            </a:r>
            <a:r>
              <a:rPr lang="en-US" sz="2400" i="1" dirty="0">
                <a:solidFill>
                  <a:srgbClr val="FF0000"/>
                </a:solidFill>
                <a:ea typeface="Times New Roman"/>
                <a:cs typeface="Arial"/>
              </a:rPr>
              <a:t>sodium chloride plates </a:t>
            </a:r>
            <a:r>
              <a:rPr lang="en-US" sz="2400" dirty="0">
                <a:solidFill>
                  <a:prstClr val="black"/>
                </a:solidFill>
                <a:ea typeface="Times New Roman"/>
                <a:cs typeface="Arial"/>
              </a:rPr>
              <a:t>and plates are subjected to IR beam. Spectra of solutions are obtained by taking 1-10 % solution of the sample in an appropriate solvent in cells of 0.1-1 mm thickness</a:t>
            </a:r>
            <a:r>
              <a:rPr lang="en-US" sz="2400" dirty="0" smtClean="0">
                <a:solidFill>
                  <a:prstClr val="black"/>
                </a:solidFill>
                <a:ea typeface="Times New Roman"/>
                <a:cs typeface="Arial"/>
              </a:rPr>
              <a:t>.</a:t>
            </a:r>
          </a:p>
          <a:p>
            <a:pPr marL="342900" indent="-342900">
              <a:lnSpc>
                <a:spcPct val="101000"/>
              </a:lnSpc>
              <a:buFont typeface="Wingdings" panose="05000000000000000000" pitchFamily="2" charset="2"/>
              <a:buChar char="§"/>
              <a:defRPr/>
            </a:pPr>
            <a:endParaRPr lang="en-GB" sz="2400" dirty="0"/>
          </a:p>
          <a:p>
            <a:pPr marL="342900" indent="-342900">
              <a:lnSpc>
                <a:spcPct val="101000"/>
              </a:lnSpc>
              <a:buFont typeface="Wingdings" panose="05000000000000000000" pitchFamily="2" charset="2"/>
              <a:buChar char="§"/>
              <a:defRPr/>
            </a:pPr>
            <a:r>
              <a:rPr lang="en-GB" sz="2400" dirty="0"/>
              <a:t>A compensating cell, containing pure solvent is placed in the reference beam of the instrument. </a:t>
            </a:r>
            <a:r>
              <a:rPr lang="en-GB" sz="2400" i="1" u="sng" dirty="0"/>
              <a:t>The choice of solvent depends </a:t>
            </a:r>
            <a:r>
              <a:rPr lang="en-GB" sz="2400" dirty="0"/>
              <a:t>on the solubility of the sample and its own minimal absorption in IR region. Carbon tetrachloride, chloroform and carbon </a:t>
            </a:r>
            <a:r>
              <a:rPr lang="en-GB" sz="2400" dirty="0" err="1"/>
              <a:t>disulfide</a:t>
            </a:r>
            <a:r>
              <a:rPr lang="en-GB" sz="2400" dirty="0"/>
              <a:t> are preferred solvents.</a:t>
            </a:r>
          </a:p>
          <a:p>
            <a:pPr marL="342900" indent="-342900">
              <a:lnSpc>
                <a:spcPct val="101000"/>
              </a:lnSpc>
              <a:buFont typeface="Wingdings" panose="05000000000000000000" pitchFamily="2" charset="2"/>
              <a:buChar char="§"/>
              <a:defRPr/>
            </a:pPr>
            <a:endParaRPr lang="ar-IQ" sz="2400" dirty="0" smtClean="0"/>
          </a:p>
          <a:p>
            <a:pPr lvl="0">
              <a:lnSpc>
                <a:spcPct val="101000"/>
              </a:lnSpc>
              <a:defRPr/>
            </a:pPr>
            <a:endParaRPr lang="en-US" sz="2400" dirty="0">
              <a:ea typeface="Calibri"/>
              <a:cs typeface="Arial"/>
            </a:endParaRPr>
          </a:p>
        </p:txBody>
      </p:sp>
      <p:sp>
        <p:nvSpPr>
          <p:cNvPr id="4" name="Rounded Rectangle 3"/>
          <p:cNvSpPr/>
          <p:nvPr/>
        </p:nvSpPr>
        <p:spPr>
          <a:xfrm>
            <a:off x="2017059" y="403412"/>
            <a:ext cx="8700247" cy="65890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3200" b="1" dirty="0">
                <a:solidFill>
                  <a:srgbClr val="FF0000"/>
                </a:solidFill>
                <a:ea typeface="Times New Roman"/>
                <a:cs typeface="Arial"/>
              </a:rPr>
              <a:t>Sample Preparation</a:t>
            </a:r>
            <a:endParaRPr lang="en-US" sz="3200" dirty="0">
              <a:solidFill>
                <a:srgbClr val="FF0000"/>
              </a:solidFill>
              <a:ea typeface="Calibri"/>
              <a:cs typeface="Arial"/>
            </a:endParaRPr>
          </a:p>
        </p:txBody>
      </p:sp>
    </p:spTree>
    <p:extLst>
      <p:ext uri="{BB962C8B-B14F-4D97-AF65-F5344CB8AC3E}">
        <p14:creationId xmlns:p14="http://schemas.microsoft.com/office/powerpoint/2010/main" val="1988430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74812" y="1317812"/>
            <a:ext cx="11900647" cy="509643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05120" y="1748118"/>
            <a:ext cx="10757647" cy="4524315"/>
          </a:xfrm>
          <a:prstGeom prst="rect">
            <a:avLst/>
          </a:prstGeom>
          <a:noFill/>
        </p:spPr>
        <p:txBody>
          <a:bodyPr wrap="square" rtlCol="0">
            <a:spAutoFit/>
          </a:bodyPr>
          <a:lstStyle/>
          <a:p>
            <a:r>
              <a:rPr lang="en-GB" sz="2400" dirty="0"/>
              <a:t>The infrared portion of the electromagnetic spectrum is usually divided into three regions:</a:t>
            </a:r>
          </a:p>
          <a:p>
            <a:pPr marL="342900" indent="-342900">
              <a:buFont typeface="Wingdings" panose="05000000000000000000" pitchFamily="2" charset="2"/>
              <a:buChar char="Ø"/>
            </a:pPr>
            <a:r>
              <a:rPr lang="en-GB" sz="2400" dirty="0"/>
              <a:t>1.The </a:t>
            </a:r>
            <a:r>
              <a:rPr lang="en-GB" sz="2400" u="sng" dirty="0">
                <a:solidFill>
                  <a:srgbClr val="FF0000"/>
                </a:solidFill>
              </a:rPr>
              <a:t>near-infrared</a:t>
            </a:r>
            <a:r>
              <a:rPr lang="en-GB" sz="2400" dirty="0"/>
              <a:t>; The higher-energy near-IR, approximately 14000–4000 cm</a:t>
            </a:r>
            <a:r>
              <a:rPr lang="en-GB" sz="2400" baseline="30000" dirty="0"/>
              <a:t>−1</a:t>
            </a:r>
            <a:r>
              <a:rPr lang="en-GB" sz="2400" dirty="0"/>
              <a:t> (0.8–2.5 </a:t>
            </a:r>
            <a:r>
              <a:rPr lang="en-GB" sz="2400" dirty="0" err="1"/>
              <a:t>μm</a:t>
            </a:r>
            <a:r>
              <a:rPr lang="en-GB" sz="2400" dirty="0"/>
              <a:t> wavelength) can excite overtone or harmonic vibrations. </a:t>
            </a:r>
            <a:endParaRPr lang="en-GB" sz="2400" dirty="0" smtClean="0"/>
          </a:p>
          <a:p>
            <a:pPr marL="342900" indent="-342900">
              <a:buFont typeface="Wingdings" panose="05000000000000000000" pitchFamily="2" charset="2"/>
              <a:buChar char="Ø"/>
            </a:pPr>
            <a:endParaRPr lang="en-GB" sz="2400" dirty="0"/>
          </a:p>
          <a:p>
            <a:pPr marL="342900" indent="-342900">
              <a:buFont typeface="Wingdings" panose="05000000000000000000" pitchFamily="2" charset="2"/>
              <a:buChar char="Ø"/>
            </a:pPr>
            <a:r>
              <a:rPr lang="en-GB" sz="2400" dirty="0"/>
              <a:t>2. The </a:t>
            </a:r>
            <a:r>
              <a:rPr lang="en-GB" sz="2400" u="sng" dirty="0">
                <a:solidFill>
                  <a:srgbClr val="FF0000"/>
                </a:solidFill>
              </a:rPr>
              <a:t>mid-infrared</a:t>
            </a:r>
            <a:r>
              <a:rPr lang="en-GB" sz="2400" dirty="0"/>
              <a:t>; approximately 4000–400 cm</a:t>
            </a:r>
            <a:r>
              <a:rPr lang="en-GB" sz="2400" baseline="30000" dirty="0"/>
              <a:t>−1</a:t>
            </a:r>
            <a:r>
              <a:rPr lang="en-GB" sz="2400" dirty="0"/>
              <a:t>(2.5–25 </a:t>
            </a:r>
            <a:r>
              <a:rPr lang="en-GB" sz="2400" dirty="0" err="1"/>
              <a:t>μm</a:t>
            </a:r>
            <a:r>
              <a:rPr lang="en-GB" sz="2400" dirty="0"/>
              <a:t>) may be used to study the fundamental vibrations and associated rotational-vibrational structure</a:t>
            </a:r>
            <a:r>
              <a:rPr lang="en-GB" sz="2400" dirty="0" smtClean="0"/>
              <a:t>.</a:t>
            </a:r>
          </a:p>
          <a:p>
            <a:pPr marL="342900" indent="-342900">
              <a:buFont typeface="Wingdings" panose="05000000000000000000" pitchFamily="2" charset="2"/>
              <a:buChar char="Ø"/>
            </a:pPr>
            <a:r>
              <a:rPr lang="en-GB" sz="2400" dirty="0" smtClean="0"/>
              <a:t> </a:t>
            </a:r>
            <a:endParaRPr lang="en-GB" sz="2400" dirty="0"/>
          </a:p>
          <a:p>
            <a:pPr marL="342900" indent="-342900">
              <a:buFont typeface="Wingdings" panose="05000000000000000000" pitchFamily="2" charset="2"/>
              <a:buChar char="Ø"/>
            </a:pPr>
            <a:r>
              <a:rPr lang="en-GB" sz="2400" dirty="0"/>
              <a:t>3. The </a:t>
            </a:r>
            <a:r>
              <a:rPr lang="en-GB" sz="2400" u="sng" dirty="0">
                <a:solidFill>
                  <a:srgbClr val="FF0000"/>
                </a:solidFill>
              </a:rPr>
              <a:t>far-infrared</a:t>
            </a:r>
            <a:r>
              <a:rPr lang="en-GB" sz="2400" dirty="0"/>
              <a:t>, approximately 400–10 cm</a:t>
            </a:r>
            <a:r>
              <a:rPr lang="en-GB" sz="2400" baseline="30000" dirty="0"/>
              <a:t>−1</a:t>
            </a:r>
            <a:r>
              <a:rPr lang="en-GB" sz="2400" dirty="0"/>
              <a:t> (25–1000 </a:t>
            </a:r>
            <a:r>
              <a:rPr lang="en-GB" sz="2400" dirty="0" err="1"/>
              <a:t>μm</a:t>
            </a:r>
            <a:r>
              <a:rPr lang="en-GB" sz="2400" dirty="0"/>
              <a:t>), lying adjacent to the microwave region, has low energy and may be used for rotational spectroscopy.</a:t>
            </a:r>
          </a:p>
          <a:p>
            <a:endParaRPr lang="en-GB" sz="2400" dirty="0"/>
          </a:p>
        </p:txBody>
      </p:sp>
      <p:sp>
        <p:nvSpPr>
          <p:cNvPr id="4" name="Rounded Rectangle 3"/>
          <p:cNvSpPr/>
          <p:nvPr/>
        </p:nvSpPr>
        <p:spPr>
          <a:xfrm>
            <a:off x="4208921" y="403412"/>
            <a:ext cx="3780000" cy="699247"/>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rgbClr val="FF0000"/>
                </a:solidFill>
              </a:rPr>
              <a:t>IR regions</a:t>
            </a:r>
            <a:endParaRPr lang="en-GB" sz="4000" dirty="0">
              <a:solidFill>
                <a:srgbClr val="FF0000"/>
              </a:solidFill>
            </a:endParaRPr>
          </a:p>
        </p:txBody>
      </p:sp>
    </p:spTree>
    <p:extLst>
      <p:ext uri="{BB962C8B-B14F-4D97-AF65-F5344CB8AC3E}">
        <p14:creationId xmlns:p14="http://schemas.microsoft.com/office/powerpoint/2010/main" val="307095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9465" y="1237129"/>
            <a:ext cx="11793070" cy="552674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spcBef>
                <a:spcPct val="20000"/>
              </a:spcBef>
              <a:buClr>
                <a:schemeClr val="tx2"/>
              </a:buClr>
              <a:buSzPct val="75000"/>
              <a:buFont typeface="Wingdings" pitchFamily="2" charset="2"/>
              <a:buNone/>
              <a:tabLst>
                <a:tab pos="2395538" algn="l"/>
              </a:tabLst>
              <a:defRPr/>
            </a:pPr>
            <a:endParaRPr lang="en-US" dirty="0">
              <a:effectLst>
                <a:outerShdw blurRad="38100" dist="38100" dir="2700000" algn="tl">
                  <a:srgbClr val="C0C0C0"/>
                </a:outerShdw>
              </a:effectLst>
              <a:latin typeface="Times New Roman" pitchFamily="18" charset="0"/>
            </a:endParaRPr>
          </a:p>
        </p:txBody>
      </p:sp>
      <p:sp>
        <p:nvSpPr>
          <p:cNvPr id="4" name="Rounded Rectangle 3"/>
          <p:cNvSpPr/>
          <p:nvPr/>
        </p:nvSpPr>
        <p:spPr>
          <a:xfrm>
            <a:off x="2097741" y="349624"/>
            <a:ext cx="7328647" cy="779929"/>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C00000"/>
                </a:solidFill>
              </a:rPr>
              <a:t>Hooke’s law</a:t>
            </a:r>
            <a:endParaRPr lang="en-GB" sz="3200" b="1" dirty="0">
              <a:solidFill>
                <a:srgbClr val="C00000"/>
              </a:solidFill>
            </a:endParaRPr>
          </a:p>
        </p:txBody>
      </p:sp>
      <p:pic>
        <p:nvPicPr>
          <p:cNvPr id="6" name="Picture 5" descr="http://www.masterspring.com/Images/extension1_6099(kn286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8031" y="1612036"/>
            <a:ext cx="4032000" cy="316768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graphicFrame>
        <p:nvGraphicFramePr>
          <p:cNvPr id="7" name="Object 6"/>
          <p:cNvGraphicFramePr>
            <a:graphicFrameLocks noChangeAspect="1"/>
          </p:cNvGraphicFramePr>
          <p:nvPr>
            <p:extLst>
              <p:ext uri="{D42A27DB-BD31-4B8C-83A1-F6EECF244321}">
                <p14:modId xmlns:p14="http://schemas.microsoft.com/office/powerpoint/2010/main" val="955886129"/>
              </p:ext>
            </p:extLst>
          </p:nvPr>
        </p:nvGraphicFramePr>
        <p:xfrm>
          <a:off x="1378791" y="5170299"/>
          <a:ext cx="1938337" cy="1036637"/>
        </p:xfrm>
        <a:graphic>
          <a:graphicData uri="http://schemas.openxmlformats.org/presentationml/2006/ole">
            <mc:AlternateContent xmlns:mc="http://schemas.openxmlformats.org/markup-compatibility/2006">
              <mc:Choice xmlns:v="urn:schemas-microsoft-com:vml" Requires="v">
                <p:oleObj spid="_x0000_s1074" name="Equation" r:id="rId4" imgW="952087" imgH="507780" progId="Equation.3">
                  <p:embed/>
                </p:oleObj>
              </mc:Choice>
              <mc:Fallback>
                <p:oleObj name="Equation" r:id="rId4" imgW="952087" imgH="5077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8791" y="5170299"/>
                        <a:ext cx="1938337" cy="1036637"/>
                      </a:xfrm>
                      <a:prstGeom prst="rect">
                        <a:avLst/>
                      </a:prstGeom>
                      <a:noFill/>
                      <a:ln w="57150" cmpd="thinThick">
                        <a:solidFill>
                          <a:schemeClr val="bg2">
                            <a:lumMod val="25000"/>
                          </a:schemeClr>
                        </a:solidFill>
                        <a:miter lim="800000"/>
                        <a:headEnd/>
                        <a:tailEnd/>
                      </a:ln>
                    </p:spPr>
                  </p:pic>
                </p:oleObj>
              </mc:Fallback>
            </mc:AlternateContent>
          </a:graphicData>
        </a:graphic>
      </p:graphicFrame>
      <p:graphicFrame>
        <p:nvGraphicFramePr>
          <p:cNvPr id="8" name="Object 8"/>
          <p:cNvGraphicFramePr>
            <a:graphicFrameLocks noChangeAspect="1"/>
          </p:cNvGraphicFramePr>
          <p:nvPr>
            <p:extLst>
              <p:ext uri="{D42A27DB-BD31-4B8C-83A1-F6EECF244321}">
                <p14:modId xmlns:p14="http://schemas.microsoft.com/office/powerpoint/2010/main" val="2323464913"/>
              </p:ext>
            </p:extLst>
          </p:nvPr>
        </p:nvGraphicFramePr>
        <p:xfrm>
          <a:off x="4496364" y="5422894"/>
          <a:ext cx="1282700" cy="660400"/>
        </p:xfrm>
        <a:graphic>
          <a:graphicData uri="http://schemas.openxmlformats.org/presentationml/2006/ole">
            <mc:AlternateContent xmlns:mc="http://schemas.openxmlformats.org/markup-compatibility/2006">
              <mc:Choice xmlns:v="urn:schemas-microsoft-com:vml" Requires="v">
                <p:oleObj spid="_x0000_s1075" name="Equation" r:id="rId6" imgW="889000" imgH="469900" progId="Equation.3">
                  <p:embed/>
                </p:oleObj>
              </mc:Choice>
              <mc:Fallback>
                <p:oleObj name="Equation" r:id="rId6" imgW="889000" imgH="4699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6364" y="5422894"/>
                        <a:ext cx="1282700" cy="660400"/>
                      </a:xfrm>
                      <a:prstGeom prst="rect">
                        <a:avLst/>
                      </a:prstGeom>
                      <a:noFill/>
                      <a:ln w="57150" cmpd="thickThin">
                        <a:solidFill>
                          <a:schemeClr val="bg2">
                            <a:lumMod val="25000"/>
                          </a:schemeClr>
                        </a:solidFill>
                        <a:miter lim="800000"/>
                        <a:headEnd/>
                        <a:tailEnd/>
                      </a:ln>
                    </p:spPr>
                  </p:pic>
                </p:oleObj>
              </mc:Fallback>
            </mc:AlternateContent>
          </a:graphicData>
        </a:graphic>
      </p:graphicFrame>
      <p:sp>
        <p:nvSpPr>
          <p:cNvPr id="9" name="TextBox 8"/>
          <p:cNvSpPr txBox="1"/>
          <p:nvPr/>
        </p:nvSpPr>
        <p:spPr>
          <a:xfrm>
            <a:off x="524435" y="1612036"/>
            <a:ext cx="6925236" cy="3416320"/>
          </a:xfrm>
          <a:prstGeom prst="rect">
            <a:avLst/>
          </a:prstGeom>
          <a:noFill/>
        </p:spPr>
        <p:txBody>
          <a:bodyPr wrap="square" rtlCol="0">
            <a:spAutoFit/>
          </a:bodyPr>
          <a:lstStyle/>
          <a:p>
            <a:pPr marL="342900" indent="-342900">
              <a:buFont typeface="Wingdings" panose="05000000000000000000" pitchFamily="2" charset="2"/>
              <a:buChar char="§"/>
            </a:pPr>
            <a:r>
              <a:rPr lang="en-GB" sz="2400" dirty="0" smtClean="0"/>
              <a:t>Bonds can be thought like a spring, and wavenumbers can be approximated by </a:t>
            </a:r>
            <a:r>
              <a:rPr lang="en-GB" sz="2400" i="1" dirty="0" smtClean="0">
                <a:solidFill>
                  <a:srgbClr val="C00000"/>
                </a:solidFill>
              </a:rPr>
              <a:t>Hooke’s law</a:t>
            </a:r>
          </a:p>
          <a:p>
            <a:pPr marL="342900" indent="-342900">
              <a:buFont typeface="Wingdings" panose="05000000000000000000" pitchFamily="2" charset="2"/>
              <a:buChar char="§"/>
            </a:pPr>
            <a:r>
              <a:rPr lang="en-GB" sz="2400" dirty="0" smtClean="0"/>
              <a:t>This </a:t>
            </a:r>
            <a:r>
              <a:rPr lang="en-GB" sz="2400" dirty="0"/>
              <a:t>study of vibrations of bonds between different atoms and varied multiplicities which depending on:</a:t>
            </a:r>
          </a:p>
          <a:p>
            <a:pPr marL="457200" indent="-457200">
              <a:buFont typeface="+mj-lt"/>
              <a:buAutoNum type="alphaLcPeriod"/>
            </a:pPr>
            <a:r>
              <a:rPr lang="en-GB" sz="2400" dirty="0" smtClean="0">
                <a:solidFill>
                  <a:srgbClr val="C00000"/>
                </a:solidFill>
              </a:rPr>
              <a:t>The </a:t>
            </a:r>
            <a:r>
              <a:rPr lang="en-GB" sz="2400" dirty="0">
                <a:solidFill>
                  <a:srgbClr val="C00000"/>
                </a:solidFill>
              </a:rPr>
              <a:t>electronegativity (force constant of the bond) </a:t>
            </a:r>
          </a:p>
          <a:p>
            <a:pPr marL="457200" indent="-457200">
              <a:buFont typeface="+mj-lt"/>
              <a:buAutoNum type="alphaLcPeriod"/>
            </a:pPr>
            <a:r>
              <a:rPr lang="en-GB" sz="2400" dirty="0">
                <a:solidFill>
                  <a:srgbClr val="C00000"/>
                </a:solidFill>
              </a:rPr>
              <a:t>The relative masses of the atoms </a:t>
            </a:r>
          </a:p>
          <a:p>
            <a:pPr marL="457200" indent="-457200">
              <a:buFont typeface="+mj-lt"/>
              <a:buAutoNum type="alphaLcPeriod"/>
            </a:pPr>
            <a:r>
              <a:rPr lang="en-GB" sz="2400" dirty="0">
                <a:solidFill>
                  <a:srgbClr val="C00000"/>
                </a:solidFill>
              </a:rPr>
              <a:t>Their geometry vibrate at different </a:t>
            </a:r>
          </a:p>
          <a:p>
            <a:endParaRPr lang="en-GB" sz="2400" dirty="0"/>
          </a:p>
        </p:txBody>
      </p:sp>
      <p:sp>
        <p:nvSpPr>
          <p:cNvPr id="10" name="TextBox 9"/>
          <p:cNvSpPr txBox="1"/>
          <p:nvPr/>
        </p:nvSpPr>
        <p:spPr>
          <a:xfrm>
            <a:off x="5779064" y="4893886"/>
            <a:ext cx="5556807" cy="2345257"/>
          </a:xfrm>
          <a:prstGeom prst="rect">
            <a:avLst/>
          </a:prstGeom>
          <a:noFill/>
        </p:spPr>
        <p:txBody>
          <a:bodyPr wrap="square" rtlCol="0">
            <a:spAutoFit/>
          </a:bodyPr>
          <a:lstStyle/>
          <a:p>
            <a:pPr marL="914400" indent="-914400">
              <a:spcBef>
                <a:spcPct val="20000"/>
              </a:spcBef>
              <a:buClr>
                <a:schemeClr val="tx2"/>
              </a:buClr>
              <a:buSzPct val="75000"/>
              <a:buFont typeface="Wingdings" pitchFamily="2" charset="2"/>
              <a:buNone/>
              <a:tabLst>
                <a:tab pos="2395538" algn="l"/>
              </a:tabLst>
              <a:defRPr/>
            </a:pPr>
            <a:r>
              <a:rPr lang="en-US" dirty="0" smtClean="0">
                <a:solidFill>
                  <a:schemeClr val="tx2"/>
                </a:solidFill>
                <a:effectLst>
                  <a:outerShdw blurRad="38100" dist="38100" dir="2700000" algn="tl">
                    <a:srgbClr val="C0C0C0"/>
                  </a:outerShdw>
                </a:effectLst>
                <a:latin typeface="Times New Roman" pitchFamily="18" charset="0"/>
              </a:rPr>
              <a:t>                </a:t>
            </a:r>
            <a:r>
              <a:rPr lang="en-US" b="1" dirty="0" smtClean="0">
                <a:solidFill>
                  <a:schemeClr val="tx1">
                    <a:lumMod val="95000"/>
                    <a:lumOff val="5000"/>
                  </a:schemeClr>
                </a:solidFill>
                <a:effectLst>
                  <a:outerShdw blurRad="38100" dist="38100" dir="2700000" algn="tl">
                    <a:srgbClr val="C0C0C0"/>
                  </a:outerShdw>
                </a:effectLst>
                <a:latin typeface="Times New Roman" pitchFamily="18" charset="0"/>
              </a:rPr>
              <a:t>c </a:t>
            </a:r>
            <a:r>
              <a:rPr lang="en-US" b="1" dirty="0">
                <a:solidFill>
                  <a:schemeClr val="tx1">
                    <a:lumMod val="95000"/>
                    <a:lumOff val="5000"/>
                  </a:schemeClr>
                </a:solidFill>
                <a:effectLst>
                  <a:outerShdw blurRad="38100" dist="38100" dir="2700000" algn="tl">
                    <a:srgbClr val="C0C0C0"/>
                  </a:outerShdw>
                </a:effectLst>
                <a:latin typeface="Times New Roman" pitchFamily="18" charset="0"/>
              </a:rPr>
              <a:t>= speed of light (3 x 10</a:t>
            </a:r>
            <a:r>
              <a:rPr lang="en-US" b="1" baseline="30000" dirty="0">
                <a:solidFill>
                  <a:schemeClr val="tx1">
                    <a:lumMod val="95000"/>
                    <a:lumOff val="5000"/>
                  </a:schemeClr>
                </a:solidFill>
                <a:effectLst>
                  <a:outerShdw blurRad="38100" dist="38100" dir="2700000" algn="tl">
                    <a:srgbClr val="C0C0C0"/>
                  </a:outerShdw>
                </a:effectLst>
                <a:latin typeface="Times New Roman" pitchFamily="18" charset="0"/>
              </a:rPr>
              <a:t>10 </a:t>
            </a:r>
            <a:r>
              <a:rPr lang="en-US" b="1" dirty="0">
                <a:solidFill>
                  <a:schemeClr val="tx1">
                    <a:lumMod val="95000"/>
                    <a:lumOff val="5000"/>
                  </a:schemeClr>
                </a:solidFill>
                <a:effectLst>
                  <a:outerShdw blurRad="38100" dist="38100" dir="2700000" algn="tl">
                    <a:srgbClr val="C0C0C0"/>
                  </a:outerShdw>
                </a:effectLst>
                <a:latin typeface="Times New Roman" pitchFamily="18" charset="0"/>
              </a:rPr>
              <a:t>cm/s) </a:t>
            </a:r>
          </a:p>
          <a:p>
            <a:pPr marL="914400" indent="-914400">
              <a:spcBef>
                <a:spcPct val="20000"/>
              </a:spcBef>
              <a:buClr>
                <a:schemeClr val="tx2"/>
              </a:buClr>
              <a:buSzPct val="75000"/>
              <a:buFont typeface="Wingdings" pitchFamily="2" charset="2"/>
              <a:buNone/>
              <a:tabLst>
                <a:tab pos="2395538" algn="l"/>
              </a:tabLst>
              <a:defRPr/>
            </a:pPr>
            <a:r>
              <a:rPr lang="en-US" b="1" dirty="0">
                <a:solidFill>
                  <a:schemeClr val="tx1">
                    <a:lumMod val="95000"/>
                    <a:lumOff val="5000"/>
                  </a:schemeClr>
                </a:solidFill>
                <a:effectLst>
                  <a:outerShdw blurRad="38100" dist="38100" dir="2700000" algn="tl">
                    <a:srgbClr val="C0C0C0"/>
                  </a:outerShdw>
                </a:effectLst>
                <a:latin typeface="Times New Roman" pitchFamily="18" charset="0"/>
              </a:rPr>
              <a:t>	</a:t>
            </a:r>
            <a:r>
              <a:rPr lang="en-US" b="1" i="1" dirty="0">
                <a:solidFill>
                  <a:schemeClr val="tx1">
                    <a:lumMod val="95000"/>
                    <a:lumOff val="5000"/>
                  </a:schemeClr>
                </a:solidFill>
                <a:effectLst>
                  <a:outerShdw blurRad="38100" dist="38100" dir="2700000" algn="tl">
                    <a:srgbClr val="C0C0C0"/>
                  </a:outerShdw>
                </a:effectLst>
                <a:latin typeface="Times New Roman" pitchFamily="18" charset="0"/>
              </a:rPr>
              <a:t>k = </a:t>
            </a:r>
            <a:r>
              <a:rPr lang="en-US" b="1" dirty="0">
                <a:solidFill>
                  <a:schemeClr val="tx1">
                    <a:lumMod val="95000"/>
                    <a:lumOff val="5000"/>
                  </a:schemeClr>
                </a:solidFill>
                <a:effectLst>
                  <a:outerShdw blurRad="38100" dist="38100" dir="2700000" algn="tl">
                    <a:srgbClr val="C0C0C0"/>
                  </a:outerShdw>
                </a:effectLst>
                <a:latin typeface="Times New Roman" pitchFamily="18" charset="0"/>
              </a:rPr>
              <a:t>force constant</a:t>
            </a:r>
          </a:p>
          <a:p>
            <a:pPr marL="914400" indent="-914400">
              <a:spcBef>
                <a:spcPct val="20000"/>
              </a:spcBef>
              <a:buClr>
                <a:schemeClr val="tx2"/>
              </a:buClr>
              <a:buSzPct val="75000"/>
              <a:buFont typeface="Wingdings" pitchFamily="2" charset="2"/>
              <a:buNone/>
              <a:tabLst>
                <a:tab pos="2395538" algn="l"/>
              </a:tabLst>
              <a:defRPr/>
            </a:pPr>
            <a:r>
              <a:rPr lang="en-US" b="1" dirty="0">
                <a:solidFill>
                  <a:schemeClr val="tx1">
                    <a:lumMod val="95000"/>
                    <a:lumOff val="5000"/>
                  </a:schemeClr>
                </a:solidFill>
                <a:effectLst>
                  <a:outerShdw blurRad="38100" dist="38100" dir="2700000" algn="tl">
                    <a:srgbClr val="C0C0C0"/>
                  </a:outerShdw>
                </a:effectLst>
                <a:latin typeface="Times New Roman" pitchFamily="18" charset="0"/>
              </a:rPr>
              <a:t>	</a:t>
            </a:r>
            <a:r>
              <a:rPr lang="en-US" b="1" i="1" dirty="0">
                <a:solidFill>
                  <a:schemeClr val="tx1">
                    <a:lumMod val="95000"/>
                    <a:lumOff val="5000"/>
                  </a:schemeClr>
                </a:solidFill>
                <a:effectLst>
                  <a:outerShdw blurRad="38100" dist="38100" dir="2700000" algn="tl">
                    <a:srgbClr val="C0C0C0"/>
                  </a:outerShdw>
                </a:effectLst>
                <a:latin typeface="Symbol" pitchFamily="18" charset="2"/>
              </a:rPr>
              <a:t>m</a:t>
            </a:r>
            <a:r>
              <a:rPr lang="en-US" b="1" dirty="0">
                <a:solidFill>
                  <a:schemeClr val="tx1">
                    <a:lumMod val="95000"/>
                    <a:lumOff val="5000"/>
                  </a:schemeClr>
                </a:solidFill>
                <a:effectLst>
                  <a:outerShdw blurRad="38100" dist="38100" dir="2700000" algn="tl">
                    <a:srgbClr val="C0C0C0"/>
                  </a:outerShdw>
                </a:effectLst>
                <a:latin typeface="Times New Roman" pitchFamily="18" charset="0"/>
              </a:rPr>
              <a:t> = reduced mass of the atoms </a:t>
            </a:r>
            <a:endParaRPr lang="en-US" b="1" dirty="0" smtClean="0">
              <a:solidFill>
                <a:schemeClr val="tx1">
                  <a:lumMod val="95000"/>
                  <a:lumOff val="5000"/>
                </a:schemeClr>
              </a:solidFill>
              <a:effectLst>
                <a:outerShdw blurRad="38100" dist="38100" dir="2700000" algn="tl">
                  <a:srgbClr val="C0C0C0"/>
                </a:outerShdw>
              </a:effectLst>
              <a:latin typeface="Times New Roman" pitchFamily="18" charset="0"/>
            </a:endParaRPr>
          </a:p>
          <a:p>
            <a:pPr marL="914400" indent="-914400">
              <a:spcBef>
                <a:spcPct val="20000"/>
              </a:spcBef>
              <a:buClr>
                <a:schemeClr val="tx2"/>
              </a:buClr>
              <a:buSzPct val="75000"/>
              <a:tabLst>
                <a:tab pos="2395538" algn="l"/>
              </a:tabLst>
              <a:defRPr/>
            </a:pPr>
            <a:r>
              <a:rPr lang="en-US" b="1" dirty="0" smtClean="0">
                <a:solidFill>
                  <a:schemeClr val="tx1">
                    <a:lumMod val="95000"/>
                    <a:lumOff val="5000"/>
                  </a:schemeClr>
                </a:solidFill>
                <a:effectLst>
                  <a:outerShdw blurRad="38100" dist="38100" dir="2700000" algn="tl">
                    <a:srgbClr val="C0C0C0"/>
                  </a:outerShdw>
                </a:effectLst>
                <a:latin typeface="Times New Roman" pitchFamily="18" charset="0"/>
              </a:rPr>
              <a:t>                </a:t>
            </a:r>
            <a:r>
              <a:rPr lang="en-US" b="1" dirty="0" err="1" smtClean="0">
                <a:solidFill>
                  <a:schemeClr val="tx1">
                    <a:lumMod val="95000"/>
                    <a:lumOff val="5000"/>
                  </a:schemeClr>
                </a:solidFill>
                <a:effectLst>
                  <a:outerShdw blurRad="38100" dist="38100" dir="2700000" algn="tl">
                    <a:srgbClr val="C0C0C0"/>
                  </a:outerShdw>
                </a:effectLst>
                <a:latin typeface="Times New Roman" pitchFamily="18" charset="0"/>
              </a:rPr>
              <a:t>M</a:t>
            </a:r>
            <a:r>
              <a:rPr lang="en-US" b="1" baseline="-25000" dirty="0" err="1" smtClean="0">
                <a:solidFill>
                  <a:schemeClr val="tx1">
                    <a:lumMod val="95000"/>
                    <a:lumOff val="5000"/>
                  </a:schemeClr>
                </a:solidFill>
                <a:effectLst>
                  <a:outerShdw blurRad="38100" dist="38100" dir="2700000" algn="tl">
                    <a:srgbClr val="C0C0C0"/>
                  </a:outerShdw>
                </a:effectLst>
                <a:latin typeface="Times New Roman" pitchFamily="18" charset="0"/>
              </a:rPr>
              <a:t>x</a:t>
            </a:r>
            <a:r>
              <a:rPr lang="en-US" b="1" dirty="0" smtClean="0">
                <a:solidFill>
                  <a:schemeClr val="tx1">
                    <a:lumMod val="95000"/>
                    <a:lumOff val="5000"/>
                  </a:schemeClr>
                </a:solidFill>
                <a:effectLst>
                  <a:outerShdw blurRad="38100" dist="38100" dir="2700000" algn="tl">
                    <a:srgbClr val="C0C0C0"/>
                  </a:outerShdw>
                </a:effectLst>
                <a:latin typeface="Times New Roman" pitchFamily="18" charset="0"/>
              </a:rPr>
              <a:t> </a:t>
            </a:r>
            <a:r>
              <a:rPr lang="en-US" b="1" dirty="0">
                <a:solidFill>
                  <a:schemeClr val="tx1">
                    <a:lumMod val="95000"/>
                    <a:lumOff val="5000"/>
                  </a:schemeClr>
                </a:solidFill>
                <a:effectLst>
                  <a:outerShdw blurRad="38100" dist="38100" dir="2700000" algn="tl">
                    <a:srgbClr val="C0C0C0"/>
                  </a:outerShdw>
                </a:effectLst>
                <a:latin typeface="Times New Roman" pitchFamily="18" charset="0"/>
              </a:rPr>
              <a:t>= mass of atom x in kg</a:t>
            </a:r>
          </a:p>
          <a:p>
            <a:pPr marL="914400" indent="-914400">
              <a:spcBef>
                <a:spcPct val="20000"/>
              </a:spcBef>
              <a:buClr>
                <a:schemeClr val="tx2"/>
              </a:buClr>
              <a:buSzPct val="75000"/>
              <a:tabLst>
                <a:tab pos="2395538" algn="l"/>
              </a:tabLst>
              <a:defRPr/>
            </a:pPr>
            <a:r>
              <a:rPr lang="en-US" b="1" dirty="0" smtClean="0">
                <a:solidFill>
                  <a:schemeClr val="tx1">
                    <a:lumMod val="95000"/>
                    <a:lumOff val="5000"/>
                  </a:schemeClr>
                </a:solidFill>
                <a:effectLst>
                  <a:outerShdw blurRad="38100" dist="38100" dir="2700000" algn="tl">
                    <a:srgbClr val="C0C0C0"/>
                  </a:outerShdw>
                </a:effectLst>
                <a:latin typeface="Times New Roman" pitchFamily="18" charset="0"/>
              </a:rPr>
              <a:t>                M</a:t>
            </a:r>
            <a:r>
              <a:rPr lang="en-US" b="1" baseline="-25000" dirty="0" smtClean="0">
                <a:solidFill>
                  <a:schemeClr val="tx1">
                    <a:lumMod val="95000"/>
                    <a:lumOff val="5000"/>
                  </a:schemeClr>
                </a:solidFill>
                <a:effectLst>
                  <a:outerShdw blurRad="38100" dist="38100" dir="2700000" algn="tl">
                    <a:srgbClr val="C0C0C0"/>
                  </a:outerShdw>
                </a:effectLst>
                <a:latin typeface="Times New Roman" pitchFamily="18" charset="0"/>
              </a:rPr>
              <a:t>y</a:t>
            </a:r>
            <a:r>
              <a:rPr lang="en-US" b="1" dirty="0" smtClean="0">
                <a:solidFill>
                  <a:schemeClr val="tx1">
                    <a:lumMod val="95000"/>
                    <a:lumOff val="5000"/>
                  </a:schemeClr>
                </a:solidFill>
                <a:effectLst>
                  <a:outerShdw blurRad="38100" dist="38100" dir="2700000" algn="tl">
                    <a:srgbClr val="C0C0C0"/>
                  </a:outerShdw>
                </a:effectLst>
                <a:latin typeface="Times New Roman" pitchFamily="18" charset="0"/>
              </a:rPr>
              <a:t> </a:t>
            </a:r>
            <a:r>
              <a:rPr lang="en-US" b="1" dirty="0">
                <a:solidFill>
                  <a:schemeClr val="tx1">
                    <a:lumMod val="95000"/>
                    <a:lumOff val="5000"/>
                  </a:schemeClr>
                </a:solidFill>
                <a:effectLst>
                  <a:outerShdw blurRad="38100" dist="38100" dir="2700000" algn="tl">
                    <a:srgbClr val="C0C0C0"/>
                  </a:outerShdw>
                </a:effectLst>
                <a:latin typeface="Times New Roman" pitchFamily="18" charset="0"/>
              </a:rPr>
              <a:t>= mass of atom </a:t>
            </a:r>
            <a:r>
              <a:rPr lang="en-US" b="1" dirty="0" smtClean="0">
                <a:solidFill>
                  <a:schemeClr val="tx1">
                    <a:lumMod val="95000"/>
                    <a:lumOff val="5000"/>
                  </a:schemeClr>
                </a:solidFill>
                <a:effectLst>
                  <a:outerShdw blurRad="38100" dist="38100" dir="2700000" algn="tl">
                    <a:srgbClr val="C0C0C0"/>
                  </a:outerShdw>
                </a:effectLst>
                <a:latin typeface="Times New Roman" pitchFamily="18" charset="0"/>
              </a:rPr>
              <a:t>y </a:t>
            </a:r>
            <a:r>
              <a:rPr lang="en-US" b="1" dirty="0">
                <a:solidFill>
                  <a:schemeClr val="tx1">
                    <a:lumMod val="95000"/>
                    <a:lumOff val="5000"/>
                  </a:schemeClr>
                </a:solidFill>
                <a:effectLst>
                  <a:outerShdw blurRad="38100" dist="38100" dir="2700000" algn="tl">
                    <a:srgbClr val="C0C0C0"/>
                  </a:outerShdw>
                </a:effectLst>
                <a:latin typeface="Times New Roman" pitchFamily="18" charset="0"/>
              </a:rPr>
              <a:t>in kg</a:t>
            </a:r>
          </a:p>
          <a:p>
            <a:pPr marL="914400" indent="-914400">
              <a:spcBef>
                <a:spcPct val="20000"/>
              </a:spcBef>
              <a:buClr>
                <a:schemeClr val="tx2"/>
              </a:buClr>
              <a:buSzPct val="75000"/>
              <a:buFont typeface="Wingdings" pitchFamily="2" charset="2"/>
              <a:buNone/>
              <a:tabLst>
                <a:tab pos="2395538" algn="l"/>
              </a:tabLst>
              <a:defRPr/>
            </a:pPr>
            <a:endParaRPr lang="en-US" dirty="0">
              <a:effectLst>
                <a:outerShdw blurRad="38100" dist="38100" dir="2700000" algn="tl">
                  <a:srgbClr val="C0C0C0"/>
                </a:outerShdw>
              </a:effectLst>
              <a:latin typeface="Times New Roman" pitchFamily="18" charset="0"/>
            </a:endParaRPr>
          </a:p>
          <a:p>
            <a:endParaRPr lang="en-GB" dirty="0"/>
          </a:p>
        </p:txBody>
      </p:sp>
    </p:spTree>
    <p:extLst>
      <p:ext uri="{BB962C8B-B14F-4D97-AF65-F5344CB8AC3E}">
        <p14:creationId xmlns:p14="http://schemas.microsoft.com/office/powerpoint/2010/main" val="2617598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9465" y="1237129"/>
            <a:ext cx="11793070" cy="552674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spcBef>
                <a:spcPct val="20000"/>
              </a:spcBef>
              <a:buClr>
                <a:schemeClr val="tx2"/>
              </a:buClr>
              <a:buSzPct val="75000"/>
              <a:buFont typeface="Wingdings" pitchFamily="2" charset="2"/>
              <a:buNone/>
              <a:tabLst>
                <a:tab pos="2395538" algn="l"/>
              </a:tabLst>
              <a:defRPr/>
            </a:pPr>
            <a:endParaRPr lang="en-US" dirty="0">
              <a:effectLst>
                <a:outerShdw blurRad="38100" dist="38100" dir="2700000" algn="tl">
                  <a:srgbClr val="C0C0C0"/>
                </a:outerShdw>
              </a:effectLst>
              <a:latin typeface="Times New Roman" pitchFamily="18" charset="0"/>
            </a:endParaRPr>
          </a:p>
        </p:txBody>
      </p:sp>
      <p:sp>
        <p:nvSpPr>
          <p:cNvPr id="4" name="Rounded Rectangle 3"/>
          <p:cNvSpPr/>
          <p:nvPr/>
        </p:nvSpPr>
        <p:spPr>
          <a:xfrm>
            <a:off x="2097741" y="349624"/>
            <a:ext cx="7328647" cy="779929"/>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C00000"/>
                </a:solidFill>
              </a:rPr>
              <a:t>Hooke’s law-Example</a:t>
            </a:r>
            <a:endParaRPr lang="en-GB" sz="3200" b="1" dirty="0">
              <a:solidFill>
                <a:srgbClr val="C00000"/>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022694439"/>
              </p:ext>
            </p:extLst>
          </p:nvPr>
        </p:nvGraphicFramePr>
        <p:xfrm>
          <a:off x="4104947" y="3306762"/>
          <a:ext cx="3314233" cy="1036637"/>
        </p:xfrm>
        <a:graphic>
          <a:graphicData uri="http://schemas.openxmlformats.org/presentationml/2006/ole">
            <mc:AlternateContent xmlns:mc="http://schemas.openxmlformats.org/markup-compatibility/2006">
              <mc:Choice xmlns:v="urn:schemas-microsoft-com:vml" Requires="v">
                <p:oleObj spid="_x0000_s2062" name="Equation" r:id="rId3" imgW="952087" imgH="507780" progId="Equation.3">
                  <p:embed/>
                </p:oleObj>
              </mc:Choice>
              <mc:Fallback>
                <p:oleObj name="Equation" r:id="rId3" imgW="952087" imgH="5077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4947" y="3306762"/>
                        <a:ext cx="3314233" cy="1036637"/>
                      </a:xfrm>
                      <a:prstGeom prst="rect">
                        <a:avLst/>
                      </a:prstGeom>
                      <a:noFill/>
                      <a:ln w="57150" cmpd="thinThick">
                        <a:solidFill>
                          <a:schemeClr val="bg2">
                            <a:lumMod val="25000"/>
                          </a:schemeClr>
                        </a:solidFill>
                        <a:miter lim="800000"/>
                        <a:headEnd/>
                        <a:tailEnd/>
                      </a:ln>
                    </p:spPr>
                  </p:pic>
                </p:oleObj>
              </mc:Fallback>
            </mc:AlternateContent>
          </a:graphicData>
        </a:graphic>
      </p:graphicFrame>
      <p:sp>
        <p:nvSpPr>
          <p:cNvPr id="11" name="TextBox 10"/>
          <p:cNvSpPr txBox="1"/>
          <p:nvPr/>
        </p:nvSpPr>
        <p:spPr>
          <a:xfrm>
            <a:off x="564776" y="1492624"/>
            <a:ext cx="11147612" cy="1938992"/>
          </a:xfrm>
          <a:prstGeom prst="rect">
            <a:avLst/>
          </a:prstGeom>
          <a:noFill/>
        </p:spPr>
        <p:txBody>
          <a:bodyPr wrap="square" rtlCol="0">
            <a:spAutoFit/>
          </a:bodyPr>
          <a:lstStyle/>
          <a:p>
            <a:pPr rtl="1"/>
            <a:r>
              <a:rPr lang="en-US" sz="2400" dirty="0"/>
              <a:t>C</a:t>
            </a:r>
            <a:r>
              <a:rPr lang="en-US" sz="2400" dirty="0" smtClean="0"/>
              <a:t>alculate </a:t>
            </a:r>
            <a:r>
              <a:rPr lang="en-US" sz="2400" dirty="0"/>
              <a:t>the predicted vibrational frequency (in cm</a:t>
            </a:r>
            <a:r>
              <a:rPr lang="en-US" sz="2400" baseline="30000" dirty="0"/>
              <a:t>-1</a:t>
            </a:r>
            <a:r>
              <a:rPr lang="en-US" sz="2400" dirty="0"/>
              <a:t>) for C- H bond, knowing that: The force constant for single bond is 5x 10</a:t>
            </a:r>
            <a:r>
              <a:rPr lang="en-US" sz="2400" baseline="30000" dirty="0"/>
              <a:t>5</a:t>
            </a:r>
            <a:r>
              <a:rPr lang="en-US" sz="2400" dirty="0"/>
              <a:t> dyne/ cm, the velocity of light is 3 X 10</a:t>
            </a:r>
            <a:r>
              <a:rPr lang="en-US" sz="2400" baseline="30000" dirty="0"/>
              <a:t>8</a:t>
            </a:r>
            <a:r>
              <a:rPr lang="en-US" sz="2400" dirty="0"/>
              <a:t> cm/s, the mass of carbon atom is 20 x10</a:t>
            </a:r>
            <a:r>
              <a:rPr lang="en-US" sz="2400" baseline="30000" dirty="0"/>
              <a:t>-24</a:t>
            </a:r>
            <a:r>
              <a:rPr lang="en-US" sz="2400" dirty="0"/>
              <a:t>g, the mass of hydrogen is 1.6 x 10</a:t>
            </a:r>
            <a:r>
              <a:rPr lang="en-US" sz="2400" baseline="30000" dirty="0"/>
              <a:t>-24 </a:t>
            </a:r>
            <a:r>
              <a:rPr lang="en-US" sz="2400" dirty="0" smtClean="0"/>
              <a:t>g, and what </a:t>
            </a:r>
            <a:r>
              <a:rPr lang="en-US" sz="2400" dirty="0"/>
              <a:t>are the relationship between wave number (v), bond strength and mass? </a:t>
            </a:r>
            <a:endParaRPr lang="en-US" sz="2400" dirty="0" smtClean="0"/>
          </a:p>
          <a:p>
            <a:pPr rtl="1"/>
            <a:endParaRPr lang="en-GB" sz="2400" dirty="0"/>
          </a:p>
        </p:txBody>
      </p:sp>
      <p:pic>
        <p:nvPicPr>
          <p:cNvPr id="9" name="Picture 8"/>
          <p:cNvPicPr/>
          <p:nvPr/>
        </p:nvPicPr>
        <p:blipFill>
          <a:blip r:embed="rId5"/>
          <a:srcRect/>
          <a:stretch>
            <a:fillRect/>
          </a:stretch>
        </p:blipFill>
        <p:spPr bwMode="auto">
          <a:xfrm>
            <a:off x="3028541" y="4574326"/>
            <a:ext cx="6120000" cy="1440000"/>
          </a:xfrm>
          <a:prstGeom prst="rect">
            <a:avLst/>
          </a:prstGeom>
          <a:ln/>
          <a:extLst/>
        </p:spPr>
      </p:pic>
    </p:spTree>
    <p:extLst>
      <p:ext uri="{BB962C8B-B14F-4D97-AF65-F5344CB8AC3E}">
        <p14:creationId xmlns:p14="http://schemas.microsoft.com/office/powerpoint/2010/main" val="4129792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9465" y="1246005"/>
            <a:ext cx="11793070" cy="555363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indent="-914400">
              <a:spcBef>
                <a:spcPct val="20000"/>
              </a:spcBef>
              <a:buClr>
                <a:schemeClr val="tx2"/>
              </a:buClr>
              <a:buSzPct val="75000"/>
              <a:buFont typeface="Wingdings" pitchFamily="2" charset="2"/>
              <a:buNone/>
              <a:tabLst>
                <a:tab pos="2395538" algn="l"/>
              </a:tabLst>
              <a:defRPr/>
            </a:pPr>
            <a:endParaRPr lang="en-US" dirty="0">
              <a:effectLst>
                <a:outerShdw blurRad="38100" dist="38100" dir="2700000" algn="tl">
                  <a:srgbClr val="C0C0C0"/>
                </a:outerShdw>
              </a:effectLst>
              <a:latin typeface="Times New Roman" pitchFamily="18" charset="0"/>
            </a:endParaRPr>
          </a:p>
        </p:txBody>
      </p:sp>
      <p:sp>
        <p:nvSpPr>
          <p:cNvPr id="4" name="Rounded Rectangle 3"/>
          <p:cNvSpPr/>
          <p:nvPr/>
        </p:nvSpPr>
        <p:spPr>
          <a:xfrm>
            <a:off x="753035" y="376518"/>
            <a:ext cx="10701620" cy="8202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C00000"/>
                </a:solidFill>
              </a:rPr>
              <a:t>The relationship </a:t>
            </a:r>
            <a:r>
              <a:rPr lang="en-GB" sz="2800" b="1" dirty="0">
                <a:solidFill>
                  <a:srgbClr val="C00000"/>
                </a:solidFill>
              </a:rPr>
              <a:t>between wave number (v), bond strength and mass</a:t>
            </a:r>
          </a:p>
        </p:txBody>
      </p:sp>
      <p:sp>
        <p:nvSpPr>
          <p:cNvPr id="11" name="TextBox 10"/>
          <p:cNvSpPr txBox="1"/>
          <p:nvPr/>
        </p:nvSpPr>
        <p:spPr>
          <a:xfrm>
            <a:off x="564776" y="1492624"/>
            <a:ext cx="11147612" cy="830997"/>
          </a:xfrm>
          <a:prstGeom prst="rect">
            <a:avLst/>
          </a:prstGeom>
          <a:noFill/>
        </p:spPr>
        <p:txBody>
          <a:bodyPr wrap="square" rtlCol="0">
            <a:spAutoFit/>
          </a:bodyPr>
          <a:lstStyle/>
          <a:p>
            <a:pPr marL="457200" indent="-457200" rtl="1">
              <a:buAutoNum type="arabicPeriod"/>
            </a:pPr>
            <a:r>
              <a:rPr lang="en-GB" sz="2400" dirty="0" smtClean="0"/>
              <a:t>The </a:t>
            </a:r>
            <a:r>
              <a:rPr lang="en-GB" sz="2400" dirty="0"/>
              <a:t>vibrational frequency of a bond would increase with the increase in bond strength. Consequently, we can expect that </a:t>
            </a:r>
            <a:endParaRPr lang="en-GB" sz="2400" dirty="0" smtClean="0"/>
          </a:p>
        </p:txBody>
      </p:sp>
      <p:pic>
        <p:nvPicPr>
          <p:cNvPr id="8" name="Picture 7"/>
          <p:cNvPicPr/>
          <p:nvPr/>
        </p:nvPicPr>
        <p:blipFill>
          <a:blip r:embed="rId2"/>
          <a:srcRect/>
          <a:stretch>
            <a:fillRect/>
          </a:stretch>
        </p:blipFill>
        <p:spPr bwMode="auto">
          <a:xfrm>
            <a:off x="8400296" y="2332314"/>
            <a:ext cx="2222500" cy="10504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p:spPr>
      </p:pic>
      <p:sp>
        <p:nvSpPr>
          <p:cNvPr id="3" name="TextBox 2"/>
          <p:cNvSpPr txBox="1"/>
          <p:nvPr/>
        </p:nvSpPr>
        <p:spPr>
          <a:xfrm>
            <a:off x="564776" y="3617260"/>
            <a:ext cx="11147612" cy="3046988"/>
          </a:xfrm>
          <a:prstGeom prst="rect">
            <a:avLst/>
          </a:prstGeom>
          <a:noFill/>
        </p:spPr>
        <p:txBody>
          <a:bodyPr wrap="square" rtlCol="0">
            <a:spAutoFit/>
          </a:bodyPr>
          <a:lstStyle/>
          <a:p>
            <a:r>
              <a:rPr lang="en-GB" sz="2400" dirty="0" smtClean="0"/>
              <a:t>The </a:t>
            </a:r>
            <a:r>
              <a:rPr lang="en-GB" sz="2400" dirty="0"/>
              <a:t>vibrational frequency of a bond would increase with the decrease in reduced mass of the system. </a:t>
            </a:r>
            <a:endParaRPr lang="en-GB" sz="2400" dirty="0" smtClean="0"/>
          </a:p>
          <a:p>
            <a:endParaRPr lang="en-GB" sz="2400" dirty="0" smtClean="0"/>
          </a:p>
          <a:p>
            <a:endParaRPr lang="en-GB" sz="2400" dirty="0" smtClean="0"/>
          </a:p>
          <a:p>
            <a:r>
              <a:rPr lang="en-GB" sz="2400" dirty="0" smtClean="0"/>
              <a:t>Similarly,</a:t>
            </a:r>
          </a:p>
          <a:p>
            <a:endParaRPr lang="en-GB" sz="2400" dirty="0"/>
          </a:p>
          <a:p>
            <a:r>
              <a:rPr lang="en-GB" sz="2400" dirty="0"/>
              <a:t>	</a:t>
            </a:r>
          </a:p>
          <a:p>
            <a:endParaRPr lang="en-GB" sz="2400" dirty="0"/>
          </a:p>
        </p:txBody>
      </p:sp>
      <p:pic>
        <p:nvPicPr>
          <p:cNvPr id="12" name="Picture 11"/>
          <p:cNvPicPr/>
          <p:nvPr/>
        </p:nvPicPr>
        <p:blipFill rotWithShape="1">
          <a:blip r:embed="rId3">
            <a:extLst>
              <a:ext uri="{28A0092B-C50C-407E-A947-70E740481C1C}">
                <a14:useLocalDpi xmlns:a14="http://schemas.microsoft.com/office/drawing/2010/main" val="0"/>
              </a:ext>
            </a:extLst>
          </a:blip>
          <a:srcRect l="21991"/>
          <a:stretch/>
        </p:blipFill>
        <p:spPr bwMode="auto">
          <a:xfrm>
            <a:off x="8433913" y="4028747"/>
            <a:ext cx="2407023" cy="10248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968190" y="2951045"/>
            <a:ext cx="7032812" cy="51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ln w="6600">
                  <a:solidFill>
                    <a:schemeClr val="accent2"/>
                  </a:solidFill>
                  <a:prstDash val="solid"/>
                </a:ln>
                <a:solidFill>
                  <a:srgbClr val="FFFFFF"/>
                </a:solidFill>
                <a:effectLst>
                  <a:outerShdw dist="38100" dir="2700000" algn="tl" rotWithShape="0">
                    <a:schemeClr val="accent2"/>
                  </a:outerShdw>
                </a:effectLst>
              </a:rPr>
              <a:t>C=C and C=O </a:t>
            </a:r>
            <a:r>
              <a:rPr lang="en-GB" sz="2800" b="1" dirty="0" smtClean="0">
                <a:ln w="6600">
                  <a:solidFill>
                    <a:schemeClr val="accent2"/>
                  </a:solidFill>
                  <a:prstDash val="solid"/>
                </a:ln>
                <a:solidFill>
                  <a:srgbClr val="FFFFFF"/>
                </a:solidFill>
                <a:effectLst>
                  <a:outerShdw dist="38100" dir="2700000" algn="tl" rotWithShape="0">
                    <a:schemeClr val="accent2"/>
                  </a:outerShdw>
                </a:effectLst>
              </a:rPr>
              <a:t> </a:t>
            </a:r>
            <a:r>
              <a:rPr lang="en-GB" sz="4800" b="1" dirty="0" smtClean="0">
                <a:ln w="6600">
                  <a:solidFill>
                    <a:schemeClr val="accent2"/>
                  </a:solidFill>
                  <a:prstDash val="solid"/>
                </a:ln>
                <a:solidFill>
                  <a:srgbClr val="FFFFFF"/>
                </a:solidFill>
                <a:effectLst>
                  <a:outerShdw dist="38100" dir="2700000" algn="tl" rotWithShape="0">
                    <a:schemeClr val="accent2"/>
                  </a:outerShdw>
                </a:effectLst>
              </a:rPr>
              <a:t>&gt; </a:t>
            </a:r>
            <a:r>
              <a:rPr lang="en-GB" sz="2400" b="1" dirty="0" smtClean="0">
                <a:ln w="6600">
                  <a:solidFill>
                    <a:schemeClr val="accent2"/>
                  </a:solidFill>
                  <a:prstDash val="solid"/>
                </a:ln>
                <a:solidFill>
                  <a:srgbClr val="FFFFFF"/>
                </a:solidFill>
                <a:effectLst>
                  <a:outerShdw dist="38100" dir="2700000" algn="tl" rotWithShape="0">
                    <a:schemeClr val="accent2"/>
                  </a:outerShdw>
                </a:effectLst>
              </a:rPr>
              <a:t> </a:t>
            </a:r>
            <a:r>
              <a:rPr lang="en-GB" sz="2800" b="1" dirty="0" smtClean="0">
                <a:ln w="6600">
                  <a:solidFill>
                    <a:schemeClr val="accent2"/>
                  </a:solidFill>
                  <a:prstDash val="solid"/>
                </a:ln>
                <a:solidFill>
                  <a:srgbClr val="FFFFFF"/>
                </a:solidFill>
                <a:effectLst>
                  <a:outerShdw dist="38100" dir="2700000" algn="tl" rotWithShape="0">
                    <a:schemeClr val="accent2"/>
                  </a:outerShdw>
                </a:effectLst>
              </a:rPr>
              <a:t>C-C </a:t>
            </a:r>
            <a:r>
              <a:rPr lang="en-GB" sz="2800" b="1" dirty="0">
                <a:ln w="6600">
                  <a:solidFill>
                    <a:schemeClr val="accent2"/>
                  </a:solidFill>
                  <a:prstDash val="solid"/>
                </a:ln>
                <a:solidFill>
                  <a:srgbClr val="FFFFFF"/>
                </a:solidFill>
                <a:effectLst>
                  <a:outerShdw dist="38100" dir="2700000" algn="tl" rotWithShape="0">
                    <a:schemeClr val="accent2"/>
                  </a:outerShdw>
                </a:effectLst>
              </a:rPr>
              <a:t>and C-O</a:t>
            </a:r>
            <a:r>
              <a:rPr lang="en-GB" sz="2400" b="1" dirty="0">
                <a:ln w="6600">
                  <a:solidFill>
                    <a:schemeClr val="accent2"/>
                  </a:solidFill>
                  <a:prstDash val="solid"/>
                </a:ln>
                <a:solidFill>
                  <a:srgbClr val="FFFFFF"/>
                </a:solidFill>
                <a:effectLst>
                  <a:outerShdw dist="38100" dir="2700000" algn="tl" rotWithShape="0">
                    <a:schemeClr val="accent2"/>
                  </a:outerShdw>
                </a:effectLst>
              </a:rPr>
              <a:t>, respectively</a:t>
            </a:r>
          </a:p>
        </p:txBody>
      </p:sp>
      <p:sp>
        <p:nvSpPr>
          <p:cNvPr id="14" name="Rounded Rectangle 13"/>
          <p:cNvSpPr/>
          <p:nvPr/>
        </p:nvSpPr>
        <p:spPr>
          <a:xfrm>
            <a:off x="1080249" y="4504764"/>
            <a:ext cx="7032812" cy="605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ln w="6600">
                  <a:solidFill>
                    <a:schemeClr val="accent2"/>
                  </a:solidFill>
                  <a:prstDash val="solid"/>
                </a:ln>
                <a:solidFill>
                  <a:srgbClr val="FFFFFF"/>
                </a:solidFill>
                <a:effectLst>
                  <a:outerShdw dist="38100" dir="2700000" algn="tl" rotWithShape="0">
                    <a:schemeClr val="accent2"/>
                  </a:outerShdw>
                </a:effectLst>
              </a:rPr>
              <a:t>C-H and O-H   </a:t>
            </a:r>
            <a:r>
              <a:rPr lang="en-GB" sz="4800" b="1" dirty="0" smtClean="0">
                <a:ln w="6600">
                  <a:solidFill>
                    <a:schemeClr val="accent2"/>
                  </a:solidFill>
                  <a:prstDash val="solid"/>
                </a:ln>
                <a:solidFill>
                  <a:srgbClr val="FFFFFF"/>
                </a:solidFill>
                <a:effectLst>
                  <a:outerShdw dist="38100" dir="2700000" algn="tl" rotWithShape="0">
                    <a:schemeClr val="accent2"/>
                  </a:outerShdw>
                </a:effectLst>
              </a:rPr>
              <a:t>&gt; </a:t>
            </a:r>
            <a:r>
              <a:rPr lang="en-GB" sz="2400" b="1" dirty="0" smtClean="0">
                <a:ln w="6600">
                  <a:solidFill>
                    <a:schemeClr val="accent2"/>
                  </a:solidFill>
                  <a:prstDash val="solid"/>
                </a:ln>
                <a:solidFill>
                  <a:srgbClr val="FFFFFF"/>
                </a:solidFill>
                <a:effectLst>
                  <a:outerShdw dist="38100" dir="2700000" algn="tl" rotWithShape="0">
                    <a:schemeClr val="accent2"/>
                  </a:outerShdw>
                </a:effectLst>
              </a:rPr>
              <a:t> </a:t>
            </a:r>
            <a:r>
              <a:rPr lang="en-GB" sz="2800" b="1" dirty="0" smtClean="0">
                <a:ln w="6600">
                  <a:solidFill>
                    <a:schemeClr val="accent2"/>
                  </a:solidFill>
                  <a:prstDash val="solid"/>
                </a:ln>
                <a:solidFill>
                  <a:srgbClr val="FFFFFF"/>
                </a:solidFill>
                <a:effectLst>
                  <a:outerShdw dist="38100" dir="2700000" algn="tl" rotWithShape="0">
                    <a:schemeClr val="accent2"/>
                  </a:outerShdw>
                </a:effectLst>
              </a:rPr>
              <a:t>C-C </a:t>
            </a:r>
            <a:r>
              <a:rPr lang="en-GB" sz="2800" b="1" dirty="0">
                <a:ln w="6600">
                  <a:solidFill>
                    <a:schemeClr val="accent2"/>
                  </a:solidFill>
                  <a:prstDash val="solid"/>
                </a:ln>
                <a:solidFill>
                  <a:srgbClr val="FFFFFF"/>
                </a:solidFill>
                <a:effectLst>
                  <a:outerShdw dist="38100" dir="2700000" algn="tl" rotWithShape="0">
                    <a:schemeClr val="accent2"/>
                  </a:outerShdw>
                </a:effectLst>
              </a:rPr>
              <a:t>and C-O</a:t>
            </a:r>
            <a:r>
              <a:rPr lang="en-GB" sz="2400" b="1" dirty="0">
                <a:ln w="6600">
                  <a:solidFill>
                    <a:schemeClr val="accent2"/>
                  </a:solidFill>
                  <a:prstDash val="solid"/>
                </a:ln>
                <a:solidFill>
                  <a:srgbClr val="FFFFFF"/>
                </a:solidFill>
                <a:effectLst>
                  <a:outerShdw dist="38100" dir="2700000" algn="tl" rotWithShape="0">
                    <a:schemeClr val="accent2"/>
                  </a:outerShdw>
                </a:effectLst>
              </a:rPr>
              <a:t>, respectively</a:t>
            </a:r>
          </a:p>
        </p:txBody>
      </p:sp>
      <p:sp>
        <p:nvSpPr>
          <p:cNvPr id="15" name="Rounded Rectangle 14"/>
          <p:cNvSpPr/>
          <p:nvPr/>
        </p:nvSpPr>
        <p:spPr>
          <a:xfrm>
            <a:off x="3599321" y="5613831"/>
            <a:ext cx="2599766" cy="7163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ln w="6600">
                  <a:solidFill>
                    <a:schemeClr val="accent2"/>
                  </a:solidFill>
                  <a:prstDash val="solid"/>
                </a:ln>
                <a:solidFill>
                  <a:srgbClr val="FFFFFF"/>
                </a:solidFill>
                <a:effectLst>
                  <a:outerShdw dist="38100" dir="2700000" algn="tl" rotWithShape="0">
                    <a:schemeClr val="accent2"/>
                  </a:outerShdw>
                </a:effectLst>
              </a:rPr>
              <a:t> </a:t>
            </a:r>
            <a:r>
              <a:rPr lang="en-GB" sz="2800" b="1" dirty="0">
                <a:ln w="6600">
                  <a:solidFill>
                    <a:schemeClr val="accent2"/>
                  </a:solidFill>
                  <a:prstDash val="solid"/>
                </a:ln>
                <a:solidFill>
                  <a:srgbClr val="FFFFFF"/>
                </a:solidFill>
                <a:effectLst>
                  <a:outerShdw dist="38100" dir="2700000" algn="tl" rotWithShape="0">
                    <a:schemeClr val="accent2"/>
                  </a:outerShdw>
                </a:effectLst>
              </a:rPr>
              <a:t>O-H   </a:t>
            </a:r>
            <a:r>
              <a:rPr lang="en-GB" sz="4800" b="1" dirty="0" smtClean="0">
                <a:ln w="6600">
                  <a:solidFill>
                    <a:schemeClr val="accent2"/>
                  </a:solidFill>
                  <a:prstDash val="solid"/>
                </a:ln>
                <a:solidFill>
                  <a:srgbClr val="FFFFFF"/>
                </a:solidFill>
                <a:effectLst>
                  <a:outerShdw dist="38100" dir="2700000" algn="tl" rotWithShape="0">
                    <a:schemeClr val="accent2"/>
                  </a:outerShdw>
                </a:effectLst>
              </a:rPr>
              <a:t>&gt; </a:t>
            </a:r>
            <a:r>
              <a:rPr lang="en-GB" sz="2400" b="1" dirty="0" smtClean="0">
                <a:ln w="6600">
                  <a:solidFill>
                    <a:schemeClr val="accent2"/>
                  </a:solidFill>
                  <a:prstDash val="solid"/>
                </a:ln>
                <a:solidFill>
                  <a:srgbClr val="FFFFFF"/>
                </a:solidFill>
                <a:effectLst>
                  <a:outerShdw dist="38100" dir="2700000" algn="tl" rotWithShape="0">
                    <a:schemeClr val="accent2"/>
                  </a:outerShdw>
                </a:effectLst>
              </a:rPr>
              <a:t> </a:t>
            </a:r>
            <a:r>
              <a:rPr lang="en-GB" sz="2800" b="1" dirty="0" smtClean="0">
                <a:ln w="6600">
                  <a:solidFill>
                    <a:schemeClr val="accent2"/>
                  </a:solidFill>
                  <a:prstDash val="solid"/>
                </a:ln>
                <a:solidFill>
                  <a:srgbClr val="FFFFFF"/>
                </a:solidFill>
                <a:effectLst>
                  <a:outerShdw dist="38100" dir="2700000" algn="tl" rotWithShape="0">
                    <a:schemeClr val="accent2"/>
                  </a:outerShdw>
                </a:effectLst>
              </a:rPr>
              <a:t>O-D</a:t>
            </a:r>
            <a:endParaRPr lang="en-GB" sz="2400" b="1"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959513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8782" y="1317812"/>
            <a:ext cx="11954436" cy="541916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470647" y="1640541"/>
            <a:ext cx="11282082" cy="2536079"/>
          </a:xfrm>
          <a:prstGeom prst="rect">
            <a:avLst/>
          </a:prstGeom>
          <a:noFill/>
        </p:spPr>
        <p:txBody>
          <a:bodyPr wrap="square" rtlCol="0">
            <a:spAutoFit/>
          </a:bodyPr>
          <a:lstStyle/>
          <a:p>
            <a:r>
              <a:rPr lang="en-US" sz="2400" b="1" kern="0" dirty="0">
                <a:solidFill>
                  <a:prstClr val="black"/>
                </a:solidFill>
                <a:ea typeface="Times New Roman"/>
                <a:cs typeface="Arial"/>
              </a:rPr>
              <a:t>The two atoms joined together by a chemical bond (may be single, double or triple bond), macroscopically can be composed as two balls joined by a spring</a:t>
            </a:r>
            <a:r>
              <a:rPr lang="en-US" sz="2400" b="1" kern="0" dirty="0" smtClean="0">
                <a:solidFill>
                  <a:prstClr val="black"/>
                </a:solidFill>
                <a:ea typeface="Times New Roman"/>
                <a:cs typeface="Arial"/>
              </a:rPr>
              <a:t>.</a:t>
            </a:r>
          </a:p>
          <a:p>
            <a:pPr lvl="0">
              <a:spcBef>
                <a:spcPct val="20000"/>
              </a:spcBef>
              <a:defRPr/>
            </a:pPr>
            <a:endParaRPr lang="en-US" sz="2000" b="1" dirty="0">
              <a:ea typeface="Calibri"/>
              <a:cs typeface="Arial"/>
            </a:endParaRPr>
          </a:p>
          <a:p>
            <a:pPr marL="514350" lvl="0" indent="-514350">
              <a:spcBef>
                <a:spcPct val="20000"/>
              </a:spcBef>
              <a:buFont typeface="Arial" pitchFamily="34" charset="0"/>
              <a:buAutoNum type="romanLcParenBoth"/>
              <a:defRPr/>
            </a:pPr>
            <a:r>
              <a:rPr lang="en-US" sz="2400" b="1" i="1" u="sng" dirty="0" smtClean="0">
                <a:solidFill>
                  <a:srgbClr val="C00000"/>
                </a:solidFill>
                <a:ea typeface="Times New Roman"/>
                <a:cs typeface="Arial"/>
              </a:rPr>
              <a:t>Stretching</a:t>
            </a:r>
            <a:r>
              <a:rPr lang="en-US" sz="2000" b="1" dirty="0" smtClean="0">
                <a:ea typeface="Times New Roman"/>
                <a:cs typeface="Arial"/>
              </a:rPr>
              <a:t> of one or both the atoms is </a:t>
            </a:r>
            <a:r>
              <a:rPr lang="en-US" sz="2000" b="1" dirty="0">
                <a:ea typeface="Times New Roman"/>
                <a:cs typeface="Arial"/>
              </a:rPr>
              <a:t>a rhythmical movement  along the band axis such that interatomic distance is increasing or decreasing its either </a:t>
            </a:r>
          </a:p>
          <a:p>
            <a:endParaRPr lang="ar-IQ" sz="2000" b="1" kern="0" dirty="0" smtClean="0">
              <a:solidFill>
                <a:sysClr val="windowText" lastClr="000000"/>
              </a:solidFill>
            </a:endParaRPr>
          </a:p>
          <a:p>
            <a:endParaRPr lang="en-GB" dirty="0"/>
          </a:p>
        </p:txBody>
      </p:sp>
      <p:sp>
        <p:nvSpPr>
          <p:cNvPr id="4" name="Rounded Rectangle 3"/>
          <p:cNvSpPr/>
          <p:nvPr/>
        </p:nvSpPr>
        <p:spPr>
          <a:xfrm>
            <a:off x="2420471" y="510988"/>
            <a:ext cx="6884894" cy="699247"/>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kern="0" dirty="0">
                <a:solidFill>
                  <a:srgbClr val="FF0000"/>
                </a:solidFill>
                <a:ea typeface="Times New Roman"/>
                <a:cs typeface="Arial"/>
              </a:rPr>
              <a:t> </a:t>
            </a:r>
            <a:r>
              <a:rPr lang="en-US" sz="3200" b="1" kern="0" dirty="0">
                <a:solidFill>
                  <a:srgbClr val="C00000"/>
                </a:solidFill>
                <a:ea typeface="Times New Roman"/>
                <a:cs typeface="Arial"/>
              </a:rPr>
              <a:t>Types  of molecular vibrations </a:t>
            </a:r>
            <a:endParaRPr lang="en-GB" sz="3200" b="1" dirty="0">
              <a:solidFill>
                <a:srgbClr val="C00000"/>
              </a:solidFill>
            </a:endParaRPr>
          </a:p>
        </p:txBody>
      </p:sp>
      <p:grpSp>
        <p:nvGrpSpPr>
          <p:cNvPr id="16" name="Group 15"/>
          <p:cNvGrpSpPr/>
          <p:nvPr/>
        </p:nvGrpSpPr>
        <p:grpSpPr>
          <a:xfrm>
            <a:off x="912904" y="3797200"/>
            <a:ext cx="4788000" cy="2520000"/>
            <a:chOff x="3548516" y="3797200"/>
            <a:chExt cx="4788000" cy="2520000"/>
          </a:xfrm>
        </p:grpSpPr>
        <p:pic>
          <p:nvPicPr>
            <p:cNvPr id="6"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857" y="4225718"/>
              <a:ext cx="1394451" cy="11967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7" name="Rectangle 4"/>
            <p:cNvSpPr>
              <a:spLocks noChangeArrowheads="1"/>
            </p:cNvSpPr>
            <p:nvPr/>
          </p:nvSpPr>
          <p:spPr bwMode="auto">
            <a:xfrm>
              <a:off x="3656141" y="5936509"/>
              <a:ext cx="1385625" cy="380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1pPr>
              <a:lvl2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2pPr>
              <a:lvl3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3pPr>
              <a:lvl4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4pPr>
              <a:lvl5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5pPr>
              <a:lvl6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6pPr>
              <a:lvl7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7pPr>
              <a:lvl8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8pPr>
              <a:lvl9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9pPr>
            </a:lstStyle>
            <a:p>
              <a:pPr>
                <a:lnSpc>
                  <a:spcPts val="3600"/>
                </a:lnSpc>
                <a:defRPr/>
              </a:pPr>
              <a:r>
                <a:rPr lang="en-US" altLang="en-US" sz="2800">
                  <a:solidFill>
                    <a:srgbClr val="FFFF00"/>
                  </a:solidFill>
                  <a:effectLst>
                    <a:outerShdw blurRad="38100" dist="38100" dir="2700000" algn="tl">
                      <a:srgbClr val="000000"/>
                    </a:outerShdw>
                  </a:effectLst>
                  <a:latin typeface="Arial" panose="020B0604020202020204" pitchFamily="34" charset="0"/>
                </a:rPr>
                <a:t>Symmetric</a:t>
              </a:r>
            </a:p>
          </p:txBody>
        </p:sp>
        <p:sp>
          <p:nvSpPr>
            <p:cNvPr id="8" name="Rectangle 5"/>
            <p:cNvSpPr>
              <a:spLocks noChangeArrowheads="1"/>
            </p:cNvSpPr>
            <p:nvPr/>
          </p:nvSpPr>
          <p:spPr bwMode="auto">
            <a:xfrm>
              <a:off x="6538630" y="5936509"/>
              <a:ext cx="1797886" cy="380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1pPr>
              <a:lvl2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2pPr>
              <a:lvl3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3pPr>
              <a:lvl4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4pPr>
              <a:lvl5pPr>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5pPr>
              <a:lvl6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6pPr>
              <a:lvl7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7pPr>
              <a:lvl8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8pPr>
              <a:lvl9pPr fontAlgn="base">
                <a:spcBef>
                  <a:spcPct val="0"/>
                </a:spcBef>
                <a:spcAft>
                  <a:spcPct val="0"/>
                </a:spcAft>
                <a:tabLst>
                  <a:tab pos="914400" algn="l"/>
                  <a:tab pos="1828800" algn="l"/>
                  <a:tab pos="2743200" algn="l"/>
                  <a:tab pos="3657600" algn="l"/>
                  <a:tab pos="4572000" algn="l"/>
                  <a:tab pos="5486400" algn="l"/>
                  <a:tab pos="6400800" algn="l"/>
                </a:tabLst>
                <a:defRPr sz="2400">
                  <a:solidFill>
                    <a:schemeClr val="tx1"/>
                  </a:solidFill>
                  <a:latin typeface="Times" panose="02020603050405020304" pitchFamily="18" charset="0"/>
                </a:defRPr>
              </a:lvl9pPr>
            </a:lstStyle>
            <a:p>
              <a:pPr>
                <a:lnSpc>
                  <a:spcPts val="3600"/>
                </a:lnSpc>
                <a:defRPr/>
              </a:pPr>
              <a:r>
                <a:rPr lang="en-US" altLang="en-US" sz="2800">
                  <a:solidFill>
                    <a:srgbClr val="FFFF00"/>
                  </a:solidFill>
                  <a:effectLst>
                    <a:outerShdw blurRad="38100" dist="38100" dir="2700000" algn="tl">
                      <a:srgbClr val="000000"/>
                    </a:outerShdw>
                  </a:effectLst>
                  <a:latin typeface="Arial" panose="020B0604020202020204" pitchFamily="34" charset="0"/>
                </a:rPr>
                <a:t>Antisymmetric</a:t>
              </a:r>
            </a:p>
          </p:txBody>
        </p:sp>
        <p:pic>
          <p:nvPicPr>
            <p:cNvPr id="9"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7650" y="4225718"/>
              <a:ext cx="1394451" cy="11967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10" name="Line 7"/>
            <p:cNvSpPr>
              <a:spLocks noChangeShapeType="1"/>
            </p:cNvSpPr>
            <p:nvPr/>
          </p:nvSpPr>
          <p:spPr bwMode="auto">
            <a:xfrm flipH="1" flipV="1">
              <a:off x="3548516" y="3808160"/>
              <a:ext cx="724132" cy="724428"/>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ts val="3600"/>
                </a:lnSpc>
                <a:defRPr/>
              </a:pPr>
              <a:endParaRPr lang="en-GB">
                <a:effectLst>
                  <a:outerShdw blurRad="38100" dist="38100" dir="2700000" algn="tl">
                    <a:srgbClr val="000000">
                      <a:alpha val="43137"/>
                    </a:srgbClr>
                  </a:outerShdw>
                </a:effectLst>
              </a:endParaRPr>
            </a:p>
          </p:txBody>
        </p:sp>
        <p:sp>
          <p:nvSpPr>
            <p:cNvPr id="11" name="Line 8"/>
            <p:cNvSpPr>
              <a:spLocks noChangeShapeType="1"/>
            </p:cNvSpPr>
            <p:nvPr/>
          </p:nvSpPr>
          <p:spPr bwMode="auto">
            <a:xfrm flipH="1" flipV="1">
              <a:off x="6530441" y="3797200"/>
              <a:ext cx="724131" cy="724428"/>
            </a:xfrm>
            <a:prstGeom prst="line">
              <a:avLst/>
            </a:prstGeom>
            <a:noFill/>
            <a:ln w="5715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ts val="3600"/>
                </a:lnSpc>
                <a:defRPr/>
              </a:pPr>
              <a:endParaRPr lang="en-GB">
                <a:effectLst>
                  <a:outerShdw blurRad="38100" dist="38100" dir="2700000" algn="tl">
                    <a:srgbClr val="000000">
                      <a:alpha val="43137"/>
                    </a:srgbClr>
                  </a:outerShdw>
                </a:effectLst>
              </a:endParaRPr>
            </a:p>
          </p:txBody>
        </p:sp>
        <p:sp>
          <p:nvSpPr>
            <p:cNvPr id="12" name="Line 9"/>
            <p:cNvSpPr>
              <a:spLocks noChangeShapeType="1"/>
            </p:cNvSpPr>
            <p:nvPr/>
          </p:nvSpPr>
          <p:spPr bwMode="auto">
            <a:xfrm flipH="1">
              <a:off x="3833957" y="5034536"/>
              <a:ext cx="498352" cy="818681"/>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ts val="3600"/>
                </a:lnSpc>
                <a:defRPr/>
              </a:pPr>
              <a:endParaRPr lang="en-GB">
                <a:effectLst>
                  <a:outerShdw blurRad="38100" dist="38100" dir="2700000" algn="tl">
                    <a:srgbClr val="000000">
                      <a:alpha val="43137"/>
                    </a:srgbClr>
                  </a:outerShdw>
                </a:effectLst>
              </a:endParaRPr>
            </a:p>
          </p:txBody>
        </p:sp>
        <p:sp>
          <p:nvSpPr>
            <p:cNvPr id="13" name="Line 10"/>
            <p:cNvSpPr>
              <a:spLocks noChangeShapeType="1"/>
            </p:cNvSpPr>
            <p:nvPr/>
          </p:nvSpPr>
          <p:spPr bwMode="auto">
            <a:xfrm flipH="1">
              <a:off x="6854032" y="5034536"/>
              <a:ext cx="498352" cy="818681"/>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ts val="3600"/>
                </a:lnSpc>
                <a:defRPr/>
              </a:pPr>
              <a:endParaRPr lang="en-GB">
                <a:effectLst>
                  <a:outerShdw blurRad="38100" dist="38100" dir="2700000" algn="tl">
                    <a:srgbClr val="000000">
                      <a:alpha val="43137"/>
                    </a:srgbClr>
                  </a:outerShdw>
                </a:effectLst>
              </a:endParaRPr>
            </a:p>
          </p:txBody>
        </p:sp>
      </p:gr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0785" y="3478023"/>
            <a:ext cx="2857500" cy="2752725"/>
          </a:xfrm>
          <a:prstGeom prst="rect">
            <a:avLst/>
          </a:prstGeom>
        </p:spPr>
      </p:pic>
    </p:spTree>
    <p:extLst>
      <p:ext uri="{BB962C8B-B14F-4D97-AF65-F5344CB8AC3E}">
        <p14:creationId xmlns:p14="http://schemas.microsoft.com/office/powerpoint/2010/main" val="894430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9465" y="1250576"/>
            <a:ext cx="11793070" cy="547295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551329" y="1532965"/>
            <a:ext cx="11241742" cy="3570208"/>
          </a:xfrm>
          <a:prstGeom prst="rect">
            <a:avLst/>
          </a:prstGeom>
          <a:noFill/>
        </p:spPr>
        <p:txBody>
          <a:bodyPr wrap="square" rtlCol="0">
            <a:spAutoFit/>
          </a:bodyPr>
          <a:lstStyle/>
          <a:p>
            <a:pPr marL="342900" indent="-342900">
              <a:buFont typeface="Wingdings" panose="05000000000000000000" pitchFamily="2" charset="2"/>
              <a:buChar char="Ø"/>
            </a:pPr>
            <a:r>
              <a:rPr lang="en-GB" sz="2000" b="1" dirty="0"/>
              <a:t>A molecule can vibrate in many ways, and each way is called a vibrational mode</a:t>
            </a:r>
            <a:r>
              <a:rPr lang="en-GB" sz="2000" b="1" dirty="0" smtClean="0"/>
              <a:t>.</a:t>
            </a:r>
          </a:p>
          <a:p>
            <a:pPr marL="342900" indent="-342900">
              <a:buFont typeface="Wingdings" panose="05000000000000000000" pitchFamily="2" charset="2"/>
              <a:buChar char="Ø"/>
            </a:pPr>
            <a:endParaRPr lang="en-GB" sz="2000" dirty="0">
              <a:solidFill>
                <a:srgbClr val="C00000"/>
              </a:solidFill>
            </a:endParaRPr>
          </a:p>
          <a:p>
            <a:pPr marL="342900" indent="-342900">
              <a:buFont typeface="Wingdings" panose="05000000000000000000" pitchFamily="2" charset="2"/>
              <a:buChar char="Ø"/>
            </a:pPr>
            <a:r>
              <a:rPr lang="en-GB" sz="2000" b="1" dirty="0" smtClean="0"/>
              <a:t>In </a:t>
            </a:r>
            <a:r>
              <a:rPr lang="en-GB" sz="2000" b="1" dirty="0"/>
              <a:t>order for a vibrational mode in a sample to be "IR active", it must be associated with changes in the dipole moment. A permanent dipole is not necessary, as the rule requires only a change in dipole moment</a:t>
            </a:r>
            <a:r>
              <a:rPr lang="en-GB" sz="2000" b="1" dirty="0" smtClean="0"/>
              <a:t>.</a:t>
            </a:r>
            <a:endParaRPr lang="en-GB" dirty="0" smtClean="0"/>
          </a:p>
          <a:p>
            <a:endParaRPr lang="en-US" b="1" i="1" kern="0" dirty="0">
              <a:solidFill>
                <a:srgbClr val="FF0000"/>
              </a:solidFill>
            </a:endParaRPr>
          </a:p>
          <a:p>
            <a:endParaRPr lang="en-GB" dirty="0"/>
          </a:p>
          <a:p>
            <a:endParaRPr lang="en-GB" dirty="0" smtClean="0"/>
          </a:p>
          <a:p>
            <a:endParaRPr lang="en-GB" dirty="0"/>
          </a:p>
          <a:p>
            <a:endParaRPr lang="en-GB" dirty="0" smtClean="0"/>
          </a:p>
          <a:p>
            <a:endParaRPr lang="en-GB" dirty="0" smtClean="0"/>
          </a:p>
          <a:p>
            <a:endParaRPr lang="en-GB" dirty="0"/>
          </a:p>
        </p:txBody>
      </p:sp>
      <p:sp>
        <p:nvSpPr>
          <p:cNvPr id="6" name="Rounded Rectangle 5"/>
          <p:cNvSpPr/>
          <p:nvPr/>
        </p:nvSpPr>
        <p:spPr>
          <a:xfrm>
            <a:off x="3161178" y="510988"/>
            <a:ext cx="5458385" cy="64545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kern="0" dirty="0">
                <a:solidFill>
                  <a:srgbClr val="FF0000"/>
                </a:solidFill>
              </a:rPr>
              <a:t> N</a:t>
            </a:r>
            <a:r>
              <a:rPr lang="en-US" sz="3200" b="1" kern="0" dirty="0">
                <a:solidFill>
                  <a:srgbClr val="FF0000"/>
                </a:solidFill>
                <a:effectLst>
                  <a:outerShdw blurRad="38100" dist="38100" dir="2700000" algn="tl">
                    <a:srgbClr val="000000">
                      <a:alpha val="43137"/>
                    </a:srgbClr>
                  </a:outerShdw>
                </a:effectLst>
              </a:rPr>
              <a:t>umber of vibrational modes</a:t>
            </a:r>
            <a:endParaRPr lang="en-GB" sz="3200" b="1" dirty="0"/>
          </a:p>
        </p:txBody>
      </p:sp>
      <p:sp>
        <p:nvSpPr>
          <p:cNvPr id="7" name="TextBox 6"/>
          <p:cNvSpPr txBox="1"/>
          <p:nvPr/>
        </p:nvSpPr>
        <p:spPr>
          <a:xfrm>
            <a:off x="645459" y="3465513"/>
            <a:ext cx="4867835" cy="1657816"/>
          </a:xfrm>
          <a:prstGeom prst="rect">
            <a:avLst/>
          </a:prstGeom>
          <a:noFill/>
        </p:spPr>
        <p:txBody>
          <a:bodyPr wrap="square" rtlCol="0">
            <a:spAutoFit/>
          </a:bodyPr>
          <a:lstStyle/>
          <a:p>
            <a:endParaRPr lang="en-GB" dirty="0"/>
          </a:p>
        </p:txBody>
      </p:sp>
      <p:sp>
        <p:nvSpPr>
          <p:cNvPr id="8" name="TextBox 7"/>
          <p:cNvSpPr txBox="1"/>
          <p:nvPr/>
        </p:nvSpPr>
        <p:spPr>
          <a:xfrm>
            <a:off x="645459" y="3334871"/>
            <a:ext cx="5450541" cy="2062103"/>
          </a:xfrm>
          <a:prstGeom prst="rect">
            <a:avLst/>
          </a:prstGeom>
          <a:noFill/>
        </p:spPr>
        <p:txBody>
          <a:bodyPr wrap="square" rtlCol="0">
            <a:spAutoFit/>
          </a:bodyPr>
          <a:lstStyle/>
          <a:p>
            <a:pPr marL="342900" indent="-342900">
              <a:buFont typeface="Wingdings" panose="05000000000000000000" pitchFamily="2" charset="2"/>
              <a:buChar char="Ø"/>
            </a:pPr>
            <a:r>
              <a:rPr lang="en-GB" sz="2000" b="1" dirty="0"/>
              <a:t>For molecules with </a:t>
            </a:r>
            <a:r>
              <a:rPr lang="en-GB" sz="2000" b="1" i="1" dirty="0"/>
              <a:t>N</a:t>
            </a:r>
            <a:r>
              <a:rPr lang="en-GB" sz="2000" b="1" dirty="0"/>
              <a:t> number of atoms, </a:t>
            </a:r>
          </a:p>
          <a:p>
            <a:pPr marL="285750" indent="-285750">
              <a:buFont typeface="Wingdings" panose="05000000000000000000" pitchFamily="2" charset="2"/>
              <a:buChar char="q"/>
            </a:pPr>
            <a:r>
              <a:rPr lang="en-GB" b="1" dirty="0"/>
              <a:t>Linear molecules have </a:t>
            </a:r>
            <a:r>
              <a:rPr lang="en-GB" b="1" i="1" dirty="0">
                <a:solidFill>
                  <a:srgbClr val="C00000"/>
                </a:solidFill>
              </a:rPr>
              <a:t>3N – 5</a:t>
            </a:r>
            <a:r>
              <a:rPr lang="en-GB" b="1" dirty="0"/>
              <a:t> degrees of vibrational modes,</a:t>
            </a:r>
          </a:p>
          <a:p>
            <a:pPr marL="285750" indent="-285750">
              <a:buFont typeface="Wingdings" panose="05000000000000000000" pitchFamily="2" charset="2"/>
              <a:buChar char="q"/>
            </a:pPr>
            <a:r>
              <a:rPr lang="en-GB" b="1" dirty="0"/>
              <a:t>Nonlinear molecules have </a:t>
            </a:r>
            <a:r>
              <a:rPr lang="en-GB" b="1" i="1" dirty="0">
                <a:solidFill>
                  <a:srgbClr val="C00000"/>
                </a:solidFill>
              </a:rPr>
              <a:t>3N – 6</a:t>
            </a:r>
            <a:r>
              <a:rPr lang="en-GB" b="1" dirty="0"/>
              <a:t> degrees of vibrational modes (also called vibrational degrees of freedom). </a:t>
            </a:r>
          </a:p>
          <a:p>
            <a:endParaRPr lang="en-GB" dirty="0"/>
          </a:p>
        </p:txBody>
      </p:sp>
      <p:grpSp>
        <p:nvGrpSpPr>
          <p:cNvPr id="9" name="Group 8"/>
          <p:cNvGrpSpPr/>
          <p:nvPr/>
        </p:nvGrpSpPr>
        <p:grpSpPr>
          <a:xfrm>
            <a:off x="6159868" y="3327087"/>
            <a:ext cx="5724000" cy="2124000"/>
            <a:chOff x="2798109" y="4456635"/>
            <a:chExt cx="6372000" cy="212400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8109" y="4456635"/>
              <a:ext cx="6372000" cy="2124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Rectangle 10"/>
            <p:cNvSpPr/>
            <p:nvPr/>
          </p:nvSpPr>
          <p:spPr>
            <a:xfrm>
              <a:off x="3132849" y="6162008"/>
              <a:ext cx="5926302" cy="369332"/>
            </a:xfrm>
            <a:prstGeom prst="rect">
              <a:avLst/>
            </a:prstGeom>
          </p:spPr>
          <p:txBody>
            <a:bodyPr wrap="square">
              <a:spAutoFit/>
            </a:bodyPr>
            <a:lstStyle/>
            <a:p>
              <a:r>
                <a:rPr lang="en-GB" b="1" dirty="0">
                  <a:effectLst>
                    <a:outerShdw blurRad="38100" dist="38100" dir="2700000" algn="tl">
                      <a:srgbClr val="000000">
                        <a:alpha val="43137"/>
                      </a:srgbClr>
                    </a:outerShdw>
                  </a:effectLst>
                </a:rPr>
                <a:t>Symmetric                    </a:t>
              </a:r>
              <a:r>
                <a:rPr lang="en-GB" b="1" dirty="0" smtClean="0">
                  <a:effectLst>
                    <a:outerShdw blurRad="38100" dist="38100" dir="2700000" algn="tl">
                      <a:srgbClr val="000000">
                        <a:alpha val="43137"/>
                      </a:srgbClr>
                    </a:outerShdw>
                  </a:effectLst>
                </a:rPr>
                <a:t>   </a:t>
              </a:r>
              <a:r>
                <a:rPr lang="en-GB" b="1" dirty="0">
                  <a:effectLst>
                    <a:outerShdw blurRad="38100" dist="38100" dir="2700000" algn="tl">
                      <a:srgbClr val="000000">
                        <a:alpha val="43137"/>
                      </a:srgbClr>
                    </a:outerShdw>
                  </a:effectLst>
                </a:rPr>
                <a:t>Bending </a:t>
              </a:r>
              <a:r>
                <a:rPr lang="en-GB" b="1" dirty="0" smtClean="0">
                  <a:effectLst>
                    <a:outerShdw blurRad="38100" dist="38100" dir="2700000" algn="tl">
                      <a:srgbClr val="000000">
                        <a:alpha val="43137"/>
                      </a:srgbClr>
                    </a:outerShdw>
                  </a:effectLst>
                </a:rPr>
                <a:t>               </a:t>
              </a:r>
              <a:r>
                <a:rPr lang="en-GB" b="1" dirty="0">
                  <a:effectLst>
                    <a:outerShdw blurRad="38100" dist="38100" dir="2700000" algn="tl">
                      <a:srgbClr val="000000">
                        <a:alpha val="43137"/>
                      </a:srgbClr>
                    </a:outerShdw>
                  </a:effectLst>
                </a:rPr>
                <a:t>Asymmetric </a:t>
              </a:r>
            </a:p>
          </p:txBody>
        </p:sp>
      </p:grpSp>
      <p:sp>
        <p:nvSpPr>
          <p:cNvPr id="12" name="TextBox 11"/>
          <p:cNvSpPr txBox="1"/>
          <p:nvPr/>
        </p:nvSpPr>
        <p:spPr>
          <a:xfrm>
            <a:off x="6159868" y="5728447"/>
            <a:ext cx="5512179" cy="923330"/>
          </a:xfrm>
          <a:prstGeom prst="rect">
            <a:avLst/>
          </a:prstGeom>
          <a:noFill/>
        </p:spPr>
        <p:txBody>
          <a:bodyPr wrap="square" rtlCol="0">
            <a:spAutoFit/>
          </a:bodyPr>
          <a:lstStyle/>
          <a:p>
            <a:pPr algn="ctr"/>
            <a:r>
              <a:rPr lang="en-US" b="1" i="1" kern="0" dirty="0">
                <a:solidFill>
                  <a:srgbClr val="FF0000"/>
                </a:solidFill>
              </a:rPr>
              <a:t>Example </a:t>
            </a:r>
            <a:r>
              <a:rPr lang="en-US" b="1" i="1" kern="0" dirty="0" smtClean="0">
                <a:solidFill>
                  <a:srgbClr val="FF0000"/>
                </a:solidFill>
                <a:hlinkClick r:id="rId3" tooltip="Water (molecule)"/>
              </a:rPr>
              <a:t>H</a:t>
            </a:r>
            <a:r>
              <a:rPr lang="en-US" b="1" i="1" kern="0" baseline="-25000" dirty="0" smtClean="0">
                <a:solidFill>
                  <a:srgbClr val="FF0000"/>
                </a:solidFill>
                <a:hlinkClick r:id="rId3" tooltip="Water (molecule)"/>
              </a:rPr>
              <a:t>2</a:t>
            </a:r>
            <a:r>
              <a:rPr lang="en-US" b="1" i="1" kern="0" dirty="0" smtClean="0">
                <a:solidFill>
                  <a:srgbClr val="FF0000"/>
                </a:solidFill>
                <a:hlinkClick r:id="rId3" tooltip="Water (molecule)"/>
              </a:rPr>
              <a:t>O</a:t>
            </a:r>
            <a:r>
              <a:rPr lang="en-US" b="1" i="1" kern="0" dirty="0" smtClean="0">
                <a:solidFill>
                  <a:srgbClr val="FF0000"/>
                </a:solidFill>
              </a:rPr>
              <a:t>, </a:t>
            </a:r>
            <a:r>
              <a:rPr lang="en-US" b="1" i="1" kern="0" dirty="0">
                <a:solidFill>
                  <a:srgbClr val="FF0000"/>
                </a:solidFill>
              </a:rPr>
              <a:t>will have </a:t>
            </a:r>
            <a:r>
              <a:rPr lang="en-US" b="1" i="1" kern="0" dirty="0" smtClean="0">
                <a:solidFill>
                  <a:srgbClr val="FF0000"/>
                </a:solidFill>
              </a:rPr>
              <a:t>(3</a:t>
            </a:r>
            <a:r>
              <a:rPr lang="en-US" b="1" i="1" kern="0" dirty="0">
                <a:solidFill>
                  <a:srgbClr val="FF0000"/>
                </a:solidFill>
              </a:rPr>
              <a:t> × 3 – 6 = </a:t>
            </a:r>
            <a:r>
              <a:rPr lang="en-US" b="1" i="1" kern="0" dirty="0" smtClean="0">
                <a:solidFill>
                  <a:srgbClr val="FF0000"/>
                </a:solidFill>
              </a:rPr>
              <a:t>3) </a:t>
            </a:r>
            <a:r>
              <a:rPr lang="en-US" b="1" i="1" kern="0" dirty="0">
                <a:solidFill>
                  <a:srgbClr val="FF0000"/>
                </a:solidFill>
              </a:rPr>
              <a:t>degrees of vibrational freedom, or modes.</a:t>
            </a:r>
          </a:p>
          <a:p>
            <a:endParaRPr lang="en-GB" dirty="0"/>
          </a:p>
        </p:txBody>
      </p:sp>
    </p:spTree>
    <p:extLst>
      <p:ext uri="{BB962C8B-B14F-4D97-AF65-F5344CB8AC3E}">
        <p14:creationId xmlns:p14="http://schemas.microsoft.com/office/powerpoint/2010/main" val="3543688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2741" y="1371600"/>
            <a:ext cx="11806518" cy="54864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64776" y="1842247"/>
            <a:ext cx="10623177" cy="4278094"/>
          </a:xfrm>
          <a:prstGeom prst="rect">
            <a:avLst/>
          </a:prstGeom>
          <a:noFill/>
        </p:spPr>
        <p:txBody>
          <a:bodyPr wrap="square" rtlCol="0">
            <a:spAutoFit/>
          </a:bodyPr>
          <a:lstStyle/>
          <a:p>
            <a:pPr marL="285750" indent="-285750">
              <a:buFont typeface="Wingdings" panose="05000000000000000000" pitchFamily="2" charset="2"/>
              <a:buChar char="Ø"/>
            </a:pPr>
            <a:r>
              <a:rPr lang="en-GB" sz="2800" dirty="0" smtClean="0"/>
              <a:t>Bending </a:t>
            </a:r>
            <a:r>
              <a:rPr lang="en-GB" sz="2800" dirty="0"/>
              <a:t>of one of the atoms either vertically or horizontally and then release of the force results in the vibrations on the two balls (atoms</a:t>
            </a:r>
            <a:r>
              <a:rPr lang="en-GB" sz="2800" dirty="0" smtClean="0"/>
              <a:t>).</a:t>
            </a:r>
          </a:p>
          <a:p>
            <a:pPr marL="285750" indent="-285750">
              <a:buFont typeface="Wingdings" panose="05000000000000000000" pitchFamily="2" charset="2"/>
              <a:buChar char="Ø"/>
            </a:pPr>
            <a:endParaRPr lang="en-GB" sz="2800" dirty="0" smtClean="0"/>
          </a:p>
          <a:p>
            <a:pPr marL="342900" indent="-342900">
              <a:buFont typeface="Wingdings" panose="05000000000000000000" pitchFamily="2" charset="2"/>
              <a:buChar char="Ø"/>
            </a:pPr>
            <a:r>
              <a:rPr lang="en-GB" sz="2800" dirty="0" smtClean="0"/>
              <a:t>Changing </a:t>
            </a:r>
            <a:r>
              <a:rPr lang="en-GB" sz="2800" dirty="0"/>
              <a:t>of in bond angles between bonds with common atom of the movement of group of atom with respect to the reminder of the molecule without movement of the atoms in the group with respect </a:t>
            </a:r>
            <a:r>
              <a:rPr lang="en-GB" sz="2800" dirty="0" smtClean="0"/>
              <a:t> </a:t>
            </a:r>
            <a:r>
              <a:rPr lang="en-GB" sz="2800" dirty="0"/>
              <a:t>to another </a:t>
            </a:r>
            <a:endParaRPr lang="en-GB" sz="2800" dirty="0" smtClean="0"/>
          </a:p>
          <a:p>
            <a:r>
              <a:rPr lang="en-US" sz="2800" kern="0" dirty="0">
                <a:solidFill>
                  <a:schemeClr val="tx1">
                    <a:lumMod val="95000"/>
                    <a:lumOff val="5000"/>
                  </a:schemeClr>
                </a:solidFill>
                <a:ea typeface="Times New Roman"/>
                <a:cs typeface="Arial"/>
              </a:rPr>
              <a:t>These vibrations depend on the strength of the spring and also the mode</a:t>
            </a:r>
            <a:r>
              <a:rPr lang="en-US" sz="2800" dirty="0">
                <a:solidFill>
                  <a:schemeClr val="tx1">
                    <a:lumMod val="95000"/>
                    <a:lumOff val="5000"/>
                  </a:schemeClr>
                </a:solidFill>
                <a:ea typeface="Times New Roman"/>
                <a:cs typeface="Arial"/>
              </a:rPr>
              <a:t> (stretching or bending) in which the force is being applied.</a:t>
            </a:r>
            <a:r>
              <a:rPr lang="en-US" sz="2800" kern="0" dirty="0">
                <a:solidFill>
                  <a:schemeClr val="tx1">
                    <a:lumMod val="95000"/>
                    <a:lumOff val="5000"/>
                  </a:schemeClr>
                </a:solidFill>
                <a:ea typeface="Times New Roman"/>
                <a:cs typeface="Arial"/>
              </a:rPr>
              <a:t> </a:t>
            </a:r>
            <a:endParaRPr lang="ar-IQ" sz="2400" kern="0" dirty="0">
              <a:solidFill>
                <a:schemeClr val="tx1">
                  <a:lumMod val="95000"/>
                  <a:lumOff val="5000"/>
                </a:schemeClr>
              </a:solidFill>
            </a:endParaRPr>
          </a:p>
          <a:p>
            <a:endParaRPr lang="en-GB" sz="2000" dirty="0"/>
          </a:p>
        </p:txBody>
      </p:sp>
      <p:sp>
        <p:nvSpPr>
          <p:cNvPr id="13" name="AutoShape 3"/>
          <p:cNvSpPr>
            <a:spLocks noChangeAspect="1" noChangeArrowheads="1" noTextEdit="1"/>
          </p:cNvSpPr>
          <p:nvPr/>
        </p:nvSpPr>
        <p:spPr bwMode="auto">
          <a:xfrm>
            <a:off x="3722871" y="2918371"/>
            <a:ext cx="1000530" cy="135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Rectangle 5"/>
          <p:cNvSpPr>
            <a:spLocks noChangeArrowheads="1"/>
          </p:cNvSpPr>
          <p:nvPr/>
        </p:nvSpPr>
        <p:spPr bwMode="auto">
          <a:xfrm>
            <a:off x="3722871" y="2804550"/>
            <a:ext cx="93210" cy="175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Rectangle 10"/>
          <p:cNvSpPr>
            <a:spLocks noChangeArrowheads="1"/>
          </p:cNvSpPr>
          <p:nvPr/>
        </p:nvSpPr>
        <p:spPr bwMode="auto">
          <a:xfrm>
            <a:off x="4171222" y="2948979"/>
            <a:ext cx="1180" cy="95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84961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63071" y="1021976"/>
            <a:ext cx="11403105" cy="549984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Symmetrical stretching.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774825" y="1934134"/>
            <a:ext cx="20002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ستطيل 3"/>
          <p:cNvSpPr>
            <a:spLocks noChangeArrowheads="1"/>
          </p:cNvSpPr>
          <p:nvPr/>
        </p:nvSpPr>
        <p:spPr bwMode="auto">
          <a:xfrm>
            <a:off x="1992313" y="1288022"/>
            <a:ext cx="15668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rtl="1" fontAlgn="base">
              <a:spcBef>
                <a:spcPct val="0"/>
              </a:spcBef>
              <a:spcAft>
                <a:spcPct val="0"/>
              </a:spcAft>
            </a:pPr>
            <a:r>
              <a:rPr lang="en-US" b="1">
                <a:solidFill>
                  <a:srgbClr val="000000"/>
                </a:solidFill>
                <a:latin typeface="Arial" pitchFamily="34" charset="0"/>
                <a:cs typeface="Arial" pitchFamily="34" charset="0"/>
              </a:rPr>
              <a:t>Symmetric</a:t>
            </a:r>
            <a:r>
              <a:rPr lang="en-US">
                <a:solidFill>
                  <a:srgbClr val="000000"/>
                </a:solidFill>
                <a:cs typeface="Arial" pitchFamily="34" charset="0"/>
              </a:rPr>
              <a:t/>
            </a:r>
            <a:br>
              <a:rPr lang="en-US">
                <a:solidFill>
                  <a:srgbClr val="000000"/>
                </a:solidFill>
                <a:cs typeface="Arial" pitchFamily="34" charset="0"/>
              </a:rPr>
            </a:br>
            <a:r>
              <a:rPr lang="en-US" b="1">
                <a:solidFill>
                  <a:srgbClr val="000000"/>
                </a:solidFill>
                <a:latin typeface="Arial" pitchFamily="34" charset="0"/>
                <a:cs typeface="Arial" pitchFamily="34" charset="0"/>
              </a:rPr>
              <a:t>stretching</a:t>
            </a:r>
            <a:endParaRPr lang="ar-IQ">
              <a:solidFill>
                <a:srgbClr val="000000"/>
              </a:solidFill>
            </a:endParaRPr>
          </a:p>
        </p:txBody>
      </p:sp>
      <p:sp>
        <p:nvSpPr>
          <p:cNvPr id="6" name="مستطيل 4"/>
          <p:cNvSpPr>
            <a:spLocks noChangeArrowheads="1"/>
          </p:cNvSpPr>
          <p:nvPr/>
        </p:nvSpPr>
        <p:spPr bwMode="auto">
          <a:xfrm>
            <a:off x="4872038" y="1288022"/>
            <a:ext cx="1854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1" fontAlgn="base">
              <a:spcBef>
                <a:spcPct val="0"/>
              </a:spcBef>
              <a:spcAft>
                <a:spcPct val="0"/>
              </a:spcAft>
            </a:pPr>
            <a:r>
              <a:rPr lang="en-US" b="1">
                <a:solidFill>
                  <a:srgbClr val="000000"/>
                </a:solidFill>
                <a:latin typeface="Arial" pitchFamily="34" charset="0"/>
                <a:cs typeface="Arial" pitchFamily="34" charset="0"/>
              </a:rPr>
              <a:t>Asymmetric</a:t>
            </a:r>
            <a:r>
              <a:rPr lang="en-US">
                <a:solidFill>
                  <a:srgbClr val="000000"/>
                </a:solidFill>
                <a:cs typeface="Arial" pitchFamily="34" charset="0"/>
              </a:rPr>
              <a:t/>
            </a:r>
            <a:br>
              <a:rPr lang="en-US">
                <a:solidFill>
                  <a:srgbClr val="000000"/>
                </a:solidFill>
                <a:cs typeface="Arial" pitchFamily="34" charset="0"/>
              </a:rPr>
            </a:br>
            <a:r>
              <a:rPr lang="en-US" b="1">
                <a:solidFill>
                  <a:srgbClr val="000000"/>
                </a:solidFill>
                <a:latin typeface="Arial" pitchFamily="34" charset="0"/>
                <a:cs typeface="Arial" pitchFamily="34" charset="0"/>
              </a:rPr>
              <a:t>stretching</a:t>
            </a:r>
            <a:endParaRPr lang="ar-IQ">
              <a:solidFill>
                <a:srgbClr val="000000"/>
              </a:solidFill>
            </a:endParaRPr>
          </a:p>
        </p:txBody>
      </p:sp>
      <p:pic>
        <p:nvPicPr>
          <p:cNvPr id="7" name="Picture 6" descr="Asymmetrical stretching.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725988" y="1780147"/>
            <a:ext cx="20002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Scissoring.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464425" y="1692834"/>
            <a:ext cx="20002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مستطيل 5"/>
          <p:cNvSpPr>
            <a:spLocks noChangeArrowheads="1"/>
          </p:cNvSpPr>
          <p:nvPr/>
        </p:nvSpPr>
        <p:spPr bwMode="auto">
          <a:xfrm>
            <a:off x="7781925" y="1241984"/>
            <a:ext cx="1365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rtl="1" fontAlgn="base">
              <a:spcBef>
                <a:spcPct val="0"/>
              </a:spcBef>
              <a:spcAft>
                <a:spcPct val="0"/>
              </a:spcAft>
            </a:pPr>
            <a:r>
              <a:rPr lang="en-US" b="1">
                <a:solidFill>
                  <a:srgbClr val="000000"/>
                </a:solidFill>
                <a:latin typeface="Arial" pitchFamily="34" charset="0"/>
                <a:cs typeface="Arial" pitchFamily="34" charset="0"/>
              </a:rPr>
              <a:t>Scissoring</a:t>
            </a:r>
            <a:endParaRPr lang="ar-IQ">
              <a:solidFill>
                <a:srgbClr val="000000"/>
              </a:solidFill>
            </a:endParaRPr>
          </a:p>
        </p:txBody>
      </p:sp>
      <p:pic>
        <p:nvPicPr>
          <p:cNvPr id="10" name="Picture 10" descr="Modo rotacao.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774825" y="4732897"/>
            <a:ext cx="20002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مستطيل 6"/>
          <p:cNvSpPr>
            <a:spLocks noChangeArrowheads="1"/>
          </p:cNvSpPr>
          <p:nvPr/>
        </p:nvSpPr>
        <p:spPr bwMode="auto">
          <a:xfrm>
            <a:off x="2135189" y="4363009"/>
            <a:ext cx="1095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rtl="1" fontAlgn="base">
              <a:spcBef>
                <a:spcPct val="0"/>
              </a:spcBef>
              <a:spcAft>
                <a:spcPct val="0"/>
              </a:spcAft>
            </a:pPr>
            <a:r>
              <a:rPr lang="en-US" b="1">
                <a:solidFill>
                  <a:srgbClr val="000000"/>
                </a:solidFill>
                <a:latin typeface="Arial" pitchFamily="34" charset="0"/>
                <a:cs typeface="Arial" pitchFamily="34" charset="0"/>
              </a:rPr>
              <a:t>Rocking</a:t>
            </a:r>
            <a:endParaRPr lang="ar-IQ">
              <a:solidFill>
                <a:srgbClr val="000000"/>
              </a:solidFill>
            </a:endParaRPr>
          </a:p>
        </p:txBody>
      </p:sp>
      <p:pic>
        <p:nvPicPr>
          <p:cNvPr id="12" name="Picture 12" descr="Wagging.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845050" y="4732897"/>
            <a:ext cx="20002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مستطيل 7"/>
          <p:cNvSpPr>
            <a:spLocks noChangeArrowheads="1"/>
          </p:cNvSpPr>
          <p:nvPr/>
        </p:nvSpPr>
        <p:spPr bwMode="auto">
          <a:xfrm>
            <a:off x="5270500" y="4178859"/>
            <a:ext cx="1150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rtl="1" fontAlgn="base">
              <a:spcBef>
                <a:spcPct val="0"/>
              </a:spcBef>
              <a:spcAft>
                <a:spcPct val="0"/>
              </a:spcAft>
            </a:pPr>
            <a:r>
              <a:rPr lang="en-US" b="1">
                <a:solidFill>
                  <a:srgbClr val="000000"/>
                </a:solidFill>
                <a:latin typeface="Arial" pitchFamily="34" charset="0"/>
                <a:cs typeface="Arial" pitchFamily="34" charset="0"/>
              </a:rPr>
              <a:t>Wagging</a:t>
            </a:r>
            <a:endParaRPr lang="ar-IQ">
              <a:solidFill>
                <a:srgbClr val="000000"/>
              </a:solidFill>
            </a:endParaRPr>
          </a:p>
        </p:txBody>
      </p:sp>
      <p:pic>
        <p:nvPicPr>
          <p:cNvPr id="14" name="Picture 14" descr="Twisting.gif"/>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435850" y="4561447"/>
            <a:ext cx="20002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مستطيل 8"/>
          <p:cNvSpPr>
            <a:spLocks noChangeArrowheads="1"/>
          </p:cNvSpPr>
          <p:nvPr/>
        </p:nvSpPr>
        <p:spPr bwMode="auto">
          <a:xfrm>
            <a:off x="8042275" y="4193147"/>
            <a:ext cx="1104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rtl="1" fontAlgn="base">
              <a:spcBef>
                <a:spcPct val="0"/>
              </a:spcBef>
              <a:spcAft>
                <a:spcPct val="0"/>
              </a:spcAft>
            </a:pPr>
            <a:r>
              <a:rPr lang="en-US" b="1">
                <a:solidFill>
                  <a:srgbClr val="000000"/>
                </a:solidFill>
                <a:latin typeface="Arial" pitchFamily="34" charset="0"/>
                <a:cs typeface="Arial" pitchFamily="34" charset="0"/>
              </a:rPr>
              <a:t>Twisting</a:t>
            </a:r>
            <a:endParaRPr lang="ar-IQ">
              <a:solidFill>
                <a:srgbClr val="000000"/>
              </a:solidFill>
            </a:endParaRPr>
          </a:p>
        </p:txBody>
      </p:sp>
    </p:spTree>
    <p:extLst>
      <p:ext uri="{BB962C8B-B14F-4D97-AF65-F5344CB8AC3E}">
        <p14:creationId xmlns:p14="http://schemas.microsoft.com/office/powerpoint/2010/main" val="1603970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1381</TotalTime>
  <Words>922</Words>
  <Application>Microsoft Office PowerPoint</Application>
  <PresentationFormat>Widescreen</PresentationFormat>
  <Paragraphs>106</Paragraphs>
  <Slides>18</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vt:lpstr>
      <vt:lpstr>Calibri</vt:lpstr>
      <vt:lpstr>Calibri Light</vt:lpstr>
      <vt:lpstr>Symbol</vt:lpstr>
      <vt:lpstr>Times New Roman</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Bending Vibrations of a CH2 Group</vt:lpstr>
      <vt:lpstr>            Bending Vibrations of a CH2 Group</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Nottingham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Infra-red Spectroscopy</dc:title>
  <dc:creator>Al-Hachami Wathiq</dc:creator>
  <cp:lastModifiedBy>Al-Hachami Wathiq</cp:lastModifiedBy>
  <cp:revision>50</cp:revision>
  <dcterms:created xsi:type="dcterms:W3CDTF">2019-04-19T18:47:03Z</dcterms:created>
  <dcterms:modified xsi:type="dcterms:W3CDTF">2019-05-03T17:15:14Z</dcterms:modified>
</cp:coreProperties>
</file>