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7917FA-A2F0-4D28-94D0-F20C1EA9D94A}" type="datetimeFigureOut">
              <a:rPr lang="en-US" smtClean="0"/>
              <a:pPr/>
              <a:t>3/24/2020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591AD7-2F98-4F42-9BB9-E7E19F5951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74320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Arial Rounded MT Bold" pitchFamily="34" charset="0"/>
              </a:rPr>
              <a:t>CHEMICAL </a:t>
            </a:r>
            <a:r>
              <a:rPr lang="en-US" sz="3200" b="1" dirty="0" smtClean="0">
                <a:latin typeface="Arial Rounded MT Bold" pitchFamily="34" charset="0"/>
              </a:rPr>
              <a:t>TESTS </a:t>
            </a:r>
            <a:r>
              <a:rPr lang="en-US" sz="3200" b="1" dirty="0" smtClean="0">
                <a:latin typeface="Arial Rounded MT Bold" pitchFamily="34" charset="0"/>
              </a:rPr>
              <a:t>OF ANTHRAQUNIONE</a:t>
            </a:r>
            <a:endParaRPr lang="en-US" sz="3200" dirty="0"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400" y="3429000"/>
            <a:ext cx="2438400" cy="16002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Lab.5</a:t>
            </a:r>
            <a:endParaRPr lang="en-US" sz="40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33600" y="4572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Pharmacognosy</a:t>
            </a:r>
          </a:p>
          <a:p>
            <a:pPr algn="ctr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3rd Class, 1st Semester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RHUBARB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TEST FOR IDENTITY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The Anthraquinone may readily be separated from powdered rhubarb by micro-sublimation. 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Borntragers test (is carried out as above procedure)</a:t>
            </a:r>
          </a:p>
          <a:p>
            <a:pPr>
              <a:buNone/>
            </a:pPr>
            <a:r>
              <a:rPr lang="en-US" sz="2000" dirty="0" smtClean="0">
                <a:latin typeface="Arial Rounded MT Bold" pitchFamily="34" charset="0"/>
              </a:rPr>
              <a:t> 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TEST FOR PURITY:-</a:t>
            </a:r>
          </a:p>
          <a:p>
            <a:pPr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Test  A)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lvl="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Extract a small amount of the powdered rhubarb with ether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 Add a few drops of this extract on a piece of filter paper. </a:t>
            </a:r>
          </a:p>
          <a:p>
            <a:pPr marL="457200" lvl="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When dry, add a few drops of boric acid solution and one drop of dilute HCL, a red color develops which after treating with ammonia becomes blue to bluish- black.</a:t>
            </a:r>
          </a:p>
          <a:p>
            <a:pPr marL="457200" lvl="0" indent="-45720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Test   B)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en-US" sz="2000" dirty="0" smtClean="0">
                <a:latin typeface="Arial Rounded MT Bold" pitchFamily="34" charset="0"/>
              </a:rPr>
              <a:t>Moisten a small amount of the powdered drug with a cooled mixture of equal parts of concentrated H</a:t>
            </a:r>
            <a:r>
              <a:rPr lang="en-US" sz="2000" baseline="-25000" dirty="0" smtClean="0">
                <a:latin typeface="Arial Rounded MT Bold" pitchFamily="34" charset="0"/>
              </a:rPr>
              <a:t>2</a:t>
            </a:r>
            <a:r>
              <a:rPr lang="en-US" sz="2000" dirty="0" smtClean="0">
                <a:latin typeface="Arial Rounded MT Bold" pitchFamily="34" charset="0"/>
              </a:rPr>
              <a:t>SO</a:t>
            </a:r>
            <a:r>
              <a:rPr lang="en-US" sz="2000" baseline="-25000" dirty="0" smtClean="0">
                <a:latin typeface="Arial Rounded MT Bold" pitchFamily="34" charset="0"/>
              </a:rPr>
              <a:t>4</a:t>
            </a:r>
            <a:r>
              <a:rPr lang="en-US" sz="2000" dirty="0" smtClean="0">
                <a:latin typeface="Arial Rounded MT Bold" pitchFamily="34" charset="0"/>
              </a:rPr>
              <a:t> and alcohol. A reddish-violet color should develop.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heum rhabarbar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381000"/>
            <a:ext cx="66294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2133600" y="5410200"/>
            <a:ext cx="4724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Binomial name:-  </a:t>
            </a:r>
            <a:r>
              <a:rPr lang="en-US" i="1" dirty="0" smtClean="0">
                <a:latin typeface="Arial Rounded MT Bold" pitchFamily="34" charset="0"/>
              </a:rPr>
              <a:t>Rheum rhabarbarum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Family :-  </a:t>
            </a:r>
            <a:r>
              <a:rPr lang="en-US" dirty="0" smtClean="0">
                <a:latin typeface="Arial Rounded MT Bold" pitchFamily="34" charset="0"/>
              </a:rPr>
              <a:t>Polygonaceae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2514600" y="1600200"/>
            <a:ext cx="5334000" cy="1828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Rounded MT Bold" pitchFamily="34" charset="0"/>
              </a:rPr>
              <a:t>THANK YOU</a:t>
            </a:r>
            <a:endParaRPr lang="en-US" sz="5400" b="1" cap="all" dirty="0">
              <a:ln/>
              <a:solidFill>
                <a:schemeClr val="tx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oe ver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68580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1371600" y="5562600"/>
            <a:ext cx="6477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Binomial name:-    </a:t>
            </a:r>
            <a:r>
              <a:rPr lang="en-US" b="1" i="1" dirty="0" smtClean="0"/>
              <a:t>Aloe vera </a:t>
            </a:r>
          </a:p>
          <a:p>
            <a:pPr marL="457200" indent="-45720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Family: -       </a:t>
            </a:r>
            <a:r>
              <a:rPr lang="en-US" dirty="0" smtClean="0">
                <a:latin typeface="Arial Rounded MT Bold" pitchFamily="34" charset="0"/>
              </a:rPr>
              <a:t>Xanthorrhoeaceae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991600" cy="533400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A- </a:t>
            </a:r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GENERAL </a:t>
            </a:r>
            <a:r>
              <a:rPr lang="en-US" sz="2700" b="1" dirty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REACTION </a:t>
            </a:r>
            <a:r>
              <a:rPr lang="en-US" sz="1400" dirty="0"/>
              <a:t/>
            </a:r>
            <a:br>
              <a:rPr lang="en-US" sz="1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 Boil 1gm of the crude drugs (aloe)  with 100ml of water.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Filter the solution and use this solution for the following tests:</a:t>
            </a:r>
          </a:p>
          <a:p>
            <a:pPr marL="457200" indent="-457200">
              <a:buNone/>
            </a:pPr>
            <a:endParaRPr lang="en-US" sz="2600" dirty="0" smtClean="0">
              <a:latin typeface="Arial Rounded MT Bold" pitchFamily="34" charset="0"/>
            </a:endParaRPr>
          </a:p>
          <a:p>
            <a:pPr marL="457200" indent="-45720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1)  SCHONTETENS REACTION (BORAX TEST)</a:t>
            </a:r>
          </a:p>
          <a:p>
            <a:pPr marL="457200" indent="-457200">
              <a:buAutoNum type="arabicParenR"/>
            </a:pPr>
            <a:endParaRPr lang="en-US" sz="2400" dirty="0" smtClean="0">
              <a:latin typeface="Arial Rounded MT Bold" pitchFamily="34" charset="0"/>
            </a:endParaRPr>
          </a:p>
          <a:p>
            <a:pPr marL="457200" lvl="0" indent="-457200">
              <a:buNone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2)   BROMINE TEST FOR ALOIN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indent="-457200">
              <a:buNone/>
            </a:pPr>
            <a:endParaRPr lang="en-US" sz="2600" dirty="0" smtClean="0">
              <a:latin typeface="Arial Rounded MT Bold" pitchFamily="34" charset="0"/>
            </a:endParaRPr>
          </a:p>
          <a:p>
            <a:pPr marL="457200" indent="-457200"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 marL="457200" indent="-457200"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 marL="457200" lvl="0" indent="-457200">
              <a:buNone/>
            </a:pPr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</a:t>
            </a:r>
            <a:endParaRPr lang="en-US" sz="2000" dirty="0" smtClean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8991600" cy="990600"/>
          </a:xfrm>
        </p:spPr>
        <p:txBody>
          <a:bodyPr>
            <a:normAutofit fontScale="90000"/>
          </a:bodyPr>
          <a:lstStyle/>
          <a:p>
            <a:pPr lvl="0"/>
            <a:r>
              <a:rPr lang="en-US" sz="31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1) </a:t>
            </a:r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SCHONTETENS REACTION (BORAX TEST)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>
            <a:normAutofit fontScale="32500" lnSpcReduction="20000"/>
          </a:bodyPr>
          <a:lstStyle/>
          <a:p>
            <a:pPr marL="457200" indent="-457200">
              <a:buNone/>
            </a:pPr>
            <a:r>
              <a:rPr lang="en-US" sz="2800" dirty="0" smtClean="0">
                <a:latin typeface="Arial Rounded MT Bold" pitchFamily="34" charset="0"/>
              </a:rPr>
              <a:t>       </a:t>
            </a:r>
          </a:p>
          <a:p>
            <a:pPr>
              <a:buFont typeface="Wingdings" pitchFamily="2" charset="2"/>
              <a:buChar char="v"/>
            </a:pPr>
            <a:r>
              <a:rPr lang="en-US" sz="6200" dirty="0" smtClean="0">
                <a:latin typeface="Arial Rounded MT Bold" pitchFamily="34" charset="0"/>
              </a:rPr>
              <a:t> </a:t>
            </a: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AIM</a:t>
            </a:r>
          </a:p>
          <a:p>
            <a:pPr>
              <a:buNone/>
            </a:pPr>
            <a:r>
              <a:rPr lang="en-US" sz="6200" dirty="0" smtClean="0">
                <a:latin typeface="Arial Rounded MT Bold" pitchFamily="34" charset="0"/>
              </a:rPr>
              <a:t>      To identify the Anthraquinone glycosides in general </a:t>
            </a:r>
          </a:p>
          <a:p>
            <a:pPr>
              <a:buFont typeface="Wingdings" pitchFamily="2" charset="2"/>
              <a:buChar char="v"/>
            </a:pP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Equipment and reagents </a:t>
            </a:r>
            <a:endParaRPr lang="en-US" sz="62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6200" dirty="0" smtClean="0">
                <a:latin typeface="Arial Rounded MT Bold" pitchFamily="34" charset="0"/>
              </a:rPr>
              <a:t>Test tube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6200" dirty="0" smtClean="0">
                <a:latin typeface="Arial Rounded MT Bold" pitchFamily="34" charset="0"/>
              </a:rPr>
              <a:t>Small beaker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6200" dirty="0" smtClean="0">
                <a:latin typeface="Arial Rounded MT Bold" pitchFamily="34" charset="0"/>
              </a:rPr>
              <a:t>Water bath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6200" dirty="0" smtClean="0">
                <a:latin typeface="Arial Rounded MT Bold" pitchFamily="34" charset="0"/>
              </a:rPr>
              <a:t>Borax </a:t>
            </a:r>
          </a:p>
          <a:p>
            <a:pPr>
              <a:buFont typeface="Wingdings" pitchFamily="2" charset="2"/>
              <a:buChar char="v"/>
            </a:pP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Procedure</a:t>
            </a:r>
            <a:endParaRPr lang="en-US" sz="62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6200" dirty="0" smtClean="0">
                <a:latin typeface="Arial Rounded MT Bold" pitchFamily="34" charset="0"/>
              </a:rPr>
              <a:t>Take 5 ml of the extract.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6200" dirty="0" smtClean="0">
                <a:latin typeface="Arial Rounded MT Bold" pitchFamily="34" charset="0"/>
              </a:rPr>
              <a:t>Add 0.2 gm of the borax and heat until dissolved.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6200" dirty="0" smtClean="0">
                <a:latin typeface="Arial Rounded MT Bold" pitchFamily="34" charset="0"/>
              </a:rPr>
              <a:t>Pour a few drops of the liquid into a test tube nearly full in water.</a:t>
            </a:r>
          </a:p>
          <a:p>
            <a:pPr>
              <a:buFont typeface="Wingdings" pitchFamily="2" charset="2"/>
              <a:buChar char="v"/>
            </a:pP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Results</a:t>
            </a:r>
            <a:endParaRPr lang="en-US" sz="62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6200" dirty="0" smtClean="0">
                <a:latin typeface="Arial Rounded MT Bold" pitchFamily="34" charset="0"/>
              </a:rPr>
              <a:t>      A green fluorescence is produced.</a:t>
            </a:r>
          </a:p>
          <a:p>
            <a:pPr>
              <a:buFont typeface="Wingdings" pitchFamily="2" charset="2"/>
              <a:buChar char="v"/>
            </a:pP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Discussion</a:t>
            </a:r>
            <a:endParaRPr lang="en-US" sz="62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6200" dirty="0" smtClean="0">
                <a:latin typeface="Arial Rounded MT Bold" pitchFamily="34" charset="0"/>
              </a:rPr>
              <a:t>      This green fluorescence is due to barbaloin which is obtained  from hydrolysis  of  aloe emodin anthranol  with borax giving this reaction.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2) BROMINE TEST FOR ALOIN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AIM</a:t>
            </a:r>
          </a:p>
          <a:p>
            <a:pPr>
              <a:buNone/>
            </a:pPr>
            <a:r>
              <a:rPr lang="en-US" sz="2000" b="1" dirty="0" smtClean="0">
                <a:latin typeface="Arial Rounded MT Bold" pitchFamily="34" charset="0"/>
              </a:rPr>
              <a:t>      T</a:t>
            </a:r>
            <a:r>
              <a:rPr lang="en-US" sz="2000" dirty="0" smtClean="0">
                <a:latin typeface="Arial Rounded MT Bold" pitchFamily="34" charset="0"/>
              </a:rPr>
              <a:t>o identify the Anthraquinone glycosides in general </a:t>
            </a:r>
          </a:p>
          <a:p>
            <a:pPr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Equipment and reagents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Test tube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Bromine solution </a:t>
            </a:r>
          </a:p>
          <a:p>
            <a:pPr marL="514350" indent="-514350"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Procedure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 Take 2ml of the extract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Add an equal volume or an excess of freshly prepared solution of the bromine.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 Record the color </a:t>
            </a:r>
          </a:p>
          <a:p>
            <a:pPr marL="457200" indent="-457200"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Results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      </a:t>
            </a:r>
            <a:r>
              <a:rPr lang="en-US" sz="2000" dirty="0" smtClean="0">
                <a:latin typeface="Arial Rounded MT Bold" pitchFamily="34" charset="0"/>
              </a:rPr>
              <a:t>Pale Yellow precipitates.</a:t>
            </a:r>
            <a:r>
              <a:rPr lang="en-US" sz="2000" dirty="0" smtClean="0"/>
              <a:t> 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B- SPECAL REAGENTS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  1) Nitric acid test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Aim</a:t>
            </a:r>
          </a:p>
          <a:p>
            <a:pPr>
              <a:buNone/>
            </a:pPr>
            <a:r>
              <a:rPr lang="en-US" sz="2000" b="1" dirty="0" smtClean="0">
                <a:latin typeface="Arial Rounded MT Bold" pitchFamily="34" charset="0"/>
              </a:rPr>
              <a:t>     S</a:t>
            </a:r>
            <a:r>
              <a:rPr lang="en-US" sz="2000" dirty="0" smtClean="0">
                <a:latin typeface="Arial Rounded MT Bold" pitchFamily="34" charset="0"/>
              </a:rPr>
              <a:t>pecific identification of the Anthraquinone glycosides.</a:t>
            </a:r>
          </a:p>
          <a:p>
            <a:pPr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Equipment and reagents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Test tube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Concentrated nitric acid </a:t>
            </a:r>
          </a:p>
          <a:p>
            <a:pPr marL="457200" indent="-457200"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Procedure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 Take 5ml of solution.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 Add 2ml of concentrated nitric acid.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 Record the results pale brown.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2-Nitrous acid test (specific for isobarbaloin)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Aim</a:t>
            </a:r>
          </a:p>
          <a:p>
            <a:pPr>
              <a:buNone/>
            </a:pPr>
            <a:r>
              <a:rPr lang="en-US" sz="2000" b="1" dirty="0" smtClean="0">
                <a:latin typeface="Arial Rounded MT Bold" pitchFamily="34" charset="0"/>
              </a:rPr>
              <a:t>    </a:t>
            </a:r>
            <a:r>
              <a:rPr lang="en-US" sz="2000" dirty="0" smtClean="0">
                <a:latin typeface="Arial Rounded MT Bold" pitchFamily="34" charset="0"/>
              </a:rPr>
              <a:t> Specific identification of the Anthraquinone glycosides(isobarbaloin )</a:t>
            </a:r>
          </a:p>
          <a:p>
            <a:pPr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Equipment and reagents 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Test tube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Sodium nitrite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Glacial acetic acid</a:t>
            </a:r>
          </a:p>
          <a:p>
            <a:pPr marL="457200" indent="-457200">
              <a:buNone/>
            </a:pPr>
            <a:endParaRPr lang="en-US" sz="20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Procedure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Take a few mills from an aqueous solution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Add a few crystals of sodium nitric acid and a drop of glacial acetic acid , shake well.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 Record the results brown.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3</a:t>
            </a:r>
            <a:r>
              <a:rPr lang="en-US" sz="22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) CUPRALOIN TEST FOR ISOBARBALOIN (KLUNG’S   REACTION)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AIM</a:t>
            </a:r>
          </a:p>
          <a:p>
            <a:pPr>
              <a:buNone/>
            </a:pPr>
            <a:r>
              <a:rPr lang="en-US" sz="2000" b="1" dirty="0" smtClean="0">
                <a:latin typeface="Arial Rounded MT Bold" pitchFamily="34" charset="0"/>
              </a:rPr>
              <a:t>     </a:t>
            </a:r>
            <a:r>
              <a:rPr lang="en-US" sz="2000" dirty="0" smtClean="0">
                <a:latin typeface="Arial Rounded MT Bold" pitchFamily="34" charset="0"/>
              </a:rPr>
              <a:t>To identity test for Curacao aloe.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Equipment and reagents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Small beaker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Water bath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10%coppersulphate solution 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000" dirty="0" smtClean="0">
                <a:latin typeface="Arial Rounded MT Bold" pitchFamily="34" charset="0"/>
              </a:rPr>
              <a:t>Sodium chloride</a:t>
            </a: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Procedure</a:t>
            </a:r>
            <a:endParaRPr lang="en-US" sz="20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1)    </a:t>
            </a:r>
            <a:r>
              <a:rPr lang="en-US" sz="2000" dirty="0" smtClean="0">
                <a:latin typeface="Arial Rounded MT Bold" pitchFamily="34" charset="0"/>
              </a:rPr>
              <a:t>Mix 5ml of the filtrate with 5ml of the water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2)    </a:t>
            </a:r>
            <a:r>
              <a:rPr lang="en-US" sz="2000" dirty="0" smtClean="0">
                <a:latin typeface="Arial Rounded MT Bold" pitchFamily="34" charset="0"/>
              </a:rPr>
              <a:t>Add: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>
                <a:latin typeface="Arial Rounded MT Bold" pitchFamily="34" charset="0"/>
              </a:rPr>
              <a:t>A drop of 10% copper sulphate solution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>
                <a:latin typeface="Arial Rounded MT Bold" pitchFamily="34" charset="0"/>
              </a:rPr>
              <a:t>0.5gm of sodium chloride 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000" dirty="0" smtClean="0">
                <a:latin typeface="Arial Rounded MT Bold" pitchFamily="34" charset="0"/>
              </a:rPr>
              <a:t>1ml of alcohol, warm gently. </a:t>
            </a:r>
          </a:p>
          <a:p>
            <a:pPr marL="457200" indent="-457200">
              <a:buNone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3)    </a:t>
            </a:r>
            <a:r>
              <a:rPr lang="en-US" sz="2000" dirty="0" smtClean="0">
                <a:latin typeface="Arial Rounded MT Bold" pitchFamily="34" charset="0"/>
              </a:rPr>
              <a:t>Record the results dark brown</a:t>
            </a:r>
            <a:r>
              <a:rPr lang="en-US" sz="2000" dirty="0" smtClean="0"/>
              <a:t> .</a:t>
            </a:r>
            <a:endParaRPr lang="en-US" sz="2000" dirty="0" smtClean="0">
              <a:latin typeface="Arial Rounded MT Bold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4 )Borntragers test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Aim</a:t>
            </a:r>
          </a:p>
          <a:p>
            <a:pPr>
              <a:buNone/>
            </a:pPr>
            <a:r>
              <a:rPr lang="en-US" sz="3400" b="1" dirty="0" smtClean="0">
                <a:latin typeface="Arial Rounded MT Bold" pitchFamily="34" charset="0"/>
              </a:rPr>
              <a:t>      </a:t>
            </a:r>
            <a:r>
              <a:rPr lang="en-US" sz="3400" dirty="0" smtClean="0">
                <a:latin typeface="Arial Rounded MT Bold" pitchFamily="34" charset="0"/>
              </a:rPr>
              <a:t>To  identity test for Anthraquinone.</a:t>
            </a:r>
          </a:p>
          <a:p>
            <a:pPr>
              <a:buFont typeface="Wingdings" pitchFamily="2" charset="2"/>
              <a:buChar char="v"/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Equipment and reagents</a:t>
            </a:r>
            <a:endParaRPr lang="en-US" sz="34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>
                <a:latin typeface="Arial Rounded MT Bold" pitchFamily="34" charset="0"/>
              </a:rPr>
              <a:t>Separatory  funnel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>
                <a:latin typeface="Arial Rounded MT Bold" pitchFamily="34" charset="0"/>
              </a:rPr>
              <a:t>Test tube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>
                <a:latin typeface="Arial Rounded MT Bold" pitchFamily="34" charset="0"/>
              </a:rPr>
              <a:t>Dilute acid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>
                <a:latin typeface="Arial Rounded MT Bold" pitchFamily="34" charset="0"/>
              </a:rPr>
              <a:t>Benzene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>
                <a:latin typeface="Arial Rounded MT Bold" pitchFamily="34" charset="0"/>
              </a:rPr>
              <a:t>Dilute ammonia 10%</a:t>
            </a:r>
          </a:p>
          <a:p>
            <a:pPr marL="514350" indent="-514350">
              <a:buNone/>
            </a:pPr>
            <a:endParaRPr lang="en-US" sz="3400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Procedure</a:t>
            </a:r>
            <a:endParaRPr lang="en-US" sz="34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>
                <a:latin typeface="Arial Rounded MT Bold" pitchFamily="34" charset="0"/>
              </a:rPr>
              <a:t>Take 10 ml of the solution extract (fraction A)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>
                <a:latin typeface="Arial Rounded MT Bold" pitchFamily="34" charset="0"/>
              </a:rPr>
              <a:t>Add few drops of dilute acid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>
                <a:latin typeface="Arial Rounded MT Bold" pitchFamily="34" charset="0"/>
              </a:rPr>
              <a:t> Place the mixture in a separatory funnel and extract with 10 ml of benzene for 1 minute.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>
                <a:latin typeface="Arial Rounded MT Bold" pitchFamily="34" charset="0"/>
              </a:rPr>
              <a:t> Separate the upper layer and place in a test tube                                                      (aqueous glycoside layer fraction B). 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400" dirty="0" smtClean="0">
                <a:latin typeface="Arial Rounded MT Bold" pitchFamily="34" charset="0"/>
              </a:rPr>
              <a:t>   Take the lower benzene layer (fraction C) and shake it with dilute ammonia (10%).</a:t>
            </a:r>
          </a:p>
          <a:p>
            <a:pPr>
              <a:buFont typeface="Wingdings" pitchFamily="2" charset="2"/>
              <a:buChar char="v"/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Results</a:t>
            </a:r>
            <a:endParaRPr lang="en-US" sz="34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3400" dirty="0" smtClean="0">
                <a:latin typeface="Arial Rounded MT Bold" pitchFamily="34" charset="0"/>
              </a:rPr>
              <a:t>       Pink color will be produced which is very clear with fraction C</a:t>
            </a:r>
          </a:p>
          <a:p>
            <a:pPr>
              <a:buFont typeface="Wingdings" pitchFamily="2" charset="2"/>
              <a:buChar char="v"/>
            </a:pP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  <a:latin typeface="Arial Rounded MT Bold" pitchFamily="34" charset="0"/>
              </a:rPr>
              <a:t>Discussion</a:t>
            </a:r>
            <a:endParaRPr lang="en-US" sz="3400" dirty="0" smtClean="0">
              <a:solidFill>
                <a:schemeClr val="accent1">
                  <a:lumMod val="75000"/>
                </a:schemeClr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3400" dirty="0" smtClean="0">
                <a:latin typeface="Arial Rounded MT Bold" pitchFamily="34" charset="0"/>
              </a:rPr>
              <a:t>      The benzene extracts the aglycone, and with ammonia, forms Anthraquinone salts, which have, pink color.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1079</TotalTime>
  <Words>570</Words>
  <Application>Microsoft Office PowerPoint</Application>
  <PresentationFormat>On-screen Show (4:3)</PresentationFormat>
  <Paragraphs>124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CHEMICAL TESTS OF ANTHRAQUNIONE</vt:lpstr>
      <vt:lpstr>PowerPoint Presentation</vt:lpstr>
      <vt:lpstr>A- GENERAL REACTION  </vt:lpstr>
      <vt:lpstr>1) SCHONTETENS REACTION (BORAX TEST)  </vt:lpstr>
      <vt:lpstr>2) BROMINE TEST FOR ALOIN</vt:lpstr>
      <vt:lpstr>B- SPECAL REAGENTS</vt:lpstr>
      <vt:lpstr>2-Nitrous acid test (specific for isobarbaloin) </vt:lpstr>
      <vt:lpstr>3) CUPRALOIN TEST FOR ISOBARBALOIN (KLUNG’S   REACTION) </vt:lpstr>
      <vt:lpstr>4 )Borntragers test </vt:lpstr>
      <vt:lpstr>RHUBARB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ANTHRAQUINONE GLYCOSIDES</dc:title>
  <dc:creator>Sarah</dc:creator>
  <cp:lastModifiedBy>Estabraq</cp:lastModifiedBy>
  <cp:revision>102</cp:revision>
  <dcterms:created xsi:type="dcterms:W3CDTF">2012-10-20T08:39:40Z</dcterms:created>
  <dcterms:modified xsi:type="dcterms:W3CDTF">2020-03-24T17:19:06Z</dcterms:modified>
</cp:coreProperties>
</file>