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2"/>
  </p:notesMasterIdLst>
  <p:sldIdLst>
    <p:sldId id="256" r:id="rId2"/>
    <p:sldId id="304" r:id="rId3"/>
    <p:sldId id="305" r:id="rId4"/>
    <p:sldId id="309" r:id="rId5"/>
    <p:sldId id="310" r:id="rId6"/>
    <p:sldId id="287" r:id="rId7"/>
    <p:sldId id="288" r:id="rId8"/>
    <p:sldId id="289" r:id="rId9"/>
    <p:sldId id="290" r:id="rId10"/>
    <p:sldId id="291" r:id="rId11"/>
    <p:sldId id="323" r:id="rId12"/>
    <p:sldId id="311" r:id="rId13"/>
    <p:sldId id="314" r:id="rId14"/>
    <p:sldId id="316" r:id="rId15"/>
    <p:sldId id="317" r:id="rId16"/>
    <p:sldId id="321" r:id="rId17"/>
    <p:sldId id="326" r:id="rId18"/>
    <p:sldId id="327" r:id="rId19"/>
    <p:sldId id="328" r:id="rId20"/>
    <p:sldId id="330" r:id="rId21"/>
  </p:sldIdLst>
  <p:sldSz cx="12192000" cy="6858000"/>
  <p:notesSz cx="6735763" cy="9799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092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570440-A662-466C-8E98-8762B34DD37C}" type="doc">
      <dgm:prSet loTypeId="urn:diagrams.loki3.com/VaryingWidthList" loCatId="list" qsTypeId="urn:microsoft.com/office/officeart/2005/8/quickstyle/simple3" qsCatId="simple" csTypeId="urn:microsoft.com/office/officeart/2005/8/colors/accent1_2" csCatId="accent1" phldr="1"/>
      <dgm:spPr/>
    </dgm:pt>
    <dgm:pt modelId="{68D7CEB4-45D3-45AD-9414-E59261B803BA}">
      <dgm:prSet custT="1"/>
      <dgm:spPr/>
      <dgm:t>
        <a:bodyPr/>
        <a:lstStyle/>
        <a:p>
          <a:r>
            <a:rPr lang="el-GR" sz="2800" dirty="0" smtClean="0">
              <a:latin typeface="Times New Roman"/>
              <a:cs typeface="Times New Roman"/>
            </a:rPr>
            <a:t>σ → σ*</a:t>
          </a:r>
          <a:r>
            <a:rPr lang="el-GR" sz="2800" spc="-80" dirty="0" smtClean="0">
              <a:latin typeface="Times New Roman"/>
              <a:cs typeface="Times New Roman"/>
            </a:rPr>
            <a:t> </a:t>
          </a:r>
          <a:r>
            <a:rPr lang="en-GB" sz="2800" spc="-5" dirty="0" smtClean="0">
              <a:latin typeface="Times New Roman"/>
              <a:cs typeface="Times New Roman"/>
            </a:rPr>
            <a:t>transition</a:t>
          </a:r>
          <a:endParaRPr lang="en-GB" sz="2800" dirty="0">
            <a:latin typeface="Times New Roman"/>
            <a:cs typeface="Times New Roman"/>
          </a:endParaRPr>
        </a:p>
      </dgm:t>
    </dgm:pt>
    <dgm:pt modelId="{44F046C4-B983-4CA4-9A9A-9484FB074D94}" type="parTrans" cxnId="{3246DE6A-3946-4554-A6B7-F61CDA4AA768}">
      <dgm:prSet/>
      <dgm:spPr/>
      <dgm:t>
        <a:bodyPr/>
        <a:lstStyle/>
        <a:p>
          <a:endParaRPr lang="en-GB"/>
        </a:p>
      </dgm:t>
    </dgm:pt>
    <dgm:pt modelId="{D1ED5E68-3D8C-4824-A1F1-8C5BD1C93C89}" type="sibTrans" cxnId="{3246DE6A-3946-4554-A6B7-F61CDA4AA768}">
      <dgm:prSet/>
      <dgm:spPr/>
      <dgm:t>
        <a:bodyPr/>
        <a:lstStyle/>
        <a:p>
          <a:endParaRPr lang="en-GB"/>
        </a:p>
      </dgm:t>
    </dgm:pt>
    <dgm:pt modelId="{4DCD4144-263B-419C-ACC2-7093879F1E9A}">
      <dgm:prSet custT="1"/>
      <dgm:spPr/>
      <dgm:t>
        <a:bodyPr/>
        <a:lstStyle/>
        <a:p>
          <a:r>
            <a:rPr lang="en-GB" sz="2800" dirty="0" smtClean="0">
              <a:latin typeface="Times New Roman"/>
              <a:cs typeface="Times New Roman"/>
            </a:rPr>
            <a:t>n</a:t>
          </a:r>
          <a:r>
            <a:rPr lang="el-GR" sz="2800" dirty="0" smtClean="0">
              <a:latin typeface="Times New Roman"/>
              <a:cs typeface="Times New Roman"/>
            </a:rPr>
            <a:t> → </a:t>
          </a:r>
          <a:r>
            <a:rPr lang="el-GR" sz="2800" spc="-5" dirty="0" smtClean="0">
              <a:latin typeface="Times New Roman"/>
              <a:cs typeface="Times New Roman"/>
            </a:rPr>
            <a:t>π*</a:t>
          </a:r>
          <a:r>
            <a:rPr lang="el-GR" sz="2800" spc="-70" dirty="0" smtClean="0">
              <a:latin typeface="Times New Roman"/>
              <a:cs typeface="Times New Roman"/>
            </a:rPr>
            <a:t> </a:t>
          </a:r>
          <a:r>
            <a:rPr lang="en-GB" sz="2800" spc="-5" dirty="0" smtClean="0">
              <a:latin typeface="Times New Roman"/>
              <a:cs typeface="Times New Roman"/>
            </a:rPr>
            <a:t>transition</a:t>
          </a:r>
          <a:endParaRPr lang="en-GB" sz="2800" dirty="0">
            <a:latin typeface="Times New Roman"/>
            <a:cs typeface="Times New Roman"/>
          </a:endParaRPr>
        </a:p>
      </dgm:t>
    </dgm:pt>
    <dgm:pt modelId="{C201A911-D1B7-4C89-B364-CC21813A090B}" type="parTrans" cxnId="{A6A72733-76E8-4109-8F94-FB4A74070D14}">
      <dgm:prSet/>
      <dgm:spPr/>
      <dgm:t>
        <a:bodyPr/>
        <a:lstStyle/>
        <a:p>
          <a:endParaRPr lang="en-GB"/>
        </a:p>
      </dgm:t>
    </dgm:pt>
    <dgm:pt modelId="{E1AFB924-8BE7-4E6C-AACB-4B72BB93C601}" type="sibTrans" cxnId="{A6A72733-76E8-4109-8F94-FB4A74070D14}">
      <dgm:prSet/>
      <dgm:spPr/>
      <dgm:t>
        <a:bodyPr/>
        <a:lstStyle/>
        <a:p>
          <a:endParaRPr lang="en-GB"/>
        </a:p>
      </dgm:t>
    </dgm:pt>
    <dgm:pt modelId="{7768EDEE-BEF2-44EF-B69A-A788DA0AAEF6}">
      <dgm:prSet custT="1"/>
      <dgm:spPr/>
      <dgm:t>
        <a:bodyPr/>
        <a:lstStyle/>
        <a:p>
          <a:r>
            <a:rPr lang="el-GR" sz="2800" dirty="0" smtClean="0">
              <a:latin typeface="Times New Roman"/>
              <a:cs typeface="Times New Roman"/>
            </a:rPr>
            <a:t>π → σ*</a:t>
          </a:r>
          <a:r>
            <a:rPr lang="el-GR" sz="2800" spc="-70" dirty="0" smtClean="0">
              <a:latin typeface="Times New Roman"/>
              <a:cs typeface="Times New Roman"/>
            </a:rPr>
            <a:t> </a:t>
          </a:r>
          <a:r>
            <a:rPr lang="en-GB" sz="2800" spc="-5" dirty="0" smtClean="0">
              <a:latin typeface="Times New Roman"/>
              <a:cs typeface="Times New Roman"/>
            </a:rPr>
            <a:t>transition</a:t>
          </a:r>
          <a:endParaRPr lang="en-GB" sz="2800" dirty="0">
            <a:latin typeface="Times New Roman"/>
            <a:cs typeface="Times New Roman"/>
          </a:endParaRPr>
        </a:p>
      </dgm:t>
    </dgm:pt>
    <dgm:pt modelId="{75FE5709-98DE-491A-962E-EAC0C0C9BC68}" type="parTrans" cxnId="{FA5495A8-4ADA-48C2-8BE3-4E3B0727A32C}">
      <dgm:prSet/>
      <dgm:spPr/>
      <dgm:t>
        <a:bodyPr/>
        <a:lstStyle/>
        <a:p>
          <a:endParaRPr lang="en-GB"/>
        </a:p>
      </dgm:t>
    </dgm:pt>
    <dgm:pt modelId="{FED28834-74EA-470E-AC12-F2DA5299003F}" type="sibTrans" cxnId="{FA5495A8-4ADA-48C2-8BE3-4E3B0727A32C}">
      <dgm:prSet/>
      <dgm:spPr/>
      <dgm:t>
        <a:bodyPr/>
        <a:lstStyle/>
        <a:p>
          <a:endParaRPr lang="en-GB"/>
        </a:p>
      </dgm:t>
    </dgm:pt>
    <dgm:pt modelId="{6F05B396-8F36-41B3-A45B-9428CCADFC76}">
      <dgm:prSet custT="1"/>
      <dgm:spPr/>
      <dgm:t>
        <a:bodyPr/>
        <a:lstStyle/>
        <a:p>
          <a:r>
            <a:rPr lang="en-GB" sz="2800" dirty="0" smtClean="0">
              <a:latin typeface="Times New Roman"/>
              <a:cs typeface="Times New Roman"/>
            </a:rPr>
            <a:t>n</a:t>
          </a:r>
          <a:r>
            <a:rPr lang="el-GR" sz="2800" dirty="0" smtClean="0">
              <a:latin typeface="Times New Roman"/>
              <a:cs typeface="Times New Roman"/>
            </a:rPr>
            <a:t> → σ*</a:t>
          </a:r>
          <a:r>
            <a:rPr lang="el-GR" sz="2800" spc="-80" dirty="0" smtClean="0">
              <a:latin typeface="Times New Roman"/>
              <a:cs typeface="Times New Roman"/>
            </a:rPr>
            <a:t> </a:t>
          </a:r>
          <a:r>
            <a:rPr lang="en-GB" sz="2800" spc="-5" dirty="0" smtClean="0">
              <a:latin typeface="Times New Roman"/>
              <a:cs typeface="Times New Roman"/>
            </a:rPr>
            <a:t>transition</a:t>
          </a:r>
          <a:endParaRPr lang="en-GB" sz="2800" dirty="0">
            <a:latin typeface="Times New Roman"/>
            <a:cs typeface="Times New Roman"/>
          </a:endParaRPr>
        </a:p>
      </dgm:t>
    </dgm:pt>
    <dgm:pt modelId="{DB24B2D3-07CA-44CB-A715-C1DE1D874962}" type="parTrans" cxnId="{A3A3CED0-0715-4CDD-B7B1-0DC9041D8E3D}">
      <dgm:prSet/>
      <dgm:spPr/>
      <dgm:t>
        <a:bodyPr/>
        <a:lstStyle/>
        <a:p>
          <a:endParaRPr lang="en-GB"/>
        </a:p>
      </dgm:t>
    </dgm:pt>
    <dgm:pt modelId="{51249E57-962E-46EC-8927-52B40832D8C0}" type="sibTrans" cxnId="{A3A3CED0-0715-4CDD-B7B1-0DC9041D8E3D}">
      <dgm:prSet/>
      <dgm:spPr/>
      <dgm:t>
        <a:bodyPr/>
        <a:lstStyle/>
        <a:p>
          <a:endParaRPr lang="en-GB"/>
        </a:p>
      </dgm:t>
    </dgm:pt>
    <dgm:pt modelId="{5C19E2FB-AC1D-476C-9DFA-C14260B54B92}">
      <dgm:prSet custT="1"/>
      <dgm:spPr/>
      <dgm:t>
        <a:bodyPr/>
        <a:lstStyle/>
        <a:p>
          <a:r>
            <a:rPr lang="el-GR" sz="2800" dirty="0" smtClean="0">
              <a:latin typeface="Times New Roman"/>
              <a:cs typeface="Times New Roman"/>
            </a:rPr>
            <a:t>σ  → </a:t>
          </a:r>
          <a:r>
            <a:rPr lang="el-GR" sz="2800" spc="-5" dirty="0" smtClean="0">
              <a:latin typeface="Times New Roman"/>
              <a:cs typeface="Times New Roman"/>
            </a:rPr>
            <a:t>π*</a:t>
          </a:r>
          <a:r>
            <a:rPr lang="el-GR" sz="2800" spc="-80" dirty="0" smtClean="0">
              <a:latin typeface="Times New Roman"/>
              <a:cs typeface="Times New Roman"/>
            </a:rPr>
            <a:t> </a:t>
          </a:r>
          <a:r>
            <a:rPr lang="en-GB" sz="2800" spc="-5" dirty="0" smtClean="0">
              <a:latin typeface="Times New Roman"/>
              <a:cs typeface="Times New Roman"/>
            </a:rPr>
            <a:t>transition</a:t>
          </a:r>
          <a:endParaRPr lang="en-GB" sz="2800" dirty="0">
            <a:latin typeface="Times New Roman"/>
            <a:cs typeface="Times New Roman"/>
          </a:endParaRPr>
        </a:p>
      </dgm:t>
    </dgm:pt>
    <dgm:pt modelId="{5087C956-DB8B-4A96-A2B7-2CA705B4D0C0}" type="parTrans" cxnId="{6E24742D-7886-41E9-942E-6DD15736F35D}">
      <dgm:prSet/>
      <dgm:spPr/>
      <dgm:t>
        <a:bodyPr/>
        <a:lstStyle/>
        <a:p>
          <a:endParaRPr lang="en-GB"/>
        </a:p>
      </dgm:t>
    </dgm:pt>
    <dgm:pt modelId="{7746D912-A617-4CB4-8D18-D7CACCE17865}" type="sibTrans" cxnId="{6E24742D-7886-41E9-942E-6DD15736F35D}">
      <dgm:prSet/>
      <dgm:spPr/>
      <dgm:t>
        <a:bodyPr/>
        <a:lstStyle/>
        <a:p>
          <a:endParaRPr lang="en-GB"/>
        </a:p>
      </dgm:t>
    </dgm:pt>
    <dgm:pt modelId="{C175AF50-737F-4CFE-B115-48E7B5DC1B7F}">
      <dgm:prSet custT="1"/>
      <dgm:spPr/>
      <dgm:t>
        <a:bodyPr/>
        <a:lstStyle/>
        <a:p>
          <a:r>
            <a:rPr lang="el-GR" sz="2800" dirty="0" smtClean="0">
              <a:latin typeface="Times New Roman"/>
              <a:cs typeface="Times New Roman"/>
            </a:rPr>
            <a:t>π → </a:t>
          </a:r>
          <a:r>
            <a:rPr lang="el-GR" sz="2800" spc="-5" dirty="0" smtClean="0">
              <a:latin typeface="Times New Roman"/>
              <a:cs typeface="Times New Roman"/>
            </a:rPr>
            <a:t>π*</a:t>
          </a:r>
          <a:r>
            <a:rPr lang="el-GR" sz="2800" spc="-70" dirty="0" smtClean="0">
              <a:latin typeface="Times New Roman"/>
              <a:cs typeface="Times New Roman"/>
            </a:rPr>
            <a:t> </a:t>
          </a:r>
          <a:r>
            <a:rPr lang="en-GB" sz="2800" spc="-5" dirty="0" smtClean="0">
              <a:latin typeface="Times New Roman"/>
              <a:cs typeface="Times New Roman"/>
            </a:rPr>
            <a:t>transition</a:t>
          </a:r>
          <a:endParaRPr lang="en-GB" sz="2800" dirty="0"/>
        </a:p>
      </dgm:t>
    </dgm:pt>
    <dgm:pt modelId="{D76D4B3C-9082-493A-9F57-2DDF772979EF}" type="parTrans" cxnId="{EAD303ED-5C40-4AC0-A8B7-0755D5F3FB39}">
      <dgm:prSet/>
      <dgm:spPr/>
      <dgm:t>
        <a:bodyPr/>
        <a:lstStyle/>
        <a:p>
          <a:endParaRPr lang="en-GB"/>
        </a:p>
      </dgm:t>
    </dgm:pt>
    <dgm:pt modelId="{2FD5B612-8EEB-4D98-94E4-DE6051A8804A}" type="sibTrans" cxnId="{EAD303ED-5C40-4AC0-A8B7-0755D5F3FB39}">
      <dgm:prSet/>
      <dgm:spPr/>
      <dgm:t>
        <a:bodyPr/>
        <a:lstStyle/>
        <a:p>
          <a:endParaRPr lang="en-GB"/>
        </a:p>
      </dgm:t>
    </dgm:pt>
    <dgm:pt modelId="{870BE1EF-E543-4C8E-B47A-1745EB0B1B0D}" type="pres">
      <dgm:prSet presAssocID="{F3570440-A662-466C-8E98-8762B34DD37C}" presName="Name0" presStyleCnt="0">
        <dgm:presLayoutVars>
          <dgm:resizeHandles/>
        </dgm:presLayoutVars>
      </dgm:prSet>
      <dgm:spPr/>
    </dgm:pt>
    <dgm:pt modelId="{4D0FE526-E871-4536-9528-ED6241210F05}" type="pres">
      <dgm:prSet presAssocID="{68D7CEB4-45D3-45AD-9414-E59261B803BA}" presName="text" presStyleLbl="node1" presStyleIdx="0" presStyleCnt="6" custScaleX="11525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56420F-2EED-4BF7-8898-F4252A477131}" type="pres">
      <dgm:prSet presAssocID="{D1ED5E68-3D8C-4824-A1F1-8C5BD1C93C89}" presName="space" presStyleCnt="0"/>
      <dgm:spPr/>
    </dgm:pt>
    <dgm:pt modelId="{7F71114F-A0FD-4892-A810-3FEEB3DC1160}" type="pres">
      <dgm:prSet presAssocID="{C175AF50-737F-4CFE-B115-48E7B5DC1B7F}" presName="text" presStyleLbl="node1" presStyleIdx="1" presStyleCnt="6" custScaleX="115254" custScaleY="1006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C783EF-4F5A-404A-A6A1-B80E5468FAB7}" type="pres">
      <dgm:prSet presAssocID="{2FD5B612-8EEB-4D98-94E4-DE6051A8804A}" presName="space" presStyleCnt="0"/>
      <dgm:spPr/>
    </dgm:pt>
    <dgm:pt modelId="{8B696099-26EE-4DC1-815C-ADA2AF11CA64}" type="pres">
      <dgm:prSet presAssocID="{6F05B396-8F36-41B3-A45B-9428CCADFC76}" presName="text" presStyleLbl="node1" presStyleIdx="2" presStyleCnt="6" custScaleX="11525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E6E531-2C56-495A-8D37-6BE8CB38D282}" type="pres">
      <dgm:prSet presAssocID="{51249E57-962E-46EC-8927-52B40832D8C0}" presName="space" presStyleCnt="0"/>
      <dgm:spPr/>
    </dgm:pt>
    <dgm:pt modelId="{43F6446B-909B-477A-8A10-62B21E0AA41F}" type="pres">
      <dgm:prSet presAssocID="{4DCD4144-263B-419C-ACC2-7093879F1E9A}" presName="text" presStyleLbl="node1" presStyleIdx="3" presStyleCnt="6" custScaleX="1164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54BCE2-AC67-42F7-96B7-081E29356B1E}" type="pres">
      <dgm:prSet presAssocID="{E1AFB924-8BE7-4E6C-AACB-4B72BB93C601}" presName="space" presStyleCnt="0"/>
      <dgm:spPr/>
    </dgm:pt>
    <dgm:pt modelId="{1653CB1A-A974-449F-891F-DC09EC10DAB7}" type="pres">
      <dgm:prSet presAssocID="{5C19E2FB-AC1D-476C-9DFA-C14260B54B92}" presName="text" presStyleLbl="node1" presStyleIdx="4" presStyleCnt="6" custScaleX="1120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B3F3E1F-D385-4141-9554-D5C4E9660B32}" type="pres">
      <dgm:prSet presAssocID="{7746D912-A617-4CB4-8D18-D7CACCE17865}" presName="space" presStyleCnt="0"/>
      <dgm:spPr/>
    </dgm:pt>
    <dgm:pt modelId="{294552A1-7A83-4299-A7CC-26D61DB31089}" type="pres">
      <dgm:prSet presAssocID="{7768EDEE-BEF2-44EF-B69A-A788DA0AAEF6}" presName="text" presStyleLbl="node1" presStyleIdx="5" presStyleCnt="6" custScaleX="11525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6A72733-76E8-4109-8F94-FB4A74070D14}" srcId="{F3570440-A662-466C-8E98-8762B34DD37C}" destId="{4DCD4144-263B-419C-ACC2-7093879F1E9A}" srcOrd="3" destOrd="0" parTransId="{C201A911-D1B7-4C89-B364-CC21813A090B}" sibTransId="{E1AFB924-8BE7-4E6C-AACB-4B72BB93C601}"/>
    <dgm:cxn modelId="{A3A3CED0-0715-4CDD-B7B1-0DC9041D8E3D}" srcId="{F3570440-A662-466C-8E98-8762B34DD37C}" destId="{6F05B396-8F36-41B3-A45B-9428CCADFC76}" srcOrd="2" destOrd="0" parTransId="{DB24B2D3-07CA-44CB-A715-C1DE1D874962}" sibTransId="{51249E57-962E-46EC-8927-52B40832D8C0}"/>
    <dgm:cxn modelId="{0552AA38-72BD-49D6-80D9-239DD55638E5}" type="presOf" srcId="{F3570440-A662-466C-8E98-8762B34DD37C}" destId="{870BE1EF-E543-4C8E-B47A-1745EB0B1B0D}" srcOrd="0" destOrd="0" presId="urn:diagrams.loki3.com/VaryingWidthList"/>
    <dgm:cxn modelId="{EE3CF8E6-5D1C-48AF-BB5D-A8C157FC9931}" type="presOf" srcId="{C175AF50-737F-4CFE-B115-48E7B5DC1B7F}" destId="{7F71114F-A0FD-4892-A810-3FEEB3DC1160}" srcOrd="0" destOrd="0" presId="urn:diagrams.loki3.com/VaryingWidthList"/>
    <dgm:cxn modelId="{1813572B-C00E-44F0-A886-1F688BDF104A}" type="presOf" srcId="{4DCD4144-263B-419C-ACC2-7093879F1E9A}" destId="{43F6446B-909B-477A-8A10-62B21E0AA41F}" srcOrd="0" destOrd="0" presId="urn:diagrams.loki3.com/VaryingWidthList"/>
    <dgm:cxn modelId="{FA5495A8-4ADA-48C2-8BE3-4E3B0727A32C}" srcId="{F3570440-A662-466C-8E98-8762B34DD37C}" destId="{7768EDEE-BEF2-44EF-B69A-A788DA0AAEF6}" srcOrd="5" destOrd="0" parTransId="{75FE5709-98DE-491A-962E-EAC0C0C9BC68}" sibTransId="{FED28834-74EA-470E-AC12-F2DA5299003F}"/>
    <dgm:cxn modelId="{3246DE6A-3946-4554-A6B7-F61CDA4AA768}" srcId="{F3570440-A662-466C-8E98-8762B34DD37C}" destId="{68D7CEB4-45D3-45AD-9414-E59261B803BA}" srcOrd="0" destOrd="0" parTransId="{44F046C4-B983-4CA4-9A9A-9484FB074D94}" sibTransId="{D1ED5E68-3D8C-4824-A1F1-8C5BD1C93C89}"/>
    <dgm:cxn modelId="{2600A860-1DDE-4064-9E0B-399172EEB99F}" type="presOf" srcId="{6F05B396-8F36-41B3-A45B-9428CCADFC76}" destId="{8B696099-26EE-4DC1-815C-ADA2AF11CA64}" srcOrd="0" destOrd="0" presId="urn:diagrams.loki3.com/VaryingWidthList"/>
    <dgm:cxn modelId="{EAD303ED-5C40-4AC0-A8B7-0755D5F3FB39}" srcId="{F3570440-A662-466C-8E98-8762B34DD37C}" destId="{C175AF50-737F-4CFE-B115-48E7B5DC1B7F}" srcOrd="1" destOrd="0" parTransId="{D76D4B3C-9082-493A-9F57-2DDF772979EF}" sibTransId="{2FD5B612-8EEB-4D98-94E4-DE6051A8804A}"/>
    <dgm:cxn modelId="{A489E802-067F-4A9F-83DD-8E246D1D24C9}" type="presOf" srcId="{7768EDEE-BEF2-44EF-B69A-A788DA0AAEF6}" destId="{294552A1-7A83-4299-A7CC-26D61DB31089}" srcOrd="0" destOrd="0" presId="urn:diagrams.loki3.com/VaryingWidthList"/>
    <dgm:cxn modelId="{6E24742D-7886-41E9-942E-6DD15736F35D}" srcId="{F3570440-A662-466C-8E98-8762B34DD37C}" destId="{5C19E2FB-AC1D-476C-9DFA-C14260B54B92}" srcOrd="4" destOrd="0" parTransId="{5087C956-DB8B-4A96-A2B7-2CA705B4D0C0}" sibTransId="{7746D912-A617-4CB4-8D18-D7CACCE17865}"/>
    <dgm:cxn modelId="{6FAD566C-AB41-446A-A2E3-FF6CE258EBD2}" type="presOf" srcId="{5C19E2FB-AC1D-476C-9DFA-C14260B54B92}" destId="{1653CB1A-A974-449F-891F-DC09EC10DAB7}" srcOrd="0" destOrd="0" presId="urn:diagrams.loki3.com/VaryingWidthList"/>
    <dgm:cxn modelId="{A777DD0B-5946-4D0B-8C6E-A88B2F9CE99F}" type="presOf" srcId="{68D7CEB4-45D3-45AD-9414-E59261B803BA}" destId="{4D0FE526-E871-4536-9528-ED6241210F05}" srcOrd="0" destOrd="0" presId="urn:diagrams.loki3.com/VaryingWidthList"/>
    <dgm:cxn modelId="{BAE5FB26-0BD3-4B90-A690-C562C69DE4D7}" type="presParOf" srcId="{870BE1EF-E543-4C8E-B47A-1745EB0B1B0D}" destId="{4D0FE526-E871-4536-9528-ED6241210F05}" srcOrd="0" destOrd="0" presId="urn:diagrams.loki3.com/VaryingWidthList"/>
    <dgm:cxn modelId="{FAD34B1B-BD17-4BCF-BB2C-1CC9DD773278}" type="presParOf" srcId="{870BE1EF-E543-4C8E-B47A-1745EB0B1B0D}" destId="{7756420F-2EED-4BF7-8898-F4252A477131}" srcOrd="1" destOrd="0" presId="urn:diagrams.loki3.com/VaryingWidthList"/>
    <dgm:cxn modelId="{5825DC52-9858-4940-8D79-FC8FBC391646}" type="presParOf" srcId="{870BE1EF-E543-4C8E-B47A-1745EB0B1B0D}" destId="{7F71114F-A0FD-4892-A810-3FEEB3DC1160}" srcOrd="2" destOrd="0" presId="urn:diagrams.loki3.com/VaryingWidthList"/>
    <dgm:cxn modelId="{10FD5AA5-D4C8-4008-A4D0-BC961132ED85}" type="presParOf" srcId="{870BE1EF-E543-4C8E-B47A-1745EB0B1B0D}" destId="{12C783EF-4F5A-404A-A6A1-B80E5468FAB7}" srcOrd="3" destOrd="0" presId="urn:diagrams.loki3.com/VaryingWidthList"/>
    <dgm:cxn modelId="{8D0CA652-7638-42B5-A5EA-E943054DB77D}" type="presParOf" srcId="{870BE1EF-E543-4C8E-B47A-1745EB0B1B0D}" destId="{8B696099-26EE-4DC1-815C-ADA2AF11CA64}" srcOrd="4" destOrd="0" presId="urn:diagrams.loki3.com/VaryingWidthList"/>
    <dgm:cxn modelId="{0A36AAF6-546B-40D0-8118-F0EF3F13DA9E}" type="presParOf" srcId="{870BE1EF-E543-4C8E-B47A-1745EB0B1B0D}" destId="{98E6E531-2C56-495A-8D37-6BE8CB38D282}" srcOrd="5" destOrd="0" presId="urn:diagrams.loki3.com/VaryingWidthList"/>
    <dgm:cxn modelId="{A8FFD376-7FCC-4F8E-B696-0793D04BBCE0}" type="presParOf" srcId="{870BE1EF-E543-4C8E-B47A-1745EB0B1B0D}" destId="{43F6446B-909B-477A-8A10-62B21E0AA41F}" srcOrd="6" destOrd="0" presId="urn:diagrams.loki3.com/VaryingWidthList"/>
    <dgm:cxn modelId="{FCDFCCE2-5B63-4E7C-8C0C-F9DD9D5FE7E9}" type="presParOf" srcId="{870BE1EF-E543-4C8E-B47A-1745EB0B1B0D}" destId="{9B54BCE2-AC67-42F7-96B7-081E29356B1E}" srcOrd="7" destOrd="0" presId="urn:diagrams.loki3.com/VaryingWidthList"/>
    <dgm:cxn modelId="{BB1A57AD-F162-4420-B01C-253969ACE9E7}" type="presParOf" srcId="{870BE1EF-E543-4C8E-B47A-1745EB0B1B0D}" destId="{1653CB1A-A974-449F-891F-DC09EC10DAB7}" srcOrd="8" destOrd="0" presId="urn:diagrams.loki3.com/VaryingWidthList"/>
    <dgm:cxn modelId="{37FB67D6-D410-47B7-ACC8-0F3EFE12F96A}" type="presParOf" srcId="{870BE1EF-E543-4C8E-B47A-1745EB0B1B0D}" destId="{8B3F3E1F-D385-4141-9554-D5C4E9660B32}" srcOrd="9" destOrd="0" presId="urn:diagrams.loki3.com/VaryingWidthList"/>
    <dgm:cxn modelId="{15B01610-9B51-4C9F-AF92-FA7ADB3E7732}" type="presParOf" srcId="{870BE1EF-E543-4C8E-B47A-1745EB0B1B0D}" destId="{294552A1-7A83-4299-A7CC-26D61DB31089}" srcOrd="1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570440-A662-466C-8E98-8762B34DD37C}" type="doc">
      <dgm:prSet loTypeId="urn:diagrams.loki3.com/VaryingWidthList" loCatId="list" qsTypeId="urn:microsoft.com/office/officeart/2005/8/quickstyle/simple3" qsCatId="simple" csTypeId="urn:microsoft.com/office/officeart/2005/8/colors/accent1_2" csCatId="accent1" phldr="1"/>
      <dgm:spPr/>
    </dgm:pt>
    <dgm:pt modelId="{68D7CEB4-45D3-45AD-9414-E59261B803BA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Type of solvent </a:t>
          </a:r>
          <a:endParaRPr lang="en-GB" sz="2400" dirty="0">
            <a:latin typeface="+mn-lt"/>
            <a:cs typeface="Times New Roman"/>
          </a:endParaRPr>
        </a:p>
      </dgm:t>
    </dgm:pt>
    <dgm:pt modelId="{44F046C4-B983-4CA4-9A9A-9484FB074D94}" type="parTrans" cxnId="{3246DE6A-3946-4554-A6B7-F61CDA4AA768}">
      <dgm:prSet/>
      <dgm:spPr/>
      <dgm:t>
        <a:bodyPr/>
        <a:lstStyle/>
        <a:p>
          <a:endParaRPr lang="en-GB"/>
        </a:p>
      </dgm:t>
    </dgm:pt>
    <dgm:pt modelId="{D1ED5E68-3D8C-4824-A1F1-8C5BD1C93C89}" type="sibTrans" cxnId="{3246DE6A-3946-4554-A6B7-F61CDA4AA768}">
      <dgm:prSet/>
      <dgm:spPr/>
      <dgm:t>
        <a:bodyPr/>
        <a:lstStyle/>
        <a:p>
          <a:endParaRPr lang="en-GB"/>
        </a:p>
      </dgm:t>
    </dgm:pt>
    <dgm:pt modelId="{4DCD4144-263B-419C-ACC2-7093879F1E9A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Concentration</a:t>
          </a:r>
          <a:endParaRPr lang="en-GB" sz="2400" dirty="0">
            <a:latin typeface="+mn-lt"/>
            <a:cs typeface="Times New Roman"/>
          </a:endParaRPr>
        </a:p>
      </dgm:t>
    </dgm:pt>
    <dgm:pt modelId="{C201A911-D1B7-4C89-B364-CC21813A090B}" type="parTrans" cxnId="{A6A72733-76E8-4109-8F94-FB4A74070D14}">
      <dgm:prSet/>
      <dgm:spPr/>
      <dgm:t>
        <a:bodyPr/>
        <a:lstStyle/>
        <a:p>
          <a:endParaRPr lang="en-GB"/>
        </a:p>
      </dgm:t>
    </dgm:pt>
    <dgm:pt modelId="{E1AFB924-8BE7-4E6C-AACB-4B72BB93C601}" type="sibTrans" cxnId="{A6A72733-76E8-4109-8F94-FB4A74070D14}">
      <dgm:prSet/>
      <dgm:spPr/>
      <dgm:t>
        <a:bodyPr/>
        <a:lstStyle/>
        <a:p>
          <a:endParaRPr lang="en-GB"/>
        </a:p>
      </dgm:t>
    </dgm:pt>
    <dgm:pt modelId="{6F05B396-8F36-41B3-A45B-9428CCADFC76}">
      <dgm:prSet custT="1"/>
      <dgm:spPr/>
      <dgm:t>
        <a:bodyPr/>
        <a:lstStyle/>
        <a:p>
          <a:r>
            <a:rPr lang="en-GB" sz="2400" spc="-5" dirty="0" smtClean="0">
              <a:latin typeface="+mn-lt"/>
              <a:cs typeface="Times New Roman"/>
            </a:rPr>
            <a:t>Temperature </a:t>
          </a:r>
          <a:endParaRPr lang="en-GB" sz="2400" dirty="0">
            <a:latin typeface="+mn-lt"/>
            <a:cs typeface="Times New Roman"/>
          </a:endParaRPr>
        </a:p>
      </dgm:t>
    </dgm:pt>
    <dgm:pt modelId="{DB24B2D3-07CA-44CB-A715-C1DE1D874962}" type="parTrans" cxnId="{A3A3CED0-0715-4CDD-B7B1-0DC9041D8E3D}">
      <dgm:prSet/>
      <dgm:spPr/>
      <dgm:t>
        <a:bodyPr/>
        <a:lstStyle/>
        <a:p>
          <a:endParaRPr lang="en-GB"/>
        </a:p>
      </dgm:t>
    </dgm:pt>
    <dgm:pt modelId="{51249E57-962E-46EC-8927-52B40832D8C0}" type="sibTrans" cxnId="{A3A3CED0-0715-4CDD-B7B1-0DC9041D8E3D}">
      <dgm:prSet/>
      <dgm:spPr/>
      <dgm:t>
        <a:bodyPr/>
        <a:lstStyle/>
        <a:p>
          <a:endParaRPr lang="en-GB"/>
        </a:p>
      </dgm:t>
    </dgm:pt>
    <dgm:pt modelId="{5C19E2FB-AC1D-476C-9DFA-C14260B54B92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Conjugation </a:t>
          </a:r>
          <a:endParaRPr lang="en-GB" sz="2400" dirty="0">
            <a:latin typeface="+mn-lt"/>
            <a:cs typeface="Times New Roman"/>
          </a:endParaRPr>
        </a:p>
      </dgm:t>
    </dgm:pt>
    <dgm:pt modelId="{5087C956-DB8B-4A96-A2B7-2CA705B4D0C0}" type="parTrans" cxnId="{6E24742D-7886-41E9-942E-6DD15736F35D}">
      <dgm:prSet/>
      <dgm:spPr/>
      <dgm:t>
        <a:bodyPr/>
        <a:lstStyle/>
        <a:p>
          <a:endParaRPr lang="en-GB"/>
        </a:p>
      </dgm:t>
    </dgm:pt>
    <dgm:pt modelId="{7746D912-A617-4CB4-8D18-D7CACCE17865}" type="sibTrans" cxnId="{6E24742D-7886-41E9-942E-6DD15736F35D}">
      <dgm:prSet/>
      <dgm:spPr/>
      <dgm:t>
        <a:bodyPr/>
        <a:lstStyle/>
        <a:p>
          <a:endParaRPr lang="en-GB"/>
        </a:p>
      </dgm:t>
    </dgm:pt>
    <dgm:pt modelId="{C175AF50-737F-4CFE-B115-48E7B5DC1B7F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pH of the solution</a:t>
          </a:r>
          <a:endParaRPr lang="en-GB" sz="2400" dirty="0">
            <a:latin typeface="+mn-lt"/>
          </a:endParaRPr>
        </a:p>
      </dgm:t>
    </dgm:pt>
    <dgm:pt modelId="{D76D4B3C-9082-493A-9F57-2DDF772979EF}" type="parTrans" cxnId="{EAD303ED-5C40-4AC0-A8B7-0755D5F3FB39}">
      <dgm:prSet/>
      <dgm:spPr/>
      <dgm:t>
        <a:bodyPr/>
        <a:lstStyle/>
        <a:p>
          <a:endParaRPr lang="en-GB"/>
        </a:p>
      </dgm:t>
    </dgm:pt>
    <dgm:pt modelId="{2FD5B612-8EEB-4D98-94E4-DE6051A8804A}" type="sibTrans" cxnId="{EAD303ED-5C40-4AC0-A8B7-0755D5F3FB39}">
      <dgm:prSet/>
      <dgm:spPr/>
      <dgm:t>
        <a:bodyPr/>
        <a:lstStyle/>
        <a:p>
          <a:endParaRPr lang="en-GB"/>
        </a:p>
      </dgm:t>
    </dgm:pt>
    <dgm:pt modelId="{870BE1EF-E543-4C8E-B47A-1745EB0B1B0D}" type="pres">
      <dgm:prSet presAssocID="{F3570440-A662-466C-8E98-8762B34DD37C}" presName="Name0" presStyleCnt="0">
        <dgm:presLayoutVars>
          <dgm:resizeHandles/>
        </dgm:presLayoutVars>
      </dgm:prSet>
      <dgm:spPr/>
    </dgm:pt>
    <dgm:pt modelId="{4D0FE526-E871-4536-9528-ED6241210F05}" type="pres">
      <dgm:prSet presAssocID="{68D7CEB4-45D3-45AD-9414-E59261B803BA}" presName="text" presStyleLbl="node1" presStyleIdx="0" presStyleCnt="5" custScaleX="112941" custScaleY="7068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56420F-2EED-4BF7-8898-F4252A477131}" type="pres">
      <dgm:prSet presAssocID="{D1ED5E68-3D8C-4824-A1F1-8C5BD1C93C89}" presName="space" presStyleCnt="0"/>
      <dgm:spPr/>
    </dgm:pt>
    <dgm:pt modelId="{7F71114F-A0FD-4892-A810-3FEEB3DC1160}" type="pres">
      <dgm:prSet presAssocID="{C175AF50-737F-4CFE-B115-48E7B5DC1B7F}" presName="text" presStyleLbl="node1" presStyleIdx="1" presStyleCnt="5" custScaleX="99304" custScaleY="634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C783EF-4F5A-404A-A6A1-B80E5468FAB7}" type="pres">
      <dgm:prSet presAssocID="{2FD5B612-8EEB-4D98-94E4-DE6051A8804A}" presName="space" presStyleCnt="0"/>
      <dgm:spPr/>
    </dgm:pt>
    <dgm:pt modelId="{8B696099-26EE-4DC1-815C-ADA2AF11CA64}" type="pres">
      <dgm:prSet presAssocID="{6F05B396-8F36-41B3-A45B-9428CCADFC76}" presName="text" presStyleLbl="node1" presStyleIdx="2" presStyleCnt="5" custScaleX="132093" custScaleY="6920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E6E531-2C56-495A-8D37-6BE8CB38D282}" type="pres">
      <dgm:prSet presAssocID="{51249E57-962E-46EC-8927-52B40832D8C0}" presName="space" presStyleCnt="0"/>
      <dgm:spPr/>
    </dgm:pt>
    <dgm:pt modelId="{43F6446B-909B-477A-8A10-62B21E0AA41F}" type="pres">
      <dgm:prSet presAssocID="{4DCD4144-263B-419C-ACC2-7093879F1E9A}" presName="text" presStyleLbl="node1" presStyleIdx="3" presStyleCnt="5" custScaleX="116667" custScaleY="740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54BCE2-AC67-42F7-96B7-081E29356B1E}" type="pres">
      <dgm:prSet presAssocID="{E1AFB924-8BE7-4E6C-AACB-4B72BB93C601}" presName="space" presStyleCnt="0"/>
      <dgm:spPr/>
    </dgm:pt>
    <dgm:pt modelId="{1653CB1A-A974-449F-891F-DC09EC10DAB7}" type="pres">
      <dgm:prSet presAssocID="{5C19E2FB-AC1D-476C-9DFA-C14260B54B92}" presName="text" presStyleLbl="node1" presStyleIdx="4" presStyleCnt="5" custScaleX="136585" custScaleY="8112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246DE6A-3946-4554-A6B7-F61CDA4AA768}" srcId="{F3570440-A662-466C-8E98-8762B34DD37C}" destId="{68D7CEB4-45D3-45AD-9414-E59261B803BA}" srcOrd="0" destOrd="0" parTransId="{44F046C4-B983-4CA4-9A9A-9484FB074D94}" sibTransId="{D1ED5E68-3D8C-4824-A1F1-8C5BD1C93C89}"/>
    <dgm:cxn modelId="{B1040CE1-41E6-42CC-B022-BE0F6880E3EC}" type="presOf" srcId="{6F05B396-8F36-41B3-A45B-9428CCADFC76}" destId="{8B696099-26EE-4DC1-815C-ADA2AF11CA64}" srcOrd="0" destOrd="0" presId="urn:diagrams.loki3.com/VaryingWidthList"/>
    <dgm:cxn modelId="{C8FC0439-AFD5-4DFF-AA88-DFDB820A67B0}" type="presOf" srcId="{C175AF50-737F-4CFE-B115-48E7B5DC1B7F}" destId="{7F71114F-A0FD-4892-A810-3FEEB3DC1160}" srcOrd="0" destOrd="0" presId="urn:diagrams.loki3.com/VaryingWidthList"/>
    <dgm:cxn modelId="{6E24742D-7886-41E9-942E-6DD15736F35D}" srcId="{F3570440-A662-466C-8E98-8762B34DD37C}" destId="{5C19E2FB-AC1D-476C-9DFA-C14260B54B92}" srcOrd="4" destOrd="0" parTransId="{5087C956-DB8B-4A96-A2B7-2CA705B4D0C0}" sibTransId="{7746D912-A617-4CB4-8D18-D7CACCE17865}"/>
    <dgm:cxn modelId="{A6A72733-76E8-4109-8F94-FB4A74070D14}" srcId="{F3570440-A662-466C-8E98-8762B34DD37C}" destId="{4DCD4144-263B-419C-ACC2-7093879F1E9A}" srcOrd="3" destOrd="0" parTransId="{C201A911-D1B7-4C89-B364-CC21813A090B}" sibTransId="{E1AFB924-8BE7-4E6C-AACB-4B72BB93C601}"/>
    <dgm:cxn modelId="{A3A3CED0-0715-4CDD-B7B1-0DC9041D8E3D}" srcId="{F3570440-A662-466C-8E98-8762B34DD37C}" destId="{6F05B396-8F36-41B3-A45B-9428CCADFC76}" srcOrd="2" destOrd="0" parTransId="{DB24B2D3-07CA-44CB-A715-C1DE1D874962}" sibTransId="{51249E57-962E-46EC-8927-52B40832D8C0}"/>
    <dgm:cxn modelId="{6A2ACD16-5C34-441D-B0CE-F75637650956}" type="presOf" srcId="{F3570440-A662-466C-8E98-8762B34DD37C}" destId="{870BE1EF-E543-4C8E-B47A-1745EB0B1B0D}" srcOrd="0" destOrd="0" presId="urn:diagrams.loki3.com/VaryingWidthList"/>
    <dgm:cxn modelId="{03121E27-7FAA-4C32-98DB-4E51B7E0CFFB}" type="presOf" srcId="{68D7CEB4-45D3-45AD-9414-E59261B803BA}" destId="{4D0FE526-E871-4536-9528-ED6241210F05}" srcOrd="0" destOrd="0" presId="urn:diagrams.loki3.com/VaryingWidthList"/>
    <dgm:cxn modelId="{5BDB271C-F2B5-40D7-93FE-E9A1B69F29CC}" type="presOf" srcId="{5C19E2FB-AC1D-476C-9DFA-C14260B54B92}" destId="{1653CB1A-A974-449F-891F-DC09EC10DAB7}" srcOrd="0" destOrd="0" presId="urn:diagrams.loki3.com/VaryingWidthList"/>
    <dgm:cxn modelId="{EAD303ED-5C40-4AC0-A8B7-0755D5F3FB39}" srcId="{F3570440-A662-466C-8E98-8762B34DD37C}" destId="{C175AF50-737F-4CFE-B115-48E7B5DC1B7F}" srcOrd="1" destOrd="0" parTransId="{D76D4B3C-9082-493A-9F57-2DDF772979EF}" sibTransId="{2FD5B612-8EEB-4D98-94E4-DE6051A8804A}"/>
    <dgm:cxn modelId="{A3CC4136-1EE0-4BD4-9DD1-04151FECBB5D}" type="presOf" srcId="{4DCD4144-263B-419C-ACC2-7093879F1E9A}" destId="{43F6446B-909B-477A-8A10-62B21E0AA41F}" srcOrd="0" destOrd="0" presId="urn:diagrams.loki3.com/VaryingWidthList"/>
    <dgm:cxn modelId="{D0150B6F-5100-45E1-881A-2E019A0E521F}" type="presParOf" srcId="{870BE1EF-E543-4C8E-B47A-1745EB0B1B0D}" destId="{4D0FE526-E871-4536-9528-ED6241210F05}" srcOrd="0" destOrd="0" presId="urn:diagrams.loki3.com/VaryingWidthList"/>
    <dgm:cxn modelId="{5FF98662-BFCF-43E6-8006-246DDFBDB55E}" type="presParOf" srcId="{870BE1EF-E543-4C8E-B47A-1745EB0B1B0D}" destId="{7756420F-2EED-4BF7-8898-F4252A477131}" srcOrd="1" destOrd="0" presId="urn:diagrams.loki3.com/VaryingWidthList"/>
    <dgm:cxn modelId="{085CAB7E-46E1-40FD-A89C-536368C6519F}" type="presParOf" srcId="{870BE1EF-E543-4C8E-B47A-1745EB0B1B0D}" destId="{7F71114F-A0FD-4892-A810-3FEEB3DC1160}" srcOrd="2" destOrd="0" presId="urn:diagrams.loki3.com/VaryingWidthList"/>
    <dgm:cxn modelId="{3963EFA0-BC1C-4C99-A2DB-ACC804EBD71D}" type="presParOf" srcId="{870BE1EF-E543-4C8E-B47A-1745EB0B1B0D}" destId="{12C783EF-4F5A-404A-A6A1-B80E5468FAB7}" srcOrd="3" destOrd="0" presId="urn:diagrams.loki3.com/VaryingWidthList"/>
    <dgm:cxn modelId="{387C22FC-1991-4549-91B1-FA648CD05D3F}" type="presParOf" srcId="{870BE1EF-E543-4C8E-B47A-1745EB0B1B0D}" destId="{8B696099-26EE-4DC1-815C-ADA2AF11CA64}" srcOrd="4" destOrd="0" presId="urn:diagrams.loki3.com/VaryingWidthList"/>
    <dgm:cxn modelId="{99B0E018-CF7A-4E5D-8173-AAEFC977CB25}" type="presParOf" srcId="{870BE1EF-E543-4C8E-B47A-1745EB0B1B0D}" destId="{98E6E531-2C56-495A-8D37-6BE8CB38D282}" srcOrd="5" destOrd="0" presId="urn:diagrams.loki3.com/VaryingWidthList"/>
    <dgm:cxn modelId="{6AB702C8-445F-400B-B038-1EE0451AD798}" type="presParOf" srcId="{870BE1EF-E543-4C8E-B47A-1745EB0B1B0D}" destId="{43F6446B-909B-477A-8A10-62B21E0AA41F}" srcOrd="6" destOrd="0" presId="urn:diagrams.loki3.com/VaryingWidthList"/>
    <dgm:cxn modelId="{3C5F8DE1-411F-494E-9C6C-457F655E6606}" type="presParOf" srcId="{870BE1EF-E543-4C8E-B47A-1745EB0B1B0D}" destId="{9B54BCE2-AC67-42F7-96B7-081E29356B1E}" srcOrd="7" destOrd="0" presId="urn:diagrams.loki3.com/VaryingWidthList"/>
    <dgm:cxn modelId="{F6A5071C-1E8B-4661-BFC3-5A4E172E494B}" type="presParOf" srcId="{870BE1EF-E543-4C8E-B47A-1745EB0B1B0D}" destId="{1653CB1A-A974-449F-891F-DC09EC10DAB7}" srcOrd="8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570440-A662-466C-8E98-8762B34DD37C}" type="doc">
      <dgm:prSet loTypeId="urn:diagrams.loki3.com/VaryingWidthList" loCatId="list" qsTypeId="urn:microsoft.com/office/officeart/2005/8/quickstyle/simple3" qsCatId="simple" csTypeId="urn:microsoft.com/office/officeart/2005/8/colors/accent1_2" csCatId="accent1" phldr="1"/>
      <dgm:spPr/>
    </dgm:pt>
    <dgm:pt modelId="{68D7CEB4-45D3-45AD-9414-E59261B803BA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Type of solvent </a:t>
          </a:r>
          <a:endParaRPr lang="en-GB" sz="2400" dirty="0">
            <a:latin typeface="+mn-lt"/>
            <a:cs typeface="Times New Roman"/>
          </a:endParaRPr>
        </a:p>
      </dgm:t>
    </dgm:pt>
    <dgm:pt modelId="{44F046C4-B983-4CA4-9A9A-9484FB074D94}" type="parTrans" cxnId="{3246DE6A-3946-4554-A6B7-F61CDA4AA768}">
      <dgm:prSet/>
      <dgm:spPr/>
      <dgm:t>
        <a:bodyPr/>
        <a:lstStyle/>
        <a:p>
          <a:endParaRPr lang="en-GB"/>
        </a:p>
      </dgm:t>
    </dgm:pt>
    <dgm:pt modelId="{D1ED5E68-3D8C-4824-A1F1-8C5BD1C93C89}" type="sibTrans" cxnId="{3246DE6A-3946-4554-A6B7-F61CDA4AA768}">
      <dgm:prSet/>
      <dgm:spPr/>
      <dgm:t>
        <a:bodyPr/>
        <a:lstStyle/>
        <a:p>
          <a:endParaRPr lang="en-GB"/>
        </a:p>
      </dgm:t>
    </dgm:pt>
    <dgm:pt modelId="{4DCD4144-263B-419C-ACC2-7093879F1E9A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Concentration</a:t>
          </a:r>
          <a:endParaRPr lang="en-GB" sz="2400" dirty="0">
            <a:latin typeface="+mn-lt"/>
            <a:cs typeface="Times New Roman"/>
          </a:endParaRPr>
        </a:p>
      </dgm:t>
    </dgm:pt>
    <dgm:pt modelId="{C201A911-D1B7-4C89-B364-CC21813A090B}" type="parTrans" cxnId="{A6A72733-76E8-4109-8F94-FB4A74070D14}">
      <dgm:prSet/>
      <dgm:spPr/>
      <dgm:t>
        <a:bodyPr/>
        <a:lstStyle/>
        <a:p>
          <a:endParaRPr lang="en-GB"/>
        </a:p>
      </dgm:t>
    </dgm:pt>
    <dgm:pt modelId="{E1AFB924-8BE7-4E6C-AACB-4B72BB93C601}" type="sibTrans" cxnId="{A6A72733-76E8-4109-8F94-FB4A74070D14}">
      <dgm:prSet/>
      <dgm:spPr/>
      <dgm:t>
        <a:bodyPr/>
        <a:lstStyle/>
        <a:p>
          <a:endParaRPr lang="en-GB"/>
        </a:p>
      </dgm:t>
    </dgm:pt>
    <dgm:pt modelId="{6F05B396-8F36-41B3-A45B-9428CCADFC76}">
      <dgm:prSet custT="1"/>
      <dgm:spPr/>
      <dgm:t>
        <a:bodyPr/>
        <a:lstStyle/>
        <a:p>
          <a:r>
            <a:rPr lang="en-GB" sz="2400" spc="-5" dirty="0" smtClean="0">
              <a:latin typeface="+mn-lt"/>
              <a:cs typeface="Times New Roman"/>
            </a:rPr>
            <a:t>Temperature </a:t>
          </a:r>
          <a:endParaRPr lang="en-GB" sz="2400" dirty="0">
            <a:latin typeface="+mn-lt"/>
            <a:cs typeface="Times New Roman"/>
          </a:endParaRPr>
        </a:p>
      </dgm:t>
    </dgm:pt>
    <dgm:pt modelId="{DB24B2D3-07CA-44CB-A715-C1DE1D874962}" type="parTrans" cxnId="{A3A3CED0-0715-4CDD-B7B1-0DC9041D8E3D}">
      <dgm:prSet/>
      <dgm:spPr/>
      <dgm:t>
        <a:bodyPr/>
        <a:lstStyle/>
        <a:p>
          <a:endParaRPr lang="en-GB"/>
        </a:p>
      </dgm:t>
    </dgm:pt>
    <dgm:pt modelId="{51249E57-962E-46EC-8927-52B40832D8C0}" type="sibTrans" cxnId="{A3A3CED0-0715-4CDD-B7B1-0DC9041D8E3D}">
      <dgm:prSet/>
      <dgm:spPr/>
      <dgm:t>
        <a:bodyPr/>
        <a:lstStyle/>
        <a:p>
          <a:endParaRPr lang="en-GB"/>
        </a:p>
      </dgm:t>
    </dgm:pt>
    <dgm:pt modelId="{5C19E2FB-AC1D-476C-9DFA-C14260B54B92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Conjugation </a:t>
          </a:r>
          <a:endParaRPr lang="en-GB" sz="2400" dirty="0">
            <a:latin typeface="+mn-lt"/>
            <a:cs typeface="Times New Roman"/>
          </a:endParaRPr>
        </a:p>
      </dgm:t>
    </dgm:pt>
    <dgm:pt modelId="{5087C956-DB8B-4A96-A2B7-2CA705B4D0C0}" type="parTrans" cxnId="{6E24742D-7886-41E9-942E-6DD15736F35D}">
      <dgm:prSet/>
      <dgm:spPr/>
      <dgm:t>
        <a:bodyPr/>
        <a:lstStyle/>
        <a:p>
          <a:endParaRPr lang="en-GB"/>
        </a:p>
      </dgm:t>
    </dgm:pt>
    <dgm:pt modelId="{7746D912-A617-4CB4-8D18-D7CACCE17865}" type="sibTrans" cxnId="{6E24742D-7886-41E9-942E-6DD15736F35D}">
      <dgm:prSet/>
      <dgm:spPr/>
      <dgm:t>
        <a:bodyPr/>
        <a:lstStyle/>
        <a:p>
          <a:endParaRPr lang="en-GB"/>
        </a:p>
      </dgm:t>
    </dgm:pt>
    <dgm:pt modelId="{C175AF50-737F-4CFE-B115-48E7B5DC1B7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pH of the solution</a:t>
          </a:r>
          <a:endParaRPr lang="en-GB" sz="2400" dirty="0">
            <a:latin typeface="+mn-lt"/>
          </a:endParaRPr>
        </a:p>
      </dgm:t>
    </dgm:pt>
    <dgm:pt modelId="{D76D4B3C-9082-493A-9F57-2DDF772979EF}" type="parTrans" cxnId="{EAD303ED-5C40-4AC0-A8B7-0755D5F3FB39}">
      <dgm:prSet/>
      <dgm:spPr/>
      <dgm:t>
        <a:bodyPr/>
        <a:lstStyle/>
        <a:p>
          <a:endParaRPr lang="en-GB"/>
        </a:p>
      </dgm:t>
    </dgm:pt>
    <dgm:pt modelId="{2FD5B612-8EEB-4D98-94E4-DE6051A8804A}" type="sibTrans" cxnId="{EAD303ED-5C40-4AC0-A8B7-0755D5F3FB39}">
      <dgm:prSet/>
      <dgm:spPr/>
      <dgm:t>
        <a:bodyPr/>
        <a:lstStyle/>
        <a:p>
          <a:endParaRPr lang="en-GB"/>
        </a:p>
      </dgm:t>
    </dgm:pt>
    <dgm:pt modelId="{870BE1EF-E543-4C8E-B47A-1745EB0B1B0D}" type="pres">
      <dgm:prSet presAssocID="{F3570440-A662-466C-8E98-8762B34DD37C}" presName="Name0" presStyleCnt="0">
        <dgm:presLayoutVars>
          <dgm:resizeHandles/>
        </dgm:presLayoutVars>
      </dgm:prSet>
      <dgm:spPr/>
    </dgm:pt>
    <dgm:pt modelId="{4D0FE526-E871-4536-9528-ED6241210F05}" type="pres">
      <dgm:prSet presAssocID="{68D7CEB4-45D3-45AD-9414-E59261B803BA}" presName="text" presStyleLbl="node1" presStyleIdx="0" presStyleCnt="5" custScaleX="112941" custScaleY="7068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56420F-2EED-4BF7-8898-F4252A477131}" type="pres">
      <dgm:prSet presAssocID="{D1ED5E68-3D8C-4824-A1F1-8C5BD1C93C89}" presName="space" presStyleCnt="0"/>
      <dgm:spPr/>
    </dgm:pt>
    <dgm:pt modelId="{7F71114F-A0FD-4892-A810-3FEEB3DC1160}" type="pres">
      <dgm:prSet presAssocID="{C175AF50-737F-4CFE-B115-48E7B5DC1B7F}" presName="text" presStyleLbl="node1" presStyleIdx="1" presStyleCnt="5" custScaleX="99304" custScaleY="634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C783EF-4F5A-404A-A6A1-B80E5468FAB7}" type="pres">
      <dgm:prSet presAssocID="{2FD5B612-8EEB-4D98-94E4-DE6051A8804A}" presName="space" presStyleCnt="0"/>
      <dgm:spPr/>
    </dgm:pt>
    <dgm:pt modelId="{8B696099-26EE-4DC1-815C-ADA2AF11CA64}" type="pres">
      <dgm:prSet presAssocID="{6F05B396-8F36-41B3-A45B-9428CCADFC76}" presName="text" presStyleLbl="node1" presStyleIdx="2" presStyleCnt="5" custScaleX="132093" custScaleY="6920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E6E531-2C56-495A-8D37-6BE8CB38D282}" type="pres">
      <dgm:prSet presAssocID="{51249E57-962E-46EC-8927-52B40832D8C0}" presName="space" presStyleCnt="0"/>
      <dgm:spPr/>
    </dgm:pt>
    <dgm:pt modelId="{43F6446B-909B-477A-8A10-62B21E0AA41F}" type="pres">
      <dgm:prSet presAssocID="{4DCD4144-263B-419C-ACC2-7093879F1E9A}" presName="text" presStyleLbl="node1" presStyleIdx="3" presStyleCnt="5" custScaleX="116667" custScaleY="740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54BCE2-AC67-42F7-96B7-081E29356B1E}" type="pres">
      <dgm:prSet presAssocID="{E1AFB924-8BE7-4E6C-AACB-4B72BB93C601}" presName="space" presStyleCnt="0"/>
      <dgm:spPr/>
    </dgm:pt>
    <dgm:pt modelId="{1653CB1A-A974-449F-891F-DC09EC10DAB7}" type="pres">
      <dgm:prSet presAssocID="{5C19E2FB-AC1D-476C-9DFA-C14260B54B92}" presName="text" presStyleLbl="node1" presStyleIdx="4" presStyleCnt="5" custScaleX="136585" custScaleY="8112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6A72733-76E8-4109-8F94-FB4A74070D14}" srcId="{F3570440-A662-466C-8E98-8762B34DD37C}" destId="{4DCD4144-263B-419C-ACC2-7093879F1E9A}" srcOrd="3" destOrd="0" parTransId="{C201A911-D1B7-4C89-B364-CC21813A090B}" sibTransId="{E1AFB924-8BE7-4E6C-AACB-4B72BB93C601}"/>
    <dgm:cxn modelId="{A3A3CED0-0715-4CDD-B7B1-0DC9041D8E3D}" srcId="{F3570440-A662-466C-8E98-8762B34DD37C}" destId="{6F05B396-8F36-41B3-A45B-9428CCADFC76}" srcOrd="2" destOrd="0" parTransId="{DB24B2D3-07CA-44CB-A715-C1DE1D874962}" sibTransId="{51249E57-962E-46EC-8927-52B40832D8C0}"/>
    <dgm:cxn modelId="{38998973-69A1-47E2-8301-5D3CB1BDEA40}" type="presOf" srcId="{4DCD4144-263B-419C-ACC2-7093879F1E9A}" destId="{43F6446B-909B-477A-8A10-62B21E0AA41F}" srcOrd="0" destOrd="0" presId="urn:diagrams.loki3.com/VaryingWidthList"/>
    <dgm:cxn modelId="{1158B5C5-E9D1-426B-BA80-40EB1A2FEC73}" type="presOf" srcId="{6F05B396-8F36-41B3-A45B-9428CCADFC76}" destId="{8B696099-26EE-4DC1-815C-ADA2AF11CA64}" srcOrd="0" destOrd="0" presId="urn:diagrams.loki3.com/VaryingWidthList"/>
    <dgm:cxn modelId="{6C7C2315-2DA9-41CF-9EE5-660000DF0B0F}" type="presOf" srcId="{5C19E2FB-AC1D-476C-9DFA-C14260B54B92}" destId="{1653CB1A-A974-449F-891F-DC09EC10DAB7}" srcOrd="0" destOrd="0" presId="urn:diagrams.loki3.com/VaryingWidthList"/>
    <dgm:cxn modelId="{3246DE6A-3946-4554-A6B7-F61CDA4AA768}" srcId="{F3570440-A662-466C-8E98-8762B34DD37C}" destId="{68D7CEB4-45D3-45AD-9414-E59261B803BA}" srcOrd="0" destOrd="0" parTransId="{44F046C4-B983-4CA4-9A9A-9484FB074D94}" sibTransId="{D1ED5E68-3D8C-4824-A1F1-8C5BD1C93C89}"/>
    <dgm:cxn modelId="{EAD303ED-5C40-4AC0-A8B7-0755D5F3FB39}" srcId="{F3570440-A662-466C-8E98-8762B34DD37C}" destId="{C175AF50-737F-4CFE-B115-48E7B5DC1B7F}" srcOrd="1" destOrd="0" parTransId="{D76D4B3C-9082-493A-9F57-2DDF772979EF}" sibTransId="{2FD5B612-8EEB-4D98-94E4-DE6051A8804A}"/>
    <dgm:cxn modelId="{6E24742D-7886-41E9-942E-6DD15736F35D}" srcId="{F3570440-A662-466C-8E98-8762B34DD37C}" destId="{5C19E2FB-AC1D-476C-9DFA-C14260B54B92}" srcOrd="4" destOrd="0" parTransId="{5087C956-DB8B-4A96-A2B7-2CA705B4D0C0}" sibTransId="{7746D912-A617-4CB4-8D18-D7CACCE17865}"/>
    <dgm:cxn modelId="{F6446351-19BD-4D6E-9C77-1B7B016AA2FC}" type="presOf" srcId="{F3570440-A662-466C-8E98-8762B34DD37C}" destId="{870BE1EF-E543-4C8E-B47A-1745EB0B1B0D}" srcOrd="0" destOrd="0" presId="urn:diagrams.loki3.com/VaryingWidthList"/>
    <dgm:cxn modelId="{6A639B1B-BC12-4D7F-8092-47BEF2447DF1}" type="presOf" srcId="{C175AF50-737F-4CFE-B115-48E7B5DC1B7F}" destId="{7F71114F-A0FD-4892-A810-3FEEB3DC1160}" srcOrd="0" destOrd="0" presId="urn:diagrams.loki3.com/VaryingWidthList"/>
    <dgm:cxn modelId="{78E0AF19-1865-401E-95E3-4C725A07B03E}" type="presOf" srcId="{68D7CEB4-45D3-45AD-9414-E59261B803BA}" destId="{4D0FE526-E871-4536-9528-ED6241210F05}" srcOrd="0" destOrd="0" presId="urn:diagrams.loki3.com/VaryingWidthList"/>
    <dgm:cxn modelId="{02E7BBAD-192B-44EB-933F-E012023419AF}" type="presParOf" srcId="{870BE1EF-E543-4C8E-B47A-1745EB0B1B0D}" destId="{4D0FE526-E871-4536-9528-ED6241210F05}" srcOrd="0" destOrd="0" presId="urn:diagrams.loki3.com/VaryingWidthList"/>
    <dgm:cxn modelId="{8B16C1B7-A97C-46A0-ACDE-7AA47C374186}" type="presParOf" srcId="{870BE1EF-E543-4C8E-B47A-1745EB0B1B0D}" destId="{7756420F-2EED-4BF7-8898-F4252A477131}" srcOrd="1" destOrd="0" presId="urn:diagrams.loki3.com/VaryingWidthList"/>
    <dgm:cxn modelId="{A680CEAD-FDD7-4784-846D-66FB214E29AB}" type="presParOf" srcId="{870BE1EF-E543-4C8E-B47A-1745EB0B1B0D}" destId="{7F71114F-A0FD-4892-A810-3FEEB3DC1160}" srcOrd="2" destOrd="0" presId="urn:diagrams.loki3.com/VaryingWidthList"/>
    <dgm:cxn modelId="{C65A2E4D-73F8-4A12-8255-1B40F33B1C72}" type="presParOf" srcId="{870BE1EF-E543-4C8E-B47A-1745EB0B1B0D}" destId="{12C783EF-4F5A-404A-A6A1-B80E5468FAB7}" srcOrd="3" destOrd="0" presId="urn:diagrams.loki3.com/VaryingWidthList"/>
    <dgm:cxn modelId="{11F48C3A-CAA7-4E0E-8721-13A77A0D6BF6}" type="presParOf" srcId="{870BE1EF-E543-4C8E-B47A-1745EB0B1B0D}" destId="{8B696099-26EE-4DC1-815C-ADA2AF11CA64}" srcOrd="4" destOrd="0" presId="urn:diagrams.loki3.com/VaryingWidthList"/>
    <dgm:cxn modelId="{8DC7C270-E0FD-48D3-ABBB-76D586B2D35B}" type="presParOf" srcId="{870BE1EF-E543-4C8E-B47A-1745EB0B1B0D}" destId="{98E6E531-2C56-495A-8D37-6BE8CB38D282}" srcOrd="5" destOrd="0" presId="urn:diagrams.loki3.com/VaryingWidthList"/>
    <dgm:cxn modelId="{21F5B250-5824-4D62-986F-542FC3057DE8}" type="presParOf" srcId="{870BE1EF-E543-4C8E-B47A-1745EB0B1B0D}" destId="{43F6446B-909B-477A-8A10-62B21E0AA41F}" srcOrd="6" destOrd="0" presId="urn:diagrams.loki3.com/VaryingWidthList"/>
    <dgm:cxn modelId="{711D2E51-9AA0-4581-9517-D50637B46EB6}" type="presParOf" srcId="{870BE1EF-E543-4C8E-B47A-1745EB0B1B0D}" destId="{9B54BCE2-AC67-42F7-96B7-081E29356B1E}" srcOrd="7" destOrd="0" presId="urn:diagrams.loki3.com/VaryingWidthList"/>
    <dgm:cxn modelId="{9E6F76DD-F3D2-4A29-8992-D28844A55397}" type="presParOf" srcId="{870BE1EF-E543-4C8E-B47A-1745EB0B1B0D}" destId="{1653CB1A-A974-449F-891F-DC09EC10DAB7}" srcOrd="8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570440-A662-466C-8E98-8762B34DD37C}" type="doc">
      <dgm:prSet loTypeId="urn:diagrams.loki3.com/VaryingWidthList" loCatId="list" qsTypeId="urn:microsoft.com/office/officeart/2005/8/quickstyle/simple3" qsCatId="simple" csTypeId="urn:microsoft.com/office/officeart/2005/8/colors/accent1_2" csCatId="accent1" phldr="1"/>
      <dgm:spPr/>
    </dgm:pt>
    <dgm:pt modelId="{68D7CEB4-45D3-45AD-9414-E59261B803BA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Type of solvent </a:t>
          </a:r>
          <a:endParaRPr lang="en-GB" sz="2400" dirty="0">
            <a:latin typeface="+mn-lt"/>
            <a:cs typeface="Times New Roman"/>
          </a:endParaRPr>
        </a:p>
      </dgm:t>
    </dgm:pt>
    <dgm:pt modelId="{44F046C4-B983-4CA4-9A9A-9484FB074D94}" type="parTrans" cxnId="{3246DE6A-3946-4554-A6B7-F61CDA4AA768}">
      <dgm:prSet/>
      <dgm:spPr/>
      <dgm:t>
        <a:bodyPr/>
        <a:lstStyle/>
        <a:p>
          <a:endParaRPr lang="en-GB"/>
        </a:p>
      </dgm:t>
    </dgm:pt>
    <dgm:pt modelId="{D1ED5E68-3D8C-4824-A1F1-8C5BD1C93C89}" type="sibTrans" cxnId="{3246DE6A-3946-4554-A6B7-F61CDA4AA768}">
      <dgm:prSet/>
      <dgm:spPr/>
      <dgm:t>
        <a:bodyPr/>
        <a:lstStyle/>
        <a:p>
          <a:endParaRPr lang="en-GB"/>
        </a:p>
      </dgm:t>
    </dgm:pt>
    <dgm:pt modelId="{4DCD4144-263B-419C-ACC2-7093879F1E9A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Concentration</a:t>
          </a:r>
          <a:endParaRPr lang="en-GB" sz="2400" dirty="0">
            <a:latin typeface="+mn-lt"/>
            <a:cs typeface="Times New Roman"/>
          </a:endParaRPr>
        </a:p>
      </dgm:t>
    </dgm:pt>
    <dgm:pt modelId="{C201A911-D1B7-4C89-B364-CC21813A090B}" type="parTrans" cxnId="{A6A72733-76E8-4109-8F94-FB4A74070D14}">
      <dgm:prSet/>
      <dgm:spPr/>
      <dgm:t>
        <a:bodyPr/>
        <a:lstStyle/>
        <a:p>
          <a:endParaRPr lang="en-GB"/>
        </a:p>
      </dgm:t>
    </dgm:pt>
    <dgm:pt modelId="{E1AFB924-8BE7-4E6C-AACB-4B72BB93C601}" type="sibTrans" cxnId="{A6A72733-76E8-4109-8F94-FB4A74070D14}">
      <dgm:prSet/>
      <dgm:spPr/>
      <dgm:t>
        <a:bodyPr/>
        <a:lstStyle/>
        <a:p>
          <a:endParaRPr lang="en-GB"/>
        </a:p>
      </dgm:t>
    </dgm:pt>
    <dgm:pt modelId="{6F05B396-8F36-41B3-A45B-9428CCADFC76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2400" spc="-5" dirty="0" smtClean="0">
              <a:latin typeface="+mn-lt"/>
              <a:cs typeface="Times New Roman"/>
            </a:rPr>
            <a:t>Temperature </a:t>
          </a:r>
          <a:endParaRPr lang="en-GB" sz="2400" dirty="0">
            <a:latin typeface="+mn-lt"/>
            <a:cs typeface="Times New Roman"/>
          </a:endParaRPr>
        </a:p>
      </dgm:t>
    </dgm:pt>
    <dgm:pt modelId="{DB24B2D3-07CA-44CB-A715-C1DE1D874962}" type="parTrans" cxnId="{A3A3CED0-0715-4CDD-B7B1-0DC9041D8E3D}">
      <dgm:prSet/>
      <dgm:spPr/>
      <dgm:t>
        <a:bodyPr/>
        <a:lstStyle/>
        <a:p>
          <a:endParaRPr lang="en-GB"/>
        </a:p>
      </dgm:t>
    </dgm:pt>
    <dgm:pt modelId="{51249E57-962E-46EC-8927-52B40832D8C0}" type="sibTrans" cxnId="{A3A3CED0-0715-4CDD-B7B1-0DC9041D8E3D}">
      <dgm:prSet/>
      <dgm:spPr/>
      <dgm:t>
        <a:bodyPr/>
        <a:lstStyle/>
        <a:p>
          <a:endParaRPr lang="en-GB"/>
        </a:p>
      </dgm:t>
    </dgm:pt>
    <dgm:pt modelId="{5C19E2FB-AC1D-476C-9DFA-C14260B54B92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Conjugation </a:t>
          </a:r>
          <a:endParaRPr lang="en-GB" sz="2400" dirty="0">
            <a:latin typeface="+mn-lt"/>
            <a:cs typeface="Times New Roman"/>
          </a:endParaRPr>
        </a:p>
      </dgm:t>
    </dgm:pt>
    <dgm:pt modelId="{5087C956-DB8B-4A96-A2B7-2CA705B4D0C0}" type="parTrans" cxnId="{6E24742D-7886-41E9-942E-6DD15736F35D}">
      <dgm:prSet/>
      <dgm:spPr/>
      <dgm:t>
        <a:bodyPr/>
        <a:lstStyle/>
        <a:p>
          <a:endParaRPr lang="en-GB"/>
        </a:p>
      </dgm:t>
    </dgm:pt>
    <dgm:pt modelId="{7746D912-A617-4CB4-8D18-D7CACCE17865}" type="sibTrans" cxnId="{6E24742D-7886-41E9-942E-6DD15736F35D}">
      <dgm:prSet/>
      <dgm:spPr/>
      <dgm:t>
        <a:bodyPr/>
        <a:lstStyle/>
        <a:p>
          <a:endParaRPr lang="en-GB"/>
        </a:p>
      </dgm:t>
    </dgm:pt>
    <dgm:pt modelId="{C175AF50-737F-4CFE-B115-48E7B5DC1B7F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pH of the solution</a:t>
          </a:r>
          <a:endParaRPr lang="en-GB" sz="2400" dirty="0">
            <a:latin typeface="+mn-lt"/>
          </a:endParaRPr>
        </a:p>
      </dgm:t>
    </dgm:pt>
    <dgm:pt modelId="{D76D4B3C-9082-493A-9F57-2DDF772979EF}" type="parTrans" cxnId="{EAD303ED-5C40-4AC0-A8B7-0755D5F3FB39}">
      <dgm:prSet/>
      <dgm:spPr/>
      <dgm:t>
        <a:bodyPr/>
        <a:lstStyle/>
        <a:p>
          <a:endParaRPr lang="en-GB"/>
        </a:p>
      </dgm:t>
    </dgm:pt>
    <dgm:pt modelId="{2FD5B612-8EEB-4D98-94E4-DE6051A8804A}" type="sibTrans" cxnId="{EAD303ED-5C40-4AC0-A8B7-0755D5F3FB39}">
      <dgm:prSet/>
      <dgm:spPr/>
      <dgm:t>
        <a:bodyPr/>
        <a:lstStyle/>
        <a:p>
          <a:endParaRPr lang="en-GB"/>
        </a:p>
      </dgm:t>
    </dgm:pt>
    <dgm:pt modelId="{870BE1EF-E543-4C8E-B47A-1745EB0B1B0D}" type="pres">
      <dgm:prSet presAssocID="{F3570440-A662-466C-8E98-8762B34DD37C}" presName="Name0" presStyleCnt="0">
        <dgm:presLayoutVars>
          <dgm:resizeHandles/>
        </dgm:presLayoutVars>
      </dgm:prSet>
      <dgm:spPr/>
    </dgm:pt>
    <dgm:pt modelId="{4D0FE526-E871-4536-9528-ED6241210F05}" type="pres">
      <dgm:prSet presAssocID="{68D7CEB4-45D3-45AD-9414-E59261B803BA}" presName="text" presStyleLbl="node1" presStyleIdx="0" presStyleCnt="5" custScaleX="112941" custScaleY="7068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56420F-2EED-4BF7-8898-F4252A477131}" type="pres">
      <dgm:prSet presAssocID="{D1ED5E68-3D8C-4824-A1F1-8C5BD1C93C89}" presName="space" presStyleCnt="0"/>
      <dgm:spPr/>
    </dgm:pt>
    <dgm:pt modelId="{7F71114F-A0FD-4892-A810-3FEEB3DC1160}" type="pres">
      <dgm:prSet presAssocID="{C175AF50-737F-4CFE-B115-48E7B5DC1B7F}" presName="text" presStyleLbl="node1" presStyleIdx="1" presStyleCnt="5" custScaleX="99304" custScaleY="634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C783EF-4F5A-404A-A6A1-B80E5468FAB7}" type="pres">
      <dgm:prSet presAssocID="{2FD5B612-8EEB-4D98-94E4-DE6051A8804A}" presName="space" presStyleCnt="0"/>
      <dgm:spPr/>
    </dgm:pt>
    <dgm:pt modelId="{8B696099-26EE-4DC1-815C-ADA2AF11CA64}" type="pres">
      <dgm:prSet presAssocID="{6F05B396-8F36-41B3-A45B-9428CCADFC76}" presName="text" presStyleLbl="node1" presStyleIdx="2" presStyleCnt="5" custScaleX="132093" custScaleY="6920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E6E531-2C56-495A-8D37-6BE8CB38D282}" type="pres">
      <dgm:prSet presAssocID="{51249E57-962E-46EC-8927-52B40832D8C0}" presName="space" presStyleCnt="0"/>
      <dgm:spPr/>
    </dgm:pt>
    <dgm:pt modelId="{43F6446B-909B-477A-8A10-62B21E0AA41F}" type="pres">
      <dgm:prSet presAssocID="{4DCD4144-263B-419C-ACC2-7093879F1E9A}" presName="text" presStyleLbl="node1" presStyleIdx="3" presStyleCnt="5" custScaleX="116667" custScaleY="740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54BCE2-AC67-42F7-96B7-081E29356B1E}" type="pres">
      <dgm:prSet presAssocID="{E1AFB924-8BE7-4E6C-AACB-4B72BB93C601}" presName="space" presStyleCnt="0"/>
      <dgm:spPr/>
    </dgm:pt>
    <dgm:pt modelId="{1653CB1A-A974-449F-891F-DC09EC10DAB7}" type="pres">
      <dgm:prSet presAssocID="{5C19E2FB-AC1D-476C-9DFA-C14260B54B92}" presName="text" presStyleLbl="node1" presStyleIdx="4" presStyleCnt="5" custScaleX="136585" custScaleY="8112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31CA48E-07B9-42C0-BAE6-C96FCA8D97BA}" type="presOf" srcId="{6F05B396-8F36-41B3-A45B-9428CCADFC76}" destId="{8B696099-26EE-4DC1-815C-ADA2AF11CA64}" srcOrd="0" destOrd="0" presId="urn:diagrams.loki3.com/VaryingWidthList"/>
    <dgm:cxn modelId="{2FE1243A-54F8-4478-8BFB-5D33B07A5BB7}" type="presOf" srcId="{F3570440-A662-466C-8E98-8762B34DD37C}" destId="{870BE1EF-E543-4C8E-B47A-1745EB0B1B0D}" srcOrd="0" destOrd="0" presId="urn:diagrams.loki3.com/VaryingWidthList"/>
    <dgm:cxn modelId="{3246DE6A-3946-4554-A6B7-F61CDA4AA768}" srcId="{F3570440-A662-466C-8E98-8762B34DD37C}" destId="{68D7CEB4-45D3-45AD-9414-E59261B803BA}" srcOrd="0" destOrd="0" parTransId="{44F046C4-B983-4CA4-9A9A-9484FB074D94}" sibTransId="{D1ED5E68-3D8C-4824-A1F1-8C5BD1C93C89}"/>
    <dgm:cxn modelId="{3472C41B-620E-4BA8-9174-51015D3CE9FA}" type="presOf" srcId="{68D7CEB4-45D3-45AD-9414-E59261B803BA}" destId="{4D0FE526-E871-4536-9528-ED6241210F05}" srcOrd="0" destOrd="0" presId="urn:diagrams.loki3.com/VaryingWidthList"/>
    <dgm:cxn modelId="{B0015208-A503-4F36-910D-F354AB523A5B}" type="presOf" srcId="{5C19E2FB-AC1D-476C-9DFA-C14260B54B92}" destId="{1653CB1A-A974-449F-891F-DC09EC10DAB7}" srcOrd="0" destOrd="0" presId="urn:diagrams.loki3.com/VaryingWidthList"/>
    <dgm:cxn modelId="{6E24742D-7886-41E9-942E-6DD15736F35D}" srcId="{F3570440-A662-466C-8E98-8762B34DD37C}" destId="{5C19E2FB-AC1D-476C-9DFA-C14260B54B92}" srcOrd="4" destOrd="0" parTransId="{5087C956-DB8B-4A96-A2B7-2CA705B4D0C0}" sibTransId="{7746D912-A617-4CB4-8D18-D7CACCE17865}"/>
    <dgm:cxn modelId="{A6A72733-76E8-4109-8F94-FB4A74070D14}" srcId="{F3570440-A662-466C-8E98-8762B34DD37C}" destId="{4DCD4144-263B-419C-ACC2-7093879F1E9A}" srcOrd="3" destOrd="0" parTransId="{C201A911-D1B7-4C89-B364-CC21813A090B}" sibTransId="{E1AFB924-8BE7-4E6C-AACB-4B72BB93C601}"/>
    <dgm:cxn modelId="{A3A3CED0-0715-4CDD-B7B1-0DC9041D8E3D}" srcId="{F3570440-A662-466C-8E98-8762B34DD37C}" destId="{6F05B396-8F36-41B3-A45B-9428CCADFC76}" srcOrd="2" destOrd="0" parTransId="{DB24B2D3-07CA-44CB-A715-C1DE1D874962}" sibTransId="{51249E57-962E-46EC-8927-52B40832D8C0}"/>
    <dgm:cxn modelId="{B0E49C32-A6E9-41DD-AD55-FC69B6A55093}" type="presOf" srcId="{4DCD4144-263B-419C-ACC2-7093879F1E9A}" destId="{43F6446B-909B-477A-8A10-62B21E0AA41F}" srcOrd="0" destOrd="0" presId="urn:diagrams.loki3.com/VaryingWidthList"/>
    <dgm:cxn modelId="{EAD303ED-5C40-4AC0-A8B7-0755D5F3FB39}" srcId="{F3570440-A662-466C-8E98-8762B34DD37C}" destId="{C175AF50-737F-4CFE-B115-48E7B5DC1B7F}" srcOrd="1" destOrd="0" parTransId="{D76D4B3C-9082-493A-9F57-2DDF772979EF}" sibTransId="{2FD5B612-8EEB-4D98-94E4-DE6051A8804A}"/>
    <dgm:cxn modelId="{7D26556A-7A4F-4795-88BF-6951B3996EEB}" type="presOf" srcId="{C175AF50-737F-4CFE-B115-48E7B5DC1B7F}" destId="{7F71114F-A0FD-4892-A810-3FEEB3DC1160}" srcOrd="0" destOrd="0" presId="urn:diagrams.loki3.com/VaryingWidthList"/>
    <dgm:cxn modelId="{6476F0E1-D255-45B6-8478-32F6B4DDCFD8}" type="presParOf" srcId="{870BE1EF-E543-4C8E-B47A-1745EB0B1B0D}" destId="{4D0FE526-E871-4536-9528-ED6241210F05}" srcOrd="0" destOrd="0" presId="urn:diagrams.loki3.com/VaryingWidthList"/>
    <dgm:cxn modelId="{B39894C4-8055-4AEE-8F02-FBE7C3D77E56}" type="presParOf" srcId="{870BE1EF-E543-4C8E-B47A-1745EB0B1B0D}" destId="{7756420F-2EED-4BF7-8898-F4252A477131}" srcOrd="1" destOrd="0" presId="urn:diagrams.loki3.com/VaryingWidthList"/>
    <dgm:cxn modelId="{4F50B605-69F4-4346-B7FF-C0C0F9C8BBD7}" type="presParOf" srcId="{870BE1EF-E543-4C8E-B47A-1745EB0B1B0D}" destId="{7F71114F-A0FD-4892-A810-3FEEB3DC1160}" srcOrd="2" destOrd="0" presId="urn:diagrams.loki3.com/VaryingWidthList"/>
    <dgm:cxn modelId="{63386A34-4B62-4EAD-BF00-9C940926B5B1}" type="presParOf" srcId="{870BE1EF-E543-4C8E-B47A-1745EB0B1B0D}" destId="{12C783EF-4F5A-404A-A6A1-B80E5468FAB7}" srcOrd="3" destOrd="0" presId="urn:diagrams.loki3.com/VaryingWidthList"/>
    <dgm:cxn modelId="{1A4E8AB8-55C8-4722-A0F9-87D9F2F85120}" type="presParOf" srcId="{870BE1EF-E543-4C8E-B47A-1745EB0B1B0D}" destId="{8B696099-26EE-4DC1-815C-ADA2AF11CA64}" srcOrd="4" destOrd="0" presId="urn:diagrams.loki3.com/VaryingWidthList"/>
    <dgm:cxn modelId="{B8FB6D5B-5D86-4A8E-BD79-482119873057}" type="presParOf" srcId="{870BE1EF-E543-4C8E-B47A-1745EB0B1B0D}" destId="{98E6E531-2C56-495A-8D37-6BE8CB38D282}" srcOrd="5" destOrd="0" presId="urn:diagrams.loki3.com/VaryingWidthList"/>
    <dgm:cxn modelId="{BC5D7338-A66E-4203-9EDE-2E003853EDCD}" type="presParOf" srcId="{870BE1EF-E543-4C8E-B47A-1745EB0B1B0D}" destId="{43F6446B-909B-477A-8A10-62B21E0AA41F}" srcOrd="6" destOrd="0" presId="urn:diagrams.loki3.com/VaryingWidthList"/>
    <dgm:cxn modelId="{552D6798-E881-461E-A555-E949F6A312DE}" type="presParOf" srcId="{870BE1EF-E543-4C8E-B47A-1745EB0B1B0D}" destId="{9B54BCE2-AC67-42F7-96B7-081E29356B1E}" srcOrd="7" destOrd="0" presId="urn:diagrams.loki3.com/VaryingWidthList"/>
    <dgm:cxn modelId="{2CAE9EA1-5F7C-4460-AABE-CDC0A300F22D}" type="presParOf" srcId="{870BE1EF-E543-4C8E-B47A-1745EB0B1B0D}" destId="{1653CB1A-A974-449F-891F-DC09EC10DAB7}" srcOrd="8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570440-A662-466C-8E98-8762B34DD37C}" type="doc">
      <dgm:prSet loTypeId="urn:diagrams.loki3.com/VaryingWidthList" loCatId="list" qsTypeId="urn:microsoft.com/office/officeart/2005/8/quickstyle/simple3" qsCatId="simple" csTypeId="urn:microsoft.com/office/officeart/2005/8/colors/accent1_2" csCatId="accent1" phldr="1"/>
      <dgm:spPr/>
    </dgm:pt>
    <dgm:pt modelId="{68D7CEB4-45D3-45AD-9414-E59261B803BA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Type of solvent </a:t>
          </a:r>
          <a:endParaRPr lang="en-GB" sz="2400" dirty="0">
            <a:latin typeface="+mn-lt"/>
            <a:cs typeface="Times New Roman"/>
          </a:endParaRPr>
        </a:p>
      </dgm:t>
    </dgm:pt>
    <dgm:pt modelId="{44F046C4-B983-4CA4-9A9A-9484FB074D94}" type="parTrans" cxnId="{3246DE6A-3946-4554-A6B7-F61CDA4AA768}">
      <dgm:prSet/>
      <dgm:spPr/>
      <dgm:t>
        <a:bodyPr/>
        <a:lstStyle/>
        <a:p>
          <a:endParaRPr lang="en-GB"/>
        </a:p>
      </dgm:t>
    </dgm:pt>
    <dgm:pt modelId="{D1ED5E68-3D8C-4824-A1F1-8C5BD1C93C89}" type="sibTrans" cxnId="{3246DE6A-3946-4554-A6B7-F61CDA4AA768}">
      <dgm:prSet/>
      <dgm:spPr/>
      <dgm:t>
        <a:bodyPr/>
        <a:lstStyle/>
        <a:p>
          <a:endParaRPr lang="en-GB"/>
        </a:p>
      </dgm:t>
    </dgm:pt>
    <dgm:pt modelId="{4DCD4144-263B-419C-ACC2-7093879F1E9A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Concentration</a:t>
          </a:r>
          <a:endParaRPr lang="en-GB" sz="2400" dirty="0">
            <a:latin typeface="+mn-lt"/>
            <a:cs typeface="Times New Roman"/>
          </a:endParaRPr>
        </a:p>
      </dgm:t>
    </dgm:pt>
    <dgm:pt modelId="{C201A911-D1B7-4C89-B364-CC21813A090B}" type="parTrans" cxnId="{A6A72733-76E8-4109-8F94-FB4A74070D14}">
      <dgm:prSet/>
      <dgm:spPr/>
      <dgm:t>
        <a:bodyPr/>
        <a:lstStyle/>
        <a:p>
          <a:endParaRPr lang="en-GB"/>
        </a:p>
      </dgm:t>
    </dgm:pt>
    <dgm:pt modelId="{E1AFB924-8BE7-4E6C-AACB-4B72BB93C601}" type="sibTrans" cxnId="{A6A72733-76E8-4109-8F94-FB4A74070D14}">
      <dgm:prSet/>
      <dgm:spPr/>
      <dgm:t>
        <a:bodyPr/>
        <a:lstStyle/>
        <a:p>
          <a:endParaRPr lang="en-GB"/>
        </a:p>
      </dgm:t>
    </dgm:pt>
    <dgm:pt modelId="{6F05B396-8F36-41B3-A45B-9428CCADFC76}">
      <dgm:prSet custT="1"/>
      <dgm:spPr/>
      <dgm:t>
        <a:bodyPr/>
        <a:lstStyle/>
        <a:p>
          <a:r>
            <a:rPr lang="en-GB" sz="2400" spc="-5" dirty="0" smtClean="0">
              <a:latin typeface="+mn-lt"/>
              <a:cs typeface="Times New Roman"/>
            </a:rPr>
            <a:t>Temperature </a:t>
          </a:r>
          <a:endParaRPr lang="en-GB" sz="2400" dirty="0">
            <a:latin typeface="+mn-lt"/>
            <a:cs typeface="Times New Roman"/>
          </a:endParaRPr>
        </a:p>
      </dgm:t>
    </dgm:pt>
    <dgm:pt modelId="{DB24B2D3-07CA-44CB-A715-C1DE1D874962}" type="parTrans" cxnId="{A3A3CED0-0715-4CDD-B7B1-0DC9041D8E3D}">
      <dgm:prSet/>
      <dgm:spPr/>
      <dgm:t>
        <a:bodyPr/>
        <a:lstStyle/>
        <a:p>
          <a:endParaRPr lang="en-GB"/>
        </a:p>
      </dgm:t>
    </dgm:pt>
    <dgm:pt modelId="{51249E57-962E-46EC-8927-52B40832D8C0}" type="sibTrans" cxnId="{A3A3CED0-0715-4CDD-B7B1-0DC9041D8E3D}">
      <dgm:prSet/>
      <dgm:spPr/>
      <dgm:t>
        <a:bodyPr/>
        <a:lstStyle/>
        <a:p>
          <a:endParaRPr lang="en-GB"/>
        </a:p>
      </dgm:t>
    </dgm:pt>
    <dgm:pt modelId="{5C19E2FB-AC1D-476C-9DFA-C14260B54B92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Conjugation </a:t>
          </a:r>
          <a:endParaRPr lang="en-GB" sz="2400" dirty="0">
            <a:latin typeface="+mn-lt"/>
            <a:cs typeface="Times New Roman"/>
          </a:endParaRPr>
        </a:p>
      </dgm:t>
    </dgm:pt>
    <dgm:pt modelId="{5087C956-DB8B-4A96-A2B7-2CA705B4D0C0}" type="parTrans" cxnId="{6E24742D-7886-41E9-942E-6DD15736F35D}">
      <dgm:prSet/>
      <dgm:spPr/>
      <dgm:t>
        <a:bodyPr/>
        <a:lstStyle/>
        <a:p>
          <a:endParaRPr lang="en-GB"/>
        </a:p>
      </dgm:t>
    </dgm:pt>
    <dgm:pt modelId="{7746D912-A617-4CB4-8D18-D7CACCE17865}" type="sibTrans" cxnId="{6E24742D-7886-41E9-942E-6DD15736F35D}">
      <dgm:prSet/>
      <dgm:spPr/>
      <dgm:t>
        <a:bodyPr/>
        <a:lstStyle/>
        <a:p>
          <a:endParaRPr lang="en-GB"/>
        </a:p>
      </dgm:t>
    </dgm:pt>
    <dgm:pt modelId="{C175AF50-737F-4CFE-B115-48E7B5DC1B7F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pH of the solution</a:t>
          </a:r>
          <a:endParaRPr lang="en-GB" sz="2400" dirty="0">
            <a:latin typeface="+mn-lt"/>
          </a:endParaRPr>
        </a:p>
      </dgm:t>
    </dgm:pt>
    <dgm:pt modelId="{D76D4B3C-9082-493A-9F57-2DDF772979EF}" type="parTrans" cxnId="{EAD303ED-5C40-4AC0-A8B7-0755D5F3FB39}">
      <dgm:prSet/>
      <dgm:spPr/>
      <dgm:t>
        <a:bodyPr/>
        <a:lstStyle/>
        <a:p>
          <a:endParaRPr lang="en-GB"/>
        </a:p>
      </dgm:t>
    </dgm:pt>
    <dgm:pt modelId="{2FD5B612-8EEB-4D98-94E4-DE6051A8804A}" type="sibTrans" cxnId="{EAD303ED-5C40-4AC0-A8B7-0755D5F3FB39}">
      <dgm:prSet/>
      <dgm:spPr/>
      <dgm:t>
        <a:bodyPr/>
        <a:lstStyle/>
        <a:p>
          <a:endParaRPr lang="en-GB"/>
        </a:p>
      </dgm:t>
    </dgm:pt>
    <dgm:pt modelId="{870BE1EF-E543-4C8E-B47A-1745EB0B1B0D}" type="pres">
      <dgm:prSet presAssocID="{F3570440-A662-466C-8E98-8762B34DD37C}" presName="Name0" presStyleCnt="0">
        <dgm:presLayoutVars>
          <dgm:resizeHandles/>
        </dgm:presLayoutVars>
      </dgm:prSet>
      <dgm:spPr/>
    </dgm:pt>
    <dgm:pt modelId="{4D0FE526-E871-4536-9528-ED6241210F05}" type="pres">
      <dgm:prSet presAssocID="{68D7CEB4-45D3-45AD-9414-E59261B803BA}" presName="text" presStyleLbl="node1" presStyleIdx="0" presStyleCnt="5" custScaleX="112941" custScaleY="7068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56420F-2EED-4BF7-8898-F4252A477131}" type="pres">
      <dgm:prSet presAssocID="{D1ED5E68-3D8C-4824-A1F1-8C5BD1C93C89}" presName="space" presStyleCnt="0"/>
      <dgm:spPr/>
    </dgm:pt>
    <dgm:pt modelId="{7F71114F-A0FD-4892-A810-3FEEB3DC1160}" type="pres">
      <dgm:prSet presAssocID="{C175AF50-737F-4CFE-B115-48E7B5DC1B7F}" presName="text" presStyleLbl="node1" presStyleIdx="1" presStyleCnt="5" custScaleX="99304" custScaleY="634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C783EF-4F5A-404A-A6A1-B80E5468FAB7}" type="pres">
      <dgm:prSet presAssocID="{2FD5B612-8EEB-4D98-94E4-DE6051A8804A}" presName="space" presStyleCnt="0"/>
      <dgm:spPr/>
    </dgm:pt>
    <dgm:pt modelId="{8B696099-26EE-4DC1-815C-ADA2AF11CA64}" type="pres">
      <dgm:prSet presAssocID="{6F05B396-8F36-41B3-A45B-9428CCADFC76}" presName="text" presStyleLbl="node1" presStyleIdx="2" presStyleCnt="5" custScaleX="132093" custScaleY="6920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E6E531-2C56-495A-8D37-6BE8CB38D282}" type="pres">
      <dgm:prSet presAssocID="{51249E57-962E-46EC-8927-52B40832D8C0}" presName="space" presStyleCnt="0"/>
      <dgm:spPr/>
    </dgm:pt>
    <dgm:pt modelId="{43F6446B-909B-477A-8A10-62B21E0AA41F}" type="pres">
      <dgm:prSet presAssocID="{4DCD4144-263B-419C-ACC2-7093879F1E9A}" presName="text" presStyleLbl="node1" presStyleIdx="3" presStyleCnt="5" custScaleX="116667" custScaleY="740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54BCE2-AC67-42F7-96B7-081E29356B1E}" type="pres">
      <dgm:prSet presAssocID="{E1AFB924-8BE7-4E6C-AACB-4B72BB93C601}" presName="space" presStyleCnt="0"/>
      <dgm:spPr/>
    </dgm:pt>
    <dgm:pt modelId="{1653CB1A-A974-449F-891F-DC09EC10DAB7}" type="pres">
      <dgm:prSet presAssocID="{5C19E2FB-AC1D-476C-9DFA-C14260B54B92}" presName="text" presStyleLbl="node1" presStyleIdx="4" presStyleCnt="5" custScaleX="136585" custScaleY="8112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9DD804C-6711-4C10-B3F1-7F80D8321854}" type="presOf" srcId="{4DCD4144-263B-419C-ACC2-7093879F1E9A}" destId="{43F6446B-909B-477A-8A10-62B21E0AA41F}" srcOrd="0" destOrd="0" presId="urn:diagrams.loki3.com/VaryingWidthList"/>
    <dgm:cxn modelId="{A6A72733-76E8-4109-8F94-FB4A74070D14}" srcId="{F3570440-A662-466C-8E98-8762B34DD37C}" destId="{4DCD4144-263B-419C-ACC2-7093879F1E9A}" srcOrd="3" destOrd="0" parTransId="{C201A911-D1B7-4C89-B364-CC21813A090B}" sibTransId="{E1AFB924-8BE7-4E6C-AACB-4B72BB93C601}"/>
    <dgm:cxn modelId="{A3A3CED0-0715-4CDD-B7B1-0DC9041D8E3D}" srcId="{F3570440-A662-466C-8E98-8762B34DD37C}" destId="{6F05B396-8F36-41B3-A45B-9428CCADFC76}" srcOrd="2" destOrd="0" parTransId="{DB24B2D3-07CA-44CB-A715-C1DE1D874962}" sibTransId="{51249E57-962E-46EC-8927-52B40832D8C0}"/>
    <dgm:cxn modelId="{3246DE6A-3946-4554-A6B7-F61CDA4AA768}" srcId="{F3570440-A662-466C-8E98-8762B34DD37C}" destId="{68D7CEB4-45D3-45AD-9414-E59261B803BA}" srcOrd="0" destOrd="0" parTransId="{44F046C4-B983-4CA4-9A9A-9484FB074D94}" sibTransId="{D1ED5E68-3D8C-4824-A1F1-8C5BD1C93C89}"/>
    <dgm:cxn modelId="{32D28610-3488-478B-8135-F9EA594308C3}" type="presOf" srcId="{F3570440-A662-466C-8E98-8762B34DD37C}" destId="{870BE1EF-E543-4C8E-B47A-1745EB0B1B0D}" srcOrd="0" destOrd="0" presId="urn:diagrams.loki3.com/VaryingWidthList"/>
    <dgm:cxn modelId="{EAD303ED-5C40-4AC0-A8B7-0755D5F3FB39}" srcId="{F3570440-A662-466C-8E98-8762B34DD37C}" destId="{C175AF50-737F-4CFE-B115-48E7B5DC1B7F}" srcOrd="1" destOrd="0" parTransId="{D76D4B3C-9082-493A-9F57-2DDF772979EF}" sibTransId="{2FD5B612-8EEB-4D98-94E4-DE6051A8804A}"/>
    <dgm:cxn modelId="{6E24742D-7886-41E9-942E-6DD15736F35D}" srcId="{F3570440-A662-466C-8E98-8762B34DD37C}" destId="{5C19E2FB-AC1D-476C-9DFA-C14260B54B92}" srcOrd="4" destOrd="0" parTransId="{5087C956-DB8B-4A96-A2B7-2CA705B4D0C0}" sibTransId="{7746D912-A617-4CB4-8D18-D7CACCE17865}"/>
    <dgm:cxn modelId="{C822D3A0-964F-47A3-B8CA-FDCA83EB8E92}" type="presOf" srcId="{68D7CEB4-45D3-45AD-9414-E59261B803BA}" destId="{4D0FE526-E871-4536-9528-ED6241210F05}" srcOrd="0" destOrd="0" presId="urn:diagrams.loki3.com/VaryingWidthList"/>
    <dgm:cxn modelId="{A0605D85-7CF1-4942-8777-24CABA26367A}" type="presOf" srcId="{C175AF50-737F-4CFE-B115-48E7B5DC1B7F}" destId="{7F71114F-A0FD-4892-A810-3FEEB3DC1160}" srcOrd="0" destOrd="0" presId="urn:diagrams.loki3.com/VaryingWidthList"/>
    <dgm:cxn modelId="{4742585A-DCCF-4387-BFE9-5A7A5458722E}" type="presOf" srcId="{5C19E2FB-AC1D-476C-9DFA-C14260B54B92}" destId="{1653CB1A-A974-449F-891F-DC09EC10DAB7}" srcOrd="0" destOrd="0" presId="urn:diagrams.loki3.com/VaryingWidthList"/>
    <dgm:cxn modelId="{0279D831-6FBA-4D7A-8FED-457AE1FDF219}" type="presOf" srcId="{6F05B396-8F36-41B3-A45B-9428CCADFC76}" destId="{8B696099-26EE-4DC1-815C-ADA2AF11CA64}" srcOrd="0" destOrd="0" presId="urn:diagrams.loki3.com/VaryingWidthList"/>
    <dgm:cxn modelId="{6E8EC9FF-325D-497F-AE86-651D57C3A0BF}" type="presParOf" srcId="{870BE1EF-E543-4C8E-B47A-1745EB0B1B0D}" destId="{4D0FE526-E871-4536-9528-ED6241210F05}" srcOrd="0" destOrd="0" presId="urn:diagrams.loki3.com/VaryingWidthList"/>
    <dgm:cxn modelId="{DE712791-5369-463F-918E-B1D9640B0991}" type="presParOf" srcId="{870BE1EF-E543-4C8E-B47A-1745EB0B1B0D}" destId="{7756420F-2EED-4BF7-8898-F4252A477131}" srcOrd="1" destOrd="0" presId="urn:diagrams.loki3.com/VaryingWidthList"/>
    <dgm:cxn modelId="{FC63A6AC-A4C8-46AE-9A3F-007EBDEDBC47}" type="presParOf" srcId="{870BE1EF-E543-4C8E-B47A-1745EB0B1B0D}" destId="{7F71114F-A0FD-4892-A810-3FEEB3DC1160}" srcOrd="2" destOrd="0" presId="urn:diagrams.loki3.com/VaryingWidthList"/>
    <dgm:cxn modelId="{8F95FD35-1CA8-4D92-BA74-D6A6907CF86A}" type="presParOf" srcId="{870BE1EF-E543-4C8E-B47A-1745EB0B1B0D}" destId="{12C783EF-4F5A-404A-A6A1-B80E5468FAB7}" srcOrd="3" destOrd="0" presId="urn:diagrams.loki3.com/VaryingWidthList"/>
    <dgm:cxn modelId="{43C4DBED-620F-4632-8F62-738437E01608}" type="presParOf" srcId="{870BE1EF-E543-4C8E-B47A-1745EB0B1B0D}" destId="{8B696099-26EE-4DC1-815C-ADA2AF11CA64}" srcOrd="4" destOrd="0" presId="urn:diagrams.loki3.com/VaryingWidthList"/>
    <dgm:cxn modelId="{8D9BED75-7489-4942-8863-2453CB7672BF}" type="presParOf" srcId="{870BE1EF-E543-4C8E-B47A-1745EB0B1B0D}" destId="{98E6E531-2C56-495A-8D37-6BE8CB38D282}" srcOrd="5" destOrd="0" presId="urn:diagrams.loki3.com/VaryingWidthList"/>
    <dgm:cxn modelId="{F04F08BC-32CC-4EFE-8A4C-C65F72753C11}" type="presParOf" srcId="{870BE1EF-E543-4C8E-B47A-1745EB0B1B0D}" destId="{43F6446B-909B-477A-8A10-62B21E0AA41F}" srcOrd="6" destOrd="0" presId="urn:diagrams.loki3.com/VaryingWidthList"/>
    <dgm:cxn modelId="{3DDD1638-ED44-47A8-809B-661E3558C6E0}" type="presParOf" srcId="{870BE1EF-E543-4C8E-B47A-1745EB0B1B0D}" destId="{9B54BCE2-AC67-42F7-96B7-081E29356B1E}" srcOrd="7" destOrd="0" presId="urn:diagrams.loki3.com/VaryingWidthList"/>
    <dgm:cxn modelId="{40FA7975-4343-43EA-AC78-A94179CD1C3E}" type="presParOf" srcId="{870BE1EF-E543-4C8E-B47A-1745EB0B1B0D}" destId="{1653CB1A-A974-449F-891F-DC09EC10DAB7}" srcOrd="8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3570440-A662-466C-8E98-8762B34DD37C}" type="doc">
      <dgm:prSet loTypeId="urn:diagrams.loki3.com/VaryingWidthList" loCatId="list" qsTypeId="urn:microsoft.com/office/officeart/2005/8/quickstyle/simple3" qsCatId="simple" csTypeId="urn:microsoft.com/office/officeart/2005/8/colors/accent1_2" csCatId="accent1" phldr="1"/>
      <dgm:spPr/>
    </dgm:pt>
    <dgm:pt modelId="{68D7CEB4-45D3-45AD-9414-E59261B803BA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Type of solvent </a:t>
          </a:r>
          <a:endParaRPr lang="en-GB" sz="2400" dirty="0">
            <a:latin typeface="+mn-lt"/>
            <a:cs typeface="Times New Roman"/>
          </a:endParaRPr>
        </a:p>
      </dgm:t>
    </dgm:pt>
    <dgm:pt modelId="{44F046C4-B983-4CA4-9A9A-9484FB074D94}" type="parTrans" cxnId="{3246DE6A-3946-4554-A6B7-F61CDA4AA768}">
      <dgm:prSet/>
      <dgm:spPr/>
      <dgm:t>
        <a:bodyPr/>
        <a:lstStyle/>
        <a:p>
          <a:endParaRPr lang="en-GB"/>
        </a:p>
      </dgm:t>
    </dgm:pt>
    <dgm:pt modelId="{D1ED5E68-3D8C-4824-A1F1-8C5BD1C93C89}" type="sibTrans" cxnId="{3246DE6A-3946-4554-A6B7-F61CDA4AA768}">
      <dgm:prSet/>
      <dgm:spPr/>
      <dgm:t>
        <a:bodyPr/>
        <a:lstStyle/>
        <a:p>
          <a:endParaRPr lang="en-GB"/>
        </a:p>
      </dgm:t>
    </dgm:pt>
    <dgm:pt modelId="{4DCD4144-263B-419C-ACC2-7093879F1E9A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Concentration</a:t>
          </a:r>
          <a:endParaRPr lang="en-GB" sz="2400" dirty="0">
            <a:latin typeface="+mn-lt"/>
            <a:cs typeface="Times New Roman"/>
          </a:endParaRPr>
        </a:p>
      </dgm:t>
    </dgm:pt>
    <dgm:pt modelId="{C201A911-D1B7-4C89-B364-CC21813A090B}" type="parTrans" cxnId="{A6A72733-76E8-4109-8F94-FB4A74070D14}">
      <dgm:prSet/>
      <dgm:spPr/>
      <dgm:t>
        <a:bodyPr/>
        <a:lstStyle/>
        <a:p>
          <a:endParaRPr lang="en-GB"/>
        </a:p>
      </dgm:t>
    </dgm:pt>
    <dgm:pt modelId="{E1AFB924-8BE7-4E6C-AACB-4B72BB93C601}" type="sibTrans" cxnId="{A6A72733-76E8-4109-8F94-FB4A74070D14}">
      <dgm:prSet/>
      <dgm:spPr/>
      <dgm:t>
        <a:bodyPr/>
        <a:lstStyle/>
        <a:p>
          <a:endParaRPr lang="en-GB"/>
        </a:p>
      </dgm:t>
    </dgm:pt>
    <dgm:pt modelId="{6F05B396-8F36-41B3-A45B-9428CCADFC76}">
      <dgm:prSet custT="1"/>
      <dgm:spPr/>
      <dgm:t>
        <a:bodyPr/>
        <a:lstStyle/>
        <a:p>
          <a:r>
            <a:rPr lang="en-GB" sz="2400" spc="-5" dirty="0" smtClean="0">
              <a:latin typeface="+mn-lt"/>
              <a:cs typeface="Times New Roman"/>
            </a:rPr>
            <a:t>Temperature </a:t>
          </a:r>
          <a:endParaRPr lang="en-GB" sz="2400" dirty="0">
            <a:latin typeface="+mn-lt"/>
            <a:cs typeface="Times New Roman"/>
          </a:endParaRPr>
        </a:p>
      </dgm:t>
    </dgm:pt>
    <dgm:pt modelId="{DB24B2D3-07CA-44CB-A715-C1DE1D874962}" type="parTrans" cxnId="{A3A3CED0-0715-4CDD-B7B1-0DC9041D8E3D}">
      <dgm:prSet/>
      <dgm:spPr/>
      <dgm:t>
        <a:bodyPr/>
        <a:lstStyle/>
        <a:p>
          <a:endParaRPr lang="en-GB"/>
        </a:p>
      </dgm:t>
    </dgm:pt>
    <dgm:pt modelId="{51249E57-962E-46EC-8927-52B40832D8C0}" type="sibTrans" cxnId="{A3A3CED0-0715-4CDD-B7B1-0DC9041D8E3D}">
      <dgm:prSet/>
      <dgm:spPr/>
      <dgm:t>
        <a:bodyPr/>
        <a:lstStyle/>
        <a:p>
          <a:endParaRPr lang="en-GB"/>
        </a:p>
      </dgm:t>
    </dgm:pt>
    <dgm:pt modelId="{5C19E2FB-AC1D-476C-9DFA-C14260B54B92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Conjugation </a:t>
          </a:r>
          <a:endParaRPr lang="en-GB" sz="2400" dirty="0">
            <a:latin typeface="+mn-lt"/>
            <a:cs typeface="Times New Roman"/>
          </a:endParaRPr>
        </a:p>
      </dgm:t>
    </dgm:pt>
    <dgm:pt modelId="{5087C956-DB8B-4A96-A2B7-2CA705B4D0C0}" type="parTrans" cxnId="{6E24742D-7886-41E9-942E-6DD15736F35D}">
      <dgm:prSet/>
      <dgm:spPr/>
      <dgm:t>
        <a:bodyPr/>
        <a:lstStyle/>
        <a:p>
          <a:endParaRPr lang="en-GB"/>
        </a:p>
      </dgm:t>
    </dgm:pt>
    <dgm:pt modelId="{7746D912-A617-4CB4-8D18-D7CACCE17865}" type="sibTrans" cxnId="{6E24742D-7886-41E9-942E-6DD15736F35D}">
      <dgm:prSet/>
      <dgm:spPr/>
      <dgm:t>
        <a:bodyPr/>
        <a:lstStyle/>
        <a:p>
          <a:endParaRPr lang="en-GB"/>
        </a:p>
      </dgm:t>
    </dgm:pt>
    <dgm:pt modelId="{C175AF50-737F-4CFE-B115-48E7B5DC1B7F}">
      <dgm:prSet custT="1"/>
      <dgm:spPr/>
      <dgm:t>
        <a:bodyPr/>
        <a:lstStyle/>
        <a:p>
          <a:r>
            <a:rPr lang="en-GB" sz="2400" dirty="0" smtClean="0">
              <a:latin typeface="+mn-lt"/>
              <a:cs typeface="Times New Roman"/>
            </a:rPr>
            <a:t>pH of the solution</a:t>
          </a:r>
          <a:endParaRPr lang="en-GB" sz="2400" dirty="0">
            <a:latin typeface="+mn-lt"/>
          </a:endParaRPr>
        </a:p>
      </dgm:t>
    </dgm:pt>
    <dgm:pt modelId="{D76D4B3C-9082-493A-9F57-2DDF772979EF}" type="parTrans" cxnId="{EAD303ED-5C40-4AC0-A8B7-0755D5F3FB39}">
      <dgm:prSet/>
      <dgm:spPr/>
      <dgm:t>
        <a:bodyPr/>
        <a:lstStyle/>
        <a:p>
          <a:endParaRPr lang="en-GB"/>
        </a:p>
      </dgm:t>
    </dgm:pt>
    <dgm:pt modelId="{2FD5B612-8EEB-4D98-94E4-DE6051A8804A}" type="sibTrans" cxnId="{EAD303ED-5C40-4AC0-A8B7-0755D5F3FB39}">
      <dgm:prSet/>
      <dgm:spPr/>
      <dgm:t>
        <a:bodyPr/>
        <a:lstStyle/>
        <a:p>
          <a:endParaRPr lang="en-GB"/>
        </a:p>
      </dgm:t>
    </dgm:pt>
    <dgm:pt modelId="{870BE1EF-E543-4C8E-B47A-1745EB0B1B0D}" type="pres">
      <dgm:prSet presAssocID="{F3570440-A662-466C-8E98-8762B34DD37C}" presName="Name0" presStyleCnt="0">
        <dgm:presLayoutVars>
          <dgm:resizeHandles/>
        </dgm:presLayoutVars>
      </dgm:prSet>
      <dgm:spPr/>
    </dgm:pt>
    <dgm:pt modelId="{4D0FE526-E871-4536-9528-ED6241210F05}" type="pres">
      <dgm:prSet presAssocID="{68D7CEB4-45D3-45AD-9414-E59261B803BA}" presName="text" presStyleLbl="node1" presStyleIdx="0" presStyleCnt="5" custScaleX="112941" custScaleY="7068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56420F-2EED-4BF7-8898-F4252A477131}" type="pres">
      <dgm:prSet presAssocID="{D1ED5E68-3D8C-4824-A1F1-8C5BD1C93C89}" presName="space" presStyleCnt="0"/>
      <dgm:spPr/>
    </dgm:pt>
    <dgm:pt modelId="{7F71114F-A0FD-4892-A810-3FEEB3DC1160}" type="pres">
      <dgm:prSet presAssocID="{C175AF50-737F-4CFE-B115-48E7B5DC1B7F}" presName="text" presStyleLbl="node1" presStyleIdx="1" presStyleCnt="5" custScaleX="99304" custScaleY="634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C783EF-4F5A-404A-A6A1-B80E5468FAB7}" type="pres">
      <dgm:prSet presAssocID="{2FD5B612-8EEB-4D98-94E4-DE6051A8804A}" presName="space" presStyleCnt="0"/>
      <dgm:spPr/>
    </dgm:pt>
    <dgm:pt modelId="{8B696099-26EE-4DC1-815C-ADA2AF11CA64}" type="pres">
      <dgm:prSet presAssocID="{6F05B396-8F36-41B3-A45B-9428CCADFC76}" presName="text" presStyleLbl="node1" presStyleIdx="2" presStyleCnt="5" custScaleX="132093" custScaleY="6920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E6E531-2C56-495A-8D37-6BE8CB38D282}" type="pres">
      <dgm:prSet presAssocID="{51249E57-962E-46EC-8927-52B40832D8C0}" presName="space" presStyleCnt="0"/>
      <dgm:spPr/>
    </dgm:pt>
    <dgm:pt modelId="{43F6446B-909B-477A-8A10-62B21E0AA41F}" type="pres">
      <dgm:prSet presAssocID="{4DCD4144-263B-419C-ACC2-7093879F1E9A}" presName="text" presStyleLbl="node1" presStyleIdx="3" presStyleCnt="5" custScaleX="116667" custScaleY="740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54BCE2-AC67-42F7-96B7-081E29356B1E}" type="pres">
      <dgm:prSet presAssocID="{E1AFB924-8BE7-4E6C-AACB-4B72BB93C601}" presName="space" presStyleCnt="0"/>
      <dgm:spPr/>
    </dgm:pt>
    <dgm:pt modelId="{1653CB1A-A974-449F-891F-DC09EC10DAB7}" type="pres">
      <dgm:prSet presAssocID="{5C19E2FB-AC1D-476C-9DFA-C14260B54B92}" presName="text" presStyleLbl="node1" presStyleIdx="4" presStyleCnt="5" custScaleX="136585" custScaleY="8112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6A72733-76E8-4109-8F94-FB4A74070D14}" srcId="{F3570440-A662-466C-8E98-8762B34DD37C}" destId="{4DCD4144-263B-419C-ACC2-7093879F1E9A}" srcOrd="3" destOrd="0" parTransId="{C201A911-D1B7-4C89-B364-CC21813A090B}" sibTransId="{E1AFB924-8BE7-4E6C-AACB-4B72BB93C601}"/>
    <dgm:cxn modelId="{A3A3CED0-0715-4CDD-B7B1-0DC9041D8E3D}" srcId="{F3570440-A662-466C-8E98-8762B34DD37C}" destId="{6F05B396-8F36-41B3-A45B-9428CCADFC76}" srcOrd="2" destOrd="0" parTransId="{DB24B2D3-07CA-44CB-A715-C1DE1D874962}" sibTransId="{51249E57-962E-46EC-8927-52B40832D8C0}"/>
    <dgm:cxn modelId="{455CCB4F-5855-441C-B446-CB6EC552CC2D}" type="presOf" srcId="{4DCD4144-263B-419C-ACC2-7093879F1E9A}" destId="{43F6446B-909B-477A-8A10-62B21E0AA41F}" srcOrd="0" destOrd="0" presId="urn:diagrams.loki3.com/VaryingWidthList"/>
    <dgm:cxn modelId="{3246DE6A-3946-4554-A6B7-F61CDA4AA768}" srcId="{F3570440-A662-466C-8E98-8762B34DD37C}" destId="{68D7CEB4-45D3-45AD-9414-E59261B803BA}" srcOrd="0" destOrd="0" parTransId="{44F046C4-B983-4CA4-9A9A-9484FB074D94}" sibTransId="{D1ED5E68-3D8C-4824-A1F1-8C5BD1C93C89}"/>
    <dgm:cxn modelId="{4FD118F8-A75F-43B9-9371-649858AC982E}" type="presOf" srcId="{F3570440-A662-466C-8E98-8762B34DD37C}" destId="{870BE1EF-E543-4C8E-B47A-1745EB0B1B0D}" srcOrd="0" destOrd="0" presId="urn:diagrams.loki3.com/VaryingWidthList"/>
    <dgm:cxn modelId="{13DC074D-6810-41DE-9C38-C9C3930EF270}" type="presOf" srcId="{6F05B396-8F36-41B3-A45B-9428CCADFC76}" destId="{8B696099-26EE-4DC1-815C-ADA2AF11CA64}" srcOrd="0" destOrd="0" presId="urn:diagrams.loki3.com/VaryingWidthList"/>
    <dgm:cxn modelId="{EAD303ED-5C40-4AC0-A8B7-0755D5F3FB39}" srcId="{F3570440-A662-466C-8E98-8762B34DD37C}" destId="{C175AF50-737F-4CFE-B115-48E7B5DC1B7F}" srcOrd="1" destOrd="0" parTransId="{D76D4B3C-9082-493A-9F57-2DDF772979EF}" sibTransId="{2FD5B612-8EEB-4D98-94E4-DE6051A8804A}"/>
    <dgm:cxn modelId="{C27492C5-9D7B-430D-9D01-60B816D3BD09}" type="presOf" srcId="{C175AF50-737F-4CFE-B115-48E7B5DC1B7F}" destId="{7F71114F-A0FD-4892-A810-3FEEB3DC1160}" srcOrd="0" destOrd="0" presId="urn:diagrams.loki3.com/VaryingWidthList"/>
    <dgm:cxn modelId="{6E24742D-7886-41E9-942E-6DD15736F35D}" srcId="{F3570440-A662-466C-8E98-8762B34DD37C}" destId="{5C19E2FB-AC1D-476C-9DFA-C14260B54B92}" srcOrd="4" destOrd="0" parTransId="{5087C956-DB8B-4A96-A2B7-2CA705B4D0C0}" sibTransId="{7746D912-A617-4CB4-8D18-D7CACCE17865}"/>
    <dgm:cxn modelId="{00EC7532-0431-4313-B543-FCA50973F010}" type="presOf" srcId="{68D7CEB4-45D3-45AD-9414-E59261B803BA}" destId="{4D0FE526-E871-4536-9528-ED6241210F05}" srcOrd="0" destOrd="0" presId="urn:diagrams.loki3.com/VaryingWidthList"/>
    <dgm:cxn modelId="{62906817-088B-4D2B-94E3-A4ACADFC0ACD}" type="presOf" srcId="{5C19E2FB-AC1D-476C-9DFA-C14260B54B92}" destId="{1653CB1A-A974-449F-891F-DC09EC10DAB7}" srcOrd="0" destOrd="0" presId="urn:diagrams.loki3.com/VaryingWidthList"/>
    <dgm:cxn modelId="{C2048E6E-F20C-4569-8491-3E05011CAE3F}" type="presParOf" srcId="{870BE1EF-E543-4C8E-B47A-1745EB0B1B0D}" destId="{4D0FE526-E871-4536-9528-ED6241210F05}" srcOrd="0" destOrd="0" presId="urn:diagrams.loki3.com/VaryingWidthList"/>
    <dgm:cxn modelId="{2EBCE52C-EE8F-439F-BC75-D17B9D013118}" type="presParOf" srcId="{870BE1EF-E543-4C8E-B47A-1745EB0B1B0D}" destId="{7756420F-2EED-4BF7-8898-F4252A477131}" srcOrd="1" destOrd="0" presId="urn:diagrams.loki3.com/VaryingWidthList"/>
    <dgm:cxn modelId="{295E6B95-E596-4052-8C9E-3013C487EEEF}" type="presParOf" srcId="{870BE1EF-E543-4C8E-B47A-1745EB0B1B0D}" destId="{7F71114F-A0FD-4892-A810-3FEEB3DC1160}" srcOrd="2" destOrd="0" presId="urn:diagrams.loki3.com/VaryingWidthList"/>
    <dgm:cxn modelId="{9E9126E9-BB23-448C-B040-52841070E7D4}" type="presParOf" srcId="{870BE1EF-E543-4C8E-B47A-1745EB0B1B0D}" destId="{12C783EF-4F5A-404A-A6A1-B80E5468FAB7}" srcOrd="3" destOrd="0" presId="urn:diagrams.loki3.com/VaryingWidthList"/>
    <dgm:cxn modelId="{0F1A6329-0A49-401E-B8D2-2563BA6EAD8C}" type="presParOf" srcId="{870BE1EF-E543-4C8E-B47A-1745EB0B1B0D}" destId="{8B696099-26EE-4DC1-815C-ADA2AF11CA64}" srcOrd="4" destOrd="0" presId="urn:diagrams.loki3.com/VaryingWidthList"/>
    <dgm:cxn modelId="{E4D7940D-1F51-4187-AE95-C95B92E587CD}" type="presParOf" srcId="{870BE1EF-E543-4C8E-B47A-1745EB0B1B0D}" destId="{98E6E531-2C56-495A-8D37-6BE8CB38D282}" srcOrd="5" destOrd="0" presId="urn:diagrams.loki3.com/VaryingWidthList"/>
    <dgm:cxn modelId="{CB10A6F6-FDF2-444B-BA73-82D07E499C8F}" type="presParOf" srcId="{870BE1EF-E543-4C8E-B47A-1745EB0B1B0D}" destId="{43F6446B-909B-477A-8A10-62B21E0AA41F}" srcOrd="6" destOrd="0" presId="urn:diagrams.loki3.com/VaryingWidthList"/>
    <dgm:cxn modelId="{84DE3C6D-68EF-4ACD-8C73-C19915AC16AC}" type="presParOf" srcId="{870BE1EF-E543-4C8E-B47A-1745EB0B1B0D}" destId="{9B54BCE2-AC67-42F7-96B7-081E29356B1E}" srcOrd="7" destOrd="0" presId="urn:diagrams.loki3.com/VaryingWidthList"/>
    <dgm:cxn modelId="{8AA6E491-D2D5-477D-9971-D21791A832BC}" type="presParOf" srcId="{870BE1EF-E543-4C8E-B47A-1745EB0B1B0D}" destId="{1653CB1A-A974-449F-891F-DC09EC10DAB7}" srcOrd="8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F3B5F-236F-451F-B836-AD039C71CC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1225550"/>
            <a:ext cx="5878513" cy="3306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16076"/>
            <a:ext cx="5388610" cy="38586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3E463-95BF-468F-98EA-745AF5BDA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14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3E463-95BF-468F-98EA-745AF5BDAE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527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3E463-95BF-468F-98EA-745AF5BDAE8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906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3E463-95BF-468F-98EA-745AF5BDAE8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159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3E463-95BF-468F-98EA-745AF5BDAE8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08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3E463-95BF-468F-98EA-745AF5BDAE8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596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3E463-95BF-468F-98EA-745AF5BDAE8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559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657" y="53009"/>
            <a:ext cx="900000" cy="8921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5/28/2020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Advanced pharmaceutical analysis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06" y="26517"/>
            <a:ext cx="900000" cy="8921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26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25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11" Type="http://schemas.microsoft.com/office/2007/relationships/hdphoto" Target="../media/hdphoto4.wdp"/><Relationship Id="rId5" Type="http://schemas.openxmlformats.org/officeDocument/2006/relationships/diagramColors" Target="../diagrams/colors6.xml"/><Relationship Id="rId10" Type="http://schemas.openxmlformats.org/officeDocument/2006/relationships/image" Target="../media/image14.png"/><Relationship Id="rId4" Type="http://schemas.openxmlformats.org/officeDocument/2006/relationships/diagramQuickStyle" Target="../diagrams/quickStyle6.xml"/><Relationship Id="rId9" Type="http://schemas.microsoft.com/office/2007/relationships/hdphoto" Target="../media/hdphoto3.wdp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notesSlide" Target="../notesSlides/notesSlide3.xml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9.jpg"/><Relationship Id="rId4" Type="http://schemas.openxmlformats.org/officeDocument/2006/relationships/image" Target="../media/image8.gif"/><Relationship Id="rId9" Type="http://schemas.microsoft.com/office/2007/relationships/diagramDrawing" Target="../diagrams/drawin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Spectrochemical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UV-VIS spectroscopy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91409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84"/>
    </mc:Choice>
    <mc:Fallback xmlns="">
      <p:transition spd="slow" advTm="798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67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51329" y="1008530"/>
                <a:ext cx="6443521" cy="3886198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altLang="zh-TW" sz="1800" dirty="0" smtClean="0">
                    <a:solidFill>
                      <a:schemeClr val="tx1"/>
                    </a:solidFill>
                  </a:rPr>
                  <a:t>Most absorption spectroscopy of organic compounds is based on transitions of </a:t>
                </a:r>
                <a:r>
                  <a:rPr lang="en-US" altLang="zh-TW" sz="1800" i="1" dirty="0">
                    <a:solidFill>
                      <a:schemeClr val="tx1"/>
                    </a:solidFill>
                    <a:latin typeface="Times New Roman" pitchFamily="18" charset="0"/>
                  </a:rPr>
                  <a:t>n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Times New Roman" pitchFamily="18" charset="0"/>
                  </a:rPr>
                  <a:t> 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or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Times New Roman" pitchFamily="18" charset="0"/>
                  </a:rPr>
                  <a:t> 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Symbol" pitchFamily="18" charset="2"/>
                  </a:rPr>
                  <a:t>p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Times New Roman" pitchFamily="18" charset="0"/>
                  </a:rPr>
                  <a:t> 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electrons to the 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Symbol" pitchFamily="18" charset="2"/>
                  </a:rPr>
                  <a:t>p*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Times New Roman" pitchFamily="18" charset="0"/>
                  </a:rPr>
                  <a:t> 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excited state</a:t>
                </a:r>
                <a:r>
                  <a:rPr lang="en-US" altLang="zh-TW" sz="1800" dirty="0" smtClean="0">
                    <a:solidFill>
                      <a:schemeClr val="tx1"/>
                    </a:solidFill>
                  </a:rPr>
                  <a:t>.</a:t>
                </a:r>
                <a:endParaRPr lang="en-US" altLang="zh-TW" sz="1800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altLang="zh-TW" sz="1800" dirty="0">
                    <a:solidFill>
                      <a:schemeClr val="tx1"/>
                    </a:solidFill>
                    <a:latin typeface="Times New Roman" pitchFamily="18" charset="0"/>
                  </a:rPr>
                  <a:t> 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These transitions fall in an experimentally convenient region of the spectrum (200 - 700 nm). </a:t>
                </a:r>
                <a:endParaRPr lang="en-US" altLang="zh-TW" sz="1800" dirty="0" smtClean="0">
                  <a:solidFill>
                    <a:schemeClr val="tx1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altLang="zh-TW" sz="1800" dirty="0" smtClean="0">
                    <a:solidFill>
                      <a:schemeClr val="tx1"/>
                    </a:solidFill>
                  </a:rPr>
                  <a:t>These 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transitions need an unsaturated group in the molecule to provide the 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Symbol" pitchFamily="18" charset="2"/>
                  </a:rPr>
                  <a:t>p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Times New Roman" pitchFamily="18" charset="0"/>
                  </a:rPr>
                  <a:t> 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electrons</a:t>
                </a:r>
                <a:r>
                  <a:rPr lang="en-US" altLang="zh-TW" sz="1800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pPr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altLang="zh-TW" sz="1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altLang="zh-TW" sz="1800" b="1" i="1" dirty="0">
                    <a:solidFill>
                      <a:schemeClr val="tx1"/>
                    </a:solidFill>
                  </a:rPr>
                  <a:t>n</a:t>
                </a:r>
                <a:r>
                  <a:rPr lang="en-US" altLang="zh-TW" sz="1800" b="1" dirty="0">
                    <a:solidFill>
                      <a:schemeClr val="tx1"/>
                    </a:solidFill>
                  </a:rPr>
                  <a:t> </a:t>
                </a:r>
                <a:r>
                  <a:rPr lang="en-US" altLang="zh-TW" sz="1800" b="1" dirty="0">
                    <a:solidFill>
                      <a:schemeClr val="tx1"/>
                    </a:solidFill>
                    <a:latin typeface="Symbol" pitchFamily="18" charset="2"/>
                  </a:rPr>
                  <a:t>® p*</a:t>
                </a:r>
                <a:r>
                  <a:rPr lang="en-US" altLang="zh-TW" sz="1800" b="1" dirty="0">
                    <a:solidFill>
                      <a:schemeClr val="tx1"/>
                    </a:solidFill>
                  </a:rPr>
                  <a:t> </a:t>
                </a:r>
                <a:r>
                  <a:rPr lang="en-US" altLang="zh-TW" sz="1800" dirty="0" smtClean="0">
                    <a:solidFill>
                      <a:schemeClr val="tx1"/>
                    </a:solidFill>
                  </a:rPr>
                  <a:t>have low (</a:t>
                </a:r>
                <a14:m>
                  <m:oMath xmlns:m="http://schemas.openxmlformats.org/officeDocument/2006/math">
                    <m:r>
                      <a:rPr lang="en-US" altLang="zh-TW" sz="1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altLang="zh-TW" sz="1800" dirty="0" smtClean="0">
                    <a:solidFill>
                      <a:schemeClr val="tx1"/>
                    </a:solidFill>
                  </a:rPr>
                  <a:t>) (10-100 L.mol</a:t>
                </a:r>
                <a:r>
                  <a:rPr lang="en-US" altLang="zh-TW" sz="1800" baseline="30000" dirty="0" smtClean="0">
                    <a:solidFill>
                      <a:schemeClr val="tx1"/>
                    </a:solidFill>
                  </a:rPr>
                  <a:t>-1</a:t>
                </a:r>
                <a:r>
                  <a:rPr lang="en-US" altLang="zh-TW" sz="1800" dirty="0" smtClean="0">
                    <a:solidFill>
                      <a:schemeClr val="tx1"/>
                    </a:solidFill>
                  </a:rPr>
                  <a:t>.cm</a:t>
                </a:r>
                <a:r>
                  <a:rPr lang="en-US" altLang="zh-TW" sz="1800" baseline="30000" dirty="0" smtClean="0">
                    <a:solidFill>
                      <a:schemeClr val="tx1"/>
                    </a:solidFill>
                  </a:rPr>
                  <a:t>-1</a:t>
                </a:r>
                <a:r>
                  <a:rPr lang="en-US" altLang="zh-TW" sz="1800" dirty="0" smtClean="0">
                    <a:solidFill>
                      <a:schemeClr val="tx1"/>
                    </a:solidFill>
                  </a:rPr>
                  <a:t>) </a:t>
                </a:r>
              </a:p>
              <a:p>
                <a:pPr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altLang="zh-TW" sz="1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altLang="zh-TW" sz="1800" b="1" dirty="0">
                    <a:solidFill>
                      <a:schemeClr val="tx1"/>
                    </a:solidFill>
                    <a:latin typeface="Symbol" pitchFamily="18" charset="2"/>
                  </a:rPr>
                  <a:t>p ® p*</a:t>
                </a:r>
                <a:r>
                  <a:rPr lang="en-US" altLang="zh-TW" sz="1800" b="1" dirty="0">
                    <a:solidFill>
                      <a:schemeClr val="tx1"/>
                    </a:solidFill>
                  </a:rPr>
                  <a:t> </a:t>
                </a:r>
                <a:r>
                  <a:rPr lang="en-US" altLang="zh-TW" sz="1800" dirty="0" smtClean="0">
                    <a:solidFill>
                      <a:schemeClr val="tx1"/>
                    </a:solidFill>
                  </a:rPr>
                  <a:t>have high (</a:t>
                </a:r>
                <a14:m>
                  <m:oMath xmlns:m="http://schemas.openxmlformats.org/officeDocument/2006/math">
                    <m:r>
                      <a:rPr lang="en-US" altLang="zh-TW" sz="1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altLang="zh-TW" sz="1800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(</a:t>
                </a:r>
                <a:r>
                  <a:rPr lang="en-US" altLang="zh-TW" sz="1800" dirty="0" smtClean="0">
                    <a:solidFill>
                      <a:schemeClr val="tx1"/>
                    </a:solidFill>
                  </a:rPr>
                  <a:t>1000-10000 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L.mol</a:t>
                </a:r>
                <a:r>
                  <a:rPr lang="en-US" altLang="zh-TW" sz="1800" baseline="30000" dirty="0">
                    <a:solidFill>
                      <a:schemeClr val="tx1"/>
                    </a:solidFill>
                  </a:rPr>
                  <a:t>-1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.cm</a:t>
                </a:r>
                <a:r>
                  <a:rPr lang="en-US" altLang="zh-TW" sz="1800" baseline="30000" dirty="0">
                    <a:solidFill>
                      <a:schemeClr val="tx1"/>
                    </a:solidFill>
                  </a:rPr>
                  <a:t>-1</a:t>
                </a:r>
                <a:r>
                  <a:rPr lang="en-US" altLang="zh-TW" sz="1800" dirty="0">
                    <a:solidFill>
                      <a:schemeClr val="tx1"/>
                    </a:solidFill>
                  </a:rPr>
                  <a:t>)</a:t>
                </a:r>
                <a:endParaRPr lang="en-US" altLang="zh-TW" sz="1800" dirty="0" smtClean="0">
                  <a:solidFill>
                    <a:schemeClr val="tx1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endParaRPr lang="en-US" altLang="zh-TW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6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51329" y="1008530"/>
                <a:ext cx="6443521" cy="3886198"/>
              </a:xfrm>
              <a:blipFill rotWithShape="0">
                <a:blip r:embed="rId5"/>
                <a:stretch>
                  <a:fillRect l="-284" b="-145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4" descr="electrn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75532" y="1740547"/>
            <a:ext cx="5013367" cy="2831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437200" y="1348732"/>
            <a:ext cx="9412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b="1" i="1" dirty="0">
                <a:latin typeface="Times New Roman" pitchFamily="18" charset="0"/>
              </a:rPr>
              <a:t>UV/VIS</a:t>
            </a: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7736365" y="1740547"/>
            <a:ext cx="127945" cy="7857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7864310" y="1740547"/>
            <a:ext cx="341499" cy="7857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1329" y="5325035"/>
                <a:ext cx="11255189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GB" dirty="0" smtClean="0">
                    <a:solidFill>
                      <a:schemeClr val="tx1"/>
                    </a:solidFill>
                  </a:rPr>
                  <a:t>With highly polar solvent, (</a:t>
                </a:r>
                <a:r>
                  <a:rPr lang="en-US" altLang="zh-TW" b="1" i="1" dirty="0">
                    <a:solidFill>
                      <a:schemeClr val="tx1"/>
                    </a:solidFill>
                  </a:rPr>
                  <a:t>n</a:t>
                </a:r>
                <a:r>
                  <a:rPr lang="en-US" altLang="zh-TW" b="1" dirty="0">
                    <a:solidFill>
                      <a:schemeClr val="tx1"/>
                    </a:solidFill>
                  </a:rPr>
                  <a:t> </a:t>
                </a:r>
                <a:r>
                  <a:rPr lang="en-US" altLang="zh-TW" b="1" dirty="0">
                    <a:solidFill>
                      <a:schemeClr val="tx1"/>
                    </a:solidFill>
                    <a:latin typeface="Symbol" pitchFamily="18" charset="2"/>
                  </a:rPr>
                  <a:t>® p*</a:t>
                </a:r>
                <a:r>
                  <a:rPr lang="en-US" altLang="zh-TW" b="1" dirty="0">
                    <a:solidFill>
                      <a:schemeClr val="tx1"/>
                    </a:solidFill>
                  </a:rPr>
                  <a:t> 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) are shifted to lower (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GB" dirty="0" smtClean="0">
                    <a:solidFill>
                      <a:schemeClr val="tx1"/>
                    </a:solidFill>
                  </a:rPr>
                  <a:t>) (</a:t>
                </a:r>
                <a:r>
                  <a:rPr lang="en-GB" i="1" u="sng" dirty="0" smtClean="0">
                    <a:solidFill>
                      <a:srgbClr val="0070C0"/>
                    </a:solidFill>
                  </a:rPr>
                  <a:t>blue shift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), due to unpaired electrons.</a:t>
                </a:r>
              </a:p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GB" dirty="0">
                    <a:solidFill>
                      <a:schemeClr val="tx1"/>
                    </a:solidFill>
                  </a:rPr>
                  <a:t>With highly polar solvent, 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(</a:t>
                </a:r>
                <a:r>
                  <a:rPr lang="en-US" altLang="zh-TW" b="1" dirty="0">
                    <a:solidFill>
                      <a:schemeClr val="tx1"/>
                    </a:solidFill>
                    <a:latin typeface="Symbol" pitchFamily="18" charset="2"/>
                  </a:rPr>
                  <a:t>p ® p*</a:t>
                </a:r>
                <a:r>
                  <a:rPr lang="en-US" altLang="zh-TW" b="1" dirty="0">
                    <a:solidFill>
                      <a:schemeClr val="tx1"/>
                    </a:solidFill>
                  </a:rPr>
                  <a:t> 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GB" dirty="0">
                    <a:solidFill>
                      <a:schemeClr val="tx1"/>
                    </a:solidFill>
                  </a:rPr>
                  <a:t>are shifted to 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higher </a:t>
                </a:r>
                <a:r>
                  <a:rPr lang="en-GB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GB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) 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(</a:t>
                </a:r>
                <a:r>
                  <a:rPr lang="en-GB" i="1" u="sng" dirty="0" smtClean="0">
                    <a:solidFill>
                      <a:srgbClr val="FF0000"/>
                    </a:solidFill>
                  </a:rPr>
                  <a:t>red </a:t>
                </a:r>
                <a:r>
                  <a:rPr lang="en-GB" i="1" u="sng" dirty="0">
                    <a:solidFill>
                      <a:srgbClr val="FF0000"/>
                    </a:solidFill>
                  </a:rPr>
                  <a:t>shift</a:t>
                </a:r>
                <a:r>
                  <a:rPr lang="en-GB" dirty="0">
                    <a:solidFill>
                      <a:schemeClr val="tx1"/>
                    </a:solidFill>
                  </a:rPr>
                  <a:t>), 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because of the attractive polarisation forces between solvent and absorbent.</a:t>
                </a:r>
                <a:endParaRPr lang="en-GB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dirty="0" smtClean="0"/>
              </a:p>
              <a:p>
                <a:pPr>
                  <a:lnSpc>
                    <a:spcPct val="150000"/>
                  </a:lnSpc>
                </a:pPr>
                <a:r>
                  <a:rPr lang="en-GB" dirty="0" smtClean="0"/>
                  <a:t> </a:t>
                </a:r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29" y="5325035"/>
                <a:ext cx="11255189" cy="2169825"/>
              </a:xfrm>
              <a:prstGeom prst="rect">
                <a:avLst/>
              </a:prstGeom>
              <a:blipFill rotWithShape="0">
                <a:blip r:embed="rId7"/>
                <a:stretch>
                  <a:fillRect l="-3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/>
          <p:cNvGrpSpPr/>
          <p:nvPr/>
        </p:nvGrpSpPr>
        <p:grpSpPr>
          <a:xfrm>
            <a:off x="4774357" y="22827"/>
            <a:ext cx="3204000" cy="900000"/>
            <a:chOff x="839503" y="777985"/>
            <a:chExt cx="3127377" cy="796573"/>
          </a:xfrm>
          <a:scene3d>
            <a:camera prst="orthographicFront"/>
            <a:lightRig rig="flat" dir="t"/>
          </a:scene3d>
        </p:grpSpPr>
        <p:sp>
          <p:nvSpPr>
            <p:cNvPr id="20" name="Rectangle 19"/>
            <p:cNvSpPr/>
            <p:nvPr/>
          </p:nvSpPr>
          <p:spPr>
            <a:xfrm>
              <a:off x="839503" y="804876"/>
              <a:ext cx="3127377" cy="769682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839503" y="777985"/>
              <a:ext cx="3127377" cy="76968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1120" tIns="71120" rIns="71120" bIns="7112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2800" kern="1200" dirty="0" smtClean="0">
                  <a:latin typeface="Times New Roman"/>
                  <a:cs typeface="Times New Roman"/>
                </a:rPr>
                <a:t>π → </a:t>
              </a:r>
              <a:r>
                <a:rPr lang="el-GR" sz="2800" kern="1200" spc="-5" dirty="0" smtClean="0">
                  <a:latin typeface="Times New Roman"/>
                  <a:cs typeface="Times New Roman"/>
                </a:rPr>
                <a:t>π*</a:t>
              </a:r>
              <a:r>
                <a:rPr lang="el-GR" sz="2800" kern="1200" spc="-70" dirty="0" smtClean="0">
                  <a:latin typeface="Times New Roman"/>
                  <a:cs typeface="Times New Roman"/>
                </a:rPr>
                <a:t> </a:t>
              </a:r>
              <a:r>
                <a:rPr lang="en-GB" sz="2800" kern="1200" spc="-5" dirty="0" smtClean="0">
                  <a:latin typeface="Times New Roman"/>
                  <a:cs typeface="Times New Roman"/>
                </a:rPr>
                <a:t>transition</a:t>
              </a:r>
              <a:endParaRPr lang="en-GB" sz="28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99256" y="59995"/>
            <a:ext cx="3132000" cy="864000"/>
            <a:chOff x="889488" y="2415349"/>
            <a:chExt cx="3027406" cy="764354"/>
          </a:xfrm>
          <a:scene3d>
            <a:camera prst="orthographicFront"/>
            <a:lightRig rig="flat" dir="t"/>
          </a:scene3d>
        </p:grpSpPr>
        <p:sp>
          <p:nvSpPr>
            <p:cNvPr id="18" name="Rectangle 17"/>
            <p:cNvSpPr/>
            <p:nvPr/>
          </p:nvSpPr>
          <p:spPr>
            <a:xfrm>
              <a:off x="889488" y="2415349"/>
              <a:ext cx="3027406" cy="764354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889488" y="2415349"/>
              <a:ext cx="3027406" cy="76435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1120" tIns="71120" rIns="71120" bIns="7112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800" kern="1200" dirty="0" smtClean="0">
                  <a:latin typeface="Times New Roman"/>
                  <a:cs typeface="Times New Roman"/>
                </a:rPr>
                <a:t>n</a:t>
              </a:r>
              <a:r>
                <a:rPr lang="el-GR" sz="2800" kern="1200" dirty="0" smtClean="0">
                  <a:latin typeface="Times New Roman"/>
                  <a:cs typeface="Times New Roman"/>
                </a:rPr>
                <a:t> → </a:t>
              </a:r>
              <a:r>
                <a:rPr lang="el-GR" sz="2800" kern="1200" spc="-5" dirty="0" smtClean="0">
                  <a:latin typeface="Times New Roman"/>
                  <a:cs typeface="Times New Roman"/>
                </a:rPr>
                <a:t>π*</a:t>
              </a:r>
              <a:r>
                <a:rPr lang="el-GR" sz="2800" kern="1200" spc="-70" dirty="0" smtClean="0">
                  <a:latin typeface="Times New Roman"/>
                  <a:cs typeface="Times New Roman"/>
                </a:rPr>
                <a:t> </a:t>
              </a:r>
              <a:r>
                <a:rPr lang="en-GB" sz="2800" kern="1200" spc="-5" dirty="0" smtClean="0">
                  <a:latin typeface="Times New Roman"/>
                  <a:cs typeface="Times New Roman"/>
                </a:rPr>
                <a:t>transition</a:t>
              </a:r>
              <a:endParaRPr lang="en-GB" sz="2800" kern="1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027897" y="2170851"/>
            <a:ext cx="576000" cy="1692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7494505" y="2148440"/>
            <a:ext cx="504000" cy="1512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65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69"/>
    </mc:Choice>
    <mc:Fallback xmlns="">
      <p:transition spd="slow" advTm="10276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1" y="175351"/>
            <a:ext cx="11362764" cy="1609344"/>
          </a:xfrm>
        </p:spPr>
        <p:txBody>
          <a:bodyPr>
            <a:noAutofit/>
          </a:bodyPr>
          <a:lstStyle/>
          <a:p>
            <a:r>
              <a:rPr lang="en-US" altLang="zh-TW" sz="2800" b="1" cap="none" dirty="0" smtClean="0">
                <a:solidFill>
                  <a:srgbClr val="C00000"/>
                </a:solidFill>
                <a:latin typeface="Symbol" pitchFamily="18" charset="2"/>
                <a:ea typeface="標楷體" panose="03000509000000000000" pitchFamily="65" charset="-120"/>
                <a:cs typeface="+mn-cs"/>
              </a:rPr>
              <a:t>(p </a:t>
            </a:r>
            <a:r>
              <a:rPr lang="en-US" altLang="zh-TW" sz="2800" b="1" cap="none" dirty="0">
                <a:solidFill>
                  <a:srgbClr val="C00000"/>
                </a:solidFill>
                <a:latin typeface="Symbol" pitchFamily="18" charset="2"/>
                <a:ea typeface="標楷體" panose="03000509000000000000" pitchFamily="65" charset="-120"/>
                <a:cs typeface="+mn-cs"/>
              </a:rPr>
              <a:t>® p</a:t>
            </a:r>
            <a:r>
              <a:rPr lang="en-US" altLang="zh-TW" sz="2800" b="1" cap="none" dirty="0" smtClean="0">
                <a:solidFill>
                  <a:srgbClr val="C00000"/>
                </a:solidFill>
                <a:latin typeface="Symbol" pitchFamily="18" charset="2"/>
                <a:ea typeface="標楷體" panose="03000509000000000000" pitchFamily="65" charset="-120"/>
                <a:cs typeface="+mn-cs"/>
              </a:rPr>
              <a:t>*</a:t>
            </a:r>
            <a:r>
              <a:rPr lang="en-GB" sz="2800" dirty="0" smtClean="0">
                <a:solidFill>
                  <a:srgbClr val="C00000"/>
                </a:solidFill>
              </a:rPr>
              <a:t>)Transition </a:t>
            </a:r>
            <a:r>
              <a:rPr lang="en-GB" sz="2800" dirty="0">
                <a:solidFill>
                  <a:srgbClr val="C00000"/>
                </a:solidFill>
              </a:rPr>
              <a:t>is the most convenient and useful transition in UV-Vis   Spectroscopy. Why?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765" y="1381285"/>
            <a:ext cx="1052904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 </a:t>
            </a:r>
            <a:r>
              <a:rPr lang="en-GB" sz="2400" dirty="0"/>
              <a:t>π−π* </a:t>
            </a:r>
            <a:r>
              <a:rPr lang="en-GB" sz="2400" dirty="0" smtClean="0"/>
              <a:t>transition </a:t>
            </a:r>
            <a:r>
              <a:rPr lang="en-GB" sz="2000" dirty="0" smtClean="0"/>
              <a:t> </a:t>
            </a:r>
            <a:r>
              <a:rPr lang="en-GB" sz="2400" dirty="0" smtClean="0"/>
              <a:t>is the </a:t>
            </a:r>
            <a:r>
              <a:rPr lang="en-GB" sz="2400" dirty="0"/>
              <a:t>most frequently used transition </a:t>
            </a:r>
            <a:r>
              <a:rPr lang="en-GB" sz="2400" dirty="0" smtClean="0"/>
              <a:t>for </a:t>
            </a:r>
            <a:r>
              <a:rPr lang="en-GB" sz="2400" dirty="0"/>
              <a:t>the following reasons: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/>
              <a:t>The  </a:t>
            </a:r>
            <a:r>
              <a:rPr lang="az-Cyrl-AZ" sz="2000" dirty="0" smtClean="0">
                <a:latin typeface="Comic Sans MS" panose="030F0702030302020204" pitchFamily="66" charset="0"/>
              </a:rPr>
              <a:t>Є</a:t>
            </a:r>
            <a:r>
              <a:rPr lang="en-GB" sz="2000" dirty="0" smtClean="0">
                <a:latin typeface="Comic Sans MS" panose="030F0702030302020204" pitchFamily="66" charset="0"/>
              </a:rPr>
              <a:t> </a:t>
            </a:r>
            <a:r>
              <a:rPr lang="en-GB" sz="2000" dirty="0" smtClean="0"/>
              <a:t>for  </a:t>
            </a:r>
            <a:r>
              <a:rPr lang="en-GB" sz="2000" dirty="0"/>
              <a:t>the  π−π*   transition  is  </a:t>
            </a:r>
            <a:r>
              <a:rPr lang="en-GB" sz="2000" dirty="0">
                <a:solidFill>
                  <a:srgbClr val="C00000"/>
                </a:solidFill>
              </a:rPr>
              <a:t>high  </a:t>
            </a:r>
            <a:r>
              <a:rPr lang="en-GB" sz="2000" dirty="0"/>
              <a:t>allowing  sensitive   determinations.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/>
              <a:t>The energy required is </a:t>
            </a:r>
            <a:r>
              <a:rPr lang="en-GB" sz="2000" dirty="0">
                <a:solidFill>
                  <a:srgbClr val="C00000"/>
                </a:solidFill>
              </a:rPr>
              <a:t>moderate</a:t>
            </a:r>
            <a:r>
              <a:rPr lang="en-GB" sz="2000" dirty="0"/>
              <a:t>, far less than dissociation energy.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/>
              <a:t> In presence of the most convenient solvent (water), the energy required for a π−π* transition is usually smaller</a:t>
            </a:r>
            <a:r>
              <a:rPr lang="en-GB" sz="2000" dirty="0" smtClean="0"/>
              <a:t>.</a:t>
            </a:r>
          </a:p>
          <a:p>
            <a:pPr>
              <a:lnSpc>
                <a:spcPct val="150000"/>
              </a:lnSpc>
            </a:pPr>
            <a:endParaRPr lang="en-GB" sz="2000" dirty="0"/>
          </a:p>
        </p:txBody>
      </p:sp>
      <p:graphicFrame>
        <p:nvGraphicFramePr>
          <p:cNvPr id="4" name="Group 4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566425"/>
              </p:ext>
            </p:extLst>
          </p:nvPr>
        </p:nvGraphicFramePr>
        <p:xfrm>
          <a:off x="2417576" y="4035504"/>
          <a:ext cx="7273925" cy="2758991"/>
        </p:xfrm>
        <a:graphic>
          <a:graphicData uri="http://schemas.openxmlformats.org/drawingml/2006/table">
            <a:tbl>
              <a:tblPr/>
              <a:tblGrid>
                <a:gridCol w="2232025"/>
                <a:gridCol w="1800225"/>
                <a:gridCol w="1657350"/>
                <a:gridCol w="1584325"/>
              </a:tblGrid>
              <a:tr h="4160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Chromophore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Excitation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l</a:t>
                      </a:r>
                      <a:r>
                        <a:rPr kumimoji="1" lang="en-US" altLang="zh-TW" sz="1800" b="1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max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, nm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Solvent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06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C=C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→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*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171</a:t>
                      </a: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hexane</a:t>
                      </a: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C=O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n→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*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*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290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180</a:t>
                      </a: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hexane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hexane</a:t>
                      </a: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N=O</a:t>
                      </a: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n→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*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*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275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200</a:t>
                      </a: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ethanol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ethanol</a:t>
                      </a: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70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C-X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MingLiU"/>
                          <a:ea typeface="PMingLiU" pitchFamily="18" charset="-120"/>
                          <a:cs typeface="Arial" pitchFamily="34" charset="0"/>
                        </a:rPr>
                        <a:t> 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X=Br, I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n→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s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*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n→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  <a:ea typeface="Times New Roman" pitchFamily="18" charset="0"/>
                          <a:cs typeface="Arial" pitchFamily="34" charset="0"/>
                        </a:rPr>
                        <a:t>s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*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205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255</a:t>
                      </a: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hexane</a:t>
                      </a:r>
                      <a:b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</a:b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hexane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64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809"/>
    </mc:Choice>
    <mc:Fallback xmlns="">
      <p:transition spd="slow" advTm="83809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882524"/>
              </p:ext>
            </p:extLst>
          </p:nvPr>
        </p:nvGraphicFramePr>
        <p:xfrm>
          <a:off x="-242047" y="1707776"/>
          <a:ext cx="3913075" cy="4007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45459" y="403412"/>
            <a:ext cx="9036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Factors influencing </a:t>
            </a:r>
            <a:r>
              <a:rPr lang="en-GB" sz="3600" dirty="0" err="1" smtClean="0"/>
              <a:t>uv</a:t>
            </a:r>
            <a:r>
              <a:rPr lang="en-GB" sz="3600" dirty="0" smtClean="0"/>
              <a:t>-vis absorption</a:t>
            </a:r>
            <a:endParaRPr lang="en-GB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173506" y="1492624"/>
            <a:ext cx="818925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 smtClean="0"/>
              <a:t> </a:t>
            </a:r>
            <a:r>
              <a:rPr lang="en-GB" sz="2000" dirty="0"/>
              <a:t>This depends on </a:t>
            </a:r>
            <a:r>
              <a:rPr lang="en-GB" sz="2000" dirty="0">
                <a:solidFill>
                  <a:srgbClr val="C00000"/>
                </a:solidFill>
              </a:rPr>
              <a:t>the nature of the interaction </a:t>
            </a:r>
            <a:r>
              <a:rPr lang="en-GB" sz="2000" dirty="0"/>
              <a:t>of the  particular solvent with the environment of the chromophore in the  molecule under study</a:t>
            </a:r>
            <a:r>
              <a:rPr lang="en-GB" sz="2000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/>
              <a:t>It is usually observed that </a:t>
            </a:r>
            <a:r>
              <a:rPr lang="en-GB" sz="2000" dirty="0">
                <a:solidFill>
                  <a:srgbClr val="C00000"/>
                </a:solidFill>
              </a:rPr>
              <a:t>ethanol</a:t>
            </a:r>
            <a:r>
              <a:rPr lang="en-GB" sz="2000" dirty="0"/>
              <a:t> solutions give absorption maxima at </a:t>
            </a:r>
            <a:r>
              <a:rPr lang="en-GB" sz="2000" dirty="0">
                <a:solidFill>
                  <a:srgbClr val="C00000"/>
                </a:solidFill>
              </a:rPr>
              <a:t>longer </a:t>
            </a:r>
            <a:r>
              <a:rPr lang="en-GB" sz="2000" dirty="0" smtClean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𝝀</a:t>
            </a:r>
            <a:r>
              <a:rPr lang="en-GB" sz="2000" dirty="0" smtClean="0">
                <a:solidFill>
                  <a:srgbClr val="C00000"/>
                </a:solidFill>
              </a:rPr>
              <a:t>  </a:t>
            </a:r>
            <a:r>
              <a:rPr lang="en-GB" sz="2000" dirty="0"/>
              <a:t>than </a:t>
            </a:r>
            <a:r>
              <a:rPr lang="en-GB" sz="2000" dirty="0">
                <a:solidFill>
                  <a:srgbClr val="C00000"/>
                </a:solidFill>
              </a:rPr>
              <a:t>hexane</a:t>
            </a:r>
            <a:r>
              <a:rPr lang="en-GB" sz="2000" dirty="0"/>
              <a:t> </a:t>
            </a:r>
            <a:r>
              <a:rPr lang="en-GB" sz="2000" dirty="0" smtClean="0"/>
              <a:t>solutions.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 smtClean="0"/>
              <a:t> </a:t>
            </a:r>
            <a:r>
              <a:rPr lang="en-GB" sz="2000" dirty="0"/>
              <a:t>C</a:t>
            </a:r>
            <a:r>
              <a:rPr lang="en-GB" sz="2000" dirty="0" smtClean="0"/>
              <a:t>hanges </a:t>
            </a:r>
            <a:r>
              <a:rPr lang="en-GB" sz="2000" dirty="0"/>
              <a:t>in the </a:t>
            </a:r>
            <a:r>
              <a:rPr lang="en-GB" sz="2000" u="sng" dirty="0"/>
              <a:t>polarity of the solvent </a:t>
            </a:r>
            <a:r>
              <a:rPr lang="en-GB" sz="2000" dirty="0"/>
              <a:t>can influence </a:t>
            </a:r>
            <a:r>
              <a:rPr lang="en-GB" sz="2000" dirty="0" smtClean="0"/>
              <a:t>shifts to </a:t>
            </a:r>
            <a:r>
              <a:rPr lang="en-GB" sz="2000" dirty="0"/>
              <a:t>longer or shorter </a:t>
            </a:r>
            <a:r>
              <a:rPr lang="en-GB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𝝀,</a:t>
            </a:r>
            <a:r>
              <a:rPr lang="en-GB" sz="2000" dirty="0" smtClean="0"/>
              <a:t> by changing </a:t>
            </a:r>
            <a:r>
              <a:rPr lang="en-GB" sz="2000" dirty="0"/>
              <a:t>in the energy gap between these electronic </a:t>
            </a:r>
            <a:r>
              <a:rPr lang="en-GB" sz="2000" dirty="0" smtClean="0"/>
              <a:t>states.</a:t>
            </a:r>
          </a:p>
          <a:p>
            <a:endParaRPr lang="en-GB" sz="2000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b="1" dirty="0"/>
              <a:t>Non-polar solvents </a:t>
            </a:r>
            <a:r>
              <a:rPr lang="en-GB" sz="2000" dirty="0"/>
              <a:t>(</a:t>
            </a:r>
            <a:r>
              <a:rPr lang="en-GB" sz="2000" dirty="0" smtClean="0"/>
              <a:t>saturated hydrocarbons) </a:t>
            </a:r>
            <a:r>
              <a:rPr lang="en-GB" sz="2000" b="1" dirty="0">
                <a:solidFill>
                  <a:srgbClr val="FF0000"/>
                </a:solidFill>
              </a:rPr>
              <a:t>do not </a:t>
            </a:r>
            <a:r>
              <a:rPr lang="en-GB" sz="2000" dirty="0"/>
              <a:t>interact with solute  molecules either in the ground or excited state. </a:t>
            </a:r>
          </a:p>
          <a:p>
            <a:endParaRPr lang="en-GB" sz="2000" dirty="0"/>
          </a:p>
          <a:p>
            <a:endParaRPr lang="en-GB" sz="20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GB" sz="2000" dirty="0"/>
          </a:p>
          <a:p>
            <a:pPr algn="just">
              <a:lnSpc>
                <a:spcPct val="150000"/>
              </a:lnSpc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33851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672"/>
    </mc:Choice>
    <mc:Fallback xmlns="">
      <p:transition spd="slow" advTm="79672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45459" y="403412"/>
            <a:ext cx="9036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Factors influencing </a:t>
            </a:r>
            <a:r>
              <a:rPr lang="en-GB" sz="3600" dirty="0" err="1" smtClean="0"/>
              <a:t>uv</a:t>
            </a:r>
            <a:r>
              <a:rPr lang="en-GB" sz="3600" dirty="0" smtClean="0"/>
              <a:t>-vis absorption</a:t>
            </a:r>
            <a:endParaRPr lang="en-GB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388659" y="1465728"/>
            <a:ext cx="801444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 smtClean="0"/>
              <a:t>The </a:t>
            </a:r>
            <a:r>
              <a:rPr lang="en-GB" sz="2000" dirty="0"/>
              <a:t>buffer though needs to be </a:t>
            </a:r>
            <a:r>
              <a:rPr lang="en-GB" sz="2000" dirty="0">
                <a:solidFill>
                  <a:srgbClr val="C00000"/>
                </a:solidFill>
              </a:rPr>
              <a:t>transparent</a:t>
            </a:r>
            <a:r>
              <a:rPr lang="en-GB" sz="2000" dirty="0"/>
              <a:t> over </a:t>
            </a:r>
            <a:r>
              <a:rPr lang="en-GB" sz="2000" dirty="0" smtClean="0"/>
              <a:t>the wavelength </a:t>
            </a:r>
            <a:r>
              <a:rPr lang="en-GB" sz="2000" dirty="0"/>
              <a:t>range of the </a:t>
            </a:r>
            <a:r>
              <a:rPr lang="en-GB" sz="2000" dirty="0" smtClean="0"/>
              <a:t>measurements. </a:t>
            </a:r>
            <a:r>
              <a:rPr lang="en-GB" sz="2000" dirty="0"/>
              <a:t>I</a:t>
            </a:r>
            <a:r>
              <a:rPr lang="en-GB" sz="2000" dirty="0" smtClean="0"/>
              <a:t>f </a:t>
            </a:r>
            <a:r>
              <a:rPr lang="en-GB" sz="2000" dirty="0"/>
              <a:t>the </a:t>
            </a:r>
            <a:r>
              <a:rPr lang="en-GB" sz="2000" dirty="0" smtClean="0"/>
              <a:t>buffer absorbs </a:t>
            </a:r>
            <a:r>
              <a:rPr lang="en-GB" sz="2000" dirty="0"/>
              <a:t>radiation, absorbance readings attributed to </a:t>
            </a:r>
            <a:r>
              <a:rPr lang="en-GB" sz="2000" dirty="0" smtClean="0"/>
              <a:t>the </a:t>
            </a:r>
            <a:r>
              <a:rPr lang="en-GB" sz="2000" dirty="0" err="1" smtClean="0"/>
              <a:t>analyte</a:t>
            </a:r>
            <a:r>
              <a:rPr lang="en-GB" sz="2000" dirty="0" smtClean="0"/>
              <a:t> </a:t>
            </a:r>
            <a:r>
              <a:rPr lang="en-GB" sz="2000" dirty="0"/>
              <a:t>may be higher than they should </a:t>
            </a:r>
            <a:r>
              <a:rPr lang="en-GB" sz="2000" u="sng" dirty="0"/>
              <a:t>because the </a:t>
            </a:r>
            <a:r>
              <a:rPr lang="en-GB" sz="2000" u="sng" dirty="0" smtClean="0"/>
              <a:t>buffer and </a:t>
            </a:r>
            <a:r>
              <a:rPr lang="en-GB" sz="2000" u="sng" dirty="0" err="1"/>
              <a:t>analyte</a:t>
            </a:r>
            <a:r>
              <a:rPr lang="en-GB" sz="2000" u="sng" dirty="0"/>
              <a:t> absorptions will add together at </a:t>
            </a:r>
            <a:r>
              <a:rPr lang="en-GB" sz="2000" u="sng" dirty="0" smtClean="0"/>
              <a:t>each wavelength</a:t>
            </a:r>
            <a:r>
              <a:rPr lang="en-GB" sz="2000" dirty="0" smtClean="0"/>
              <a:t>.</a:t>
            </a:r>
            <a:endParaRPr lang="en-GB" sz="20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/>
              <a:t>If the optimum pH buffer solution is suitable with </a:t>
            </a:r>
            <a:r>
              <a:rPr lang="en-GB" sz="2000" dirty="0" err="1"/>
              <a:t>analyte</a:t>
            </a:r>
            <a:r>
              <a:rPr lang="en-GB" sz="2000" dirty="0"/>
              <a:t>, The absorbance spectra will show clear peak of the </a:t>
            </a:r>
            <a:r>
              <a:rPr lang="en-GB" sz="2000" dirty="0" err="1" smtClean="0"/>
              <a:t>analyte</a:t>
            </a:r>
            <a:r>
              <a:rPr lang="en-GB" sz="2000" dirty="0"/>
              <a:t>, and vice versa.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GB" sz="20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GB" sz="2000" dirty="0"/>
          </a:p>
          <a:p>
            <a:endParaRPr lang="en-GB" sz="2000" dirty="0"/>
          </a:p>
        </p:txBody>
      </p:sp>
      <p:graphicFrame>
        <p:nvGraphicFramePr>
          <p:cNvPr id="6" name="Content Placeholder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3760123"/>
              </p:ext>
            </p:extLst>
          </p:nvPr>
        </p:nvGraphicFramePr>
        <p:xfrm>
          <a:off x="-242047" y="1707776"/>
          <a:ext cx="3913075" cy="4007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095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071"/>
    </mc:Choice>
    <mc:Fallback xmlns="">
      <p:transition spd="slow" advTm="6107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45459" y="403412"/>
            <a:ext cx="9036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Factors influencing </a:t>
            </a:r>
            <a:r>
              <a:rPr lang="en-GB" sz="3600" dirty="0" err="1" smtClean="0"/>
              <a:t>uv</a:t>
            </a:r>
            <a:r>
              <a:rPr lang="en-GB" sz="3600" dirty="0" smtClean="0"/>
              <a:t>-vis absorption</a:t>
            </a:r>
            <a:endParaRPr lang="en-GB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388659" y="1129553"/>
            <a:ext cx="78934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 smtClean="0"/>
              <a:t>To </a:t>
            </a:r>
            <a:r>
              <a:rPr lang="en-GB" sz="2000" dirty="0"/>
              <a:t>get more accurate </a:t>
            </a:r>
            <a:r>
              <a:rPr lang="en-GB" sz="2000" dirty="0" smtClean="0"/>
              <a:t>results, the spectrum </a:t>
            </a:r>
            <a:r>
              <a:rPr lang="en-GB" sz="2000" dirty="0"/>
              <a:t>needs to taken at a specified or </a:t>
            </a:r>
            <a:r>
              <a:rPr lang="en-GB" sz="2000" dirty="0" smtClean="0"/>
              <a:t>constant temperature</a:t>
            </a:r>
            <a:r>
              <a:rPr lang="en-GB" sz="2000" dirty="0"/>
              <a:t>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chemeClr val="accent1"/>
                </a:solidFill>
              </a:rPr>
              <a:t>Band </a:t>
            </a:r>
            <a:r>
              <a:rPr lang="en-GB" sz="2000" dirty="0">
                <a:solidFill>
                  <a:schemeClr val="accent1"/>
                </a:solidFill>
              </a:rPr>
              <a:t>sharpness </a:t>
            </a:r>
            <a:r>
              <a:rPr lang="en-GB" sz="2000" dirty="0"/>
              <a:t>increases with </a:t>
            </a:r>
            <a:r>
              <a:rPr lang="en-GB" sz="2000" dirty="0" smtClean="0"/>
              <a:t>decreasing temperature</a:t>
            </a:r>
            <a:r>
              <a:rPr lang="en-GB" sz="2000" dirty="0"/>
              <a:t>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chemeClr val="accent1"/>
                </a:solidFill>
              </a:rPr>
              <a:t>Position </a:t>
            </a:r>
            <a:r>
              <a:rPr lang="en-GB" sz="2000" dirty="0">
                <a:solidFill>
                  <a:schemeClr val="accent1"/>
                </a:solidFill>
              </a:rPr>
              <a:t>of absorption maximum</a:t>
            </a:r>
            <a:r>
              <a:rPr lang="en-GB" sz="2000" dirty="0"/>
              <a:t> does not </a:t>
            </a:r>
            <a:r>
              <a:rPr lang="en-GB" sz="2000" dirty="0" smtClean="0"/>
              <a:t>move or </a:t>
            </a:r>
            <a:r>
              <a:rPr lang="en-GB" sz="2000" dirty="0"/>
              <a:t>moves very little towards the longer </a:t>
            </a:r>
            <a:r>
              <a:rPr lang="en-GB" sz="2000" dirty="0" smtClean="0"/>
              <a:t>wavelength side</a:t>
            </a:r>
            <a:r>
              <a:rPr lang="en-GB" sz="2000" dirty="0"/>
              <a:t>, with decreasing temperature.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chemeClr val="accent1"/>
                </a:solidFill>
              </a:rPr>
              <a:t>The </a:t>
            </a:r>
            <a:r>
              <a:rPr lang="en-GB" sz="2000" dirty="0">
                <a:solidFill>
                  <a:schemeClr val="accent1"/>
                </a:solidFill>
              </a:rPr>
              <a:t>total absorption intensity</a:t>
            </a:r>
            <a:r>
              <a:rPr lang="en-GB" sz="2000" dirty="0"/>
              <a:t> is </a:t>
            </a:r>
            <a:r>
              <a:rPr lang="en-GB" sz="2000" dirty="0" smtClean="0"/>
              <a:t>approximately independent </a:t>
            </a:r>
            <a:r>
              <a:rPr lang="en-GB" sz="2000" dirty="0"/>
              <a:t>of the temperature.</a:t>
            </a:r>
          </a:p>
        </p:txBody>
      </p:sp>
      <p:graphicFrame>
        <p:nvGraphicFramePr>
          <p:cNvPr id="6" name="Content Placeholder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5544618"/>
              </p:ext>
            </p:extLst>
          </p:nvPr>
        </p:nvGraphicFramePr>
        <p:xfrm>
          <a:off x="-242047" y="1707776"/>
          <a:ext cx="3913075" cy="4007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115" y="4412131"/>
            <a:ext cx="3564000" cy="236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0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444"/>
    </mc:Choice>
    <mc:Fallback xmlns="">
      <p:transition spd="slow" advTm="41444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45459" y="403412"/>
            <a:ext cx="9036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Factors influencing </a:t>
            </a:r>
            <a:r>
              <a:rPr lang="en-GB" sz="3600" dirty="0" err="1" smtClean="0"/>
              <a:t>uv</a:t>
            </a:r>
            <a:r>
              <a:rPr lang="en-GB" sz="3600" dirty="0" smtClean="0"/>
              <a:t>-vis absorption</a:t>
            </a:r>
            <a:endParaRPr lang="en-GB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388659" y="1129553"/>
            <a:ext cx="851198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/>
              <a:t>S</a:t>
            </a:r>
            <a:r>
              <a:rPr lang="en-GB" sz="2000" dirty="0" smtClean="0"/>
              <a:t>ample </a:t>
            </a:r>
            <a:r>
              <a:rPr lang="en-GB" sz="2000" dirty="0"/>
              <a:t>concentration is </a:t>
            </a:r>
            <a:r>
              <a:rPr lang="en-GB" sz="2000" dirty="0" smtClean="0"/>
              <a:t>proportional to </a:t>
            </a:r>
            <a:r>
              <a:rPr lang="en-GB" sz="2000" dirty="0"/>
              <a:t>the intensity of the absorption.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 smtClean="0"/>
              <a:t> </a:t>
            </a:r>
            <a:r>
              <a:rPr lang="en-GB" sz="2000" dirty="0"/>
              <a:t>At high concentrations however, molecular </a:t>
            </a:r>
            <a:r>
              <a:rPr lang="en-GB" sz="2000" dirty="0" smtClean="0"/>
              <a:t>interactions can </a:t>
            </a:r>
            <a:r>
              <a:rPr lang="en-GB" sz="2000" dirty="0"/>
              <a:t>take place </a:t>
            </a:r>
            <a:r>
              <a:rPr lang="en-GB" sz="2000" dirty="0" smtClean="0"/>
              <a:t>causing changes </a:t>
            </a:r>
            <a:r>
              <a:rPr lang="en-GB" sz="2000" dirty="0"/>
              <a:t>to the </a:t>
            </a:r>
            <a:r>
              <a:rPr lang="en-GB" sz="2000" dirty="0">
                <a:solidFill>
                  <a:srgbClr val="C00000"/>
                </a:solidFill>
              </a:rPr>
              <a:t>position</a:t>
            </a:r>
            <a:r>
              <a:rPr lang="en-GB" sz="2000" dirty="0"/>
              <a:t> and </a:t>
            </a:r>
            <a:r>
              <a:rPr lang="en-GB" sz="2000" dirty="0">
                <a:solidFill>
                  <a:srgbClr val="C00000"/>
                </a:solidFill>
              </a:rPr>
              <a:t>shape</a:t>
            </a:r>
            <a:r>
              <a:rPr lang="en-GB" sz="2000" dirty="0"/>
              <a:t> of absorption bands.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 smtClean="0"/>
              <a:t>Such </a:t>
            </a:r>
            <a:r>
              <a:rPr lang="en-GB" sz="2000" dirty="0"/>
              <a:t>an outcome can affect </a:t>
            </a:r>
            <a:r>
              <a:rPr lang="en-GB" sz="2000" dirty="0">
                <a:solidFill>
                  <a:srgbClr val="C00000"/>
                </a:solidFill>
              </a:rPr>
              <a:t>the linearity </a:t>
            </a:r>
            <a:r>
              <a:rPr lang="en-GB" sz="2000" dirty="0"/>
              <a:t>of </a:t>
            </a:r>
            <a:r>
              <a:rPr lang="en-GB" sz="2000" dirty="0" smtClean="0"/>
              <a:t>the relationship </a:t>
            </a:r>
            <a:r>
              <a:rPr lang="en-GB" sz="2000" dirty="0"/>
              <a:t>between sample concentration </a:t>
            </a:r>
            <a:r>
              <a:rPr lang="en-GB" sz="2000" dirty="0" smtClean="0"/>
              <a:t>and absorbance.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/>
              <a:t>Higher the concentration of the </a:t>
            </a:r>
            <a:r>
              <a:rPr lang="en-GB" sz="2000" dirty="0" err="1"/>
              <a:t>analyte</a:t>
            </a:r>
            <a:r>
              <a:rPr lang="en-GB" sz="2000" dirty="0"/>
              <a:t> show higher </a:t>
            </a:r>
            <a:r>
              <a:rPr lang="en-GB" sz="2000" dirty="0" smtClean="0"/>
              <a:t>absorbance they probably </a:t>
            </a:r>
            <a:r>
              <a:rPr lang="en-GB" sz="2000" dirty="0" smtClean="0">
                <a:solidFill>
                  <a:srgbClr val="C00000"/>
                </a:solidFill>
              </a:rPr>
              <a:t>don’t </a:t>
            </a:r>
            <a:r>
              <a:rPr lang="en-GB" sz="2000" dirty="0">
                <a:solidFill>
                  <a:srgbClr val="C00000"/>
                </a:solidFill>
              </a:rPr>
              <a:t>follow 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smtClean="0"/>
              <a:t>Beer-Lambert’s </a:t>
            </a:r>
            <a:r>
              <a:rPr lang="en-GB" sz="2000" dirty="0"/>
              <a:t>law.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 smtClean="0"/>
              <a:t>Optimum </a:t>
            </a:r>
            <a:r>
              <a:rPr lang="en-GB" sz="2000" dirty="0"/>
              <a:t>concentration of </a:t>
            </a:r>
            <a:r>
              <a:rPr lang="en-GB" sz="2000" dirty="0" err="1"/>
              <a:t>analyte</a:t>
            </a:r>
            <a:r>
              <a:rPr lang="en-GB" sz="2000" dirty="0"/>
              <a:t> will be use , the </a:t>
            </a:r>
            <a:r>
              <a:rPr lang="en-GB" sz="2000" dirty="0" smtClean="0"/>
              <a:t>absorbance will </a:t>
            </a:r>
            <a:r>
              <a:rPr lang="en-GB" sz="2000" dirty="0"/>
              <a:t>below then </a:t>
            </a:r>
            <a:r>
              <a:rPr lang="en-GB" sz="2000" dirty="0" smtClean="0"/>
              <a:t>(0.8) </a:t>
            </a:r>
            <a:r>
              <a:rPr lang="en-GB" sz="2000" dirty="0"/>
              <a:t>.</a:t>
            </a:r>
          </a:p>
        </p:txBody>
      </p:sp>
      <p:graphicFrame>
        <p:nvGraphicFramePr>
          <p:cNvPr id="6" name="Content Placeholder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9163720"/>
              </p:ext>
            </p:extLst>
          </p:nvPr>
        </p:nvGraphicFramePr>
        <p:xfrm>
          <a:off x="-242047" y="1707776"/>
          <a:ext cx="3913075" cy="4007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143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984"/>
    </mc:Choice>
    <mc:Fallback xmlns="">
      <p:transition spd="slow" advTm="83984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45459" y="403412"/>
            <a:ext cx="9036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Factors influencing </a:t>
            </a:r>
            <a:r>
              <a:rPr lang="en-GB" sz="3600" dirty="0" err="1" smtClean="0"/>
              <a:t>uv</a:t>
            </a:r>
            <a:r>
              <a:rPr lang="en-GB" sz="3600" dirty="0" smtClean="0"/>
              <a:t>-vis absorption</a:t>
            </a:r>
            <a:endParaRPr lang="en-GB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388659" y="1129553"/>
            <a:ext cx="851198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GB" dirty="0"/>
              <a:t>Wavelength of UV radiation that causes </a:t>
            </a:r>
            <a:r>
              <a:rPr lang="en-US" altLang="zh-TW" b="1" dirty="0">
                <a:latin typeface="Symbol" pitchFamily="18" charset="2"/>
              </a:rPr>
              <a:t>p ® p*</a:t>
            </a:r>
            <a:r>
              <a:rPr lang="en-US" altLang="zh-TW" b="1" dirty="0"/>
              <a:t> </a:t>
            </a:r>
            <a:r>
              <a:rPr lang="en-GB" dirty="0" smtClean="0"/>
              <a:t>excitation </a:t>
            </a:r>
            <a:r>
              <a:rPr lang="en-GB" dirty="0"/>
              <a:t>in a conjugated molecule ultimately depends on the nature of the conjugated system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GB" dirty="0"/>
              <a:t>Degree of conjugation has a significant influence on the </a:t>
            </a:r>
            <a:r>
              <a:rPr lang="en-GB" dirty="0" smtClean="0"/>
              <a:t>wavelength and molar absorptivity.</a:t>
            </a:r>
            <a:endParaRPr lang="en-GB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GB" sz="2000" dirty="0"/>
          </a:p>
        </p:txBody>
      </p:sp>
      <p:graphicFrame>
        <p:nvGraphicFramePr>
          <p:cNvPr id="6" name="Content Placeholder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2820383"/>
              </p:ext>
            </p:extLst>
          </p:nvPr>
        </p:nvGraphicFramePr>
        <p:xfrm>
          <a:off x="-242047" y="1707776"/>
          <a:ext cx="3913075" cy="4007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Content Placeholder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44348" y="2326376"/>
            <a:ext cx="4953632" cy="298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239" y="5415379"/>
            <a:ext cx="5622283" cy="1321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313121" y="5864191"/>
            <a:ext cx="5148000" cy="904163"/>
            <a:chOff x="313121" y="5864191"/>
            <a:chExt cx="5148000" cy="904163"/>
          </a:xfrm>
        </p:grpSpPr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21" y="5864191"/>
              <a:ext cx="5148000" cy="8914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376518" y="6511199"/>
              <a:ext cx="1021976" cy="2257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83541" y="6511199"/>
              <a:ext cx="1712255" cy="257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4968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730"/>
    </mc:Choice>
    <mc:Fallback xmlns="">
      <p:transition spd="slow" advTm="14573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51383136"/>
              </p:ext>
            </p:extLst>
          </p:nvPr>
        </p:nvGraphicFramePr>
        <p:xfrm>
          <a:off x="6711746" y="733821"/>
          <a:ext cx="3773153" cy="768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ChemSketch" r:id="rId3" imgW="1481328" imgH="301752" progId="ACD.ChemSketch.20">
                  <p:embed/>
                </p:oleObj>
              </mc:Choice>
              <mc:Fallback>
                <p:oleObj name="ChemSketch" r:id="rId3" imgW="1481328" imgH="301752" progId="ACD.ChemSketch.2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746" y="733821"/>
                        <a:ext cx="3773153" cy="76836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ontent Placeholder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86989529"/>
              </p:ext>
            </p:extLst>
          </p:nvPr>
        </p:nvGraphicFramePr>
        <p:xfrm>
          <a:off x="1913314" y="804940"/>
          <a:ext cx="3600000" cy="733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ChemSketch" r:id="rId5" imgW="1481328" imgH="301752" progId="ACD.ChemSketch.20">
                  <p:embed/>
                </p:oleObj>
              </mc:Choice>
              <mc:Fallback>
                <p:oleObj name="ChemSketch" r:id="rId5" imgW="1481328" imgH="301752" progId="ACD.ChemSketch.2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314" y="804940"/>
                        <a:ext cx="3600000" cy="7331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8431307" y="1538048"/>
            <a:ext cx="1586752" cy="50590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ea typeface="Cambria Math" panose="02040503050406030204" pitchFamily="18" charset="0"/>
              </a:rPr>
              <a:t>𝝀</a:t>
            </a:r>
            <a:r>
              <a:rPr lang="en-GB" sz="1600" baseline="-25000" dirty="0" smtClean="0"/>
              <a:t>max</a:t>
            </a:r>
            <a:r>
              <a:rPr lang="en-GB" sz="1600" dirty="0" smtClean="0"/>
              <a:t>= 227 nm</a:t>
            </a:r>
            <a:endParaRPr lang="en-GB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2909045" y="1502190"/>
            <a:ext cx="1515037" cy="50590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ea typeface="Cambria Math" panose="02040503050406030204" pitchFamily="18" charset="0"/>
              </a:rPr>
              <a:t>𝝀</a:t>
            </a:r>
            <a:r>
              <a:rPr lang="en-GB" sz="1600" baseline="-25000" dirty="0" smtClean="0"/>
              <a:t>max</a:t>
            </a:r>
            <a:r>
              <a:rPr lang="en-GB" sz="1600" dirty="0" smtClean="0"/>
              <a:t>= 178 nm</a:t>
            </a:r>
            <a:endParaRPr lang="en-GB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1788459" y="632012"/>
            <a:ext cx="9000000" cy="153296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58" t="11600" r="7835" b="9906"/>
          <a:stretch/>
        </p:blipFill>
        <p:spPr>
          <a:xfrm>
            <a:off x="7826186" y="2245659"/>
            <a:ext cx="1788459" cy="18691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6" t="16246" r="7034" b="20035"/>
          <a:stretch/>
        </p:blipFill>
        <p:spPr>
          <a:xfrm>
            <a:off x="3079380" y="2326342"/>
            <a:ext cx="2138082" cy="1559859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634126"/>
              </p:ext>
            </p:extLst>
          </p:nvPr>
        </p:nvGraphicFramePr>
        <p:xfrm>
          <a:off x="2057401" y="4074460"/>
          <a:ext cx="8444752" cy="127368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46437"/>
                <a:gridCol w="3660038"/>
                <a:gridCol w="3338277"/>
              </a:tblGrid>
              <a:tr h="636843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n → </a:t>
                      </a:r>
                      <a:r>
                        <a:rPr lang="el-GR" b="1" dirty="0" smtClean="0">
                          <a:solidFill>
                            <a:srgbClr val="FF0000"/>
                          </a:solidFill>
                        </a:rPr>
                        <a:t>π* 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𝝀</a:t>
                      </a:r>
                      <a:r>
                        <a:rPr lang="en-GB" b="0" baseline="-25000" dirty="0" smtClean="0"/>
                        <a:t>max</a:t>
                      </a:r>
                      <a:r>
                        <a:rPr lang="en-GB" b="0" dirty="0" smtClean="0"/>
                        <a:t>= 274</a:t>
                      </a:r>
                      <a:r>
                        <a:rPr lang="en-GB" b="0" baseline="0" dirty="0" smtClean="0"/>
                        <a:t> nm (</a:t>
                      </a:r>
                      <a:r>
                        <a:rPr lang="az-Cyrl-AZ" b="0" baseline="0" dirty="0" smtClean="0"/>
                        <a:t>Є</a:t>
                      </a:r>
                      <a:r>
                        <a:rPr lang="en-GB" b="0" baseline="-25000" dirty="0" smtClean="0"/>
                        <a:t>max</a:t>
                      </a:r>
                      <a:r>
                        <a:rPr lang="en-GB" b="0" baseline="0" dirty="0" smtClean="0"/>
                        <a:t>= 13.6)</a:t>
                      </a:r>
                      <a:endParaRPr lang="en-GB" b="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/>
                        <a:t>𝝀</a:t>
                      </a:r>
                      <a:r>
                        <a:rPr lang="en-GB" b="0" baseline="-25000" dirty="0" smtClean="0"/>
                        <a:t>max</a:t>
                      </a:r>
                      <a:r>
                        <a:rPr lang="en-GB" b="0" dirty="0" smtClean="0"/>
                        <a:t>= 331</a:t>
                      </a:r>
                      <a:r>
                        <a:rPr lang="en-GB" b="0" baseline="0" dirty="0" smtClean="0"/>
                        <a:t> nm (</a:t>
                      </a:r>
                      <a:r>
                        <a:rPr lang="az-Cyrl-AZ" b="0" baseline="0" dirty="0" smtClean="0"/>
                        <a:t>Є</a:t>
                      </a:r>
                      <a:r>
                        <a:rPr lang="en-GB" b="0" baseline="-25000" dirty="0" smtClean="0"/>
                        <a:t>max</a:t>
                      </a:r>
                      <a:r>
                        <a:rPr lang="en-GB" b="0" baseline="0" dirty="0" smtClean="0"/>
                        <a:t>= 25)</a:t>
                      </a:r>
                      <a:endParaRPr lang="en-GB" b="0" baseline="-25000" dirty="0" smtClean="0"/>
                    </a:p>
                  </a:txBody>
                  <a:tcPr anchor="ctr"/>
                </a:tc>
              </a:tr>
              <a:tr h="636843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solidFill>
                            <a:srgbClr val="FF0000"/>
                          </a:solidFill>
                        </a:rPr>
                        <a:t>π → π* 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𝝀</a:t>
                      </a:r>
                      <a:r>
                        <a:rPr lang="en-GB" b="0" baseline="-25000" dirty="0" smtClean="0"/>
                        <a:t>max</a:t>
                      </a:r>
                      <a:r>
                        <a:rPr lang="en-GB" b="0" dirty="0" smtClean="0"/>
                        <a:t>= 195</a:t>
                      </a:r>
                      <a:r>
                        <a:rPr lang="en-GB" b="0" baseline="0" dirty="0" smtClean="0"/>
                        <a:t> nm (</a:t>
                      </a:r>
                      <a:r>
                        <a:rPr lang="az-Cyrl-AZ" b="0" baseline="0" dirty="0" smtClean="0"/>
                        <a:t>Є</a:t>
                      </a:r>
                      <a:r>
                        <a:rPr lang="en-GB" b="0" baseline="-25000" dirty="0" smtClean="0"/>
                        <a:t>max</a:t>
                      </a:r>
                      <a:r>
                        <a:rPr lang="en-GB" b="0" baseline="0" dirty="0" smtClean="0"/>
                        <a:t>= 9000)</a:t>
                      </a:r>
                      <a:endParaRPr lang="en-GB" b="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/>
                        <a:t>𝝀</a:t>
                      </a:r>
                      <a:r>
                        <a:rPr lang="en-GB" b="0" baseline="-25000" dirty="0" smtClean="0"/>
                        <a:t>max</a:t>
                      </a:r>
                      <a:r>
                        <a:rPr lang="en-GB" b="0" dirty="0" smtClean="0"/>
                        <a:t>= 203</a:t>
                      </a:r>
                      <a:r>
                        <a:rPr lang="en-GB" b="0" baseline="0" dirty="0" smtClean="0"/>
                        <a:t> nm (</a:t>
                      </a:r>
                      <a:r>
                        <a:rPr lang="az-Cyrl-AZ" b="0" baseline="0" dirty="0" smtClean="0"/>
                        <a:t>Є</a:t>
                      </a:r>
                      <a:r>
                        <a:rPr lang="en-GB" b="0" baseline="-25000" dirty="0" smtClean="0"/>
                        <a:t>max</a:t>
                      </a:r>
                      <a:r>
                        <a:rPr lang="en-GB" b="0" baseline="0" dirty="0" smtClean="0"/>
                        <a:t>= 9600)</a:t>
                      </a:r>
                      <a:endParaRPr lang="en-GB" b="0" baseline="-250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1788459" y="2326342"/>
            <a:ext cx="9000000" cy="316800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1882588" y="5620871"/>
            <a:ext cx="9000000" cy="100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MORE </a:t>
            </a:r>
            <a:r>
              <a:rPr lang="en-US" dirty="0">
                <a:solidFill>
                  <a:srgbClr val="FF0000"/>
                </a:solidFill>
              </a:rPr>
              <a:t>conjugated double bonds </a:t>
            </a:r>
            <a:r>
              <a:rPr lang="en-US" dirty="0" smtClean="0">
                <a:solidFill>
                  <a:schemeClr val="tx1"/>
                </a:solidFill>
              </a:rPr>
              <a:t>MEANS  </a:t>
            </a:r>
            <a:r>
              <a:rPr lang="en-US" dirty="0" smtClean="0">
                <a:solidFill>
                  <a:srgbClr val="FF0000"/>
                </a:solidFill>
              </a:rPr>
              <a:t>LESS (</a:t>
            </a:r>
            <a:r>
              <a:rPr lang="en-US" i="1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chemeClr val="tx1"/>
                </a:solidFill>
              </a:rPr>
              <a:t> )is </a:t>
            </a:r>
            <a:r>
              <a:rPr lang="en-US" dirty="0">
                <a:solidFill>
                  <a:schemeClr val="tx1"/>
                </a:solidFill>
              </a:rPr>
              <a:t>required for the electronic transition, and therefore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LONGER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𝝀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at which the electronic transition occurs. </a:t>
            </a:r>
          </a:p>
        </p:txBody>
      </p:sp>
    </p:spTree>
    <p:extLst>
      <p:ext uri="{BB962C8B-B14F-4D97-AF65-F5344CB8AC3E}">
        <p14:creationId xmlns:p14="http://schemas.microsoft.com/office/powerpoint/2010/main" val="265072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890"/>
    </mc:Choice>
    <mc:Fallback xmlns="">
      <p:transition spd="slow" advTm="17789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689100" y="174625"/>
            <a:ext cx="87201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+mn-lt"/>
              </a:rPr>
              <a:t>UV/Visible Spectroscopy: Instrumentation</a:t>
            </a:r>
          </a:p>
        </p:txBody>
      </p:sp>
      <p:pic>
        <p:nvPicPr>
          <p:cNvPr id="8500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380" y="2927633"/>
            <a:ext cx="3890963" cy="32289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3341" y="2232206"/>
            <a:ext cx="67235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A </a:t>
            </a:r>
            <a:r>
              <a:rPr lang="en-GB" dirty="0">
                <a:solidFill>
                  <a:srgbClr val="C00000"/>
                </a:solidFill>
              </a:rPr>
              <a:t>stable source </a:t>
            </a:r>
            <a:r>
              <a:rPr lang="en-GB" dirty="0"/>
              <a:t>of radiant </a:t>
            </a:r>
            <a:r>
              <a:rPr lang="en-GB" dirty="0" smtClean="0"/>
              <a:t>energy</a:t>
            </a:r>
            <a:endParaRPr lang="en-GB" dirty="0"/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  A </a:t>
            </a:r>
            <a:r>
              <a:rPr lang="en-GB" dirty="0">
                <a:solidFill>
                  <a:srgbClr val="C00000"/>
                </a:solidFill>
              </a:rPr>
              <a:t>wavelength selector </a:t>
            </a:r>
            <a:r>
              <a:rPr lang="en-GB" dirty="0"/>
              <a:t>to isolate a limited region of the spectrum for </a:t>
            </a:r>
            <a:r>
              <a:rPr lang="en-GB" dirty="0" smtClean="0"/>
              <a:t>measurement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  One </a:t>
            </a:r>
            <a:r>
              <a:rPr lang="en-GB" dirty="0"/>
              <a:t>or more </a:t>
            </a:r>
            <a:r>
              <a:rPr lang="en-GB" dirty="0">
                <a:solidFill>
                  <a:srgbClr val="C00000"/>
                </a:solidFill>
              </a:rPr>
              <a:t>sample </a:t>
            </a:r>
            <a:r>
              <a:rPr lang="en-GB" dirty="0" smtClean="0">
                <a:solidFill>
                  <a:srgbClr val="C00000"/>
                </a:solidFill>
              </a:rPr>
              <a:t>containers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  A </a:t>
            </a:r>
            <a:r>
              <a:rPr lang="en-GB" dirty="0">
                <a:solidFill>
                  <a:srgbClr val="C00000"/>
                </a:solidFill>
              </a:rPr>
              <a:t>radiation detector</a:t>
            </a:r>
            <a:r>
              <a:rPr lang="en-GB" dirty="0"/>
              <a:t>, to convert radiant energy to a measurable electrical </a:t>
            </a:r>
            <a:r>
              <a:rPr lang="en-GB" dirty="0" smtClean="0"/>
              <a:t>signal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 A </a:t>
            </a:r>
            <a:r>
              <a:rPr lang="en-GB" dirty="0">
                <a:solidFill>
                  <a:srgbClr val="C00000"/>
                </a:solidFill>
              </a:rPr>
              <a:t>signal-processing and readout unit </a:t>
            </a:r>
            <a:r>
              <a:rPr lang="en-GB" dirty="0"/>
              <a:t>consisting of electronic hardware and in modern instruments a computer.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96789" y="1062318"/>
            <a:ext cx="104483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b="1" dirty="0" smtClean="0">
                <a:solidFill>
                  <a:srgbClr val="C00000"/>
                </a:solidFill>
              </a:rPr>
              <a:t>Spectrometer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is an instrument which can measure the absorbance of a sample at any wavelength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/>
              <a:t>Most </a:t>
            </a:r>
            <a:r>
              <a:rPr lang="en-GB" dirty="0"/>
              <a:t>spectroscopic instruments in the UV/visible and IR regions are made up of five components: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598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434"/>
    </mc:Choice>
    <mc:Fallback xmlns="">
      <p:transition spd="slow" advTm="1184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9616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dirty="0" smtClean="0">
                <a:latin typeface="+mn-lt"/>
              </a:rPr>
              <a:t>Optical materials</a:t>
            </a:r>
            <a:endParaRPr lang="en-GB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0574" y="951570"/>
            <a:ext cx="10103226" cy="140166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/>
              <a:t>The cells, windows, lenses, mirrors, and wavelength-selecting elements in an </a:t>
            </a:r>
            <a:r>
              <a:rPr lang="en-GB" dirty="0" smtClean="0"/>
              <a:t>optical </a:t>
            </a:r>
            <a:r>
              <a:rPr lang="en-GB" dirty="0"/>
              <a:t>spectroscopic instrument </a:t>
            </a:r>
            <a:r>
              <a:rPr lang="en-GB" i="1" u="sng" dirty="0">
                <a:solidFill>
                  <a:srgbClr val="C00000"/>
                </a:solidFill>
              </a:rPr>
              <a:t>must</a:t>
            </a:r>
            <a:r>
              <a:rPr lang="en-GB" dirty="0"/>
              <a:t> transmit radiation in the wavelength region being investigated</a:t>
            </a:r>
            <a:r>
              <a:rPr lang="en-GB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b="1" dirty="0"/>
              <a:t>Sample containers: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FF0000"/>
                </a:solidFill>
              </a:rPr>
              <a:t>Quartz or fused silica </a:t>
            </a:r>
            <a:r>
              <a:rPr lang="en-GB" dirty="0"/>
              <a:t>is required for the UV region (wavelengths </a:t>
            </a:r>
            <a:r>
              <a:rPr lang="en-GB" dirty="0">
                <a:solidFill>
                  <a:srgbClr val="FF0000"/>
                </a:solidFill>
              </a:rPr>
              <a:t>less than 350 </a:t>
            </a:r>
            <a:r>
              <a:rPr lang="en-GB" dirty="0"/>
              <a:t>nm) and may be used in the visible region.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FF0000"/>
                </a:solidFill>
              </a:rPr>
              <a:t>Silicate glass </a:t>
            </a:r>
            <a:r>
              <a:rPr lang="en-GB" dirty="0"/>
              <a:t>is usually used for the </a:t>
            </a:r>
            <a:r>
              <a:rPr lang="en-GB" dirty="0">
                <a:solidFill>
                  <a:srgbClr val="FF0000"/>
                </a:solidFill>
              </a:rPr>
              <a:t>375–2000 nm </a:t>
            </a:r>
            <a:r>
              <a:rPr lang="en-GB" dirty="0"/>
              <a:t>region because of its low cost compared to quartz. </a:t>
            </a:r>
            <a:r>
              <a:rPr lang="en-GB" dirty="0">
                <a:solidFill>
                  <a:srgbClr val="FF0000"/>
                </a:solidFill>
              </a:rPr>
              <a:t>Plastic cells</a:t>
            </a:r>
            <a:r>
              <a:rPr lang="en-GB" dirty="0"/>
              <a:t> are also used in the visible.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/>
              <a:t>The best cells have windows that are </a:t>
            </a:r>
            <a:r>
              <a:rPr lang="en-GB" dirty="0">
                <a:solidFill>
                  <a:srgbClr val="FF0000"/>
                </a:solidFill>
              </a:rPr>
              <a:t>perpendicular to the direction of the beam </a:t>
            </a:r>
            <a:r>
              <a:rPr lang="en-GB" dirty="0"/>
              <a:t>in order to minimize reflection losses.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/>
              <a:t>The most common cell path length for studies in the UV and visible regions is </a:t>
            </a:r>
            <a:r>
              <a:rPr lang="en-GB" dirty="0">
                <a:solidFill>
                  <a:srgbClr val="FF0000"/>
                </a:solidFill>
              </a:rPr>
              <a:t>1 cm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659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489"/>
    </mc:Choice>
    <mc:Fallback xmlns="">
      <p:transition spd="slow" advTm="10348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8871" y="40343"/>
            <a:ext cx="10079377" cy="1650223"/>
          </a:xfrm>
        </p:spPr>
        <p:txBody>
          <a:bodyPr>
            <a:normAutofit/>
          </a:bodyPr>
          <a:lstStyle/>
          <a:p>
            <a:r>
              <a:rPr lang="en-GB" sz="4000" dirty="0" smtClean="0"/>
              <a:t>outline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395270"/>
            <a:ext cx="10058400" cy="4050792"/>
          </a:xfrm>
        </p:spPr>
        <p:txBody>
          <a:bodyPr>
            <a:noAutofit/>
          </a:bodyPr>
          <a:lstStyle/>
          <a:p>
            <a:r>
              <a:rPr lang="en-GB" sz="1800" dirty="0">
                <a:solidFill>
                  <a:srgbClr val="FF0000"/>
                </a:solidFill>
              </a:rPr>
              <a:t>Electromagnetic radiation (EMR</a:t>
            </a:r>
            <a:r>
              <a:rPr lang="en-GB" sz="18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GB" sz="1800" dirty="0">
                <a:solidFill>
                  <a:srgbClr val="FF0000"/>
                </a:solidFill>
              </a:rPr>
              <a:t>Wave </a:t>
            </a:r>
            <a:r>
              <a:rPr lang="en-GB" sz="1800" dirty="0" smtClean="0">
                <a:solidFill>
                  <a:srgbClr val="FF0000"/>
                </a:solidFill>
              </a:rPr>
              <a:t>Characteristics</a:t>
            </a:r>
          </a:p>
          <a:p>
            <a:r>
              <a:rPr lang="en-GB" sz="1800" dirty="0">
                <a:solidFill>
                  <a:srgbClr val="FF0000"/>
                </a:solidFill>
              </a:rPr>
              <a:t>The particle nature of light </a:t>
            </a:r>
            <a:endParaRPr lang="en-GB" sz="1800" dirty="0" smtClean="0">
              <a:solidFill>
                <a:srgbClr val="FF0000"/>
              </a:solidFill>
            </a:endParaRPr>
          </a:p>
          <a:p>
            <a:r>
              <a:rPr lang="en-US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Spectroscopy </a:t>
            </a:r>
          </a:p>
          <a:p>
            <a:r>
              <a:rPr lang="en-US" altLang="zh-TW" sz="1800" dirty="0">
                <a:solidFill>
                  <a:srgbClr val="FF0000"/>
                </a:solidFill>
                <a:ea typeface="新細明體" panose="02020500000000000000" pitchFamily="18" charset="-120"/>
              </a:rPr>
              <a:t>Absorption and </a:t>
            </a: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Emission</a:t>
            </a:r>
          </a:p>
          <a:p>
            <a:r>
              <a:rPr lang="en-GB" sz="1800" dirty="0">
                <a:solidFill>
                  <a:srgbClr val="FF0000"/>
                </a:solidFill>
              </a:rPr>
              <a:t>Beer-lambert’s </a:t>
            </a:r>
            <a:r>
              <a:rPr lang="en-GB" sz="1800" dirty="0" smtClean="0">
                <a:solidFill>
                  <a:srgbClr val="FF0000"/>
                </a:solidFill>
              </a:rPr>
              <a:t>law</a:t>
            </a:r>
          </a:p>
          <a:p>
            <a:r>
              <a:rPr lang="en-GB" sz="1800" dirty="0"/>
              <a:t>Terms describing UV absorptions </a:t>
            </a:r>
          </a:p>
          <a:p>
            <a:r>
              <a:rPr lang="en-GB" sz="1800" dirty="0" smtClean="0"/>
              <a:t>Molecular transitions</a:t>
            </a:r>
          </a:p>
          <a:p>
            <a:r>
              <a:rPr lang="en-GB" sz="1800" dirty="0" smtClean="0"/>
              <a:t>Factors affecting UV absorptions</a:t>
            </a:r>
          </a:p>
          <a:p>
            <a:r>
              <a:rPr lang="en-GB" sz="1800" dirty="0" smtClean="0"/>
              <a:t>Instrumentation</a:t>
            </a:r>
          </a:p>
          <a:p>
            <a:r>
              <a:rPr lang="en-GB" sz="1800" dirty="0"/>
              <a:t>Woodward –</a:t>
            </a:r>
            <a:r>
              <a:rPr lang="en-GB" sz="1800" dirty="0" err="1" smtClean="0"/>
              <a:t>Fieser’s</a:t>
            </a:r>
            <a:r>
              <a:rPr lang="en-GB" sz="1800" dirty="0" smtClean="0"/>
              <a:t> rules </a:t>
            </a:r>
          </a:p>
          <a:p>
            <a:pPr marL="0" indent="0">
              <a:buNone/>
            </a:pPr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18648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483"/>
    </mc:Choice>
    <mc:Fallback xmlns="">
      <p:transition spd="slow" advTm="42483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102659"/>
            <a:ext cx="10529046" cy="43837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 smtClean="0"/>
              <a:t>Sample containers:</a:t>
            </a:r>
            <a:endParaRPr lang="en-GB" sz="3200" dirty="0"/>
          </a:p>
          <a:p>
            <a:pPr>
              <a:lnSpc>
                <a:spcPct val="150000"/>
              </a:lnSpc>
            </a:pPr>
            <a:r>
              <a:rPr lang="en-GB" dirty="0" smtClean="0"/>
              <a:t> Fingerprints</a:t>
            </a:r>
            <a:r>
              <a:rPr lang="en-GB" dirty="0"/>
              <a:t>, grease, or other deposits on the walls </a:t>
            </a:r>
            <a:r>
              <a:rPr lang="en-GB" b="1" dirty="0">
                <a:solidFill>
                  <a:srgbClr val="FF0000"/>
                </a:solidFill>
              </a:rPr>
              <a:t>may alter </a:t>
            </a:r>
            <a:r>
              <a:rPr lang="en-GB" dirty="0"/>
              <a:t>significantly the transmission characteristics of a cell. Thus, it is </a:t>
            </a:r>
            <a:r>
              <a:rPr lang="en-GB" dirty="0" smtClean="0"/>
              <a:t>important to </a:t>
            </a:r>
            <a:r>
              <a:rPr lang="en-GB" dirty="0"/>
              <a:t>clean cells both before and after use, and the windows must not be touched after cleaning is complete</a:t>
            </a:r>
            <a:r>
              <a:rPr lang="en-GB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 Matched </a:t>
            </a:r>
            <a:r>
              <a:rPr lang="en-GB" dirty="0"/>
              <a:t>cells should </a:t>
            </a:r>
            <a:r>
              <a:rPr lang="en-GB" b="1" dirty="0">
                <a:solidFill>
                  <a:srgbClr val="FF0000"/>
                </a:solidFill>
              </a:rPr>
              <a:t>never be dried by heating in an oven or over a flame</a:t>
            </a:r>
            <a:r>
              <a:rPr lang="en-GB" b="1" dirty="0"/>
              <a:t> </a:t>
            </a:r>
            <a:r>
              <a:rPr lang="en-GB" dirty="0"/>
              <a:t>because this may cause physical damage or may change the path length. Matched cells should be calibrated against each other regularly with an absorbing solution.</a:t>
            </a:r>
          </a:p>
        </p:txBody>
      </p:sp>
    </p:spTree>
    <p:extLst>
      <p:ext uri="{BB962C8B-B14F-4D97-AF65-F5344CB8AC3E}">
        <p14:creationId xmlns:p14="http://schemas.microsoft.com/office/powerpoint/2010/main" val="310915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832"/>
    </mc:Choice>
    <mc:Fallback xmlns="">
      <p:transition spd="slow" advTm="125832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2"/>
          <p:cNvSpPr>
            <a:spLocks noChangeArrowheads="1"/>
          </p:cNvSpPr>
          <p:nvPr/>
        </p:nvSpPr>
        <p:spPr bwMode="auto">
          <a:xfrm>
            <a:off x="1344709" y="986303"/>
            <a:ext cx="95070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tabLst>
                <a:tab pos="-457200" algn="l"/>
              </a:tabLst>
            </a:pPr>
            <a:r>
              <a:rPr lang="en-GB" sz="2000" dirty="0"/>
              <a:t>When a sample only absorbs light of a single wavelength the eye sees COMPLEMENTARY colours.	</a:t>
            </a:r>
            <a:endParaRPr lang="en-US" sz="2000" dirty="0">
              <a:cs typeface="Courier New" pitchFamily="49" charset="0"/>
            </a:endParaRPr>
          </a:p>
        </p:txBody>
      </p:sp>
      <p:sp>
        <p:nvSpPr>
          <p:cNvPr id="24584" name="Rectangle 7"/>
          <p:cNvSpPr>
            <a:spLocks noChangeArrowheads="1"/>
          </p:cNvSpPr>
          <p:nvPr/>
        </p:nvSpPr>
        <p:spPr bwMode="auto">
          <a:xfrm>
            <a:off x="1524000" y="311150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latin typeface="Berlin Sans FB Demi" pitchFamily="34" charset="0"/>
              </a:rPr>
              <a:t> </a:t>
            </a:r>
            <a:endParaRPr lang="en-US" sz="1200" b="1">
              <a:latin typeface="Berlin Sans FB Demi" pitchFamily="34" charset="0"/>
              <a:cs typeface="Courier New" pitchFamily="49" charset="0"/>
            </a:endParaRPr>
          </a:p>
          <a:p>
            <a:pPr eaLnBrk="0" hangingPunct="0"/>
            <a:endParaRPr lang="en-US" sz="2400">
              <a:latin typeface="Berlin Sans FB Demi" pitchFamily="34" charset="0"/>
            </a:endParaRPr>
          </a:p>
        </p:txBody>
      </p:sp>
      <p:sp>
        <p:nvSpPr>
          <p:cNvPr id="24585" name="Rectangle 12"/>
          <p:cNvSpPr>
            <a:spLocks noChangeArrowheads="1"/>
          </p:cNvSpPr>
          <p:nvPr/>
        </p:nvSpPr>
        <p:spPr bwMode="auto">
          <a:xfrm>
            <a:off x="1391216" y="290513"/>
            <a:ext cx="43517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dirty="0"/>
              <a:t>VISIBLE SPECTROSCOPY</a:t>
            </a:r>
          </a:p>
        </p:txBody>
      </p:sp>
      <p:graphicFrame>
        <p:nvGraphicFramePr>
          <p:cNvPr id="24696" name="Group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184203"/>
              </p:ext>
            </p:extLst>
          </p:nvPr>
        </p:nvGraphicFramePr>
        <p:xfrm>
          <a:off x="2451100" y="2214000"/>
          <a:ext cx="7289800" cy="366903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200400"/>
                <a:gridCol w="1866900"/>
                <a:gridCol w="2222500"/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Wavelength Range Absorbed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Colour Absorbed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Colour Seen By Eye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380 - 430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Violet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Yellow - Green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430 - 480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Blue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Yellow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480 - 490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Green - Blue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Orange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490 – 500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Blue - Green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Red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500 - 560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Green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Purple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560 - 580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Yellow - Green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Violet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580 - 590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Yellow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Blue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590 - 610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Orange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Green - Blue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610 - 750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Red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Blue - Green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595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703"/>
    </mc:Choice>
    <mc:Fallback xmlns="">
      <p:transition spd="slow" advTm="13670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703388" y="693491"/>
            <a:ext cx="8610600" cy="53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kumimoji="1" sz="300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kumimoji="1" sz="2600">
                <a:solidFill>
                  <a:schemeClr val="tx1"/>
                </a:solidFill>
                <a:latin typeface="+mn-lt"/>
                <a:ea typeface="PMingLiU" pitchFamily="18" charset="-120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kumimoji="1" sz="2300">
                <a:solidFill>
                  <a:schemeClr val="tx1"/>
                </a:solidFill>
                <a:latin typeface="+mn-lt"/>
                <a:ea typeface="PMingLiU" pitchFamily="18" charset="-120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PMingLiU" pitchFamily="18" charset="-120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PMingLiU" pitchFamily="18" charset="-120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altLang="zh-TW" sz="2400" b="1" i="1" u="sng" dirty="0"/>
              <a:t>Chromophores</a:t>
            </a:r>
            <a:r>
              <a:rPr lang="en-US" altLang="zh-TW" sz="2400" i="1" u="sng" dirty="0"/>
              <a:t>:</a:t>
            </a:r>
            <a:r>
              <a:rPr lang="en-US" altLang="zh-TW" sz="2400" dirty="0"/>
              <a:t> </a:t>
            </a:r>
            <a:r>
              <a:rPr lang="en-GB" altLang="zh-TW" sz="2400" dirty="0"/>
              <a:t>Unsaturated organic functional groups that absorb in the ultraviolet or visible </a:t>
            </a:r>
            <a:r>
              <a:rPr lang="en-GB" altLang="zh-TW" sz="2400" dirty="0" smtClean="0"/>
              <a:t>regions</a:t>
            </a:r>
            <a:r>
              <a:rPr lang="en-US" altLang="zh-TW" sz="2400" dirty="0" smtClean="0"/>
              <a:t>.</a:t>
            </a:r>
            <a:endParaRPr lang="en-US" altLang="zh-TW" sz="2400" dirty="0"/>
          </a:p>
        </p:txBody>
      </p:sp>
      <p:sp>
        <p:nvSpPr>
          <p:cNvPr id="4" name="مستطيل 3"/>
          <p:cNvSpPr/>
          <p:nvPr/>
        </p:nvSpPr>
        <p:spPr>
          <a:xfrm>
            <a:off x="3100352" y="-27384"/>
            <a:ext cx="58039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Terms describing UV absorptions </a:t>
            </a:r>
            <a:endParaRPr lang="ar-SA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CAA9-3173-4480-AF30-DBE02E438E8B}" type="slidenum">
              <a:rPr lang="ar-SA" smtClean="0"/>
              <a:t>4</a:t>
            </a:fld>
            <a:endParaRPr lang="ar-SA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252539"/>
              </p:ext>
            </p:extLst>
          </p:nvPr>
        </p:nvGraphicFramePr>
        <p:xfrm>
          <a:off x="2395069" y="1573024"/>
          <a:ext cx="7128000" cy="502503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56988"/>
                <a:gridCol w="2810437"/>
                <a:gridCol w="1360575"/>
              </a:tblGrid>
              <a:tr h="364966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Group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Structure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λ</a:t>
                      </a:r>
                      <a:r>
                        <a:rPr lang="en-GB" baseline="-25000" dirty="0" smtClean="0"/>
                        <a:t>max</a:t>
                      </a:r>
                      <a:endParaRPr lang="en-GB" baseline="-25000" dirty="0"/>
                    </a:p>
                  </a:txBody>
                  <a:tcPr/>
                </a:tc>
              </a:tr>
              <a:tr h="6386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       Carbonyl	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      &gt; C = O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280</a:t>
                      </a:r>
                      <a:endParaRPr lang="en-US" sz="1800" dirty="0" smtClean="0"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386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  Azo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        -N = N-	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262</a:t>
                      </a:r>
                      <a:endParaRPr lang="en-GB" dirty="0"/>
                    </a:p>
                  </a:txBody>
                  <a:tcPr anchor="ctr"/>
                </a:tc>
              </a:tr>
              <a:tr h="364966">
                <a:tc>
                  <a:txBody>
                    <a:bodyPr/>
                    <a:lstStyle/>
                    <a:p>
                      <a:pPr algn="ctr" rtl="0" eaLnBrk="1" hangingPunct="1">
                        <a:spcBef>
                          <a:spcPct val="50000"/>
                        </a:spcBef>
                      </a:pPr>
                      <a:r>
                        <a:rPr lang="en-US" sz="1800" dirty="0" smtClean="0"/>
                        <a:t>                 Nitro		</a:t>
                      </a:r>
                      <a:endParaRPr lang="en-US" sz="1800" dirty="0"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-N=O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270</a:t>
                      </a:r>
                      <a:endParaRPr lang="en-GB" dirty="0"/>
                    </a:p>
                  </a:txBody>
                  <a:tcPr anchor="ctr"/>
                </a:tc>
              </a:tr>
              <a:tr h="364966">
                <a:tc>
                  <a:txBody>
                    <a:bodyPr/>
                    <a:lstStyle/>
                    <a:p>
                      <a:pPr algn="ctr" rtl="0" eaLnBrk="1" hangingPunct="1">
                        <a:spcBef>
                          <a:spcPct val="50000"/>
                        </a:spcBef>
                      </a:pPr>
                      <a:r>
                        <a:rPr lang="en-US" sz="1800" dirty="0" smtClean="0"/>
                        <a:t>      </a:t>
                      </a:r>
                      <a:r>
                        <a:rPr lang="en-US" sz="1800" dirty="0" err="1" smtClean="0"/>
                        <a:t>Thioketone</a:t>
                      </a:r>
                      <a:r>
                        <a:rPr lang="en-US" sz="1800" dirty="0" smtClean="0"/>
                        <a:t>	</a:t>
                      </a:r>
                      <a:endParaRPr lang="en-US" sz="1800" dirty="0"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-C =S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eaLnBrk="1" hangingPunct="1">
                        <a:spcBef>
                          <a:spcPct val="50000"/>
                        </a:spcBef>
                      </a:pPr>
                      <a:r>
                        <a:rPr lang="en-US" sz="1800" dirty="0" smtClean="0"/>
                        <a:t>330</a:t>
                      </a:r>
                      <a:endParaRPr lang="en-US" sz="1800" dirty="0"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649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                Nitrite		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-NO2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230</a:t>
                      </a:r>
                      <a:endParaRPr lang="en-GB" dirty="0"/>
                    </a:p>
                  </a:txBody>
                  <a:tcPr anchor="ctr"/>
                </a:tc>
              </a:tr>
              <a:tr h="3649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Conjugated Diene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-C=C-C=C-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233</a:t>
                      </a:r>
                      <a:endParaRPr lang="en-GB" dirty="0"/>
                    </a:p>
                  </a:txBody>
                  <a:tcPr anchor="ctr"/>
                </a:tc>
              </a:tr>
              <a:tr h="6386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       Conjugated </a:t>
                      </a:r>
                      <a:r>
                        <a:rPr lang="en-US" sz="1800" dirty="0" err="1" smtClean="0"/>
                        <a:t>Triene</a:t>
                      </a:r>
                      <a:r>
                        <a:rPr lang="en-US" sz="1800" dirty="0" smtClean="0"/>
                        <a:t>		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-C=C-C=C-C=C-	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268</a:t>
                      </a:r>
                    </a:p>
                    <a:p>
                      <a:pPr algn="ctr"/>
                      <a:endParaRPr lang="en-GB" dirty="0"/>
                    </a:p>
                  </a:txBody>
                  <a:tcPr anchor="ctr"/>
                </a:tc>
              </a:tr>
              <a:tr h="6386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Conjugated </a:t>
                      </a:r>
                      <a:r>
                        <a:rPr lang="en-US" sz="1800" dirty="0" err="1" smtClean="0"/>
                        <a:t>Tetraene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-C=C-C=C-C=C-C=C-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315</a:t>
                      </a:r>
                      <a:endParaRPr lang="en-US" sz="1800" dirty="0" smtClean="0"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386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            Benzene			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261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570" y="5880128"/>
            <a:ext cx="707051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62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034"/>
    </mc:Choice>
    <mc:Fallback xmlns="">
      <p:transition spd="slow" advTm="7203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CAA9-3173-4480-AF30-DBE02E438E8B}" type="slidenum">
              <a:rPr lang="ar-SA" smtClean="0"/>
              <a:t>5</a:t>
            </a:fld>
            <a:endParaRPr lang="ar-SA"/>
          </a:p>
        </p:txBody>
      </p:sp>
      <p:grpSp>
        <p:nvGrpSpPr>
          <p:cNvPr id="31" name="Group 30"/>
          <p:cNvGrpSpPr/>
          <p:nvPr/>
        </p:nvGrpSpPr>
        <p:grpSpPr>
          <a:xfrm>
            <a:off x="2693896" y="2382604"/>
            <a:ext cx="6840000" cy="3636000"/>
            <a:chOff x="1371600" y="3352800"/>
            <a:chExt cx="6004361" cy="3072789"/>
          </a:xfrm>
        </p:grpSpPr>
        <p:sp>
          <p:nvSpPr>
            <p:cNvPr id="32" name="Line 4"/>
            <p:cNvSpPr>
              <a:spLocks noChangeShapeType="1"/>
            </p:cNvSpPr>
            <p:nvPr/>
          </p:nvSpPr>
          <p:spPr bwMode="auto">
            <a:xfrm>
              <a:off x="2057400" y="6019800"/>
              <a:ext cx="1219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3" name="Line 5"/>
            <p:cNvSpPr>
              <a:spLocks noChangeShapeType="1"/>
            </p:cNvSpPr>
            <p:nvPr/>
          </p:nvSpPr>
          <p:spPr bwMode="auto">
            <a:xfrm>
              <a:off x="5486400" y="6019800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4" name="Freeform 8"/>
            <p:cNvSpPr>
              <a:spLocks/>
            </p:cNvSpPr>
            <p:nvPr/>
          </p:nvSpPr>
          <p:spPr bwMode="auto">
            <a:xfrm>
              <a:off x="3276600" y="3352800"/>
              <a:ext cx="2209800" cy="2667000"/>
            </a:xfrm>
            <a:custGeom>
              <a:avLst/>
              <a:gdLst>
                <a:gd name="T0" fmla="*/ 0 w 1392"/>
                <a:gd name="T1" fmla="*/ 2147483646 h 1344"/>
                <a:gd name="T2" fmla="*/ 2147483646 w 1392"/>
                <a:gd name="T3" fmla="*/ 2147483646 h 1344"/>
                <a:gd name="T4" fmla="*/ 2147483646 w 1392"/>
                <a:gd name="T5" fmla="*/ 2147483646 h 1344"/>
                <a:gd name="T6" fmla="*/ 2147483646 w 1392"/>
                <a:gd name="T7" fmla="*/ 2147483646 h 13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2"/>
                <a:gd name="T13" fmla="*/ 0 h 1344"/>
                <a:gd name="T14" fmla="*/ 1392 w 1392"/>
                <a:gd name="T15" fmla="*/ 1344 h 13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2" h="1344">
                  <a:moveTo>
                    <a:pt x="0" y="1344"/>
                  </a:moveTo>
                  <a:cubicBezTo>
                    <a:pt x="176" y="864"/>
                    <a:pt x="352" y="384"/>
                    <a:pt x="480" y="192"/>
                  </a:cubicBezTo>
                  <a:cubicBezTo>
                    <a:pt x="608" y="0"/>
                    <a:pt x="616" y="0"/>
                    <a:pt x="768" y="192"/>
                  </a:cubicBezTo>
                  <a:cubicBezTo>
                    <a:pt x="920" y="384"/>
                    <a:pt x="1320" y="1080"/>
                    <a:pt x="1392" y="134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5" name="Text Box 9"/>
            <p:cNvSpPr txBox="1">
              <a:spLocks noChangeArrowheads="1"/>
            </p:cNvSpPr>
            <p:nvPr/>
          </p:nvSpPr>
          <p:spPr bwMode="auto">
            <a:xfrm>
              <a:off x="1418222" y="6087035"/>
              <a:ext cx="891591" cy="33855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0" dirty="0"/>
                <a:t>200 nm</a:t>
              </a:r>
            </a:p>
          </p:txBody>
        </p:sp>
        <p:sp>
          <p:nvSpPr>
            <p:cNvPr id="36" name="Text Box 10"/>
            <p:cNvSpPr txBox="1">
              <a:spLocks noChangeArrowheads="1"/>
            </p:cNvSpPr>
            <p:nvPr/>
          </p:nvSpPr>
          <p:spPr bwMode="auto">
            <a:xfrm>
              <a:off x="6484370" y="6019800"/>
              <a:ext cx="891591" cy="33855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0" dirty="0"/>
                <a:t>700 nm</a:t>
              </a:r>
            </a:p>
          </p:txBody>
        </p:sp>
        <p:sp>
          <p:nvSpPr>
            <p:cNvPr id="37" name="Line 11"/>
            <p:cNvSpPr>
              <a:spLocks noChangeShapeType="1"/>
            </p:cNvSpPr>
            <p:nvPr/>
          </p:nvSpPr>
          <p:spPr bwMode="auto">
            <a:xfrm flipV="1">
              <a:off x="1752600" y="3733800"/>
              <a:ext cx="0" cy="2286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8" name="Text Box 12"/>
            <p:cNvSpPr txBox="1">
              <a:spLocks noChangeArrowheads="1"/>
            </p:cNvSpPr>
            <p:nvPr/>
          </p:nvSpPr>
          <p:spPr bwMode="auto">
            <a:xfrm>
              <a:off x="1371600" y="4648200"/>
              <a:ext cx="284163" cy="3667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0" dirty="0"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39" name="AutoShape 13"/>
            <p:cNvSpPr>
              <a:spLocks noChangeArrowheads="1"/>
            </p:cNvSpPr>
            <p:nvPr/>
          </p:nvSpPr>
          <p:spPr bwMode="auto">
            <a:xfrm rot="5400000">
              <a:off x="3684588" y="5437187"/>
              <a:ext cx="1143000" cy="631825"/>
            </a:xfrm>
            <a:prstGeom prst="rightArrow">
              <a:avLst>
                <a:gd name="adj1" fmla="val 50000"/>
                <a:gd name="adj2" fmla="val 42211"/>
              </a:avLst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0" dirty="0"/>
                <a:t>Hypochromic</a:t>
              </a:r>
            </a:p>
          </p:txBody>
        </p:sp>
        <p:sp>
          <p:nvSpPr>
            <p:cNvPr id="40" name="AutoShape 15"/>
            <p:cNvSpPr>
              <a:spLocks noChangeArrowheads="1"/>
            </p:cNvSpPr>
            <p:nvPr/>
          </p:nvSpPr>
          <p:spPr bwMode="auto">
            <a:xfrm>
              <a:off x="2819400" y="4648200"/>
              <a:ext cx="1268413" cy="658813"/>
            </a:xfrm>
            <a:prstGeom prst="leftArrow">
              <a:avLst>
                <a:gd name="adj1" fmla="val 50000"/>
                <a:gd name="adj2" fmla="val 48133"/>
              </a:avLst>
            </a:prstGeom>
            <a:solidFill>
              <a:srgbClr val="00B0F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0" dirty="0" err="1"/>
                <a:t>Hypsochromic</a:t>
              </a:r>
              <a:endParaRPr lang="en-US" altLang="en-US" sz="1200" i="0" dirty="0"/>
            </a:p>
          </p:txBody>
        </p:sp>
        <p:sp>
          <p:nvSpPr>
            <p:cNvPr id="41" name="AutoShape 21"/>
            <p:cNvSpPr>
              <a:spLocks noChangeArrowheads="1"/>
            </p:cNvSpPr>
            <p:nvPr/>
          </p:nvSpPr>
          <p:spPr bwMode="auto">
            <a:xfrm rot="16200000">
              <a:off x="3611563" y="3848100"/>
              <a:ext cx="1295400" cy="609600"/>
            </a:xfrm>
            <a:prstGeom prst="rightArrow">
              <a:avLst>
                <a:gd name="adj1" fmla="val 50000"/>
                <a:gd name="adj2" fmla="val 53125"/>
              </a:avLst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0" dirty="0" err="1"/>
                <a:t>Hyperchromic</a:t>
              </a:r>
              <a:endParaRPr lang="en-US" altLang="en-US" sz="1200" i="0" dirty="0"/>
            </a:p>
          </p:txBody>
        </p:sp>
        <p:sp>
          <p:nvSpPr>
            <p:cNvPr id="42" name="AutoShape 24"/>
            <p:cNvSpPr>
              <a:spLocks noChangeArrowheads="1"/>
            </p:cNvSpPr>
            <p:nvPr/>
          </p:nvSpPr>
          <p:spPr bwMode="auto">
            <a:xfrm>
              <a:off x="4419600" y="4648200"/>
              <a:ext cx="1371600" cy="685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D150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0" dirty="0"/>
                <a:t>Bathochromic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089212" y="726141"/>
            <a:ext cx="102219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altLang="zh-TW" sz="2400" b="1" i="1" u="sng" dirty="0" err="1">
                <a:solidFill>
                  <a:prstClr val="black"/>
                </a:solidFill>
              </a:rPr>
              <a:t>Auxochromes</a:t>
            </a:r>
            <a:r>
              <a:rPr lang="en-US" altLang="zh-TW" sz="2400" dirty="0">
                <a:solidFill>
                  <a:prstClr val="black"/>
                </a:solidFill>
              </a:rPr>
              <a:t>: substituents with unshared pairs like OH, NH, SH ..., when attached to π chromophore they generally move the absorption max. to </a:t>
            </a:r>
            <a:r>
              <a:rPr lang="en-US" altLang="zh-TW" sz="2400" dirty="0">
                <a:solidFill>
                  <a:srgbClr val="FF0000"/>
                </a:solidFill>
              </a:rPr>
              <a:t>longer λ</a:t>
            </a:r>
            <a:r>
              <a:rPr lang="en-US" altLang="zh-TW" sz="2400" dirty="0">
                <a:solidFill>
                  <a:prstClr val="black"/>
                </a:solidFill>
              </a:rPr>
              <a:t>.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859490" y="4029913"/>
            <a:ext cx="115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longer </a:t>
            </a:r>
            <a:r>
              <a:rPr lang="en-US" altLang="zh-TW" dirty="0" smtClean="0">
                <a:solidFill>
                  <a:srgbClr val="FF0000"/>
                </a:solidFill>
              </a:rPr>
              <a:t>λ</a:t>
            </a:r>
            <a:r>
              <a:rPr lang="en-US" altLang="zh-TW" dirty="0" smtClean="0">
                <a:solidFill>
                  <a:prstClr val="black"/>
                </a:solidFill>
              </a:rPr>
              <a:t> </a:t>
            </a:r>
            <a:endParaRPr lang="en-US" altLang="zh-TW" dirty="0">
              <a:solidFill>
                <a:prstClr val="black"/>
              </a:solidFill>
            </a:endParaRPr>
          </a:p>
          <a:p>
            <a:r>
              <a:rPr lang="en-US" altLang="zh-TW" dirty="0" smtClean="0">
                <a:solidFill>
                  <a:prstClr val="black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red shift.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144044" y="3980608"/>
            <a:ext cx="1451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0070C0"/>
                </a:solidFill>
              </a:rPr>
              <a:t>shorter λ</a:t>
            </a:r>
            <a:r>
              <a:rPr lang="en-US" altLang="zh-TW" dirty="0" smtClean="0">
                <a:solidFill>
                  <a:prstClr val="black"/>
                </a:solidFill>
              </a:rPr>
              <a:t> </a:t>
            </a:r>
            <a:endParaRPr lang="en-US" altLang="zh-TW" dirty="0">
              <a:solidFill>
                <a:prstClr val="black"/>
              </a:solidFill>
            </a:endParaRPr>
          </a:p>
          <a:p>
            <a:r>
              <a:rPr lang="en-US" altLang="zh-TW" dirty="0" smtClean="0">
                <a:solidFill>
                  <a:prstClr val="black"/>
                </a:solidFill>
              </a:rPr>
              <a:t> </a:t>
            </a:r>
            <a:r>
              <a:rPr lang="en-US" altLang="zh-TW" dirty="0" smtClean="0">
                <a:solidFill>
                  <a:srgbClr val="0070C0"/>
                </a:solidFill>
              </a:rPr>
              <a:t>blue </a:t>
            </a:r>
            <a:r>
              <a:rPr lang="en-US" altLang="zh-TW" dirty="0">
                <a:solidFill>
                  <a:srgbClr val="0070C0"/>
                </a:solidFill>
              </a:rPr>
              <a:t>shift.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78828" y="1600200"/>
            <a:ext cx="1438831" cy="927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prstClr val="black"/>
                </a:solidFill>
              </a:rPr>
              <a:t>Increase </a:t>
            </a:r>
            <a:r>
              <a:rPr lang="en-US" altLang="zh-TW" dirty="0">
                <a:solidFill>
                  <a:prstClr val="black"/>
                </a:solidFill>
              </a:rPr>
              <a:t>in 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  <a:cs typeface="Times New Roman" pitchFamily="18" charset="0"/>
              </a:rPr>
              <a:t>absorption intensity.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356418" y="5997388"/>
            <a:ext cx="1488135" cy="918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prstClr val="black"/>
                </a:solidFill>
              </a:rPr>
              <a:t>Decrease </a:t>
            </a:r>
            <a:r>
              <a:rPr lang="en-US" altLang="zh-TW" dirty="0">
                <a:solidFill>
                  <a:prstClr val="black"/>
                </a:solidFill>
              </a:rPr>
              <a:t>in 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  <a:cs typeface="Times New Roman" pitchFamily="18" charset="0"/>
              </a:rPr>
              <a:t>absorption intensity.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382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948"/>
    </mc:Choice>
    <mc:Fallback xmlns="">
      <p:transition spd="slow" advTm="949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  <p:bldP spid="6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764" y="-215150"/>
            <a:ext cx="10052483" cy="1623329"/>
          </a:xfrm>
        </p:spPr>
        <p:txBody>
          <a:bodyPr>
            <a:normAutofit/>
          </a:bodyPr>
          <a:lstStyle/>
          <a:p>
            <a:r>
              <a:rPr lang="en-GB" sz="4000" dirty="0" err="1" smtClean="0"/>
              <a:t>Uv</a:t>
            </a:r>
            <a:r>
              <a:rPr lang="en-GB" sz="4000" dirty="0" smtClean="0"/>
              <a:t>-visible spectroscopy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062318" y="968193"/>
            <a:ext cx="10367681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400" dirty="0" smtClean="0">
                <a:solidFill>
                  <a:srgbClr val="FF0000"/>
                </a:solidFill>
              </a:rPr>
              <a:t>Why we </a:t>
            </a:r>
            <a:r>
              <a:rPr lang="en-GB" sz="2400" smtClean="0">
                <a:solidFill>
                  <a:srgbClr val="FF0000"/>
                </a:solidFill>
              </a:rPr>
              <a:t>use UV-Visible </a:t>
            </a:r>
            <a:r>
              <a:rPr lang="en-GB" sz="2400" dirty="0" smtClean="0">
                <a:solidFill>
                  <a:srgbClr val="FF0000"/>
                </a:solidFill>
              </a:rPr>
              <a:t>spectroscopy?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 smtClean="0"/>
              <a:t>Detection of functional groups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 smtClean="0"/>
              <a:t>Detection of impurities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 smtClean="0"/>
              <a:t>Qualitative and quantitative analysis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 smtClean="0"/>
              <a:t>Its helpful to show the relationship between different groups, and detect the conjugation of compounds.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 smtClean="0"/>
              <a:t>Types </a:t>
            </a:r>
            <a:r>
              <a:rPr lang="en-GB" sz="2000" dirty="0"/>
              <a:t>of electrons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                     </a:t>
            </a:r>
            <a:r>
              <a:rPr lang="el-GR" dirty="0" smtClean="0">
                <a:latin typeface="Comic Sans MS" panose="030F0702030302020204" pitchFamily="66" charset="0"/>
              </a:rPr>
              <a:t>σ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/>
              <a:t>electrons</a:t>
            </a:r>
            <a:r>
              <a:rPr lang="en-GB" dirty="0"/>
              <a:t>: in saturated compounds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                     π </a:t>
            </a:r>
            <a:r>
              <a:rPr lang="en-GB" dirty="0"/>
              <a:t>electrons: in unsaturated compounds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                     n </a:t>
            </a:r>
            <a:r>
              <a:rPr lang="en-GB" dirty="0"/>
              <a:t>electrons: in non bonded electrons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009" y="3501355"/>
            <a:ext cx="4763165" cy="261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88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8853"/>
    </mc:Choice>
    <mc:Fallback xmlns="">
      <p:transition spd="slow" advTm="158853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764" y="-94930"/>
            <a:ext cx="10052483" cy="1636776"/>
          </a:xfrm>
        </p:spPr>
        <p:txBody>
          <a:bodyPr>
            <a:normAutofit/>
          </a:bodyPr>
          <a:lstStyle/>
          <a:p>
            <a:r>
              <a:rPr lang="en-GB" sz="4000" dirty="0" smtClean="0"/>
              <a:t>Molecular transitions</a:t>
            </a:r>
            <a:endParaRPr lang="en-GB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290" y="1989213"/>
            <a:ext cx="5793844" cy="2844000"/>
          </a:xfrm>
        </p:spPr>
      </p:pic>
      <p:graphicFrame>
        <p:nvGraphicFramePr>
          <p:cNvPr id="54" name="Content Placeholder 5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58074914"/>
              </p:ext>
            </p:extLst>
          </p:nvPr>
        </p:nvGraphicFramePr>
        <p:xfrm>
          <a:off x="989301" y="1411940"/>
          <a:ext cx="4806384" cy="4787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45469"/>
              </p:ext>
            </p:extLst>
          </p:nvPr>
        </p:nvGraphicFramePr>
        <p:xfrm>
          <a:off x="6402285" y="5264776"/>
          <a:ext cx="514800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7000"/>
                <a:gridCol w="1287000"/>
                <a:gridCol w="1287000"/>
                <a:gridCol w="12870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n</a:t>
                      </a:r>
                      <a:r>
                        <a:rPr kumimoji="0" lang="el-GR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 → </a:t>
                      </a:r>
                      <a:r>
                        <a:rPr kumimoji="0" lang="el-GR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π*</a:t>
                      </a:r>
                      <a:r>
                        <a:rPr kumimoji="0" lang="el-GR" sz="2000" b="0" i="0" u="none" strike="noStrike" kern="0" cap="none" spc="-7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 </a:t>
                      </a:r>
                      <a:endParaRPr kumimoji="0" lang="en-GB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n</a:t>
                      </a:r>
                      <a:r>
                        <a:rPr kumimoji="0" lang="el-GR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 → σ*</a:t>
                      </a:r>
                      <a:r>
                        <a:rPr kumimoji="0" lang="el-GR" sz="2000" b="0" i="0" u="none" strike="noStrike" kern="0" cap="none" spc="-8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 </a:t>
                      </a:r>
                      <a:endParaRPr kumimoji="0" lang="en-GB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π → </a:t>
                      </a:r>
                      <a:r>
                        <a:rPr kumimoji="0" lang="el-GR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π*</a:t>
                      </a:r>
                      <a:r>
                        <a:rPr kumimoji="0" lang="el-GR" sz="2000" b="0" i="0" u="none" strike="noStrike" kern="0" cap="none" spc="-7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 </a:t>
                      </a:r>
                      <a:endParaRPr kumimoji="0" lang="en-GB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σ → σ*</a:t>
                      </a:r>
                      <a:r>
                        <a:rPr kumimoji="0" lang="el-GR" sz="2000" b="0" i="0" u="none" strike="noStrike" kern="0" cap="none" spc="-8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cs typeface="Times New Roman"/>
                        </a:rPr>
                        <a:t> </a:t>
                      </a:r>
                      <a:endParaRPr kumimoji="0" lang="en-GB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6" name="Right Arrow 55"/>
          <p:cNvSpPr/>
          <p:nvPr/>
        </p:nvSpPr>
        <p:spPr>
          <a:xfrm>
            <a:off x="7516903" y="5701555"/>
            <a:ext cx="3024000" cy="10080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High energy (E)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Low wavelength (</a:t>
            </a:r>
            <a:r>
              <a:rPr lang="en-GB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𝝀)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" name="Left Brace 2"/>
          <p:cNvSpPr/>
          <p:nvPr/>
        </p:nvSpPr>
        <p:spPr>
          <a:xfrm>
            <a:off x="1559859" y="4719918"/>
            <a:ext cx="324000" cy="1290917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5" t="10668" r="18127" b="11370"/>
          <a:stretch/>
        </p:blipFill>
        <p:spPr>
          <a:xfrm>
            <a:off x="26896" y="4639236"/>
            <a:ext cx="1519517" cy="149262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9744500" y="1637380"/>
            <a:ext cx="450376" cy="3927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0070C0"/>
                </a:solidFill>
              </a:rPr>
              <a:t>1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372060" y="2390287"/>
            <a:ext cx="450376" cy="3927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0070C0"/>
                </a:solidFill>
              </a:rPr>
              <a:t>2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961192" y="1682874"/>
            <a:ext cx="450376" cy="3927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760182" y="2419855"/>
            <a:ext cx="450376" cy="3927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586706" y="1680596"/>
            <a:ext cx="450376" cy="3927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6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9175841" y="2365262"/>
            <a:ext cx="450376" cy="3927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5</a:t>
            </a:r>
            <a:endParaRPr lang="en-GB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958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023"/>
    </mc:Choice>
    <mc:Fallback xmlns="">
      <p:transition spd="slow" advTm="990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4" grpId="0">
        <p:bldAsOne/>
      </p:bldGraphic>
      <p:bldP spid="56" grpId="0" animBg="1"/>
      <p:bldP spid="3" grpId="0" animBg="1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5118" y="968190"/>
            <a:ext cx="6400800" cy="576878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zh-TW" dirty="0">
                <a:solidFill>
                  <a:srgbClr val="002060"/>
                </a:solidFill>
              </a:rPr>
              <a:t>An electron in a bonding </a:t>
            </a:r>
            <a:r>
              <a:rPr lang="el-GR" altLang="zh-TW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σ</a:t>
            </a:r>
            <a:r>
              <a:rPr lang="en-US" altLang="zh-TW" dirty="0" smtClean="0">
                <a:solidFill>
                  <a:srgbClr val="002060"/>
                </a:solidFill>
              </a:rPr>
              <a:t> </a:t>
            </a:r>
            <a:r>
              <a:rPr lang="en-US" altLang="zh-TW" dirty="0">
                <a:solidFill>
                  <a:srgbClr val="002060"/>
                </a:solidFill>
              </a:rPr>
              <a:t>orbital is excited to the corresponding antibonding orbital. The energy required is large</a:t>
            </a:r>
            <a:r>
              <a:rPr lang="en-US" altLang="zh-TW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altLang="zh-TW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zh-TW" dirty="0" smtClean="0">
                <a:solidFill>
                  <a:srgbClr val="002060"/>
                </a:solidFill>
              </a:rPr>
              <a:t> </a:t>
            </a:r>
            <a:r>
              <a:rPr lang="en-US" altLang="zh-TW" dirty="0">
                <a:solidFill>
                  <a:srgbClr val="002060"/>
                </a:solidFill>
              </a:rPr>
              <a:t>For example, </a:t>
            </a:r>
            <a:r>
              <a:rPr lang="en-US" altLang="zh-TW" dirty="0" smtClean="0">
                <a:solidFill>
                  <a:srgbClr val="002060"/>
                </a:solidFill>
              </a:rPr>
              <a:t>methane (CH</a:t>
            </a:r>
            <a:r>
              <a:rPr lang="en-US" altLang="zh-TW" baseline="-25000" dirty="0" smtClean="0">
                <a:solidFill>
                  <a:srgbClr val="002060"/>
                </a:solidFill>
              </a:rPr>
              <a:t>4</a:t>
            </a:r>
            <a:r>
              <a:rPr lang="en-US" altLang="zh-TW" dirty="0" smtClean="0">
                <a:solidFill>
                  <a:srgbClr val="002060"/>
                </a:solidFill>
              </a:rPr>
              <a:t>) </a:t>
            </a:r>
            <a:r>
              <a:rPr lang="en-US" altLang="zh-TW" dirty="0">
                <a:solidFill>
                  <a:srgbClr val="002060"/>
                </a:solidFill>
              </a:rPr>
              <a:t>(which has only C-H bonds, and can only undergo </a:t>
            </a:r>
            <a:r>
              <a:rPr lang="el-GR" dirty="0">
                <a:latin typeface="Times New Roman"/>
                <a:cs typeface="Times New Roman"/>
              </a:rPr>
              <a:t>σ → σ*</a:t>
            </a:r>
            <a:r>
              <a:rPr lang="el-GR" spc="-80" dirty="0">
                <a:latin typeface="Times New Roman"/>
                <a:cs typeface="Times New Roman"/>
              </a:rPr>
              <a:t> </a:t>
            </a:r>
            <a:r>
              <a:rPr lang="en-US" altLang="zh-TW" dirty="0" smtClean="0">
                <a:solidFill>
                  <a:srgbClr val="002060"/>
                </a:solidFill>
              </a:rPr>
              <a:t>transitions</a:t>
            </a:r>
            <a:r>
              <a:rPr lang="en-US" altLang="zh-TW" dirty="0">
                <a:solidFill>
                  <a:srgbClr val="002060"/>
                </a:solidFill>
              </a:rPr>
              <a:t>) shows an absorbance maximum at 125 nm. 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altLang="zh-TW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zh-TW" dirty="0" smtClean="0">
                <a:solidFill>
                  <a:srgbClr val="002060"/>
                </a:solidFill>
              </a:rPr>
              <a:t>Absorption </a:t>
            </a:r>
            <a:r>
              <a:rPr lang="en-US" altLang="zh-TW" dirty="0">
                <a:solidFill>
                  <a:srgbClr val="002060"/>
                </a:solidFill>
              </a:rPr>
              <a:t>maxima due to </a:t>
            </a:r>
            <a:r>
              <a:rPr lang="el-GR" dirty="0">
                <a:latin typeface="Times New Roman"/>
                <a:cs typeface="Times New Roman"/>
              </a:rPr>
              <a:t>σ → σ*</a:t>
            </a:r>
            <a:r>
              <a:rPr lang="el-GR" spc="-80" dirty="0">
                <a:latin typeface="Times New Roman"/>
                <a:cs typeface="Times New Roman"/>
              </a:rPr>
              <a:t> </a:t>
            </a:r>
            <a:r>
              <a:rPr lang="en-US" altLang="zh-TW" dirty="0" smtClean="0">
                <a:solidFill>
                  <a:srgbClr val="002060"/>
                </a:solidFill>
              </a:rPr>
              <a:t>transitions </a:t>
            </a:r>
            <a:r>
              <a:rPr lang="en-US" altLang="zh-TW" dirty="0">
                <a:solidFill>
                  <a:srgbClr val="002060"/>
                </a:solidFill>
              </a:rPr>
              <a:t>are not seen in typical UV-VIS spectra (200 - 700 nm)</a:t>
            </a:r>
          </a:p>
        </p:txBody>
      </p:sp>
      <p:pic>
        <p:nvPicPr>
          <p:cNvPr id="7" name="Picture 4" descr="electr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5532" y="1915358"/>
            <a:ext cx="5013367" cy="2831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1" name="Group 30"/>
          <p:cNvGrpSpPr/>
          <p:nvPr/>
        </p:nvGrpSpPr>
        <p:grpSpPr>
          <a:xfrm>
            <a:off x="1083211" y="195467"/>
            <a:ext cx="3059993" cy="765523"/>
            <a:chOff x="873195" y="1314"/>
            <a:chExt cx="3059993" cy="765523"/>
          </a:xfrm>
          <a:scene3d>
            <a:camera prst="orthographicFront"/>
            <a:lightRig rig="flat" dir="t"/>
          </a:scene3d>
        </p:grpSpPr>
        <p:sp>
          <p:nvSpPr>
            <p:cNvPr id="32" name="Rectangle 31"/>
            <p:cNvSpPr/>
            <p:nvPr/>
          </p:nvSpPr>
          <p:spPr>
            <a:xfrm>
              <a:off x="873195" y="1314"/>
              <a:ext cx="3059993" cy="765523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873195" y="1314"/>
              <a:ext cx="3059993" cy="76552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1120" tIns="71120" rIns="71120" bIns="7112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2800" kern="1200" dirty="0" smtClean="0">
                  <a:latin typeface="Times New Roman"/>
                  <a:cs typeface="Times New Roman"/>
                </a:rPr>
                <a:t>σ → σ*</a:t>
              </a:r>
              <a:r>
                <a:rPr lang="el-GR" sz="2800" kern="1200" spc="-80" dirty="0" smtClean="0">
                  <a:latin typeface="Times New Roman"/>
                  <a:cs typeface="Times New Roman"/>
                </a:rPr>
                <a:t> </a:t>
              </a:r>
              <a:r>
                <a:rPr lang="en-GB" sz="2800" kern="1200" spc="-5" dirty="0" smtClean="0">
                  <a:latin typeface="Times New Roman"/>
                  <a:cs typeface="Times New Roman"/>
                </a:rPr>
                <a:t>transition</a:t>
              </a:r>
              <a:endParaRPr lang="en-GB" sz="2800" kern="1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0112188" y="1982593"/>
            <a:ext cx="443753" cy="28314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56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032"/>
    </mc:Choice>
    <mc:Fallback xmlns="">
      <p:transition spd="slow" advTm="84032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3752" y="1048870"/>
            <a:ext cx="6807647" cy="57687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zh-TW" dirty="0">
                <a:solidFill>
                  <a:srgbClr val="002060"/>
                </a:solidFill>
              </a:rPr>
              <a:t>Saturated compounds containing atoms with lone pairs (non-bonding electrons) are capable</a:t>
            </a:r>
            <a:r>
              <a:rPr lang="en-US" altLang="zh-TW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zh-TW" dirty="0">
                <a:solidFill>
                  <a:srgbClr val="002060"/>
                </a:solidFill>
              </a:rPr>
              <a:t>of</a:t>
            </a:r>
            <a:r>
              <a:rPr lang="en-US" altLang="zh-TW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zh-TW" i="1" dirty="0" err="1" smtClean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en-US" altLang="zh-TW" dirty="0" err="1" smtClean="0">
                <a:solidFill>
                  <a:srgbClr val="002060"/>
                </a:solidFill>
                <a:latin typeface="Symbol" pitchFamily="18" charset="2"/>
              </a:rPr>
              <a:t>®s</a:t>
            </a:r>
            <a:r>
              <a:rPr lang="en-US" altLang="zh-TW" dirty="0">
                <a:solidFill>
                  <a:srgbClr val="002060"/>
                </a:solidFill>
                <a:latin typeface="Symbol" pitchFamily="18" charset="2"/>
              </a:rPr>
              <a:t>*</a:t>
            </a:r>
            <a:r>
              <a:rPr lang="en-US" altLang="zh-TW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zh-TW" dirty="0">
                <a:solidFill>
                  <a:srgbClr val="002060"/>
                </a:solidFill>
              </a:rPr>
              <a:t>transitions</a:t>
            </a:r>
            <a:r>
              <a:rPr lang="en-US" altLang="zh-TW" dirty="0" smtClean="0">
                <a:solidFill>
                  <a:srgbClr val="002060"/>
                </a:solidFill>
              </a:rPr>
              <a:t>.</a:t>
            </a:r>
            <a:endParaRPr lang="en-US" altLang="zh-TW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zh-TW" dirty="0" smtClean="0">
                <a:solidFill>
                  <a:srgbClr val="002060"/>
                </a:solidFill>
              </a:rPr>
              <a:t>These </a:t>
            </a:r>
            <a:r>
              <a:rPr lang="en-US" altLang="zh-TW" dirty="0">
                <a:solidFill>
                  <a:srgbClr val="002060"/>
                </a:solidFill>
              </a:rPr>
              <a:t>transitions usually need less energy than</a:t>
            </a:r>
            <a:r>
              <a:rPr lang="en-US" altLang="zh-TW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zh-TW" dirty="0" smtClean="0">
                <a:solidFill>
                  <a:srgbClr val="002060"/>
                </a:solidFill>
                <a:latin typeface="Symbol" pitchFamily="18" charset="2"/>
              </a:rPr>
              <a:t>s® </a:t>
            </a:r>
            <a:r>
              <a:rPr lang="en-US" altLang="zh-TW" dirty="0">
                <a:solidFill>
                  <a:srgbClr val="002060"/>
                </a:solidFill>
                <a:latin typeface="Symbol" pitchFamily="18" charset="2"/>
              </a:rPr>
              <a:t>s *</a:t>
            </a:r>
            <a:r>
              <a:rPr lang="en-US" altLang="zh-TW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zh-TW" dirty="0">
                <a:solidFill>
                  <a:srgbClr val="002060"/>
                </a:solidFill>
              </a:rPr>
              <a:t>transitions. They can be initiated by light whose wavelength is in the range 150 - 250 nm</a:t>
            </a:r>
            <a:r>
              <a:rPr lang="en-US" altLang="zh-TW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altLang="zh-TW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zh-TW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zh-TW" dirty="0">
                <a:solidFill>
                  <a:srgbClr val="002060"/>
                </a:solidFill>
              </a:rPr>
              <a:t>The number of organic functional groups with </a:t>
            </a:r>
            <a:r>
              <a:rPr lang="en-US" altLang="zh-TW" i="1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en-US" altLang="zh-TW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zh-TW" dirty="0">
                <a:solidFill>
                  <a:srgbClr val="002060"/>
                </a:solidFill>
                <a:latin typeface="Symbol" pitchFamily="18" charset="2"/>
              </a:rPr>
              <a:t>® s*</a:t>
            </a:r>
            <a:r>
              <a:rPr lang="en-US" altLang="zh-TW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zh-TW" dirty="0">
                <a:solidFill>
                  <a:srgbClr val="002060"/>
                </a:solidFill>
              </a:rPr>
              <a:t>peaks in the UV region is small.</a:t>
            </a:r>
          </a:p>
        </p:txBody>
      </p:sp>
      <p:pic>
        <p:nvPicPr>
          <p:cNvPr id="7" name="Picture 4" descr="electr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1419" y="2090169"/>
            <a:ext cx="4694033" cy="2831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4" name="Group 33"/>
          <p:cNvGrpSpPr/>
          <p:nvPr/>
        </p:nvGrpSpPr>
        <p:grpSpPr>
          <a:xfrm>
            <a:off x="1083211" y="195467"/>
            <a:ext cx="3059993" cy="765523"/>
            <a:chOff x="873195" y="1314"/>
            <a:chExt cx="3059993" cy="765523"/>
          </a:xfrm>
          <a:scene3d>
            <a:camera prst="orthographicFront"/>
            <a:lightRig rig="flat" dir="t"/>
          </a:scene3d>
        </p:grpSpPr>
        <p:sp>
          <p:nvSpPr>
            <p:cNvPr id="35" name="Rectangle 34"/>
            <p:cNvSpPr/>
            <p:nvPr/>
          </p:nvSpPr>
          <p:spPr>
            <a:xfrm>
              <a:off x="873195" y="1314"/>
              <a:ext cx="3059993" cy="765523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6" name="Rectangle 35"/>
            <p:cNvSpPr/>
            <p:nvPr/>
          </p:nvSpPr>
          <p:spPr>
            <a:xfrm>
              <a:off x="873195" y="1314"/>
              <a:ext cx="3059993" cy="76552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1120" tIns="71120" rIns="71120" bIns="7112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800" i="1" dirty="0">
                  <a:cs typeface="Times New Roman"/>
                </a:rPr>
                <a:t>n</a:t>
              </a:r>
              <a:r>
                <a:rPr lang="el-GR" sz="2800" kern="1200" dirty="0" smtClean="0">
                  <a:latin typeface="Times New Roman"/>
                  <a:cs typeface="Times New Roman"/>
                </a:rPr>
                <a:t> → σ*</a:t>
              </a:r>
              <a:r>
                <a:rPr lang="el-GR" sz="2800" kern="1200" spc="-80" dirty="0" smtClean="0">
                  <a:latin typeface="Times New Roman"/>
                  <a:cs typeface="Times New Roman"/>
                </a:rPr>
                <a:t> </a:t>
              </a:r>
              <a:r>
                <a:rPr lang="en-GB" sz="2800" kern="1200" spc="-5" dirty="0" smtClean="0">
                  <a:latin typeface="Times New Roman"/>
                  <a:cs typeface="Times New Roman"/>
                </a:rPr>
                <a:t>transition</a:t>
              </a:r>
              <a:endParaRPr lang="en-GB" sz="2800" kern="1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8740593" y="1901911"/>
            <a:ext cx="540000" cy="2052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95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694"/>
    </mc:Choice>
    <mc:Fallback xmlns="">
      <p:transition spd="slow" advTm="36694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|14.7|14.3|18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4.6|30.5|3.7|2.4|2.2|14.2|5|14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6151</TotalTime>
  <Words>1614</Words>
  <Application>Microsoft Office PowerPoint</Application>
  <PresentationFormat>Widescreen</PresentationFormat>
  <Paragraphs>263</Paragraphs>
  <Slides>20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7" baseType="lpstr">
      <vt:lpstr>標楷體</vt:lpstr>
      <vt:lpstr>ＭＳ Ｐゴシック</vt:lpstr>
      <vt:lpstr>新細明體</vt:lpstr>
      <vt:lpstr>新細明體</vt:lpstr>
      <vt:lpstr>Arial</vt:lpstr>
      <vt:lpstr>Berlin Sans FB Demi</vt:lpstr>
      <vt:lpstr>Calibri</vt:lpstr>
      <vt:lpstr>Cambria Math</vt:lpstr>
      <vt:lpstr>Comic Sans MS</vt:lpstr>
      <vt:lpstr>Courier New</vt:lpstr>
      <vt:lpstr>Rockwell</vt:lpstr>
      <vt:lpstr>Rockwell Condensed</vt:lpstr>
      <vt:lpstr>Symbol</vt:lpstr>
      <vt:lpstr>Times New Roman</vt:lpstr>
      <vt:lpstr>Wingdings</vt:lpstr>
      <vt:lpstr>Wood Type</vt:lpstr>
      <vt:lpstr>ChemSketch</vt:lpstr>
      <vt:lpstr>Spectrochemical analysis</vt:lpstr>
      <vt:lpstr>outline</vt:lpstr>
      <vt:lpstr>PowerPoint Presentation</vt:lpstr>
      <vt:lpstr>PowerPoint Presentation</vt:lpstr>
      <vt:lpstr>PowerPoint Presentation</vt:lpstr>
      <vt:lpstr>Uv-visible spectroscopy</vt:lpstr>
      <vt:lpstr>Molecular transitions</vt:lpstr>
      <vt:lpstr>PowerPoint Presentation</vt:lpstr>
      <vt:lpstr>PowerPoint Presentation</vt:lpstr>
      <vt:lpstr>PowerPoint Presentation</vt:lpstr>
      <vt:lpstr>(p ® p*)Transition is the most convenient and useful transition in UV-Vis   Spectroscopy. Why?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Optical materials</vt:lpstr>
      <vt:lpstr>PowerPoint Presentation</vt:lpstr>
    </vt:vector>
  </TitlesOfParts>
  <Company>University of Nottingham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Al-Hachami Wathiq</dc:creator>
  <cp:lastModifiedBy>Al-Hachami Wathiq</cp:lastModifiedBy>
  <cp:revision>202</cp:revision>
  <cp:lastPrinted>2020-05-20T16:29:58Z</cp:lastPrinted>
  <dcterms:created xsi:type="dcterms:W3CDTF">2020-04-20T18:41:45Z</dcterms:created>
  <dcterms:modified xsi:type="dcterms:W3CDTF">2020-05-28T10:17:27Z</dcterms:modified>
</cp:coreProperties>
</file>