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7"/>
  </p:notesMasterIdLst>
  <p:sldIdLst>
    <p:sldId id="256" r:id="rId2"/>
    <p:sldId id="299" r:id="rId3"/>
    <p:sldId id="300" r:id="rId4"/>
    <p:sldId id="296" r:id="rId5"/>
    <p:sldId id="297" r:id="rId6"/>
    <p:sldId id="298" r:id="rId7"/>
    <p:sldId id="288" r:id="rId8"/>
    <p:sldId id="260" r:id="rId9"/>
    <p:sldId id="261" r:id="rId10"/>
    <p:sldId id="263" r:id="rId11"/>
    <p:sldId id="290" r:id="rId12"/>
    <p:sldId id="291" r:id="rId13"/>
    <p:sldId id="264" r:id="rId14"/>
    <p:sldId id="266" r:id="rId15"/>
    <p:sldId id="295"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05C3E-C11A-4EC2-B205-9AD140785C79}" type="doc">
      <dgm:prSet loTypeId="urn:microsoft.com/office/officeart/2005/8/layout/vList3" loCatId="list" qsTypeId="urn:microsoft.com/office/officeart/2005/8/quickstyle/simple1" qsCatId="simple" csTypeId="urn:microsoft.com/office/officeart/2005/8/colors/colorful3" csCatId="colorful"/>
      <dgm:spPr/>
      <dgm:t>
        <a:bodyPr/>
        <a:lstStyle/>
        <a:p>
          <a:endParaRPr lang="en-US"/>
        </a:p>
      </dgm:t>
    </dgm:pt>
    <dgm:pt modelId="{2F8682A3-48D5-4732-B152-8F396B10657B}">
      <dgm:prSet custT="1"/>
      <dgm:spPr/>
      <dgm:t>
        <a:bodyPr/>
        <a:lstStyle/>
        <a:p>
          <a:pPr rtl="0"/>
          <a:r>
            <a:rPr lang="en-US" sz="1400" b="1" i="0" dirty="0" smtClean="0">
              <a:solidFill>
                <a:schemeClr val="tx1"/>
              </a:solidFill>
              <a:effectLst>
                <a:outerShdw blurRad="38100" dist="38100" dir="2700000" algn="tl">
                  <a:srgbClr val="000000">
                    <a:alpha val="43137"/>
                  </a:srgbClr>
                </a:outerShdw>
              </a:effectLst>
            </a:rPr>
            <a:t>Use of insufficient quantity of lubricant</a:t>
          </a:r>
          <a:endParaRPr lang="en-US" sz="1400" b="1" i="0" dirty="0">
            <a:solidFill>
              <a:schemeClr val="tx1"/>
            </a:solidFill>
            <a:effectLst>
              <a:outerShdw blurRad="38100" dist="38100" dir="2700000" algn="tl">
                <a:srgbClr val="000000">
                  <a:alpha val="43137"/>
                </a:srgbClr>
              </a:outerShdw>
            </a:effectLst>
          </a:endParaRPr>
        </a:p>
      </dgm:t>
    </dgm:pt>
    <dgm:pt modelId="{DF23765F-CFCF-4CF7-B337-683ED006B233}" type="sibTrans" cxnId="{F753C79F-3E95-495F-8C13-53B120C891C9}">
      <dgm:prSet/>
      <dgm:spPr/>
      <dgm:t>
        <a:bodyPr/>
        <a:lstStyle/>
        <a:p>
          <a:endParaRPr lang="en-US"/>
        </a:p>
      </dgm:t>
    </dgm:pt>
    <dgm:pt modelId="{D81E7CAB-9077-4B57-AAE4-F6BB587288C2}" type="parTrans" cxnId="{F753C79F-3E95-495F-8C13-53B120C891C9}">
      <dgm:prSet/>
      <dgm:spPr/>
      <dgm:t>
        <a:bodyPr/>
        <a:lstStyle/>
        <a:p>
          <a:endParaRPr lang="en-US"/>
        </a:p>
      </dgm:t>
    </dgm:pt>
    <dgm:pt modelId="{1285AF9A-2A14-450E-8223-5CA172740A7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Variation in the adjustment of the upper and lower punc</a:t>
          </a:r>
          <a:r>
            <a:rPr lang="en-US" sz="1300" b="1" dirty="0" smtClean="0">
              <a:solidFill>
                <a:schemeClr val="tx1"/>
              </a:solidFill>
              <a:effectLst>
                <a:outerShdw blurRad="38100" dist="38100" dir="2700000" algn="tl">
                  <a:srgbClr val="000000">
                    <a:alpha val="43137"/>
                  </a:srgbClr>
                </a:outerShdw>
              </a:effectLst>
            </a:rPr>
            <a:t>h</a:t>
          </a:r>
          <a:endParaRPr lang="en-US" sz="1300" b="1" dirty="0">
            <a:solidFill>
              <a:schemeClr val="tx1"/>
            </a:solidFill>
            <a:effectLst>
              <a:outerShdw blurRad="38100" dist="38100" dir="2700000" algn="tl">
                <a:srgbClr val="000000">
                  <a:alpha val="43137"/>
                </a:srgbClr>
              </a:outerShdw>
            </a:effectLst>
          </a:endParaRPr>
        </a:p>
      </dgm:t>
    </dgm:pt>
    <dgm:pt modelId="{F15D6737-1541-439F-9A25-8A7358EFFE11}" type="sibTrans" cxnId="{C033A8C6-59B4-4077-80AE-A8D0A76F0EF2}">
      <dgm:prSet/>
      <dgm:spPr/>
      <dgm:t>
        <a:bodyPr/>
        <a:lstStyle/>
        <a:p>
          <a:endParaRPr lang="en-US"/>
        </a:p>
      </dgm:t>
    </dgm:pt>
    <dgm:pt modelId="{8617BBCB-DEA2-4A5C-BD18-90FC17296B7E}" type="parTrans" cxnId="{C033A8C6-59B4-4077-80AE-A8D0A76F0EF2}">
      <dgm:prSet/>
      <dgm:spPr/>
      <dgm:t>
        <a:bodyPr/>
        <a:lstStyle/>
        <a:p>
          <a:endParaRPr lang="en-US"/>
        </a:p>
      </dgm:t>
    </dgm:pt>
    <dgm:pt modelId="{83C780CC-EEF9-4B15-AA32-679C4FF3868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Poor mixing</a:t>
          </a:r>
          <a:endParaRPr lang="en-US" sz="1400" b="1" dirty="0">
            <a:solidFill>
              <a:schemeClr val="tx1"/>
            </a:solidFill>
            <a:effectLst>
              <a:outerShdw blurRad="38100" dist="38100" dir="2700000" algn="tl">
                <a:srgbClr val="000000">
                  <a:alpha val="43137"/>
                </a:srgbClr>
              </a:outerShdw>
            </a:effectLst>
          </a:endParaRPr>
        </a:p>
      </dgm:t>
    </dgm:pt>
    <dgm:pt modelId="{645CF865-95C9-4B75-BDCA-EF0E0CEC8DDE}" type="sibTrans" cxnId="{9E028531-110F-46BC-A9AE-2715A683B14E}">
      <dgm:prSet/>
      <dgm:spPr/>
      <dgm:t>
        <a:bodyPr/>
        <a:lstStyle/>
        <a:p>
          <a:endParaRPr lang="en-US"/>
        </a:p>
      </dgm:t>
    </dgm:pt>
    <dgm:pt modelId="{0AC5B3B8-B673-4619-8EC9-2FA775AB40C3}" type="parTrans" cxnId="{9E028531-110F-46BC-A9AE-2715A683B14E}">
      <dgm:prSet/>
      <dgm:spPr/>
      <dgm:t>
        <a:bodyPr/>
        <a:lstStyle/>
        <a:p>
          <a:endParaRPr lang="en-US"/>
        </a:p>
      </dgm:t>
    </dgm:pt>
    <dgm:pt modelId="{F67C3885-EBE2-4942-9B77-54533CD9471E}">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Poor flow</a:t>
          </a:r>
          <a:endParaRPr lang="en-US" sz="1400" b="1" dirty="0">
            <a:solidFill>
              <a:schemeClr val="tx1"/>
            </a:solidFill>
            <a:effectLst>
              <a:outerShdw blurRad="38100" dist="38100" dir="2700000" algn="tl">
                <a:srgbClr val="000000">
                  <a:alpha val="43137"/>
                </a:srgbClr>
              </a:outerShdw>
            </a:effectLst>
          </a:endParaRPr>
        </a:p>
      </dgm:t>
    </dgm:pt>
    <dgm:pt modelId="{33BDFCE4-080F-4B16-80FB-85967CAE7EAC}" type="sibTrans" cxnId="{5F6FC769-AEBB-462F-82F1-99B7C3C2F73D}">
      <dgm:prSet/>
      <dgm:spPr/>
      <dgm:t>
        <a:bodyPr/>
        <a:lstStyle/>
        <a:p>
          <a:endParaRPr lang="en-US"/>
        </a:p>
      </dgm:t>
    </dgm:pt>
    <dgm:pt modelId="{EE92DCC3-9D2B-4ABF-9D2C-775801B26FD9}" type="parTrans" cxnId="{5F6FC769-AEBB-462F-82F1-99B7C3C2F73D}">
      <dgm:prSet/>
      <dgm:spPr/>
      <dgm:t>
        <a:bodyPr/>
        <a:lstStyle/>
        <a:p>
          <a:endParaRPr lang="en-US"/>
        </a:p>
      </dgm:t>
    </dgm:pt>
    <dgm:pt modelId="{65C9DF1F-5346-4FD3-880F-5BC0FF64E0E8}">
      <dgm:prSet custT="1"/>
      <dgm:spPr/>
      <dgm:t>
        <a:bodyPr/>
        <a:lstStyle/>
        <a:p>
          <a:pPr rtl="0"/>
          <a:r>
            <a:rPr lang="en-US" sz="1400" b="1" dirty="0" smtClean="0">
              <a:solidFill>
                <a:schemeClr val="tx1"/>
              </a:solidFill>
              <a:effectLst>
                <a:outerShdw blurRad="38100" dist="38100" dir="2700000" algn="tl">
                  <a:srgbClr val="000000">
                    <a:alpha val="43137"/>
                  </a:srgbClr>
                </a:outerShdw>
              </a:effectLst>
            </a:rPr>
            <a:t>Segregation of the powder</a:t>
          </a:r>
          <a:endParaRPr lang="en-US" sz="1400" b="1" dirty="0">
            <a:solidFill>
              <a:schemeClr val="tx1"/>
            </a:solidFill>
            <a:effectLst>
              <a:outerShdw blurRad="38100" dist="38100" dir="2700000" algn="tl">
                <a:srgbClr val="000000">
                  <a:alpha val="43137"/>
                </a:srgbClr>
              </a:outerShdw>
            </a:effectLst>
          </a:endParaRPr>
        </a:p>
      </dgm:t>
    </dgm:pt>
    <dgm:pt modelId="{1C8AB551-055C-4D31-B88E-DC9409CF009D}" type="sibTrans" cxnId="{4FF1157B-A82D-4F33-9BB4-58E111FC4C6B}">
      <dgm:prSet/>
      <dgm:spPr/>
      <dgm:t>
        <a:bodyPr/>
        <a:lstStyle/>
        <a:p>
          <a:endParaRPr lang="en-US"/>
        </a:p>
      </dgm:t>
    </dgm:pt>
    <dgm:pt modelId="{1765683C-EA6D-4255-A134-10B260A95F93}" type="parTrans" cxnId="{4FF1157B-A82D-4F33-9BB4-58E111FC4C6B}">
      <dgm:prSet/>
      <dgm:spPr/>
      <dgm:t>
        <a:bodyPr/>
        <a:lstStyle/>
        <a:p>
          <a:endParaRPr lang="en-US"/>
        </a:p>
      </dgm:t>
    </dgm:pt>
    <dgm:pt modelId="{848619B1-176E-4259-A741-CCBA07F5ED0B}" type="pres">
      <dgm:prSet presAssocID="{DD905C3E-C11A-4EC2-B205-9AD140785C79}" presName="linearFlow" presStyleCnt="0">
        <dgm:presLayoutVars>
          <dgm:dir/>
          <dgm:resizeHandles val="exact"/>
        </dgm:presLayoutVars>
      </dgm:prSet>
      <dgm:spPr/>
      <dgm:t>
        <a:bodyPr/>
        <a:lstStyle/>
        <a:p>
          <a:endParaRPr lang="en-US"/>
        </a:p>
      </dgm:t>
    </dgm:pt>
    <dgm:pt modelId="{EAE2A701-4127-4CEA-AB1A-F773976697F6}" type="pres">
      <dgm:prSet presAssocID="{65C9DF1F-5346-4FD3-880F-5BC0FF64E0E8}" presName="composite" presStyleCnt="0"/>
      <dgm:spPr/>
    </dgm:pt>
    <dgm:pt modelId="{3A7C2194-298F-464C-9D60-584FC706D563}" type="pres">
      <dgm:prSet presAssocID="{65C9DF1F-5346-4FD3-880F-5BC0FF64E0E8}" presName="imgShp" presStyleLbl="fgImgPlace1" presStyleIdx="0" presStyleCnt="5"/>
      <dgm:spPr/>
    </dgm:pt>
    <dgm:pt modelId="{0BD650CD-8BA4-4293-BA0E-71EBD39C2F96}" type="pres">
      <dgm:prSet presAssocID="{65C9DF1F-5346-4FD3-880F-5BC0FF64E0E8}" presName="txShp" presStyleLbl="node1" presStyleIdx="0" presStyleCnt="5">
        <dgm:presLayoutVars>
          <dgm:bulletEnabled val="1"/>
        </dgm:presLayoutVars>
      </dgm:prSet>
      <dgm:spPr/>
      <dgm:t>
        <a:bodyPr/>
        <a:lstStyle/>
        <a:p>
          <a:endParaRPr lang="en-US"/>
        </a:p>
      </dgm:t>
    </dgm:pt>
    <dgm:pt modelId="{DE6A4364-979D-464D-B801-580A54DFEA6F}" type="pres">
      <dgm:prSet presAssocID="{1C8AB551-055C-4D31-B88E-DC9409CF009D}" presName="spacing" presStyleCnt="0"/>
      <dgm:spPr/>
    </dgm:pt>
    <dgm:pt modelId="{91245779-7F6D-41A5-A434-45E7D6F3A0EC}" type="pres">
      <dgm:prSet presAssocID="{F67C3885-EBE2-4942-9B77-54533CD9471E}" presName="composite" presStyleCnt="0"/>
      <dgm:spPr/>
    </dgm:pt>
    <dgm:pt modelId="{B2D67EBE-4485-450D-9138-42D54C97D5B0}" type="pres">
      <dgm:prSet presAssocID="{F67C3885-EBE2-4942-9B77-54533CD9471E}" presName="imgShp" presStyleLbl="fgImgPlace1" presStyleIdx="1" presStyleCnt="5"/>
      <dgm:spPr/>
    </dgm:pt>
    <dgm:pt modelId="{A610ACD3-133A-4C08-A4D9-385E2BABD99A}" type="pres">
      <dgm:prSet presAssocID="{F67C3885-EBE2-4942-9B77-54533CD9471E}" presName="txShp" presStyleLbl="node1" presStyleIdx="1" presStyleCnt="5">
        <dgm:presLayoutVars>
          <dgm:bulletEnabled val="1"/>
        </dgm:presLayoutVars>
      </dgm:prSet>
      <dgm:spPr/>
      <dgm:t>
        <a:bodyPr/>
        <a:lstStyle/>
        <a:p>
          <a:endParaRPr lang="en-US"/>
        </a:p>
      </dgm:t>
    </dgm:pt>
    <dgm:pt modelId="{28F935A1-3028-44B2-9652-E201540DF912}" type="pres">
      <dgm:prSet presAssocID="{33BDFCE4-080F-4B16-80FB-85967CAE7EAC}" presName="spacing" presStyleCnt="0"/>
      <dgm:spPr/>
    </dgm:pt>
    <dgm:pt modelId="{6100E16F-BB52-430B-82A2-07B8514204E9}" type="pres">
      <dgm:prSet presAssocID="{83C780CC-EEF9-4B15-AA32-679C4FF3868E}" presName="composite" presStyleCnt="0"/>
      <dgm:spPr/>
    </dgm:pt>
    <dgm:pt modelId="{C50A4637-2BA9-4DD0-B683-0738C88E6239}" type="pres">
      <dgm:prSet presAssocID="{83C780CC-EEF9-4B15-AA32-679C4FF3868E}" presName="imgShp" presStyleLbl="fgImgPlace1" presStyleIdx="2" presStyleCnt="5"/>
      <dgm:spPr/>
    </dgm:pt>
    <dgm:pt modelId="{DF7900C9-1AB3-49BE-B21E-D3D3F385849A}" type="pres">
      <dgm:prSet presAssocID="{83C780CC-EEF9-4B15-AA32-679C4FF3868E}" presName="txShp" presStyleLbl="node1" presStyleIdx="2" presStyleCnt="5">
        <dgm:presLayoutVars>
          <dgm:bulletEnabled val="1"/>
        </dgm:presLayoutVars>
      </dgm:prSet>
      <dgm:spPr/>
      <dgm:t>
        <a:bodyPr/>
        <a:lstStyle/>
        <a:p>
          <a:endParaRPr lang="en-US"/>
        </a:p>
      </dgm:t>
    </dgm:pt>
    <dgm:pt modelId="{FB02CEBF-7A61-44FD-AE88-D0C9994D1A74}" type="pres">
      <dgm:prSet presAssocID="{645CF865-95C9-4B75-BDCA-EF0E0CEC8DDE}" presName="spacing" presStyleCnt="0"/>
      <dgm:spPr/>
    </dgm:pt>
    <dgm:pt modelId="{A0FA7837-230A-49B6-A117-5C622F2AC05E}" type="pres">
      <dgm:prSet presAssocID="{1285AF9A-2A14-450E-8223-5CA172740A7E}" presName="composite" presStyleCnt="0"/>
      <dgm:spPr/>
    </dgm:pt>
    <dgm:pt modelId="{5FDEB2C9-36B7-40DF-BF26-E295ECD32504}" type="pres">
      <dgm:prSet presAssocID="{1285AF9A-2A14-450E-8223-5CA172740A7E}" presName="imgShp" presStyleLbl="fgImgPlace1" presStyleIdx="3" presStyleCnt="5"/>
      <dgm:spPr/>
    </dgm:pt>
    <dgm:pt modelId="{4F3CD1EA-C50B-4989-A2E8-159F72E625F2}" type="pres">
      <dgm:prSet presAssocID="{1285AF9A-2A14-450E-8223-5CA172740A7E}" presName="txShp" presStyleLbl="node1" presStyleIdx="3" presStyleCnt="5">
        <dgm:presLayoutVars>
          <dgm:bulletEnabled val="1"/>
        </dgm:presLayoutVars>
      </dgm:prSet>
      <dgm:spPr/>
      <dgm:t>
        <a:bodyPr/>
        <a:lstStyle/>
        <a:p>
          <a:endParaRPr lang="en-US"/>
        </a:p>
      </dgm:t>
    </dgm:pt>
    <dgm:pt modelId="{76AF2DF8-9EE9-4207-A9A5-E4198EC7CED7}" type="pres">
      <dgm:prSet presAssocID="{F15D6737-1541-439F-9A25-8A7358EFFE11}" presName="spacing" presStyleCnt="0"/>
      <dgm:spPr/>
    </dgm:pt>
    <dgm:pt modelId="{487CEAEB-7202-4C27-BE4C-6F8817C20592}" type="pres">
      <dgm:prSet presAssocID="{2F8682A3-48D5-4732-B152-8F396B10657B}" presName="composite" presStyleCnt="0"/>
      <dgm:spPr/>
    </dgm:pt>
    <dgm:pt modelId="{F0F7F5B6-61BC-490D-8383-40AA87C21D86}" type="pres">
      <dgm:prSet presAssocID="{2F8682A3-48D5-4732-B152-8F396B10657B}" presName="imgShp" presStyleLbl="fgImgPlace1" presStyleIdx="4" presStyleCnt="5"/>
      <dgm:spPr/>
    </dgm:pt>
    <dgm:pt modelId="{ABF8EB47-A0E8-4E78-BE52-BE99A7C2FFFD}" type="pres">
      <dgm:prSet presAssocID="{2F8682A3-48D5-4732-B152-8F396B10657B}" presName="txShp" presStyleLbl="node1" presStyleIdx="4" presStyleCnt="5">
        <dgm:presLayoutVars>
          <dgm:bulletEnabled val="1"/>
        </dgm:presLayoutVars>
      </dgm:prSet>
      <dgm:spPr/>
      <dgm:t>
        <a:bodyPr/>
        <a:lstStyle/>
        <a:p>
          <a:endParaRPr lang="en-US"/>
        </a:p>
      </dgm:t>
    </dgm:pt>
  </dgm:ptLst>
  <dgm:cxnLst>
    <dgm:cxn modelId="{93C0B228-9BCB-407D-A92E-092476A6CC55}" type="presOf" srcId="{1285AF9A-2A14-450E-8223-5CA172740A7E}" destId="{4F3CD1EA-C50B-4989-A2E8-159F72E625F2}" srcOrd="0" destOrd="0" presId="urn:microsoft.com/office/officeart/2005/8/layout/vList3"/>
    <dgm:cxn modelId="{F753C79F-3E95-495F-8C13-53B120C891C9}" srcId="{DD905C3E-C11A-4EC2-B205-9AD140785C79}" destId="{2F8682A3-48D5-4732-B152-8F396B10657B}" srcOrd="4" destOrd="0" parTransId="{D81E7CAB-9077-4B57-AAE4-F6BB587288C2}" sibTransId="{DF23765F-CFCF-4CF7-B337-683ED006B233}"/>
    <dgm:cxn modelId="{7022E26C-AC91-4C0A-B546-1CB72373525C}" type="presOf" srcId="{83C780CC-EEF9-4B15-AA32-679C4FF3868E}" destId="{DF7900C9-1AB3-49BE-B21E-D3D3F385849A}" srcOrd="0" destOrd="0" presId="urn:microsoft.com/office/officeart/2005/8/layout/vList3"/>
    <dgm:cxn modelId="{31253C7A-EEA9-4696-B4B9-AD2E0E6E0DC0}" type="presOf" srcId="{2F8682A3-48D5-4732-B152-8F396B10657B}" destId="{ABF8EB47-A0E8-4E78-BE52-BE99A7C2FFFD}" srcOrd="0" destOrd="0" presId="urn:microsoft.com/office/officeart/2005/8/layout/vList3"/>
    <dgm:cxn modelId="{6CEA98D0-2F0D-4DEE-B30B-41D2F46F01FB}" type="presOf" srcId="{DD905C3E-C11A-4EC2-B205-9AD140785C79}" destId="{848619B1-176E-4259-A741-CCBA07F5ED0B}" srcOrd="0" destOrd="0" presId="urn:microsoft.com/office/officeart/2005/8/layout/vList3"/>
    <dgm:cxn modelId="{4FF1157B-A82D-4F33-9BB4-58E111FC4C6B}" srcId="{DD905C3E-C11A-4EC2-B205-9AD140785C79}" destId="{65C9DF1F-5346-4FD3-880F-5BC0FF64E0E8}" srcOrd="0" destOrd="0" parTransId="{1765683C-EA6D-4255-A134-10B260A95F93}" sibTransId="{1C8AB551-055C-4D31-B88E-DC9409CF009D}"/>
    <dgm:cxn modelId="{9E028531-110F-46BC-A9AE-2715A683B14E}" srcId="{DD905C3E-C11A-4EC2-B205-9AD140785C79}" destId="{83C780CC-EEF9-4B15-AA32-679C4FF3868E}" srcOrd="2" destOrd="0" parTransId="{0AC5B3B8-B673-4619-8EC9-2FA775AB40C3}" sibTransId="{645CF865-95C9-4B75-BDCA-EF0E0CEC8DDE}"/>
    <dgm:cxn modelId="{36BCCAF8-537F-423C-82CF-8A2C55CBFBC3}" type="presOf" srcId="{65C9DF1F-5346-4FD3-880F-5BC0FF64E0E8}" destId="{0BD650CD-8BA4-4293-BA0E-71EBD39C2F96}" srcOrd="0" destOrd="0" presId="urn:microsoft.com/office/officeart/2005/8/layout/vList3"/>
    <dgm:cxn modelId="{C033A8C6-59B4-4077-80AE-A8D0A76F0EF2}" srcId="{DD905C3E-C11A-4EC2-B205-9AD140785C79}" destId="{1285AF9A-2A14-450E-8223-5CA172740A7E}" srcOrd="3" destOrd="0" parTransId="{8617BBCB-DEA2-4A5C-BD18-90FC17296B7E}" sibTransId="{F15D6737-1541-439F-9A25-8A7358EFFE11}"/>
    <dgm:cxn modelId="{5F6FC769-AEBB-462F-82F1-99B7C3C2F73D}" srcId="{DD905C3E-C11A-4EC2-B205-9AD140785C79}" destId="{F67C3885-EBE2-4942-9B77-54533CD9471E}" srcOrd="1" destOrd="0" parTransId="{EE92DCC3-9D2B-4ABF-9D2C-775801B26FD9}" sibTransId="{33BDFCE4-080F-4B16-80FB-85967CAE7EAC}"/>
    <dgm:cxn modelId="{2FE3DA1C-D730-426A-AFE5-88C2F823CE34}" type="presOf" srcId="{F67C3885-EBE2-4942-9B77-54533CD9471E}" destId="{A610ACD3-133A-4C08-A4D9-385E2BABD99A}" srcOrd="0" destOrd="0" presId="urn:microsoft.com/office/officeart/2005/8/layout/vList3"/>
    <dgm:cxn modelId="{773083E1-3D82-414F-A566-B719E7D5DB17}" type="presParOf" srcId="{848619B1-176E-4259-A741-CCBA07F5ED0B}" destId="{EAE2A701-4127-4CEA-AB1A-F773976697F6}" srcOrd="0" destOrd="0" presId="urn:microsoft.com/office/officeart/2005/8/layout/vList3"/>
    <dgm:cxn modelId="{7FD4F8F7-D014-4543-95D5-002B9E86D855}" type="presParOf" srcId="{EAE2A701-4127-4CEA-AB1A-F773976697F6}" destId="{3A7C2194-298F-464C-9D60-584FC706D563}" srcOrd="0" destOrd="0" presId="urn:microsoft.com/office/officeart/2005/8/layout/vList3"/>
    <dgm:cxn modelId="{0E499629-9B49-4E23-93B6-CCE3ADFDEB55}" type="presParOf" srcId="{EAE2A701-4127-4CEA-AB1A-F773976697F6}" destId="{0BD650CD-8BA4-4293-BA0E-71EBD39C2F96}" srcOrd="1" destOrd="0" presId="urn:microsoft.com/office/officeart/2005/8/layout/vList3"/>
    <dgm:cxn modelId="{AAF835BC-39D4-4690-B89F-136CE35937B3}" type="presParOf" srcId="{848619B1-176E-4259-A741-CCBA07F5ED0B}" destId="{DE6A4364-979D-464D-B801-580A54DFEA6F}" srcOrd="1" destOrd="0" presId="urn:microsoft.com/office/officeart/2005/8/layout/vList3"/>
    <dgm:cxn modelId="{3F323B7A-22A9-4D5C-B301-5EF2483D9C32}" type="presParOf" srcId="{848619B1-176E-4259-A741-CCBA07F5ED0B}" destId="{91245779-7F6D-41A5-A434-45E7D6F3A0EC}" srcOrd="2" destOrd="0" presId="urn:microsoft.com/office/officeart/2005/8/layout/vList3"/>
    <dgm:cxn modelId="{55ED0809-BE5B-442E-ACD4-FC7F7102495F}" type="presParOf" srcId="{91245779-7F6D-41A5-A434-45E7D6F3A0EC}" destId="{B2D67EBE-4485-450D-9138-42D54C97D5B0}" srcOrd="0" destOrd="0" presId="urn:microsoft.com/office/officeart/2005/8/layout/vList3"/>
    <dgm:cxn modelId="{26BF5275-DD8C-45FD-8901-F20E0BDBF808}" type="presParOf" srcId="{91245779-7F6D-41A5-A434-45E7D6F3A0EC}" destId="{A610ACD3-133A-4C08-A4D9-385E2BABD99A}" srcOrd="1" destOrd="0" presId="urn:microsoft.com/office/officeart/2005/8/layout/vList3"/>
    <dgm:cxn modelId="{7ABD9A71-79CE-4836-A748-525066F701B7}" type="presParOf" srcId="{848619B1-176E-4259-A741-CCBA07F5ED0B}" destId="{28F935A1-3028-44B2-9652-E201540DF912}" srcOrd="3" destOrd="0" presId="urn:microsoft.com/office/officeart/2005/8/layout/vList3"/>
    <dgm:cxn modelId="{58A21F32-9672-4D06-9C7E-BBC23CD5BE62}" type="presParOf" srcId="{848619B1-176E-4259-A741-CCBA07F5ED0B}" destId="{6100E16F-BB52-430B-82A2-07B8514204E9}" srcOrd="4" destOrd="0" presId="urn:microsoft.com/office/officeart/2005/8/layout/vList3"/>
    <dgm:cxn modelId="{EEEE9664-D9E3-4144-82F8-118C642A2036}" type="presParOf" srcId="{6100E16F-BB52-430B-82A2-07B8514204E9}" destId="{C50A4637-2BA9-4DD0-B683-0738C88E6239}" srcOrd="0" destOrd="0" presId="urn:microsoft.com/office/officeart/2005/8/layout/vList3"/>
    <dgm:cxn modelId="{FF8D956C-A9B4-4CE4-8BAB-50EF3E12233E}" type="presParOf" srcId="{6100E16F-BB52-430B-82A2-07B8514204E9}" destId="{DF7900C9-1AB3-49BE-B21E-D3D3F385849A}" srcOrd="1" destOrd="0" presId="urn:microsoft.com/office/officeart/2005/8/layout/vList3"/>
    <dgm:cxn modelId="{1B784C0E-0142-45B5-A201-0A4018A77798}" type="presParOf" srcId="{848619B1-176E-4259-A741-CCBA07F5ED0B}" destId="{FB02CEBF-7A61-44FD-AE88-D0C9994D1A74}" srcOrd="5" destOrd="0" presId="urn:microsoft.com/office/officeart/2005/8/layout/vList3"/>
    <dgm:cxn modelId="{557EA002-4AE0-4ABF-8DB1-B84E1DA5FD0D}" type="presParOf" srcId="{848619B1-176E-4259-A741-CCBA07F5ED0B}" destId="{A0FA7837-230A-49B6-A117-5C622F2AC05E}" srcOrd="6" destOrd="0" presId="urn:microsoft.com/office/officeart/2005/8/layout/vList3"/>
    <dgm:cxn modelId="{15647E48-221F-4437-BC75-F9413666076E}" type="presParOf" srcId="{A0FA7837-230A-49B6-A117-5C622F2AC05E}" destId="{5FDEB2C9-36B7-40DF-BF26-E295ECD32504}" srcOrd="0" destOrd="0" presId="urn:microsoft.com/office/officeart/2005/8/layout/vList3"/>
    <dgm:cxn modelId="{A6B5B2E4-F73F-47F6-92A9-853CBBF8A34E}" type="presParOf" srcId="{A0FA7837-230A-49B6-A117-5C622F2AC05E}" destId="{4F3CD1EA-C50B-4989-A2E8-159F72E625F2}" srcOrd="1" destOrd="0" presId="urn:microsoft.com/office/officeart/2005/8/layout/vList3"/>
    <dgm:cxn modelId="{3C4A59A7-D555-4822-9A6C-9AA851CA17D5}" type="presParOf" srcId="{848619B1-176E-4259-A741-CCBA07F5ED0B}" destId="{76AF2DF8-9EE9-4207-A9A5-E4198EC7CED7}" srcOrd="7" destOrd="0" presId="urn:microsoft.com/office/officeart/2005/8/layout/vList3"/>
    <dgm:cxn modelId="{7E7D5DBE-0B7E-4C2F-BBB9-1661197E4A48}" type="presParOf" srcId="{848619B1-176E-4259-A741-CCBA07F5ED0B}" destId="{487CEAEB-7202-4C27-BE4C-6F8817C20592}" srcOrd="8" destOrd="0" presId="urn:microsoft.com/office/officeart/2005/8/layout/vList3"/>
    <dgm:cxn modelId="{4D2FF546-5BCD-4704-8EC1-BEB65598EF61}" type="presParOf" srcId="{487CEAEB-7202-4C27-BE4C-6F8817C20592}" destId="{F0F7F5B6-61BC-490D-8383-40AA87C21D86}" srcOrd="0" destOrd="0" presId="urn:microsoft.com/office/officeart/2005/8/layout/vList3"/>
    <dgm:cxn modelId="{4DB47FBF-6B9F-4C0A-8809-ADEC5F070173}" type="presParOf" srcId="{487CEAEB-7202-4C27-BE4C-6F8817C20592}" destId="{ABF8EB47-A0E8-4E78-BE52-BE99A7C2FFFD}"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00387B-44C9-4AEB-BF5B-0D07130066F8}" type="doc">
      <dgm:prSet loTypeId="urn:microsoft.com/office/officeart/2005/8/layout/vList3" loCatId="list" qsTypeId="urn:microsoft.com/office/officeart/2005/8/quickstyle/3d3" qsCatId="3D" csTypeId="urn:microsoft.com/office/officeart/2005/8/colors/colorful4" csCatId="colorful"/>
      <dgm:spPr/>
      <dgm:t>
        <a:bodyPr/>
        <a:lstStyle/>
        <a:p>
          <a:endParaRPr lang="en-US"/>
        </a:p>
      </dgm:t>
    </dgm:pt>
    <dgm:pt modelId="{E46172A4-CFB7-493D-953F-179D54746BA4}">
      <dgm:prSet/>
      <dgm:spPr/>
      <dgm:t>
        <a:bodyPr/>
        <a:lstStyle/>
        <a:p>
          <a:pPr rtl="0"/>
          <a:r>
            <a:rPr lang="en-US" b="1" dirty="0" smtClean="0">
              <a:solidFill>
                <a:schemeClr val="tx1"/>
              </a:solidFill>
              <a:effectLst>
                <a:outerShdw blurRad="38100" dist="38100" dir="2700000" algn="tl">
                  <a:srgbClr val="000000">
                    <a:alpha val="43137"/>
                  </a:srgbClr>
                </a:outerShdw>
              </a:effectLst>
            </a:rPr>
            <a:t>1- Non-uniform distribution of the drug substance throughout the powder mixture or granulation.</a:t>
          </a:r>
          <a:endParaRPr lang="en-US" b="1" dirty="0">
            <a:solidFill>
              <a:schemeClr val="tx1"/>
            </a:solidFill>
            <a:effectLst>
              <a:outerShdw blurRad="38100" dist="38100" dir="2700000" algn="tl">
                <a:srgbClr val="000000">
                  <a:alpha val="43137"/>
                </a:srgbClr>
              </a:outerShdw>
            </a:effectLst>
          </a:endParaRPr>
        </a:p>
      </dgm:t>
    </dgm:pt>
    <dgm:pt modelId="{D7D2B065-6779-4CA7-8524-39626A35A9F8}" type="parTrans" cxnId="{F6142310-7D02-49E6-9B32-283F7DEA825C}">
      <dgm:prSet/>
      <dgm:spPr/>
      <dgm:t>
        <a:bodyPr/>
        <a:lstStyle/>
        <a:p>
          <a:endParaRPr lang="en-US"/>
        </a:p>
      </dgm:t>
    </dgm:pt>
    <dgm:pt modelId="{225E7FA0-0D56-4A95-95B3-49A9E9728822}" type="sibTrans" cxnId="{F6142310-7D02-49E6-9B32-283F7DEA825C}">
      <dgm:prSet/>
      <dgm:spPr/>
      <dgm:t>
        <a:bodyPr/>
        <a:lstStyle/>
        <a:p>
          <a:endParaRPr lang="en-US"/>
        </a:p>
      </dgm:t>
    </dgm:pt>
    <dgm:pt modelId="{BCDFBC10-2125-4B61-85E9-A6E2756CA6AA}">
      <dgm:prSet/>
      <dgm:spPr/>
      <dgm:t>
        <a:bodyPr/>
        <a:lstStyle/>
        <a:p>
          <a:pPr rtl="0"/>
          <a:r>
            <a:rPr lang="en-US" b="1" dirty="0" smtClean="0">
              <a:solidFill>
                <a:schemeClr val="tx1"/>
              </a:solidFill>
              <a:effectLst>
                <a:outerShdw blurRad="38100" dist="38100" dir="2700000" algn="tl">
                  <a:srgbClr val="000000">
                    <a:alpha val="43137"/>
                  </a:srgbClr>
                </a:outerShdw>
              </a:effectLst>
            </a:rPr>
            <a:t>2- segregation of the powder mixture or granulation during various manufacturing process.</a:t>
          </a:r>
          <a:endParaRPr lang="en-US" b="1" dirty="0">
            <a:solidFill>
              <a:schemeClr val="tx1"/>
            </a:solidFill>
            <a:effectLst>
              <a:outerShdw blurRad="38100" dist="38100" dir="2700000" algn="tl">
                <a:srgbClr val="000000">
                  <a:alpha val="43137"/>
                </a:srgbClr>
              </a:outerShdw>
            </a:effectLst>
          </a:endParaRPr>
        </a:p>
      </dgm:t>
    </dgm:pt>
    <dgm:pt modelId="{6CB5A30B-DDDD-4A31-B44C-741818CAECA3}" type="parTrans" cxnId="{DF515087-95B6-4130-8110-8DD6A76920E8}">
      <dgm:prSet/>
      <dgm:spPr/>
      <dgm:t>
        <a:bodyPr/>
        <a:lstStyle/>
        <a:p>
          <a:endParaRPr lang="en-US"/>
        </a:p>
      </dgm:t>
    </dgm:pt>
    <dgm:pt modelId="{FCC0FC14-D0C4-42C7-AF6C-47AE333BB4D0}" type="sibTrans" cxnId="{DF515087-95B6-4130-8110-8DD6A76920E8}">
      <dgm:prSet/>
      <dgm:spPr/>
      <dgm:t>
        <a:bodyPr/>
        <a:lstStyle/>
        <a:p>
          <a:endParaRPr lang="en-US"/>
        </a:p>
      </dgm:t>
    </dgm:pt>
    <dgm:pt modelId="{99BF89F7-1B60-49C0-BBB5-649718603997}">
      <dgm:prSet/>
      <dgm:spPr/>
      <dgm:t>
        <a:bodyPr/>
        <a:lstStyle/>
        <a:p>
          <a:pPr rtl="0"/>
          <a:r>
            <a:rPr lang="en-US" b="1" dirty="0" smtClean="0">
              <a:solidFill>
                <a:schemeClr val="tx1"/>
              </a:solidFill>
              <a:effectLst>
                <a:outerShdw blurRad="38100" dist="38100" dir="2700000" algn="tl">
                  <a:srgbClr val="000000">
                    <a:alpha val="43137"/>
                  </a:srgbClr>
                </a:outerShdw>
              </a:effectLst>
            </a:rPr>
            <a:t>3- Tablet wt. variation. </a:t>
          </a:r>
          <a:endParaRPr lang="en-US" b="1" dirty="0">
            <a:solidFill>
              <a:schemeClr val="tx1"/>
            </a:solidFill>
            <a:effectLst>
              <a:outerShdw blurRad="38100" dist="38100" dir="2700000" algn="tl">
                <a:srgbClr val="000000">
                  <a:alpha val="43137"/>
                </a:srgbClr>
              </a:outerShdw>
            </a:effectLst>
          </a:endParaRPr>
        </a:p>
      </dgm:t>
    </dgm:pt>
    <dgm:pt modelId="{D344AD2C-BA9B-4B67-BFFA-7A32054CEE74}" type="parTrans" cxnId="{0C05FBBA-C4C8-46DF-BDFD-B9991609DF56}">
      <dgm:prSet/>
      <dgm:spPr/>
      <dgm:t>
        <a:bodyPr/>
        <a:lstStyle/>
        <a:p>
          <a:endParaRPr lang="en-US"/>
        </a:p>
      </dgm:t>
    </dgm:pt>
    <dgm:pt modelId="{8A10F342-CEC8-4A38-87FF-B2469D3812D7}" type="sibTrans" cxnId="{0C05FBBA-C4C8-46DF-BDFD-B9991609DF56}">
      <dgm:prSet/>
      <dgm:spPr/>
      <dgm:t>
        <a:bodyPr/>
        <a:lstStyle/>
        <a:p>
          <a:endParaRPr lang="en-US"/>
        </a:p>
      </dgm:t>
    </dgm:pt>
    <dgm:pt modelId="{140533B7-45F2-4C3A-917F-44BFDC58BC10}" type="pres">
      <dgm:prSet presAssocID="{2700387B-44C9-4AEB-BF5B-0D07130066F8}" presName="linearFlow" presStyleCnt="0">
        <dgm:presLayoutVars>
          <dgm:dir/>
          <dgm:resizeHandles val="exact"/>
        </dgm:presLayoutVars>
      </dgm:prSet>
      <dgm:spPr/>
      <dgm:t>
        <a:bodyPr/>
        <a:lstStyle/>
        <a:p>
          <a:endParaRPr lang="en-US"/>
        </a:p>
      </dgm:t>
    </dgm:pt>
    <dgm:pt modelId="{B9E54F31-431F-4C4D-8867-C44DE65A9E4C}" type="pres">
      <dgm:prSet presAssocID="{E46172A4-CFB7-493D-953F-179D54746BA4}" presName="composite" presStyleCnt="0"/>
      <dgm:spPr/>
    </dgm:pt>
    <dgm:pt modelId="{CF206E81-7E31-47D3-9CCA-FC1DC7783CBD}" type="pres">
      <dgm:prSet presAssocID="{E46172A4-CFB7-493D-953F-179D54746BA4}" presName="imgShp" presStyleLbl="fgImgPlace1" presStyleIdx="0" presStyleCnt="3"/>
      <dgm:spPr/>
    </dgm:pt>
    <dgm:pt modelId="{D7A968DD-05D9-4E01-A0DE-2831212C66B2}" type="pres">
      <dgm:prSet presAssocID="{E46172A4-CFB7-493D-953F-179D54746BA4}" presName="txShp" presStyleLbl="node1" presStyleIdx="0" presStyleCnt="3">
        <dgm:presLayoutVars>
          <dgm:bulletEnabled val="1"/>
        </dgm:presLayoutVars>
      </dgm:prSet>
      <dgm:spPr/>
      <dgm:t>
        <a:bodyPr/>
        <a:lstStyle/>
        <a:p>
          <a:endParaRPr lang="en-US"/>
        </a:p>
      </dgm:t>
    </dgm:pt>
    <dgm:pt modelId="{0D680F41-92EC-452A-8200-51EFC2A1CA6B}" type="pres">
      <dgm:prSet presAssocID="{225E7FA0-0D56-4A95-95B3-49A9E9728822}" presName="spacing" presStyleCnt="0"/>
      <dgm:spPr/>
    </dgm:pt>
    <dgm:pt modelId="{4054621F-9433-49D7-82F7-FEA6245CD6CF}" type="pres">
      <dgm:prSet presAssocID="{BCDFBC10-2125-4B61-85E9-A6E2756CA6AA}" presName="composite" presStyleCnt="0"/>
      <dgm:spPr/>
    </dgm:pt>
    <dgm:pt modelId="{07ECC4AE-5724-46E9-BA10-2BDDD877311D}" type="pres">
      <dgm:prSet presAssocID="{BCDFBC10-2125-4B61-85E9-A6E2756CA6AA}" presName="imgShp" presStyleLbl="fgImgPlace1" presStyleIdx="1" presStyleCnt="3"/>
      <dgm:spPr/>
    </dgm:pt>
    <dgm:pt modelId="{8CF8B14A-8CA4-4F48-832D-F3F2A9E8508F}" type="pres">
      <dgm:prSet presAssocID="{BCDFBC10-2125-4B61-85E9-A6E2756CA6AA}" presName="txShp" presStyleLbl="node1" presStyleIdx="1" presStyleCnt="3">
        <dgm:presLayoutVars>
          <dgm:bulletEnabled val="1"/>
        </dgm:presLayoutVars>
      </dgm:prSet>
      <dgm:spPr/>
      <dgm:t>
        <a:bodyPr/>
        <a:lstStyle/>
        <a:p>
          <a:endParaRPr lang="en-US"/>
        </a:p>
      </dgm:t>
    </dgm:pt>
    <dgm:pt modelId="{E278760B-591C-4061-852E-867FAD189345}" type="pres">
      <dgm:prSet presAssocID="{FCC0FC14-D0C4-42C7-AF6C-47AE333BB4D0}" presName="spacing" presStyleCnt="0"/>
      <dgm:spPr/>
    </dgm:pt>
    <dgm:pt modelId="{5CEB60ED-82F2-4C5B-85BC-A210335BFF92}" type="pres">
      <dgm:prSet presAssocID="{99BF89F7-1B60-49C0-BBB5-649718603997}" presName="composite" presStyleCnt="0"/>
      <dgm:spPr/>
    </dgm:pt>
    <dgm:pt modelId="{42358FE6-7FE7-44D9-BC15-613CDDBE37BC}" type="pres">
      <dgm:prSet presAssocID="{99BF89F7-1B60-49C0-BBB5-649718603997}" presName="imgShp" presStyleLbl="fgImgPlace1" presStyleIdx="2" presStyleCnt="3"/>
      <dgm:spPr/>
    </dgm:pt>
    <dgm:pt modelId="{01749744-DFC8-4EA0-9B8F-3F481888E342}" type="pres">
      <dgm:prSet presAssocID="{99BF89F7-1B60-49C0-BBB5-649718603997}" presName="txShp" presStyleLbl="node1" presStyleIdx="2" presStyleCnt="3">
        <dgm:presLayoutVars>
          <dgm:bulletEnabled val="1"/>
        </dgm:presLayoutVars>
      </dgm:prSet>
      <dgm:spPr/>
      <dgm:t>
        <a:bodyPr/>
        <a:lstStyle/>
        <a:p>
          <a:endParaRPr lang="en-US"/>
        </a:p>
      </dgm:t>
    </dgm:pt>
  </dgm:ptLst>
  <dgm:cxnLst>
    <dgm:cxn modelId="{B172734B-0EF8-4D65-B225-E572E38D1532}" type="presOf" srcId="{BCDFBC10-2125-4B61-85E9-A6E2756CA6AA}" destId="{8CF8B14A-8CA4-4F48-832D-F3F2A9E8508F}" srcOrd="0" destOrd="0" presId="urn:microsoft.com/office/officeart/2005/8/layout/vList3"/>
    <dgm:cxn modelId="{37126B23-4E16-4668-9EF6-1239763059C2}" type="presOf" srcId="{E46172A4-CFB7-493D-953F-179D54746BA4}" destId="{D7A968DD-05D9-4E01-A0DE-2831212C66B2}" srcOrd="0" destOrd="0" presId="urn:microsoft.com/office/officeart/2005/8/layout/vList3"/>
    <dgm:cxn modelId="{9C3F2296-2BDB-46D9-AB14-A61138199409}" type="presOf" srcId="{2700387B-44C9-4AEB-BF5B-0D07130066F8}" destId="{140533B7-45F2-4C3A-917F-44BFDC58BC10}" srcOrd="0" destOrd="0" presId="urn:microsoft.com/office/officeart/2005/8/layout/vList3"/>
    <dgm:cxn modelId="{F6142310-7D02-49E6-9B32-283F7DEA825C}" srcId="{2700387B-44C9-4AEB-BF5B-0D07130066F8}" destId="{E46172A4-CFB7-493D-953F-179D54746BA4}" srcOrd="0" destOrd="0" parTransId="{D7D2B065-6779-4CA7-8524-39626A35A9F8}" sibTransId="{225E7FA0-0D56-4A95-95B3-49A9E9728822}"/>
    <dgm:cxn modelId="{DF515087-95B6-4130-8110-8DD6A76920E8}" srcId="{2700387B-44C9-4AEB-BF5B-0D07130066F8}" destId="{BCDFBC10-2125-4B61-85E9-A6E2756CA6AA}" srcOrd="1" destOrd="0" parTransId="{6CB5A30B-DDDD-4A31-B44C-741818CAECA3}" sibTransId="{FCC0FC14-D0C4-42C7-AF6C-47AE333BB4D0}"/>
    <dgm:cxn modelId="{0C05FBBA-C4C8-46DF-BDFD-B9991609DF56}" srcId="{2700387B-44C9-4AEB-BF5B-0D07130066F8}" destId="{99BF89F7-1B60-49C0-BBB5-649718603997}" srcOrd="2" destOrd="0" parTransId="{D344AD2C-BA9B-4B67-BFFA-7A32054CEE74}" sibTransId="{8A10F342-CEC8-4A38-87FF-B2469D3812D7}"/>
    <dgm:cxn modelId="{5E8DDE4F-FD2E-4897-BD11-09BB94C2D658}" type="presOf" srcId="{99BF89F7-1B60-49C0-BBB5-649718603997}" destId="{01749744-DFC8-4EA0-9B8F-3F481888E342}" srcOrd="0" destOrd="0" presId="urn:microsoft.com/office/officeart/2005/8/layout/vList3"/>
    <dgm:cxn modelId="{E752C215-8577-44F5-A6F2-15FB6294200C}" type="presParOf" srcId="{140533B7-45F2-4C3A-917F-44BFDC58BC10}" destId="{B9E54F31-431F-4C4D-8867-C44DE65A9E4C}" srcOrd="0" destOrd="0" presId="urn:microsoft.com/office/officeart/2005/8/layout/vList3"/>
    <dgm:cxn modelId="{57EAEB65-BB4B-46B6-BC73-CEF87A9AC413}" type="presParOf" srcId="{B9E54F31-431F-4C4D-8867-C44DE65A9E4C}" destId="{CF206E81-7E31-47D3-9CCA-FC1DC7783CBD}" srcOrd="0" destOrd="0" presId="urn:microsoft.com/office/officeart/2005/8/layout/vList3"/>
    <dgm:cxn modelId="{C0E27FFB-0D41-440F-8A5A-0C8DC31782C8}" type="presParOf" srcId="{B9E54F31-431F-4C4D-8867-C44DE65A9E4C}" destId="{D7A968DD-05D9-4E01-A0DE-2831212C66B2}" srcOrd="1" destOrd="0" presId="urn:microsoft.com/office/officeart/2005/8/layout/vList3"/>
    <dgm:cxn modelId="{7CE1EC2D-82A0-4359-937E-B4191FFC9695}" type="presParOf" srcId="{140533B7-45F2-4C3A-917F-44BFDC58BC10}" destId="{0D680F41-92EC-452A-8200-51EFC2A1CA6B}" srcOrd="1" destOrd="0" presId="urn:microsoft.com/office/officeart/2005/8/layout/vList3"/>
    <dgm:cxn modelId="{8722EA8B-2164-4A91-B8DA-06867D22B8B1}" type="presParOf" srcId="{140533B7-45F2-4C3A-917F-44BFDC58BC10}" destId="{4054621F-9433-49D7-82F7-FEA6245CD6CF}" srcOrd="2" destOrd="0" presId="urn:microsoft.com/office/officeart/2005/8/layout/vList3"/>
    <dgm:cxn modelId="{16CBE736-8A76-4B55-A393-D2B59D22E94A}" type="presParOf" srcId="{4054621F-9433-49D7-82F7-FEA6245CD6CF}" destId="{07ECC4AE-5724-46E9-BA10-2BDDD877311D}" srcOrd="0" destOrd="0" presId="urn:microsoft.com/office/officeart/2005/8/layout/vList3"/>
    <dgm:cxn modelId="{8D30E64E-5A3E-4C11-9A79-A50CE1C19508}" type="presParOf" srcId="{4054621F-9433-49D7-82F7-FEA6245CD6CF}" destId="{8CF8B14A-8CA4-4F48-832D-F3F2A9E8508F}" srcOrd="1" destOrd="0" presId="urn:microsoft.com/office/officeart/2005/8/layout/vList3"/>
    <dgm:cxn modelId="{D99ABE98-9207-404E-9503-48CAA478483A}" type="presParOf" srcId="{140533B7-45F2-4C3A-917F-44BFDC58BC10}" destId="{E278760B-591C-4061-852E-867FAD189345}" srcOrd="3" destOrd="0" presId="urn:microsoft.com/office/officeart/2005/8/layout/vList3"/>
    <dgm:cxn modelId="{16EF4A09-C98E-481E-BAA4-9F9D0063749B}" type="presParOf" srcId="{140533B7-45F2-4C3A-917F-44BFDC58BC10}" destId="{5CEB60ED-82F2-4C5B-85BC-A210335BFF92}" srcOrd="4" destOrd="0" presId="urn:microsoft.com/office/officeart/2005/8/layout/vList3"/>
    <dgm:cxn modelId="{E57CB6B6-CD7B-4D9B-BFE4-9AD2409E7B9F}" type="presParOf" srcId="{5CEB60ED-82F2-4C5B-85BC-A210335BFF92}" destId="{42358FE6-7FE7-44D9-BC15-613CDDBE37BC}" srcOrd="0" destOrd="0" presId="urn:microsoft.com/office/officeart/2005/8/layout/vList3"/>
    <dgm:cxn modelId="{9C133EB1-88FB-43A2-84AC-5609C0582BBE}" type="presParOf" srcId="{5CEB60ED-82F2-4C5B-85BC-A210335BFF92}" destId="{01749744-DFC8-4EA0-9B8F-3F481888E34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18B581-35B3-4DA7-8CE0-15E20C475310}" type="doc">
      <dgm:prSet loTypeId="urn:microsoft.com/office/officeart/2005/8/layout/target3" loCatId="relationship" qsTypeId="urn:microsoft.com/office/officeart/2005/8/quickstyle/3d3" qsCatId="3D" csTypeId="urn:microsoft.com/office/officeart/2005/8/colors/colorful2" csCatId="colorful" phldr="1"/>
      <dgm:spPr/>
      <dgm:t>
        <a:bodyPr/>
        <a:lstStyle/>
        <a:p>
          <a:endParaRPr lang="en-US"/>
        </a:p>
      </dgm:t>
    </dgm:pt>
    <dgm:pt modelId="{562B3079-1E28-441E-94D5-9E6FA2BBF711}">
      <dgm:prSet custT="1"/>
      <dgm:spPr/>
      <dgm:t>
        <a:bodyPr/>
        <a:lstStyle/>
        <a:p>
          <a:pPr algn="just" rtl="0"/>
          <a:r>
            <a:rPr lang="en-US" sz="1800" b="1" dirty="0" smtClean="0">
              <a:solidFill>
                <a:srgbClr val="FF0000"/>
              </a:solidFill>
              <a:effectLst>
                <a:outerShdw blurRad="38100" dist="38100" dir="2700000" algn="tl">
                  <a:srgbClr val="000000">
                    <a:alpha val="43137"/>
                  </a:srgbClr>
                </a:outerShdw>
              </a:effectLst>
            </a:rPr>
            <a:t>Content :</a:t>
          </a:r>
          <a:r>
            <a:rPr lang="en-US" sz="1600" dirty="0" smtClean="0"/>
            <a:t>  especially the quantity and quality of the disintegrant and lubricant (mixing condition and time of addition of lubricant), the lubricant increase the disintegration time by decreasing the wettability of the tablets due to its hydrophobicity. </a:t>
          </a:r>
          <a:endParaRPr lang="en-US" sz="1600" dirty="0"/>
        </a:p>
      </dgm:t>
    </dgm:pt>
    <dgm:pt modelId="{861D6859-1F1E-4E04-A1D7-C14F8AF97A96}" type="parTrans" cxnId="{6C62180C-B9DD-47E7-AB19-AFB5D6E94871}">
      <dgm:prSet/>
      <dgm:spPr/>
      <dgm:t>
        <a:bodyPr/>
        <a:lstStyle/>
        <a:p>
          <a:endParaRPr lang="en-US"/>
        </a:p>
      </dgm:t>
    </dgm:pt>
    <dgm:pt modelId="{AB032829-C2BD-406A-B984-A4B4A53118E8}" type="sibTrans" cxnId="{6C62180C-B9DD-47E7-AB19-AFB5D6E94871}">
      <dgm:prSet/>
      <dgm:spPr/>
      <dgm:t>
        <a:bodyPr/>
        <a:lstStyle/>
        <a:p>
          <a:endParaRPr lang="en-US"/>
        </a:p>
      </dgm:t>
    </dgm:pt>
    <dgm:pt modelId="{1D86637A-F1BB-478F-88EF-56BFC7AB4EE2}">
      <dgm:prSet custT="1"/>
      <dgm:spPr/>
      <dgm:t>
        <a:bodyPr/>
        <a:lstStyle/>
        <a:p>
          <a:pPr algn="just" rtl="0"/>
          <a:r>
            <a:rPr lang="en-US" sz="2000" b="1" dirty="0" smtClean="0">
              <a:solidFill>
                <a:srgbClr val="FF0000"/>
              </a:solidFill>
              <a:effectLst>
                <a:outerShdw blurRad="38100" dist="38100" dir="2700000" algn="tl">
                  <a:srgbClr val="000000">
                    <a:alpha val="43137"/>
                  </a:srgbClr>
                </a:outerShdw>
              </a:effectLst>
            </a:rPr>
            <a:t>Hardness:</a:t>
          </a:r>
          <a:r>
            <a:rPr lang="en-US" sz="2000" dirty="0" smtClean="0"/>
            <a:t>  amount of binder , compression force.</a:t>
          </a:r>
          <a:endParaRPr lang="en-US" sz="2000" dirty="0"/>
        </a:p>
      </dgm:t>
    </dgm:pt>
    <dgm:pt modelId="{9A739E91-69A4-41BC-9643-3BD7F4945FB5}" type="parTrans" cxnId="{3BD718F4-9A60-4CB2-B050-ADEA32A2D6D2}">
      <dgm:prSet/>
      <dgm:spPr/>
      <dgm:t>
        <a:bodyPr/>
        <a:lstStyle/>
        <a:p>
          <a:endParaRPr lang="en-US"/>
        </a:p>
      </dgm:t>
    </dgm:pt>
    <dgm:pt modelId="{AEE9C2AE-A088-4257-932B-414404FBCEAC}" type="sibTrans" cxnId="{3BD718F4-9A60-4CB2-B050-ADEA32A2D6D2}">
      <dgm:prSet/>
      <dgm:spPr/>
      <dgm:t>
        <a:bodyPr/>
        <a:lstStyle/>
        <a:p>
          <a:endParaRPr lang="en-US"/>
        </a:p>
      </dgm:t>
    </dgm:pt>
    <dgm:pt modelId="{7A09D35E-E216-436E-ADCE-1A91E9F2CCA9}">
      <dgm:prSet custT="1"/>
      <dgm:spPr/>
      <dgm:t>
        <a:bodyPr/>
        <a:lstStyle/>
        <a:p>
          <a:pPr algn="just" rtl="0"/>
          <a:r>
            <a:rPr lang="en-US" sz="2000" dirty="0" smtClean="0"/>
            <a:t>Design of granulation procedure which will affect the physical properties of the granules.  </a:t>
          </a:r>
          <a:endParaRPr lang="en-US" sz="2000" dirty="0"/>
        </a:p>
      </dgm:t>
    </dgm:pt>
    <dgm:pt modelId="{A5A64B72-4575-4C68-A891-CFA2C46B34DE}" type="parTrans" cxnId="{C8CB2DF4-2FF0-4FF5-8B8B-5C90860F0E1F}">
      <dgm:prSet/>
      <dgm:spPr/>
      <dgm:t>
        <a:bodyPr/>
        <a:lstStyle/>
        <a:p>
          <a:endParaRPr lang="en-US"/>
        </a:p>
      </dgm:t>
    </dgm:pt>
    <dgm:pt modelId="{9ED583A2-A47A-498D-A054-04A2B9C94254}" type="sibTrans" cxnId="{C8CB2DF4-2FF0-4FF5-8B8B-5C90860F0E1F}">
      <dgm:prSet/>
      <dgm:spPr/>
      <dgm:t>
        <a:bodyPr/>
        <a:lstStyle/>
        <a:p>
          <a:endParaRPr lang="en-US"/>
        </a:p>
      </dgm:t>
    </dgm:pt>
    <dgm:pt modelId="{C8F90434-E32F-4B1B-A7AC-D79F0C472CAC}" type="pres">
      <dgm:prSet presAssocID="{8618B581-35B3-4DA7-8CE0-15E20C475310}" presName="Name0" presStyleCnt="0">
        <dgm:presLayoutVars>
          <dgm:chMax val="7"/>
          <dgm:dir/>
          <dgm:animLvl val="lvl"/>
          <dgm:resizeHandles val="exact"/>
        </dgm:presLayoutVars>
      </dgm:prSet>
      <dgm:spPr/>
      <dgm:t>
        <a:bodyPr/>
        <a:lstStyle/>
        <a:p>
          <a:endParaRPr lang="en-US"/>
        </a:p>
      </dgm:t>
    </dgm:pt>
    <dgm:pt modelId="{6D636E79-8E48-464F-88DE-AFBC58CC84E5}" type="pres">
      <dgm:prSet presAssocID="{562B3079-1E28-441E-94D5-9E6FA2BBF711}" presName="circle1" presStyleLbl="node1" presStyleIdx="0" presStyleCnt="3"/>
      <dgm:spPr/>
    </dgm:pt>
    <dgm:pt modelId="{73CEF973-1E70-4DC3-BA9D-C2EA28610FAE}" type="pres">
      <dgm:prSet presAssocID="{562B3079-1E28-441E-94D5-9E6FA2BBF711}" presName="space" presStyleCnt="0"/>
      <dgm:spPr/>
    </dgm:pt>
    <dgm:pt modelId="{4351310F-6E07-4F1C-A50E-4419DC58FA51}" type="pres">
      <dgm:prSet presAssocID="{562B3079-1E28-441E-94D5-9E6FA2BBF711}" presName="rect1" presStyleLbl="alignAcc1" presStyleIdx="0" presStyleCnt="3"/>
      <dgm:spPr/>
      <dgm:t>
        <a:bodyPr/>
        <a:lstStyle/>
        <a:p>
          <a:endParaRPr lang="en-US"/>
        </a:p>
      </dgm:t>
    </dgm:pt>
    <dgm:pt modelId="{8420A34B-0CB7-4751-A7B4-FAA2C30F2BD4}" type="pres">
      <dgm:prSet presAssocID="{1D86637A-F1BB-478F-88EF-56BFC7AB4EE2}" presName="vertSpace2" presStyleLbl="node1" presStyleIdx="0" presStyleCnt="3"/>
      <dgm:spPr/>
    </dgm:pt>
    <dgm:pt modelId="{A1194275-3359-468C-96B2-81243C958210}" type="pres">
      <dgm:prSet presAssocID="{1D86637A-F1BB-478F-88EF-56BFC7AB4EE2}" presName="circle2" presStyleLbl="node1" presStyleIdx="1" presStyleCnt="3"/>
      <dgm:spPr/>
    </dgm:pt>
    <dgm:pt modelId="{5B30CD74-2903-4C6D-A504-C7CB99CDB31A}" type="pres">
      <dgm:prSet presAssocID="{1D86637A-F1BB-478F-88EF-56BFC7AB4EE2}" presName="rect2" presStyleLbl="alignAcc1" presStyleIdx="1" presStyleCnt="3"/>
      <dgm:spPr/>
      <dgm:t>
        <a:bodyPr/>
        <a:lstStyle/>
        <a:p>
          <a:endParaRPr lang="en-US"/>
        </a:p>
      </dgm:t>
    </dgm:pt>
    <dgm:pt modelId="{E90B0CF9-57AF-4CE4-9A71-47C74D5ECEC1}" type="pres">
      <dgm:prSet presAssocID="{7A09D35E-E216-436E-ADCE-1A91E9F2CCA9}" presName="vertSpace3" presStyleLbl="node1" presStyleIdx="1" presStyleCnt="3"/>
      <dgm:spPr/>
    </dgm:pt>
    <dgm:pt modelId="{FCFDEE86-1322-4385-92CD-A940A25A56C2}" type="pres">
      <dgm:prSet presAssocID="{7A09D35E-E216-436E-ADCE-1A91E9F2CCA9}" presName="circle3" presStyleLbl="node1" presStyleIdx="2" presStyleCnt="3"/>
      <dgm:spPr/>
    </dgm:pt>
    <dgm:pt modelId="{B54FCD0C-9222-445F-A460-8156B313413F}" type="pres">
      <dgm:prSet presAssocID="{7A09D35E-E216-436E-ADCE-1A91E9F2CCA9}" presName="rect3" presStyleLbl="alignAcc1" presStyleIdx="2" presStyleCnt="3"/>
      <dgm:spPr/>
      <dgm:t>
        <a:bodyPr/>
        <a:lstStyle/>
        <a:p>
          <a:endParaRPr lang="en-US"/>
        </a:p>
      </dgm:t>
    </dgm:pt>
    <dgm:pt modelId="{B80B49BE-4AF9-4BED-8955-E870919264B2}" type="pres">
      <dgm:prSet presAssocID="{562B3079-1E28-441E-94D5-9E6FA2BBF711}" presName="rect1ParTxNoCh" presStyleLbl="alignAcc1" presStyleIdx="2" presStyleCnt="3">
        <dgm:presLayoutVars>
          <dgm:chMax val="1"/>
          <dgm:bulletEnabled val="1"/>
        </dgm:presLayoutVars>
      </dgm:prSet>
      <dgm:spPr/>
      <dgm:t>
        <a:bodyPr/>
        <a:lstStyle/>
        <a:p>
          <a:endParaRPr lang="en-US"/>
        </a:p>
      </dgm:t>
    </dgm:pt>
    <dgm:pt modelId="{1AE62817-26B1-4136-98CF-5E44F9AA7A90}" type="pres">
      <dgm:prSet presAssocID="{1D86637A-F1BB-478F-88EF-56BFC7AB4EE2}" presName="rect2ParTxNoCh" presStyleLbl="alignAcc1" presStyleIdx="2" presStyleCnt="3">
        <dgm:presLayoutVars>
          <dgm:chMax val="1"/>
          <dgm:bulletEnabled val="1"/>
        </dgm:presLayoutVars>
      </dgm:prSet>
      <dgm:spPr/>
      <dgm:t>
        <a:bodyPr/>
        <a:lstStyle/>
        <a:p>
          <a:endParaRPr lang="en-US"/>
        </a:p>
      </dgm:t>
    </dgm:pt>
    <dgm:pt modelId="{857A749C-E5B5-4AAC-9AB1-E1B01102896E}" type="pres">
      <dgm:prSet presAssocID="{7A09D35E-E216-436E-ADCE-1A91E9F2CCA9}" presName="rect3ParTxNoCh" presStyleLbl="alignAcc1" presStyleIdx="2" presStyleCnt="3">
        <dgm:presLayoutVars>
          <dgm:chMax val="1"/>
          <dgm:bulletEnabled val="1"/>
        </dgm:presLayoutVars>
      </dgm:prSet>
      <dgm:spPr/>
      <dgm:t>
        <a:bodyPr/>
        <a:lstStyle/>
        <a:p>
          <a:endParaRPr lang="en-US"/>
        </a:p>
      </dgm:t>
    </dgm:pt>
  </dgm:ptLst>
  <dgm:cxnLst>
    <dgm:cxn modelId="{05D3EB23-A02D-4FA5-838B-910B3F76E4BA}" type="presOf" srcId="{1D86637A-F1BB-478F-88EF-56BFC7AB4EE2}" destId="{1AE62817-26B1-4136-98CF-5E44F9AA7A90}" srcOrd="1" destOrd="0" presId="urn:microsoft.com/office/officeart/2005/8/layout/target3"/>
    <dgm:cxn modelId="{AB35BF81-12ED-4715-B4B1-B51AF214835F}" type="presOf" srcId="{7A09D35E-E216-436E-ADCE-1A91E9F2CCA9}" destId="{857A749C-E5B5-4AAC-9AB1-E1B01102896E}" srcOrd="1" destOrd="0" presId="urn:microsoft.com/office/officeart/2005/8/layout/target3"/>
    <dgm:cxn modelId="{6C62180C-B9DD-47E7-AB19-AFB5D6E94871}" srcId="{8618B581-35B3-4DA7-8CE0-15E20C475310}" destId="{562B3079-1E28-441E-94D5-9E6FA2BBF711}" srcOrd="0" destOrd="0" parTransId="{861D6859-1F1E-4E04-A1D7-C14F8AF97A96}" sibTransId="{AB032829-C2BD-406A-B984-A4B4A53118E8}"/>
    <dgm:cxn modelId="{3BD718F4-9A60-4CB2-B050-ADEA32A2D6D2}" srcId="{8618B581-35B3-4DA7-8CE0-15E20C475310}" destId="{1D86637A-F1BB-478F-88EF-56BFC7AB4EE2}" srcOrd="1" destOrd="0" parTransId="{9A739E91-69A4-41BC-9643-3BD7F4945FB5}" sibTransId="{AEE9C2AE-A088-4257-932B-414404FBCEAC}"/>
    <dgm:cxn modelId="{5F00CC93-ADB8-46AB-B5E2-B46458E45C0C}" type="presOf" srcId="{7A09D35E-E216-436E-ADCE-1A91E9F2CCA9}" destId="{B54FCD0C-9222-445F-A460-8156B313413F}" srcOrd="0" destOrd="0" presId="urn:microsoft.com/office/officeart/2005/8/layout/target3"/>
    <dgm:cxn modelId="{57D26090-797F-40D8-ADB2-D0D98CA02D98}" type="presOf" srcId="{8618B581-35B3-4DA7-8CE0-15E20C475310}" destId="{C8F90434-E32F-4B1B-A7AC-D79F0C472CAC}" srcOrd="0" destOrd="0" presId="urn:microsoft.com/office/officeart/2005/8/layout/target3"/>
    <dgm:cxn modelId="{42AE8FDD-8D8B-4C4F-81FE-E89032B9B1B0}" type="presOf" srcId="{1D86637A-F1BB-478F-88EF-56BFC7AB4EE2}" destId="{5B30CD74-2903-4C6D-A504-C7CB99CDB31A}" srcOrd="0" destOrd="0" presId="urn:microsoft.com/office/officeart/2005/8/layout/target3"/>
    <dgm:cxn modelId="{C8CB2DF4-2FF0-4FF5-8B8B-5C90860F0E1F}" srcId="{8618B581-35B3-4DA7-8CE0-15E20C475310}" destId="{7A09D35E-E216-436E-ADCE-1A91E9F2CCA9}" srcOrd="2" destOrd="0" parTransId="{A5A64B72-4575-4C68-A891-CFA2C46B34DE}" sibTransId="{9ED583A2-A47A-498D-A054-04A2B9C94254}"/>
    <dgm:cxn modelId="{3F709902-C49E-40DE-B007-9B015BAF2199}" type="presOf" srcId="{562B3079-1E28-441E-94D5-9E6FA2BBF711}" destId="{4351310F-6E07-4F1C-A50E-4419DC58FA51}" srcOrd="0" destOrd="0" presId="urn:microsoft.com/office/officeart/2005/8/layout/target3"/>
    <dgm:cxn modelId="{CDD87498-1192-4213-8CDD-1994ABB185C4}" type="presOf" srcId="{562B3079-1E28-441E-94D5-9E6FA2BBF711}" destId="{B80B49BE-4AF9-4BED-8955-E870919264B2}" srcOrd="1" destOrd="0" presId="urn:microsoft.com/office/officeart/2005/8/layout/target3"/>
    <dgm:cxn modelId="{BA0E0420-974E-42E0-BA99-37E3F53F9804}" type="presParOf" srcId="{C8F90434-E32F-4B1B-A7AC-D79F0C472CAC}" destId="{6D636E79-8E48-464F-88DE-AFBC58CC84E5}" srcOrd="0" destOrd="0" presId="urn:microsoft.com/office/officeart/2005/8/layout/target3"/>
    <dgm:cxn modelId="{BF64B497-CF21-4696-91BA-27265DE71371}" type="presParOf" srcId="{C8F90434-E32F-4B1B-A7AC-D79F0C472CAC}" destId="{73CEF973-1E70-4DC3-BA9D-C2EA28610FAE}" srcOrd="1" destOrd="0" presId="urn:microsoft.com/office/officeart/2005/8/layout/target3"/>
    <dgm:cxn modelId="{7EA11420-6A4E-4EC5-BF7D-881DF5F43094}" type="presParOf" srcId="{C8F90434-E32F-4B1B-A7AC-D79F0C472CAC}" destId="{4351310F-6E07-4F1C-A50E-4419DC58FA51}" srcOrd="2" destOrd="0" presId="urn:microsoft.com/office/officeart/2005/8/layout/target3"/>
    <dgm:cxn modelId="{6DBF87DB-FE0A-4A7D-8853-2530DA7D5C38}" type="presParOf" srcId="{C8F90434-E32F-4B1B-A7AC-D79F0C472CAC}" destId="{8420A34B-0CB7-4751-A7B4-FAA2C30F2BD4}" srcOrd="3" destOrd="0" presId="urn:microsoft.com/office/officeart/2005/8/layout/target3"/>
    <dgm:cxn modelId="{2491A9FE-5E92-440C-8098-3F2FCCA56276}" type="presParOf" srcId="{C8F90434-E32F-4B1B-A7AC-D79F0C472CAC}" destId="{A1194275-3359-468C-96B2-81243C958210}" srcOrd="4" destOrd="0" presId="urn:microsoft.com/office/officeart/2005/8/layout/target3"/>
    <dgm:cxn modelId="{053C61E6-D6B7-425E-950D-9C14FA0C4D7B}" type="presParOf" srcId="{C8F90434-E32F-4B1B-A7AC-D79F0C472CAC}" destId="{5B30CD74-2903-4C6D-A504-C7CB99CDB31A}" srcOrd="5" destOrd="0" presId="urn:microsoft.com/office/officeart/2005/8/layout/target3"/>
    <dgm:cxn modelId="{57531912-5929-4B40-AD00-04830E033F3B}" type="presParOf" srcId="{C8F90434-E32F-4B1B-A7AC-D79F0C472CAC}" destId="{E90B0CF9-57AF-4CE4-9A71-47C74D5ECEC1}" srcOrd="6" destOrd="0" presId="urn:microsoft.com/office/officeart/2005/8/layout/target3"/>
    <dgm:cxn modelId="{CF58857F-8645-40EE-9DCF-4DCA75FBC712}" type="presParOf" srcId="{C8F90434-E32F-4B1B-A7AC-D79F0C472CAC}" destId="{FCFDEE86-1322-4385-92CD-A940A25A56C2}" srcOrd="7" destOrd="0" presId="urn:microsoft.com/office/officeart/2005/8/layout/target3"/>
    <dgm:cxn modelId="{69E80649-AFD5-40D5-B807-AE56A1806F4E}" type="presParOf" srcId="{C8F90434-E32F-4B1B-A7AC-D79F0C472CAC}" destId="{B54FCD0C-9222-445F-A460-8156B313413F}" srcOrd="8" destOrd="0" presId="urn:microsoft.com/office/officeart/2005/8/layout/target3"/>
    <dgm:cxn modelId="{2B998CC2-9474-4F88-8228-6C9CCB9D039D}" type="presParOf" srcId="{C8F90434-E32F-4B1B-A7AC-D79F0C472CAC}" destId="{B80B49BE-4AF9-4BED-8955-E870919264B2}" srcOrd="9" destOrd="0" presId="urn:microsoft.com/office/officeart/2005/8/layout/target3"/>
    <dgm:cxn modelId="{DE9C7638-68D9-4291-A165-87A2BAA9E6ED}" type="presParOf" srcId="{C8F90434-E32F-4B1B-A7AC-D79F0C472CAC}" destId="{1AE62817-26B1-4136-98CF-5E44F9AA7A90}" srcOrd="10" destOrd="0" presId="urn:microsoft.com/office/officeart/2005/8/layout/target3"/>
    <dgm:cxn modelId="{E484B2FA-9AC4-4A7D-9CCA-E9455BC075DA}" type="presParOf" srcId="{C8F90434-E32F-4B1B-A7AC-D79F0C472CAC}" destId="{857A749C-E5B5-4AAC-9AB1-E1B01102896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650CD-8BA4-4293-BA0E-71EBD39C2F96}">
      <dsp:nvSpPr>
        <dsp:cNvPr id="0" name=""/>
        <dsp:cNvSpPr/>
      </dsp:nvSpPr>
      <dsp:spPr>
        <a:xfrm rot="10800000">
          <a:off x="1482944" y="1225"/>
          <a:ext cx="5472684" cy="417947"/>
        </a:xfrm>
        <a:prstGeom prst="homePlat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Segregation of the powder</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1225"/>
        <a:ext cx="5368197" cy="417947"/>
      </dsp:txXfrm>
    </dsp:sp>
    <dsp:sp modelId="{3A7C2194-298F-464C-9D60-584FC706D563}">
      <dsp:nvSpPr>
        <dsp:cNvPr id="0" name=""/>
        <dsp:cNvSpPr/>
      </dsp:nvSpPr>
      <dsp:spPr>
        <a:xfrm>
          <a:off x="1273971" y="1225"/>
          <a:ext cx="417947" cy="417947"/>
        </a:xfrm>
        <a:prstGeom prst="ellipse">
          <a:avLst/>
        </a:prstGeom>
        <a:solidFill>
          <a:schemeClr val="accent3">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10ACD3-133A-4C08-A4D9-385E2BABD99A}">
      <dsp:nvSpPr>
        <dsp:cNvPr id="0" name=""/>
        <dsp:cNvSpPr/>
      </dsp:nvSpPr>
      <dsp:spPr>
        <a:xfrm rot="10800000">
          <a:off x="1482944" y="523659"/>
          <a:ext cx="5472684" cy="417947"/>
        </a:xfrm>
        <a:prstGeom prst="homePlate">
          <a:avLst/>
        </a:prstGeom>
        <a:solidFill>
          <a:schemeClr val="accent3">
            <a:hueOff val="613099"/>
            <a:satOff val="-20281"/>
            <a:lumOff val="-2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Poor flow</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523659"/>
        <a:ext cx="5368197" cy="417947"/>
      </dsp:txXfrm>
    </dsp:sp>
    <dsp:sp modelId="{B2D67EBE-4485-450D-9138-42D54C97D5B0}">
      <dsp:nvSpPr>
        <dsp:cNvPr id="0" name=""/>
        <dsp:cNvSpPr/>
      </dsp:nvSpPr>
      <dsp:spPr>
        <a:xfrm>
          <a:off x="1273971" y="523659"/>
          <a:ext cx="417947" cy="417947"/>
        </a:xfrm>
        <a:prstGeom prst="ellipse">
          <a:avLst/>
        </a:prstGeom>
        <a:solidFill>
          <a:schemeClr val="accent3">
            <a:tint val="50000"/>
            <a:hueOff val="843921"/>
            <a:satOff val="-21928"/>
            <a:lumOff val="-16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7900C9-1AB3-49BE-B21E-D3D3F385849A}">
      <dsp:nvSpPr>
        <dsp:cNvPr id="0" name=""/>
        <dsp:cNvSpPr/>
      </dsp:nvSpPr>
      <dsp:spPr>
        <a:xfrm rot="10800000">
          <a:off x="1482944" y="1046093"/>
          <a:ext cx="5472684" cy="417947"/>
        </a:xfrm>
        <a:prstGeom prst="homePlate">
          <a:avLst/>
        </a:prstGeom>
        <a:solidFill>
          <a:schemeClr val="accent3">
            <a:hueOff val="1226198"/>
            <a:satOff val="-40562"/>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Poor mixing</a:t>
          </a:r>
          <a:endParaRPr lang="en-US" sz="1400" b="1" kern="1200" dirty="0">
            <a:solidFill>
              <a:schemeClr val="tx1"/>
            </a:solidFill>
            <a:effectLst>
              <a:outerShdw blurRad="38100" dist="38100" dir="2700000" algn="tl">
                <a:srgbClr val="000000">
                  <a:alpha val="43137"/>
                </a:srgbClr>
              </a:outerShdw>
            </a:effectLst>
          </a:endParaRPr>
        </a:p>
      </dsp:txBody>
      <dsp:txXfrm rot="10800000">
        <a:off x="1587431" y="1046093"/>
        <a:ext cx="5368197" cy="417947"/>
      </dsp:txXfrm>
    </dsp:sp>
    <dsp:sp modelId="{C50A4637-2BA9-4DD0-B683-0738C88E6239}">
      <dsp:nvSpPr>
        <dsp:cNvPr id="0" name=""/>
        <dsp:cNvSpPr/>
      </dsp:nvSpPr>
      <dsp:spPr>
        <a:xfrm>
          <a:off x="1273971" y="1046093"/>
          <a:ext cx="417947" cy="417947"/>
        </a:xfrm>
        <a:prstGeom prst="ellipse">
          <a:avLst/>
        </a:prstGeom>
        <a:solidFill>
          <a:schemeClr val="accent3">
            <a:tint val="50000"/>
            <a:hueOff val="1687842"/>
            <a:satOff val="-43856"/>
            <a:lumOff val="-332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3CD1EA-C50B-4989-A2E8-159F72E625F2}">
      <dsp:nvSpPr>
        <dsp:cNvPr id="0" name=""/>
        <dsp:cNvSpPr/>
      </dsp:nvSpPr>
      <dsp:spPr>
        <a:xfrm rot="10800000">
          <a:off x="1482944" y="1568527"/>
          <a:ext cx="5472684" cy="417947"/>
        </a:xfrm>
        <a:prstGeom prst="homePlate">
          <a:avLst/>
        </a:prstGeom>
        <a:solidFill>
          <a:schemeClr val="accent3">
            <a:hueOff val="1839296"/>
            <a:satOff val="-60844"/>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kern="1200" dirty="0" smtClean="0">
              <a:solidFill>
                <a:schemeClr val="tx1"/>
              </a:solidFill>
              <a:effectLst>
                <a:outerShdw blurRad="38100" dist="38100" dir="2700000" algn="tl">
                  <a:srgbClr val="000000">
                    <a:alpha val="43137"/>
                  </a:srgbClr>
                </a:outerShdw>
              </a:effectLst>
            </a:rPr>
            <a:t>Variation in the adjustment of the upper and lower punc</a:t>
          </a:r>
          <a:r>
            <a:rPr lang="en-US" sz="1300" b="1" kern="1200" dirty="0" smtClean="0">
              <a:solidFill>
                <a:schemeClr val="tx1"/>
              </a:solidFill>
              <a:effectLst>
                <a:outerShdw blurRad="38100" dist="38100" dir="2700000" algn="tl">
                  <a:srgbClr val="000000">
                    <a:alpha val="43137"/>
                  </a:srgbClr>
                </a:outerShdw>
              </a:effectLst>
            </a:rPr>
            <a:t>h</a:t>
          </a:r>
          <a:endParaRPr lang="en-US" sz="1300" b="1" kern="1200" dirty="0">
            <a:solidFill>
              <a:schemeClr val="tx1"/>
            </a:solidFill>
            <a:effectLst>
              <a:outerShdw blurRad="38100" dist="38100" dir="2700000" algn="tl">
                <a:srgbClr val="000000">
                  <a:alpha val="43137"/>
                </a:srgbClr>
              </a:outerShdw>
            </a:effectLst>
          </a:endParaRPr>
        </a:p>
      </dsp:txBody>
      <dsp:txXfrm rot="10800000">
        <a:off x="1587431" y="1568527"/>
        <a:ext cx="5368197" cy="417947"/>
      </dsp:txXfrm>
    </dsp:sp>
    <dsp:sp modelId="{5FDEB2C9-36B7-40DF-BF26-E295ECD32504}">
      <dsp:nvSpPr>
        <dsp:cNvPr id="0" name=""/>
        <dsp:cNvSpPr/>
      </dsp:nvSpPr>
      <dsp:spPr>
        <a:xfrm>
          <a:off x="1273971" y="1568527"/>
          <a:ext cx="417947" cy="417947"/>
        </a:xfrm>
        <a:prstGeom prst="ellipse">
          <a:avLst/>
        </a:prstGeom>
        <a:solidFill>
          <a:schemeClr val="accent3">
            <a:tint val="50000"/>
            <a:hueOff val="2531764"/>
            <a:satOff val="-65784"/>
            <a:lumOff val="-49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F8EB47-A0E8-4E78-BE52-BE99A7C2FFFD}">
      <dsp:nvSpPr>
        <dsp:cNvPr id="0" name=""/>
        <dsp:cNvSpPr/>
      </dsp:nvSpPr>
      <dsp:spPr>
        <a:xfrm rot="10800000">
          <a:off x="1482944" y="2090962"/>
          <a:ext cx="5472684" cy="417947"/>
        </a:xfrm>
        <a:prstGeom prst="homePlate">
          <a:avLst/>
        </a:prstGeom>
        <a:solidFill>
          <a:schemeClr val="accent3">
            <a:hueOff val="2452395"/>
            <a:satOff val="-81125"/>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303" tIns="53340" rIns="99568" bIns="53340" numCol="1" spcCol="1270" anchor="ctr" anchorCtr="0">
          <a:noAutofit/>
        </a:bodyPr>
        <a:lstStyle/>
        <a:p>
          <a:pPr lvl="0" algn="ctr" defTabSz="622300" rtl="0">
            <a:lnSpc>
              <a:spcPct val="90000"/>
            </a:lnSpc>
            <a:spcBef>
              <a:spcPct val="0"/>
            </a:spcBef>
            <a:spcAft>
              <a:spcPct val="35000"/>
            </a:spcAft>
          </a:pPr>
          <a:r>
            <a:rPr lang="en-US" sz="1400" b="1" i="0" kern="1200" dirty="0" smtClean="0">
              <a:solidFill>
                <a:schemeClr val="tx1"/>
              </a:solidFill>
              <a:effectLst>
                <a:outerShdw blurRad="38100" dist="38100" dir="2700000" algn="tl">
                  <a:srgbClr val="000000">
                    <a:alpha val="43137"/>
                  </a:srgbClr>
                </a:outerShdw>
              </a:effectLst>
            </a:rPr>
            <a:t>Use of insufficient quantity of lubricant</a:t>
          </a:r>
          <a:endParaRPr lang="en-US" sz="1400" b="1" i="0" kern="1200" dirty="0">
            <a:solidFill>
              <a:schemeClr val="tx1"/>
            </a:solidFill>
            <a:effectLst>
              <a:outerShdw blurRad="38100" dist="38100" dir="2700000" algn="tl">
                <a:srgbClr val="000000">
                  <a:alpha val="43137"/>
                </a:srgbClr>
              </a:outerShdw>
            </a:effectLst>
          </a:endParaRPr>
        </a:p>
      </dsp:txBody>
      <dsp:txXfrm rot="10800000">
        <a:off x="1587431" y="2090962"/>
        <a:ext cx="5368197" cy="417947"/>
      </dsp:txXfrm>
    </dsp:sp>
    <dsp:sp modelId="{F0F7F5B6-61BC-490D-8383-40AA87C21D86}">
      <dsp:nvSpPr>
        <dsp:cNvPr id="0" name=""/>
        <dsp:cNvSpPr/>
      </dsp:nvSpPr>
      <dsp:spPr>
        <a:xfrm>
          <a:off x="1273971" y="2090962"/>
          <a:ext cx="417947" cy="417947"/>
        </a:xfrm>
        <a:prstGeom prst="ellipse">
          <a:avLst/>
        </a:prstGeom>
        <a:solidFill>
          <a:schemeClr val="accent3">
            <a:tint val="50000"/>
            <a:hueOff val="3375685"/>
            <a:satOff val="-87712"/>
            <a:lumOff val="-665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968DD-05D9-4E01-A0DE-2831212C66B2}">
      <dsp:nvSpPr>
        <dsp:cNvPr id="0" name=""/>
        <dsp:cNvSpPr/>
      </dsp:nvSpPr>
      <dsp:spPr>
        <a:xfrm rot="10800000">
          <a:off x="1551500" y="1758"/>
          <a:ext cx="5067300" cy="1100602"/>
        </a:xfrm>
        <a:prstGeom prst="homePlate">
          <a:avLst/>
        </a:prstGeom>
        <a:solidFill>
          <a:schemeClr val="accent4">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5335"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1- Non-uniform distribution of the drug substance throughout the powder mixture or granulation.</a:t>
          </a:r>
          <a:endParaRPr lang="en-US" sz="2000" b="1" kern="1200" dirty="0">
            <a:solidFill>
              <a:schemeClr val="tx1"/>
            </a:solidFill>
            <a:effectLst>
              <a:outerShdw blurRad="38100" dist="38100" dir="2700000" algn="tl">
                <a:srgbClr val="000000">
                  <a:alpha val="43137"/>
                </a:srgbClr>
              </a:outerShdw>
            </a:effectLst>
          </a:endParaRPr>
        </a:p>
      </dsp:txBody>
      <dsp:txXfrm rot="10800000">
        <a:off x="1826650" y="1758"/>
        <a:ext cx="4792150" cy="1100602"/>
      </dsp:txXfrm>
    </dsp:sp>
    <dsp:sp modelId="{CF206E81-7E31-47D3-9CCA-FC1DC7783CBD}">
      <dsp:nvSpPr>
        <dsp:cNvPr id="0" name=""/>
        <dsp:cNvSpPr/>
      </dsp:nvSpPr>
      <dsp:spPr>
        <a:xfrm>
          <a:off x="1001199" y="1758"/>
          <a:ext cx="1100602" cy="1100602"/>
        </a:xfrm>
        <a:prstGeom prst="ellipse">
          <a:avLst/>
        </a:prstGeom>
        <a:solidFill>
          <a:schemeClr val="accent4">
            <a:tint val="5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CF8B14A-8CA4-4F48-832D-F3F2A9E8508F}">
      <dsp:nvSpPr>
        <dsp:cNvPr id="0" name=""/>
        <dsp:cNvSpPr/>
      </dsp:nvSpPr>
      <dsp:spPr>
        <a:xfrm rot="10800000">
          <a:off x="1551500" y="1430898"/>
          <a:ext cx="5067300" cy="1100602"/>
        </a:xfrm>
        <a:prstGeom prst="homePlate">
          <a:avLst/>
        </a:prstGeom>
        <a:solidFill>
          <a:schemeClr val="accent4">
            <a:hueOff val="-1075180"/>
            <a:satOff val="9543"/>
            <a:lumOff val="-3235"/>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5335"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2- segregation of the powder mixture or granulation during various manufacturing process.</a:t>
          </a:r>
          <a:endParaRPr lang="en-US" sz="2000" b="1" kern="1200" dirty="0">
            <a:solidFill>
              <a:schemeClr val="tx1"/>
            </a:solidFill>
            <a:effectLst>
              <a:outerShdw blurRad="38100" dist="38100" dir="2700000" algn="tl">
                <a:srgbClr val="000000">
                  <a:alpha val="43137"/>
                </a:srgbClr>
              </a:outerShdw>
            </a:effectLst>
          </a:endParaRPr>
        </a:p>
      </dsp:txBody>
      <dsp:txXfrm rot="10800000">
        <a:off x="1826650" y="1430898"/>
        <a:ext cx="4792150" cy="1100602"/>
      </dsp:txXfrm>
    </dsp:sp>
    <dsp:sp modelId="{07ECC4AE-5724-46E9-BA10-2BDDD877311D}">
      <dsp:nvSpPr>
        <dsp:cNvPr id="0" name=""/>
        <dsp:cNvSpPr/>
      </dsp:nvSpPr>
      <dsp:spPr>
        <a:xfrm>
          <a:off x="1001199" y="1430898"/>
          <a:ext cx="1100602" cy="1100602"/>
        </a:xfrm>
        <a:prstGeom prst="ellipse">
          <a:avLst/>
        </a:prstGeom>
        <a:solidFill>
          <a:schemeClr val="accent4">
            <a:tint val="50000"/>
            <a:hueOff val="-1285251"/>
            <a:satOff val="2585"/>
            <a:lumOff val="-547"/>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01749744-DFC8-4EA0-9B8F-3F481888E342}">
      <dsp:nvSpPr>
        <dsp:cNvPr id="0" name=""/>
        <dsp:cNvSpPr/>
      </dsp:nvSpPr>
      <dsp:spPr>
        <a:xfrm rot="10800000">
          <a:off x="1551500" y="2860039"/>
          <a:ext cx="5067300" cy="1100602"/>
        </a:xfrm>
        <a:prstGeom prst="homePlate">
          <a:avLst/>
        </a:prstGeom>
        <a:solidFill>
          <a:schemeClr val="accent4">
            <a:hueOff val="-2150360"/>
            <a:satOff val="19087"/>
            <a:lumOff val="-6471"/>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85335" tIns="76200" rIns="142240" bIns="7620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tx1"/>
              </a:solidFill>
              <a:effectLst>
                <a:outerShdw blurRad="38100" dist="38100" dir="2700000" algn="tl">
                  <a:srgbClr val="000000">
                    <a:alpha val="43137"/>
                  </a:srgbClr>
                </a:outerShdw>
              </a:effectLst>
            </a:rPr>
            <a:t>3- Tablet wt. variation. </a:t>
          </a:r>
          <a:endParaRPr lang="en-US" sz="2000" b="1" kern="1200" dirty="0">
            <a:solidFill>
              <a:schemeClr val="tx1"/>
            </a:solidFill>
            <a:effectLst>
              <a:outerShdw blurRad="38100" dist="38100" dir="2700000" algn="tl">
                <a:srgbClr val="000000">
                  <a:alpha val="43137"/>
                </a:srgbClr>
              </a:outerShdw>
            </a:effectLst>
          </a:endParaRPr>
        </a:p>
      </dsp:txBody>
      <dsp:txXfrm rot="10800000">
        <a:off x="1826650" y="2860039"/>
        <a:ext cx="4792150" cy="1100602"/>
      </dsp:txXfrm>
    </dsp:sp>
    <dsp:sp modelId="{42358FE6-7FE7-44D9-BC15-613CDDBE37BC}">
      <dsp:nvSpPr>
        <dsp:cNvPr id="0" name=""/>
        <dsp:cNvSpPr/>
      </dsp:nvSpPr>
      <dsp:spPr>
        <a:xfrm>
          <a:off x="1001199" y="2860039"/>
          <a:ext cx="1100602" cy="1100602"/>
        </a:xfrm>
        <a:prstGeom prst="ellipse">
          <a:avLst/>
        </a:prstGeom>
        <a:solidFill>
          <a:schemeClr val="accent4">
            <a:tint val="50000"/>
            <a:hueOff val="-2570503"/>
            <a:satOff val="5170"/>
            <a:lumOff val="-1095"/>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636E79-8E48-464F-88DE-AFBC58CC84E5}">
      <dsp:nvSpPr>
        <dsp:cNvPr id="0" name=""/>
        <dsp:cNvSpPr/>
      </dsp:nvSpPr>
      <dsp:spPr>
        <a:xfrm>
          <a:off x="0" y="0"/>
          <a:ext cx="4495800" cy="4495800"/>
        </a:xfrm>
        <a:prstGeom prst="pie">
          <a:avLst>
            <a:gd name="adj1" fmla="val 5400000"/>
            <a:gd name="adj2" fmla="val 16200000"/>
          </a:avLst>
        </a:prstGeom>
        <a:solidFill>
          <a:schemeClr val="accent2">
            <a:hueOff val="0"/>
            <a:satOff val="0"/>
            <a:lumOff val="0"/>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4351310F-6E07-4F1C-A50E-4419DC58FA51}">
      <dsp:nvSpPr>
        <dsp:cNvPr id="0" name=""/>
        <dsp:cNvSpPr/>
      </dsp:nvSpPr>
      <dsp:spPr>
        <a:xfrm>
          <a:off x="2247900" y="0"/>
          <a:ext cx="5448300" cy="44958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just" defTabSz="800100" rtl="0">
            <a:lnSpc>
              <a:spcPct val="90000"/>
            </a:lnSpc>
            <a:spcBef>
              <a:spcPct val="0"/>
            </a:spcBef>
            <a:spcAft>
              <a:spcPct val="35000"/>
            </a:spcAft>
          </a:pPr>
          <a:r>
            <a:rPr lang="en-US" sz="1800" b="1" kern="1200" dirty="0" smtClean="0">
              <a:solidFill>
                <a:srgbClr val="FF0000"/>
              </a:solidFill>
              <a:effectLst>
                <a:outerShdw blurRad="38100" dist="38100" dir="2700000" algn="tl">
                  <a:srgbClr val="000000">
                    <a:alpha val="43137"/>
                  </a:srgbClr>
                </a:outerShdw>
              </a:effectLst>
            </a:rPr>
            <a:t>Content :</a:t>
          </a:r>
          <a:r>
            <a:rPr lang="en-US" sz="1600" kern="1200" dirty="0" smtClean="0"/>
            <a:t>  especially the quantity and quality of the disintegrant and lubricant (mixing condition and time of addition of lubricant), the lubricant increase the disintegration time by decreasing the wettability of the tablets due to its hydrophobicity. </a:t>
          </a:r>
          <a:endParaRPr lang="en-US" sz="1600" kern="1200" dirty="0"/>
        </a:p>
      </dsp:txBody>
      <dsp:txXfrm>
        <a:off x="2247900" y="0"/>
        <a:ext cx="5448300" cy="1348742"/>
      </dsp:txXfrm>
    </dsp:sp>
    <dsp:sp modelId="{A1194275-3359-468C-96B2-81243C958210}">
      <dsp:nvSpPr>
        <dsp:cNvPr id="0" name=""/>
        <dsp:cNvSpPr/>
      </dsp:nvSpPr>
      <dsp:spPr>
        <a:xfrm>
          <a:off x="786766" y="1348742"/>
          <a:ext cx="2922267" cy="2922267"/>
        </a:xfrm>
        <a:prstGeom prst="pie">
          <a:avLst>
            <a:gd name="adj1" fmla="val 5400000"/>
            <a:gd name="adj2" fmla="val 16200000"/>
          </a:avLst>
        </a:prstGeom>
        <a:solidFill>
          <a:schemeClr val="accent2">
            <a:hueOff val="-368613"/>
            <a:satOff val="44335"/>
            <a:lumOff val="5098"/>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30CD74-2903-4C6D-A504-C7CB99CDB31A}">
      <dsp:nvSpPr>
        <dsp:cNvPr id="0" name=""/>
        <dsp:cNvSpPr/>
      </dsp:nvSpPr>
      <dsp:spPr>
        <a:xfrm>
          <a:off x="2247900" y="1348742"/>
          <a:ext cx="5448300" cy="2922267"/>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b="1" kern="1200" dirty="0" smtClean="0">
              <a:solidFill>
                <a:srgbClr val="FF0000"/>
              </a:solidFill>
              <a:effectLst>
                <a:outerShdw blurRad="38100" dist="38100" dir="2700000" algn="tl">
                  <a:srgbClr val="000000">
                    <a:alpha val="43137"/>
                  </a:srgbClr>
                </a:outerShdw>
              </a:effectLst>
            </a:rPr>
            <a:t>Hardness:</a:t>
          </a:r>
          <a:r>
            <a:rPr lang="en-US" sz="2000" kern="1200" dirty="0" smtClean="0"/>
            <a:t>  amount of binder , compression force.</a:t>
          </a:r>
          <a:endParaRPr lang="en-US" sz="2000" kern="1200" dirty="0"/>
        </a:p>
      </dsp:txBody>
      <dsp:txXfrm>
        <a:off x="2247900" y="1348742"/>
        <a:ext cx="5448300" cy="1348738"/>
      </dsp:txXfrm>
    </dsp:sp>
    <dsp:sp modelId="{FCFDEE86-1322-4385-92CD-A940A25A56C2}">
      <dsp:nvSpPr>
        <dsp:cNvPr id="0" name=""/>
        <dsp:cNvSpPr/>
      </dsp:nvSpPr>
      <dsp:spPr>
        <a:xfrm>
          <a:off x="1573530" y="2697481"/>
          <a:ext cx="1348738" cy="1348738"/>
        </a:xfrm>
        <a:prstGeom prst="pie">
          <a:avLst>
            <a:gd name="adj1" fmla="val 5400000"/>
            <a:gd name="adj2" fmla="val 16200000"/>
          </a:avLst>
        </a:prstGeom>
        <a:solidFill>
          <a:schemeClr val="accent2">
            <a:hueOff val="-737226"/>
            <a:satOff val="88670"/>
            <a:lumOff val="10196"/>
            <a:alphaOff val="0"/>
          </a:schemeClr>
        </a:solidFill>
        <a:ln>
          <a:noFill/>
        </a:ln>
        <a:effectLst>
          <a:outerShdw blurRad="50800" dist="25400" dir="5400000" rotWithShape="0">
            <a:srgbClr val="000000">
              <a:alpha val="2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B54FCD0C-9222-445F-A460-8156B313413F}">
      <dsp:nvSpPr>
        <dsp:cNvPr id="0" name=""/>
        <dsp:cNvSpPr/>
      </dsp:nvSpPr>
      <dsp:spPr>
        <a:xfrm>
          <a:off x="2247900" y="2697481"/>
          <a:ext cx="5448300" cy="1348738"/>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just" defTabSz="889000" rtl="0">
            <a:lnSpc>
              <a:spcPct val="90000"/>
            </a:lnSpc>
            <a:spcBef>
              <a:spcPct val="0"/>
            </a:spcBef>
            <a:spcAft>
              <a:spcPct val="35000"/>
            </a:spcAft>
          </a:pPr>
          <a:r>
            <a:rPr lang="en-US" sz="2000" kern="1200" dirty="0" smtClean="0"/>
            <a:t>Design of granulation procedure which will affect the physical properties of the granules.  </a:t>
          </a:r>
          <a:endParaRPr lang="en-US" sz="2000" kern="1200" dirty="0"/>
        </a:p>
      </dsp:txBody>
      <dsp:txXfrm>
        <a:off x="2247900" y="2697481"/>
        <a:ext cx="5448300" cy="134873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1EA8AD-1E18-4D37-A60B-6FF1ECA631FB}" type="datetimeFigureOut">
              <a:rPr lang="en-US" smtClean="0"/>
              <a:t>31-Jan-20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7C0885-8A16-4666-8AFB-AE3EE267692C}" type="slidenum">
              <a:rPr lang="en-US" smtClean="0"/>
              <a:t>‹#›</a:t>
            </a:fld>
            <a:endParaRPr lang="en-US"/>
          </a:p>
        </p:txBody>
      </p:sp>
    </p:spTree>
    <p:extLst>
      <p:ext uri="{BB962C8B-B14F-4D97-AF65-F5344CB8AC3E}">
        <p14:creationId xmlns:p14="http://schemas.microsoft.com/office/powerpoint/2010/main" val="302291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pPr>
              <a:defRPr/>
            </a:pPr>
            <a:fld id="{ABBA29C9-0AE1-43D5-864B-A2EA31B5049C}" type="datetime1">
              <a:rPr lang="en-US" smtClean="0">
                <a:solidFill>
                  <a:srgbClr val="D2D2D2">
                    <a:shade val="90000"/>
                  </a:srgbClr>
                </a:solidFill>
              </a:rPr>
              <a:t>31-Jan-20</a:t>
            </a:fld>
            <a:endParaRPr lang="en-US" dirty="0">
              <a:solidFill>
                <a:srgbClr val="D2D2D2">
                  <a:shade val="90000"/>
                </a:srgbClr>
              </a:solidFill>
            </a:endParaRP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r>
              <a:rPr lang="en-US" smtClean="0">
                <a:solidFill>
                  <a:srgbClr val="D2D2D2">
                    <a:shade val="90000"/>
                  </a:srgbClr>
                </a:solidFill>
              </a:rPr>
              <a:t>Prof. D. M. Shinkar, KCT'S RGSCOP</a:t>
            </a:r>
            <a:endParaRPr lang="en-US" dirty="0">
              <a:solidFill>
                <a:srgbClr val="D2D2D2">
                  <a:shade val="90000"/>
                </a:srgbClr>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pPr>
              <a:defRPr/>
            </a:pPr>
            <a:fld id="{6C021D21-33A5-4023-883B-6751603E5146}" type="slidenum">
              <a:rPr lang="en-US" smtClean="0">
                <a:solidFill>
                  <a:srgbClr val="D2D2D2">
                    <a:shade val="90000"/>
                  </a:srgbClr>
                </a:solidFill>
              </a:rPr>
              <a:pPr>
                <a:defRPr/>
              </a:pPr>
              <a:t>‹#›</a:t>
            </a:fld>
            <a:endParaRPr lang="en-US" dirty="0">
              <a:solidFill>
                <a:srgbClr val="D2D2D2">
                  <a:shade val="90000"/>
                </a:srgbClr>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A21C5E5-84EE-46B1-9AF3-DC65C10A3E37}" type="datetime1">
              <a:rPr lang="en-US" smtClean="0">
                <a:solidFill>
                  <a:srgbClr val="666666">
                    <a:shade val="90000"/>
                  </a:srgbClr>
                </a:solidFill>
              </a:rPr>
              <a:t>31-Jan-20</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C0552F07-5F84-43A0-B20E-3363BF56BEAD}"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9E2F857-7448-4632-A439-B453676AEBD9}" type="datetime1">
              <a:rPr lang="en-US" smtClean="0">
                <a:solidFill>
                  <a:srgbClr val="666666">
                    <a:shade val="90000"/>
                  </a:srgbClr>
                </a:solidFill>
              </a:rPr>
              <a:t>31-Jan-20</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BD8843A0-84A0-4150-911A-3D2F41D32B4D}"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31-Jan-20</a:t>
            </a:fld>
            <a:endParaRPr lang="en-US" dirty="0">
              <a:solidFill>
                <a:srgbClr val="666666">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6" name="Slide Number Placeholder 5"/>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81D55DE-D246-4180-B0F4-CBC4DA1E459D}" type="datetime1">
              <a:rPr lang="en-US" smtClean="0">
                <a:solidFill>
                  <a:srgbClr val="D2D2D2">
                    <a:shade val="90000"/>
                  </a:srgbClr>
                </a:solidFill>
              </a:rPr>
              <a:t>31-Jan-20</a:t>
            </a:fld>
            <a:endParaRPr lang="en-US" dirty="0">
              <a:solidFill>
                <a:srgbClr val="D2D2D2">
                  <a:shade val="90000"/>
                </a:srgbClr>
              </a:solidFill>
            </a:endParaRPr>
          </a:p>
        </p:txBody>
      </p:sp>
      <p:sp>
        <p:nvSpPr>
          <p:cNvPr id="5" name="Footer Placeholder 4"/>
          <p:cNvSpPr>
            <a:spLocks noGrp="1"/>
          </p:cNvSpPr>
          <p:nvPr>
            <p:ph type="ftr" sz="quarter" idx="11"/>
          </p:nvPr>
        </p:nvSpPr>
        <p:spPr/>
        <p:txBody>
          <a:bodyPr/>
          <a:lstStyle/>
          <a:p>
            <a:pPr>
              <a:defRPr/>
            </a:pPr>
            <a:r>
              <a:rPr lang="en-US" smtClean="0">
                <a:solidFill>
                  <a:srgbClr val="D2D2D2">
                    <a:shade val="90000"/>
                  </a:srgbClr>
                </a:solidFill>
              </a:rPr>
              <a:t>Prof. D. M. Shinkar, KCT'S RGSCOP</a:t>
            </a:r>
            <a:endParaRPr lang="en-US" dirty="0">
              <a:solidFill>
                <a:srgbClr val="D2D2D2">
                  <a:shade val="90000"/>
                </a:srgbClr>
              </a:solidFill>
            </a:endParaRPr>
          </a:p>
        </p:txBody>
      </p:sp>
      <p:sp>
        <p:nvSpPr>
          <p:cNvPr id="6" name="Slide Number Placeholder 5"/>
          <p:cNvSpPr>
            <a:spLocks noGrp="1"/>
          </p:cNvSpPr>
          <p:nvPr>
            <p:ph type="sldNum" sz="quarter" idx="12"/>
          </p:nvPr>
        </p:nvSpPr>
        <p:spPr/>
        <p:txBody>
          <a:bodyPr/>
          <a:lstStyle/>
          <a:p>
            <a:pPr>
              <a:defRPr/>
            </a:pPr>
            <a:fld id="{506F8E2E-9AD5-4278-8242-D9272B682B4E}" type="slidenum">
              <a:rPr lang="en-US" smtClean="0">
                <a:solidFill>
                  <a:srgbClr val="D2D2D2">
                    <a:shade val="90000"/>
                  </a:srgbClr>
                </a:solidFill>
              </a:rPr>
              <a:pPr>
                <a:defRPr/>
              </a:pPr>
              <a:t>‹#›</a:t>
            </a:fld>
            <a:endParaRPr lang="en-US" dirty="0">
              <a:solidFill>
                <a:srgbClr val="D2D2D2">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pPr>
              <a:defRPr/>
            </a:pPr>
            <a:fld id="{9C1877AA-214B-4778-967E-5BFD7E6C89A5}" type="datetime1">
              <a:rPr lang="en-US" smtClean="0">
                <a:solidFill>
                  <a:srgbClr val="666666">
                    <a:shade val="90000"/>
                  </a:srgbClr>
                </a:solidFill>
              </a:rPr>
              <a:t>31-Jan-20</a:t>
            </a:fld>
            <a:endParaRPr lang="en-US" dirty="0">
              <a:solidFill>
                <a:srgbClr val="666666">
                  <a:shade val="90000"/>
                </a:srgbClr>
              </a:solidFill>
            </a:endParaRPr>
          </a:p>
        </p:txBody>
      </p:sp>
      <p:sp>
        <p:nvSpPr>
          <p:cNvPr id="6" name="Footer Placeholder 5"/>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01ABE588-9800-4702-B2CC-0F98E3C43D39}" type="slidenum">
              <a:rPr lang="en-US" smtClean="0">
                <a:solidFill>
                  <a:srgbClr val="666666">
                    <a:shade val="90000"/>
                  </a:srgbClr>
                </a:solidFill>
              </a:rPr>
              <a:pPr>
                <a:defRPr/>
              </a:pPr>
              <a:t>‹#›</a:t>
            </a:fld>
            <a:endParaRPr lang="en-US" dirty="0">
              <a:solidFill>
                <a:srgbClr val="666666">
                  <a:shade val="90000"/>
                </a:srgbClr>
              </a:solidFill>
            </a:endParaRPr>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10E71EF3-1432-40CF-952D-31C2365E07E1}" type="datetime1">
              <a:rPr lang="en-US" smtClean="0">
                <a:solidFill>
                  <a:srgbClr val="666666">
                    <a:shade val="90000"/>
                  </a:srgbClr>
                </a:solidFill>
              </a:rPr>
              <a:t>31-Jan-20</a:t>
            </a:fld>
            <a:endParaRPr lang="en-US" dirty="0">
              <a:solidFill>
                <a:srgbClr val="666666">
                  <a:shade val="90000"/>
                </a:srgbClr>
              </a:solidFill>
            </a:endParaRPr>
          </a:p>
        </p:txBody>
      </p:sp>
      <p:sp>
        <p:nvSpPr>
          <p:cNvPr id="8" name="Footer Placeholder 7"/>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9" name="Slide Number Placeholder 8"/>
          <p:cNvSpPr>
            <a:spLocks noGrp="1"/>
          </p:cNvSpPr>
          <p:nvPr>
            <p:ph type="sldNum" sz="quarter" idx="12"/>
          </p:nvPr>
        </p:nvSpPr>
        <p:spPr/>
        <p:txBody>
          <a:bodyPr/>
          <a:lstStyle/>
          <a:p>
            <a:pPr>
              <a:defRPr/>
            </a:pPr>
            <a:fld id="{82578DE6-5169-4636-878B-DA7D01A78B5E}"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341195E9-D798-4B3D-B325-BBFDB2AB874E}" type="datetime1">
              <a:rPr lang="en-US" smtClean="0">
                <a:solidFill>
                  <a:srgbClr val="666666">
                    <a:shade val="90000"/>
                  </a:srgbClr>
                </a:solidFill>
              </a:rPr>
              <a:t>31-Jan-20</a:t>
            </a:fld>
            <a:endParaRPr lang="en-US" dirty="0">
              <a:solidFill>
                <a:srgbClr val="666666">
                  <a:shade val="90000"/>
                </a:srgbClr>
              </a:solidFill>
            </a:endParaRPr>
          </a:p>
        </p:txBody>
      </p:sp>
      <p:sp>
        <p:nvSpPr>
          <p:cNvPr id="4" name="Footer Placeholder 3"/>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7DB0893B-DC48-461C-8F4C-E2CB1AD1A443}"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31-Jan-20</a:t>
            </a:fld>
            <a:endParaRPr lang="en-US" dirty="0">
              <a:solidFill>
                <a:srgbClr val="666666">
                  <a:shade val="90000"/>
                </a:srgbClr>
              </a:solidFill>
            </a:endParaRPr>
          </a:p>
        </p:txBody>
      </p:sp>
      <p:sp>
        <p:nvSpPr>
          <p:cNvPr id="3" name="Footer Placeholder 2"/>
          <p:cNvSpPr>
            <a:spLocks noGrp="1"/>
          </p:cNvSpPr>
          <p:nvPr>
            <p:ph type="ftr" sz="quarter" idx="11"/>
          </p:nvPr>
        </p:nvSpPr>
        <p:spPr/>
        <p:txBody>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pPr>
              <a:defRPr/>
            </a:pPr>
            <a:fld id="{0C5D98ED-AB44-4622-AFA8-3EC6DC1CC55E}" type="datetime1">
              <a:rPr lang="en-US" smtClean="0">
                <a:solidFill>
                  <a:srgbClr val="666666">
                    <a:shade val="90000"/>
                  </a:srgbClr>
                </a:solidFill>
              </a:rPr>
              <a:t>31-Jan-20</a:t>
            </a:fld>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979A3F37-4E59-4CCA-A5D0-5B121E68AB7A}" type="slidenum">
              <a:rPr lang="en-US" smtClean="0">
                <a:solidFill>
                  <a:srgbClr val="666666">
                    <a:shade val="90000"/>
                  </a:srgbClr>
                </a:solidFill>
              </a:rPr>
              <a:pPr>
                <a:defRPr/>
              </a:pPr>
              <a:t>‹#›</a:t>
            </a:fld>
            <a:endParaRPr lang="en-US" dirty="0">
              <a:solidFill>
                <a:srgbClr val="666666">
                  <a:shade val="90000"/>
                </a:srgbClr>
              </a:solidFill>
            </a:endParaRP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37F94C0-0298-40B1-ACF5-AF62A54145A6}" type="datetime1">
              <a:rPr lang="en-US" smtClean="0">
                <a:solidFill>
                  <a:srgbClr val="666666">
                    <a:shade val="90000"/>
                  </a:srgbClr>
                </a:solidFill>
              </a:rPr>
              <a:t>31-Jan-20</a:t>
            </a:fld>
            <a:endParaRPr lang="en-US" dirty="0">
              <a:solidFill>
                <a:srgbClr val="666666">
                  <a:shade val="90000"/>
                </a:srgbClr>
              </a:solidFill>
            </a:endParaRPr>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r>
              <a:rPr lang="en-US" smtClean="0">
                <a:solidFill>
                  <a:srgbClr val="666666">
                    <a:shade val="90000"/>
                  </a:srgbClr>
                </a:solidFill>
              </a:rPr>
              <a:t>Prof. D. M. Shinkar, KCT'S RGSCOP</a:t>
            </a:r>
            <a:endParaRPr lang="en-US" dirty="0">
              <a:solidFill>
                <a:srgbClr val="666666">
                  <a:shade val="90000"/>
                </a:srgbClr>
              </a:solidFill>
            </a:endParaRPr>
          </a:p>
        </p:txBody>
      </p:sp>
      <p:sp>
        <p:nvSpPr>
          <p:cNvPr id="7" name="Slide Number Placeholder 6"/>
          <p:cNvSpPr>
            <a:spLocks noGrp="1"/>
          </p:cNvSpPr>
          <p:nvPr>
            <p:ph type="sldNum" sz="quarter" idx="12"/>
          </p:nvPr>
        </p:nvSpPr>
        <p:spPr/>
        <p:txBody>
          <a:bodyPr/>
          <a:lstStyle/>
          <a:p>
            <a:pPr>
              <a:defRPr/>
            </a:pPr>
            <a:fld id="{E6175B6C-54A1-4DC1-8D63-1FF19E817BC5}" type="slidenum">
              <a:rPr lang="en-US" smtClean="0">
                <a:solidFill>
                  <a:srgbClr val="666666">
                    <a:shade val="90000"/>
                  </a:srgbClr>
                </a:solidFill>
              </a:rPr>
              <a:pPr>
                <a:defRPr/>
              </a:pPr>
              <a:t>‹#›</a:t>
            </a:fld>
            <a:endParaRPr lang="en-US" dirty="0">
              <a:solidFill>
                <a:srgbClr val="666666">
                  <a:shade val="90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pPr fontAlgn="base">
              <a:spcBef>
                <a:spcPct val="0"/>
              </a:spcBef>
              <a:spcAft>
                <a:spcPct val="0"/>
              </a:spcAft>
              <a:defRPr/>
            </a:pPr>
            <a:fld id="{9916FEB3-DE1C-4243-B2DE-C65C1E81B5D8}" type="datetime1">
              <a:rPr lang="en-US" smtClean="0">
                <a:solidFill>
                  <a:srgbClr val="666666">
                    <a:shade val="90000"/>
                  </a:srgbClr>
                </a:solidFill>
                <a:latin typeface="Arial" charset="0"/>
              </a:rPr>
              <a:t>31-Jan-20</a:t>
            </a:fld>
            <a:endParaRPr lang="en-US" dirty="0">
              <a:solidFill>
                <a:srgbClr val="666666">
                  <a:shade val="90000"/>
                </a:srgbClr>
              </a:solidFill>
              <a:latin typeface="Arial" charset="0"/>
            </a:endParaRP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pPr fontAlgn="base">
              <a:spcBef>
                <a:spcPct val="0"/>
              </a:spcBef>
              <a:spcAft>
                <a:spcPct val="0"/>
              </a:spcAft>
              <a:defRPr/>
            </a:pPr>
            <a:r>
              <a:rPr lang="en-US" smtClean="0">
                <a:solidFill>
                  <a:srgbClr val="666666">
                    <a:shade val="90000"/>
                  </a:srgbClr>
                </a:solidFill>
                <a:latin typeface="Arial" charset="0"/>
              </a:rPr>
              <a:t>Prof. D. M. Shinkar, KCT'S RGSCOP</a:t>
            </a:r>
            <a:endParaRPr lang="en-US" dirty="0">
              <a:solidFill>
                <a:srgbClr val="666666">
                  <a:shade val="90000"/>
                </a:srgbClr>
              </a:solidFill>
              <a:latin typeface="Arial" charset="0"/>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pPr fontAlgn="base">
              <a:spcBef>
                <a:spcPct val="0"/>
              </a:spcBef>
              <a:spcAft>
                <a:spcPct val="0"/>
              </a:spcAft>
              <a:defRPr/>
            </a:pPr>
            <a:fld id="{78EB646C-6630-49A9-8F89-C3611F965C17}" type="slidenum">
              <a:rPr lang="en-US" smtClean="0">
                <a:solidFill>
                  <a:srgbClr val="666666">
                    <a:shade val="90000"/>
                  </a:srgbClr>
                </a:solidFill>
                <a:latin typeface="Arial" charset="0"/>
              </a:rPr>
              <a:pPr fontAlgn="base">
                <a:spcBef>
                  <a:spcPct val="0"/>
                </a:spcBef>
                <a:spcAft>
                  <a:spcPct val="0"/>
                </a:spcAft>
                <a:defRPr/>
              </a:pPr>
              <a:t>‹#›</a:t>
            </a:fld>
            <a:endParaRPr lang="en-US" dirty="0">
              <a:solidFill>
                <a:srgbClr val="666666">
                  <a:shade val="90000"/>
                </a:srgbClr>
              </a:solidFill>
              <a:latin typeface="Arial" charset="0"/>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hdr="0" ft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extLst>
              <a:ext uri="{BEBA8EAE-BF5A-486C-A8C5-ECC9F3942E4B}">
                <a14:imgProps xmlns:a14="http://schemas.microsoft.com/office/drawing/2010/main">
                  <a14:imgLayer r:embed="rId3">
                    <a14:imgEffect>
                      <a14:artisticMarker/>
                    </a14:imgEffect>
                  </a14:imgLayer>
                </a14:imgProps>
              </a:ext>
            </a:extLst>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8382000" cy="3429000"/>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4800" b="1" dirty="0" smtClean="0"/>
              <a:t>Weight variation, content uniformity &amp;Disintegration </a:t>
            </a:r>
            <a:r>
              <a:rPr lang="en-US" sz="4800" b="1" dirty="0"/>
              <a:t>test </a:t>
            </a:r>
            <a:r>
              <a:rPr lang="en-US" sz="4800" b="1" dirty="0" smtClean="0"/>
              <a:t/>
            </a:r>
            <a:br>
              <a:rPr lang="en-US" sz="4800" b="1" dirty="0" smtClean="0"/>
            </a:br>
            <a:r>
              <a:rPr lang="en-US" sz="4800" b="1" dirty="0" smtClean="0"/>
              <a:t>(official test)</a:t>
            </a:r>
            <a:endParaRPr lang="en-US" sz="4800" b="1" dirty="0"/>
          </a:p>
        </p:txBody>
      </p:sp>
      <p:sp>
        <p:nvSpPr>
          <p:cNvPr id="6" name="Slide Number Placeholder 5"/>
          <p:cNvSpPr>
            <a:spLocks noGrp="1"/>
          </p:cNvSpPr>
          <p:nvPr>
            <p:ph type="sldNum" sz="quarter" idx="12"/>
          </p:nvPr>
        </p:nvSpPr>
        <p:spPr/>
        <p:txBody>
          <a:bodyPr/>
          <a:lstStyle/>
          <a:p>
            <a:pPr>
              <a:defRPr/>
            </a:pPr>
            <a:fld id="{6C021D21-33A5-4023-883B-6751603E5146}" type="slidenum">
              <a:rPr lang="en-US" smtClean="0">
                <a:solidFill>
                  <a:srgbClr val="D2D2D2">
                    <a:shade val="90000"/>
                  </a:srgbClr>
                </a:solidFill>
              </a:rPr>
              <a:pPr>
                <a:defRPr/>
              </a:pPr>
              <a:t>1</a:t>
            </a:fld>
            <a:endParaRPr lang="en-US" dirty="0">
              <a:solidFill>
                <a:srgbClr val="D2D2D2">
                  <a:shade val="90000"/>
                </a:srgbClr>
              </a:solidFill>
            </a:endParaRPr>
          </a:p>
        </p:txBody>
      </p:sp>
      <p:sp>
        <p:nvSpPr>
          <p:cNvPr id="3" name="TextBox 2"/>
          <p:cNvSpPr txBox="1"/>
          <p:nvPr/>
        </p:nvSpPr>
        <p:spPr>
          <a:xfrm>
            <a:off x="4267200" y="5159514"/>
            <a:ext cx="441960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4000" b="1" dirty="0" smtClean="0">
                <a:effectLst>
                  <a:outerShdw blurRad="38100" dist="38100" dir="2700000" algn="tl">
                    <a:srgbClr val="000000">
                      <a:alpha val="43137"/>
                    </a:srgbClr>
                  </a:outerShdw>
                </a:effectLst>
              </a:rPr>
              <a:t>Lab 6</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07301701"/>
      </p:ext>
    </p:extLst>
  </p:cSld>
  <p:clrMapOvr>
    <a:masterClrMapping/>
  </p:clrMapOvr>
  <p:transition spd="slow" advClick="0">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2000" y="762000"/>
            <a:ext cx="7543800" cy="5562600"/>
          </a:xfrm>
        </p:spPr>
        <p:txBody>
          <a:bodyPr anchor="ctr">
            <a:normAutofit/>
          </a:bodyPr>
          <a:lstStyle/>
          <a:p>
            <a:pPr algn="just"/>
            <a:r>
              <a:rPr lang="en-US" b="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Complete disintegration:</a:t>
            </a:r>
            <a:r>
              <a:rPr lang="en-US" dirty="0" smtClean="0">
                <a:solidFill>
                  <a:srgbClr val="7030A0"/>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is a state in which any residue remain is a soft mass having no palpable firm core except fragments of insoluble coating remaining on the screen of the apparatus. </a:t>
            </a:r>
          </a:p>
          <a:p>
            <a:pPr algn="just"/>
            <a:endParaRPr lang="en-US" dirty="0">
              <a:latin typeface="Times New Roman" pitchFamily="18" charset="0"/>
              <a:cs typeface="Times New Roman" pitchFamily="18" charset="0"/>
            </a:endParaRPr>
          </a:p>
          <a:p>
            <a:pPr algn="just"/>
            <a:r>
              <a:rPr lang="en-US" b="1" dirty="0" smtClean="0">
                <a:solidFill>
                  <a:srgbClr val="00B05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Procedures are stated for running disintegration times for </a:t>
            </a:r>
            <a:r>
              <a:rPr lang="en-US" b="1" dirty="0" smtClean="0">
                <a:solidFill>
                  <a:srgbClr val="FFC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(uncoated tablets, plain coated tablets, enteric coated tablets, buccal tablets and sublingual tablets).</a:t>
            </a:r>
          </a:p>
          <a:p>
            <a:pPr algn="just"/>
            <a:r>
              <a:rPr lang="en-US" dirty="0" smtClean="0">
                <a:latin typeface="Arial" panose="020B0604020202020204" pitchFamily="34" charset="0"/>
                <a:cs typeface="Arial" panose="020B0604020202020204" pitchFamily="34" charset="0"/>
              </a:rPr>
              <a:t>Uncoated USP tablets have disintegration time as low as</a:t>
            </a:r>
            <a:r>
              <a:rPr lang="en-US" dirty="0" smtClean="0">
                <a:solidFill>
                  <a:srgbClr val="FF0000"/>
                </a:solidFill>
                <a:latin typeface="Arial" panose="020B0604020202020204" pitchFamily="34" charset="0"/>
                <a:cs typeface="Arial" panose="020B0604020202020204" pitchFamily="34" charset="0"/>
              </a:rPr>
              <a:t> 5 minutes</a:t>
            </a:r>
            <a:r>
              <a:rPr lang="en-US" dirty="0" smtClean="0">
                <a:latin typeface="Arial" panose="020B0604020202020204" pitchFamily="34" charset="0"/>
                <a:cs typeface="Arial" panose="020B0604020202020204" pitchFamily="34" charset="0"/>
              </a:rPr>
              <a:t>, but the majority have max. disintegration time of </a:t>
            </a:r>
            <a:r>
              <a:rPr lang="en-US" dirty="0" smtClean="0">
                <a:solidFill>
                  <a:srgbClr val="FF0000"/>
                </a:solidFill>
                <a:latin typeface="Arial" panose="020B0604020202020204" pitchFamily="34" charset="0"/>
                <a:cs typeface="Arial" panose="020B0604020202020204" pitchFamily="34" charset="0"/>
              </a:rPr>
              <a:t>30 minutes</a:t>
            </a:r>
            <a:r>
              <a:rPr lang="en-US" dirty="0" smtClean="0">
                <a:latin typeface="Arial" panose="020B0604020202020204" pitchFamily="34" charset="0"/>
                <a:cs typeface="Arial" panose="020B0604020202020204" pitchFamily="34" charset="0"/>
              </a:rPr>
              <a:t>.</a:t>
            </a:r>
          </a:p>
        </p:txBody>
      </p:sp>
      <p:sp>
        <p:nvSpPr>
          <p:cNvPr id="3" name="Slide Number Placeholder 2"/>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10</a:t>
            </a:fld>
            <a:endParaRPr lang="en-US" dirty="0">
              <a:solidFill>
                <a:srgbClr val="666666">
                  <a:shade val="90000"/>
                </a:srgbClr>
              </a:solidFill>
            </a:endParaRPr>
          </a:p>
        </p:txBody>
      </p:sp>
    </p:spTree>
    <p:extLst>
      <p:ext uri="{BB962C8B-B14F-4D97-AF65-F5344CB8AC3E}">
        <p14:creationId xmlns:p14="http://schemas.microsoft.com/office/powerpoint/2010/main" val="2372728782"/>
      </p:ext>
    </p:extLst>
  </p:cSld>
  <p:clrMapOvr>
    <a:masterClrMapping/>
  </p:clrMapOvr>
  <p:transition spd="slow" advClick="0">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7391400" cy="5638800"/>
          </a:xfrm>
        </p:spPr>
        <p:txBody>
          <a:bodyPr anchor="ctr">
            <a:normAutofit fontScale="85000" lnSpcReduction="20000"/>
          </a:bodyPr>
          <a:lstStyle/>
          <a:p>
            <a:pPr algn="just"/>
            <a:r>
              <a:rPr lang="en-US" sz="2600" dirty="0">
                <a:latin typeface="Arial" panose="020B0604020202020204" pitchFamily="34" charset="0"/>
                <a:cs typeface="Arial" panose="020B0604020202020204" pitchFamily="34" charset="0"/>
              </a:rPr>
              <a:t>To be in compliance with USP standards, </a:t>
            </a:r>
            <a:r>
              <a:rPr lang="en-US" sz="2600" b="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end time of the test</a:t>
            </a:r>
            <a:r>
              <a:rPr lang="en-US" sz="2600" dirty="0">
                <a:latin typeface="Arial" panose="020B0604020202020204" pitchFamily="34" charset="0"/>
                <a:cs typeface="Arial" panose="020B0604020202020204" pitchFamily="34" charset="0"/>
              </a:rPr>
              <a:t> at which all parts of the tablet must disintegrate and pass (eliminated) through the mesh screen (from the set of tubes) in which the tabs held during agitation (lowering and rising process).</a:t>
            </a:r>
          </a:p>
          <a:p>
            <a:pPr algn="just"/>
            <a:endParaRPr lang="en-US" sz="2600" dirty="0" smtClean="0"/>
          </a:p>
          <a:p>
            <a:pPr algn="just"/>
            <a:r>
              <a:rPr lang="en-US" sz="26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The lowering and rising process (agitation) </a:t>
            </a:r>
            <a:r>
              <a:rPr lang="en-US" sz="2600" dirty="0" smtClean="0">
                <a:latin typeface="Arial" pitchFamily="34" charset="0"/>
                <a:cs typeface="Arial" pitchFamily="34" charset="0"/>
              </a:rPr>
              <a:t>held at constant frequency </a:t>
            </a:r>
            <a:r>
              <a:rPr lang="en-US" sz="2600" dirty="0" smtClean="0">
                <a:solidFill>
                  <a:srgbClr val="FF0000"/>
                </a:solidFill>
                <a:latin typeface="Arial" pitchFamily="34" charset="0"/>
                <a:cs typeface="Arial" pitchFamily="34" charset="0"/>
              </a:rPr>
              <a:t>(28-32 cycle)/min </a:t>
            </a:r>
            <a:r>
              <a:rPr lang="en-US" sz="2600" dirty="0" smtClean="0">
                <a:latin typeface="Arial" pitchFamily="34" charset="0"/>
                <a:cs typeface="Arial" pitchFamily="34" charset="0"/>
              </a:rPr>
              <a:t>in such away that the highest position of the tubes ensure that the screen remain below the surface of water.</a:t>
            </a:r>
          </a:p>
          <a:p>
            <a:pPr algn="just"/>
            <a:endParaRPr lang="en-US" sz="2600" dirty="0">
              <a:latin typeface="Arial" pitchFamily="34" charset="0"/>
              <a:cs typeface="Arial" pitchFamily="34" charset="0"/>
            </a:endParaRPr>
          </a:p>
          <a:p>
            <a:pPr marL="68580" lvl="0" indent="0" algn="just">
              <a:buClr>
                <a:srgbClr val="94C600"/>
              </a:buClr>
              <a:buNone/>
            </a:pPr>
            <a:r>
              <a:rPr lang="en-US" sz="33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Note:</a:t>
            </a:r>
            <a:r>
              <a:rPr lang="en-US" sz="2600" b="1"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 </a:t>
            </a:r>
            <a:r>
              <a:rPr lang="en-US" sz="26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Enteric </a:t>
            </a:r>
            <a:r>
              <a:rPr lang="en-US" sz="2600" b="1" dirty="0">
                <a:solidFill>
                  <a:srgbClr val="0070C0"/>
                </a:solidFill>
                <a:effectLst>
                  <a:outerShdw blurRad="38100" dist="38100" dir="2700000" algn="tl">
                    <a:srgbClr val="000000">
                      <a:alpha val="43137"/>
                    </a:srgbClr>
                  </a:outerShdw>
                </a:effectLst>
                <a:latin typeface="Arial" pitchFamily="34" charset="0"/>
                <a:cs typeface="Arial" pitchFamily="34" charset="0"/>
              </a:rPr>
              <a:t>coated tablets </a:t>
            </a:r>
            <a:r>
              <a:rPr lang="en-US" sz="2600" dirty="0">
                <a:solidFill>
                  <a:srgbClr val="3E3D2D"/>
                </a:solidFill>
                <a:latin typeface="Arial" pitchFamily="34" charset="0"/>
                <a:cs typeface="Arial" pitchFamily="34" charset="0"/>
              </a:rPr>
              <a:t>are similarly tested. Except that the tablets are tested in simulated gastric fluid for one hour, after which no sign of disintegration, cracking or softening must be seen. They are immersed in simulated intestinal fluid for the time specified in the monograph, during which time the tablets disintegrate completely for a positive test.  </a:t>
            </a:r>
          </a:p>
        </p:txBody>
      </p:sp>
      <p:sp>
        <p:nvSpPr>
          <p:cNvPr id="4" name="Date Placeholder 3"/>
          <p:cNvSpPr>
            <a:spLocks noGrp="1"/>
          </p:cNvSpPr>
          <p:nvPr>
            <p:ph type="dt" sz="half" idx="10"/>
          </p:nvPr>
        </p:nvSpPr>
        <p:spPr/>
        <p:txBody>
          <a:bodyPr/>
          <a:lstStyle/>
          <a:p>
            <a:pPr>
              <a:defRPr/>
            </a:pPr>
            <a:fld id="{8A32C073-E6AE-42EF-B5B4-3C03546C9489}" type="datetime1">
              <a:rPr lang="en-US" smtClean="0">
                <a:solidFill>
                  <a:srgbClr val="666666">
                    <a:shade val="90000"/>
                  </a:srgbClr>
                </a:solidFill>
              </a:rPr>
              <a:t>31-Jan-20</a:t>
            </a:fld>
            <a:endParaRPr lang="en-US" dirty="0">
              <a:solidFill>
                <a:srgbClr val="666666">
                  <a:shade val="90000"/>
                </a:srgbClr>
              </a:solidFill>
            </a:endParaRP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11</a:t>
            </a:fld>
            <a:endParaRPr lang="en-US" dirty="0">
              <a:solidFill>
                <a:srgbClr val="666666">
                  <a:shade val="90000"/>
                </a:srgbClr>
              </a:solidFill>
            </a:endParaRPr>
          </a:p>
        </p:txBody>
      </p:sp>
    </p:spTree>
    <p:extLst>
      <p:ext uri="{BB962C8B-B14F-4D97-AF65-F5344CB8AC3E}">
        <p14:creationId xmlns:p14="http://schemas.microsoft.com/office/powerpoint/2010/main" val="709376113"/>
      </p:ext>
    </p:extLst>
  </p:cSld>
  <p:clrMapOvr>
    <a:masterClrMapping/>
  </p:clrMapOvr>
  <mc:AlternateContent xmlns:mc="http://schemas.openxmlformats.org/markup-compatibility/2006" xmlns:p14="http://schemas.microsoft.com/office/powerpoint/2010/main">
    <mc:Choice Requires="p14">
      <p:transition spd="slow" advClick="0">
        <p14:honeycomb/>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2000" y="838200"/>
            <a:ext cx="76200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fontAlgn="base" hangingPunct="1">
              <a:lnSpc>
                <a:spcPct val="150000"/>
              </a:lnSpc>
              <a:spcBef>
                <a:spcPct val="0"/>
              </a:spcBef>
              <a:spcAft>
                <a:spcPct val="0"/>
              </a:spcAft>
            </a:pPr>
            <a:r>
              <a:rPr lang="en-US" altLang="en-US" sz="2400" b="1" u="sng"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Disintegration time:</a:t>
            </a:r>
            <a:r>
              <a:rPr lang="en-US" altLang="en-US" sz="24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altLang="en-US" sz="2000" dirty="0" smtClean="0">
                <a:solidFill>
                  <a:prstClr val="black"/>
                </a:solidFill>
                <a:latin typeface="Arial" pitchFamily="34" charset="0"/>
                <a:cs typeface="Arial" pitchFamily="34" charset="0"/>
              </a:rPr>
              <a:t>The U.S.P. device (disintegrator) uses 6 glass tubes that are 3 inches long; open at the top and 10 mesh screen at the bottom end. To test for disintegration time, one tablet is placed in each tube and the basket rack is positioned in a 1-L beaker </a:t>
            </a:r>
            <a:r>
              <a:rPr lang="en-US" altLang="en-US" sz="2000" b="1" dirty="0" smtClean="0">
                <a:solidFill>
                  <a:srgbClr val="FF0000"/>
                </a:solidFill>
                <a:latin typeface="Arial" pitchFamily="34" charset="0"/>
                <a:cs typeface="Arial" pitchFamily="34" charset="0"/>
              </a:rPr>
              <a:t>of water, simulated gastric fluid or simulated intestinal fluid at 37 ± 2</a:t>
            </a:r>
            <a:r>
              <a:rPr lang="en-US" altLang="en-US" sz="2000" b="1" baseline="30000" dirty="0" smtClean="0">
                <a:solidFill>
                  <a:srgbClr val="FF0000"/>
                </a:solidFill>
                <a:latin typeface="Arial" pitchFamily="34" charset="0"/>
                <a:cs typeface="Arial" pitchFamily="34" charset="0"/>
              </a:rPr>
              <a:t>0 </a:t>
            </a:r>
            <a:r>
              <a:rPr lang="en-US" altLang="en-US" sz="2000" b="1" dirty="0" smtClean="0">
                <a:solidFill>
                  <a:srgbClr val="FF0000"/>
                </a:solidFill>
                <a:latin typeface="Arial" pitchFamily="34" charset="0"/>
                <a:cs typeface="Arial" pitchFamily="34" charset="0"/>
              </a:rPr>
              <a:t>C</a:t>
            </a:r>
            <a:r>
              <a:rPr lang="en-US" altLang="en-US" sz="2000" dirty="0" smtClean="0">
                <a:solidFill>
                  <a:prstClr val="black"/>
                </a:solidFill>
                <a:latin typeface="Arial" pitchFamily="34" charset="0"/>
                <a:cs typeface="Arial" pitchFamily="34" charset="0"/>
              </a:rPr>
              <a:t> such that the tablet remain 2.5 cm below the surface of liquid on their upward movement and not closer than 2.5 cm from the bottom of the beaker in their downward movement. Move the basket containing the tablets up and down through a distance of 5-6 cm at a frequency of 28 to 32 cycles per minute. Floating of the tablets can be prevented by placing perforated plastic discs on each tablet. </a:t>
            </a:r>
          </a:p>
        </p:txBody>
      </p:sp>
      <p:sp>
        <p:nvSpPr>
          <p:cNvPr id="2" name="Date Placeholder 1"/>
          <p:cNvSpPr>
            <a:spLocks noGrp="1"/>
          </p:cNvSpPr>
          <p:nvPr>
            <p:ph type="dt" sz="half" idx="10"/>
          </p:nvPr>
        </p:nvSpPr>
        <p:spPr/>
        <p:txBody>
          <a:bodyPr/>
          <a:lstStyle/>
          <a:p>
            <a:pPr>
              <a:defRPr/>
            </a:pPr>
            <a:fld id="{100D47A7-8A71-4558-A989-C2E4E264CD92}" type="datetime1">
              <a:rPr lang="en-US" smtClean="0">
                <a:solidFill>
                  <a:srgbClr val="666666">
                    <a:shade val="90000"/>
                  </a:srgbClr>
                </a:solidFill>
              </a:rPr>
              <a:t>31-Jan-20</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12</a:t>
            </a:fld>
            <a:endParaRPr lang="en-US" dirty="0">
              <a:solidFill>
                <a:srgbClr val="666666">
                  <a:shade val="90000"/>
                </a:srgbClr>
              </a:solidFill>
            </a:endParaRPr>
          </a:p>
        </p:txBody>
      </p:sp>
    </p:spTree>
    <p:extLst>
      <p:ext uri="{BB962C8B-B14F-4D97-AF65-F5344CB8AC3E}">
        <p14:creationId xmlns:p14="http://schemas.microsoft.com/office/powerpoint/2010/main" val="1330830246"/>
      </p:ext>
    </p:extLst>
  </p:cSld>
  <p:clrMapOvr>
    <a:masterClrMapping/>
  </p:clrMapOvr>
  <mc:AlternateContent xmlns:mc="http://schemas.openxmlformats.org/markup-compatibility/2006" xmlns:p14="http://schemas.microsoft.com/office/powerpoint/2010/main">
    <mc:Choice Requires="p14">
      <p:transition spd="slow" advClick="0">
        <p14:glitter pattern="hexagon"/>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838200"/>
            <a:ext cx="8229600" cy="5318760"/>
          </a:xfrm>
        </p:spPr>
        <p:txBody>
          <a:bodyPr>
            <a:normAutofit/>
          </a:bodyPr>
          <a:lstStyle/>
          <a:p>
            <a:pPr algn="just"/>
            <a:r>
              <a:rPr lang="en-US" sz="2800" b="1" u="sng"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Disintegration test:</a:t>
            </a:r>
            <a:r>
              <a:rPr lang="en-US" sz="2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(Experiment done 3 times)</a:t>
            </a:r>
            <a:r>
              <a:rPr lang="en-US" sz="28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dirty="0" smtClean="0">
                <a:latin typeface="Arial" pitchFamily="34" charset="0"/>
                <a:cs typeface="Arial" pitchFamily="34" charset="0"/>
              </a:rPr>
              <a:t>we start with 6 tablets (each tablet in each tube), if one or two tablets failed to disintegrate completely, test should be repeated for additional 12 tablets, the requirement met if not fewer than 16 of the total 18 are disintegrated. </a:t>
            </a:r>
            <a:endParaRPr lang="en-US" dirty="0">
              <a:latin typeface="Arial" pitchFamily="34" charset="0"/>
              <a:cs typeface="Arial" pitchFamily="34" charset="0"/>
            </a:endParaRPr>
          </a:p>
          <a:p>
            <a:endParaRPr lang="en-US" dirty="0" smtClean="0"/>
          </a:p>
        </p:txBody>
      </p:sp>
      <p:sp>
        <p:nvSpPr>
          <p:cNvPr id="2" name="Date Placeholder 1"/>
          <p:cNvSpPr>
            <a:spLocks noGrp="1"/>
          </p:cNvSpPr>
          <p:nvPr>
            <p:ph type="dt" sz="half" idx="10"/>
          </p:nvPr>
        </p:nvSpPr>
        <p:spPr/>
        <p:txBody>
          <a:bodyPr/>
          <a:lstStyle/>
          <a:p>
            <a:pPr>
              <a:defRPr/>
            </a:pPr>
            <a:fld id="{9A186EF2-270D-41A2-B56C-C3F2216E8A8F}" type="datetime1">
              <a:rPr lang="en-US" smtClean="0">
                <a:solidFill>
                  <a:srgbClr val="666666">
                    <a:shade val="90000"/>
                  </a:srgbClr>
                </a:solidFill>
              </a:rPr>
              <a:t>31-Jan-20</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13</a:t>
            </a:fld>
            <a:endParaRPr lang="en-US" dirty="0">
              <a:solidFill>
                <a:srgbClr val="666666">
                  <a:shade val="90000"/>
                </a:srgbClr>
              </a:solidFill>
            </a:endParaRPr>
          </a:p>
        </p:txBody>
      </p:sp>
      <p:sp>
        <p:nvSpPr>
          <p:cNvPr id="6" name="Content Placeholder 4"/>
          <p:cNvSpPr txBox="1">
            <a:spLocks/>
          </p:cNvSpPr>
          <p:nvPr/>
        </p:nvSpPr>
        <p:spPr>
          <a:xfrm>
            <a:off x="762000" y="3276600"/>
            <a:ext cx="7620000" cy="3048000"/>
          </a:xfrm>
          <a:prstGeom prst="rect">
            <a:avLst/>
          </a:prstGeom>
        </p:spPr>
        <p:txBody>
          <a:bodyPr vert="horz" lIns="91440" tIns="45720" rIns="91440" bIns="45720" rtlCol="0">
            <a:no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lgn="just">
              <a:buNone/>
            </a:pPr>
            <a:r>
              <a:rPr lang="en-US" sz="2800" b="1" u="sng" dirty="0" smtClean="0">
                <a:solidFill>
                  <a:schemeClr val="accent6">
                    <a:lumMod val="75000"/>
                  </a:schemeClr>
                </a:solidFill>
                <a:effectLst>
                  <a:outerShdw blurRad="38100" dist="38100" dir="2700000" algn="tl">
                    <a:srgbClr val="000000">
                      <a:alpha val="43137"/>
                    </a:srgbClr>
                  </a:outerShdw>
                </a:effectLst>
                <a:latin typeface="Arial" pitchFamily="34" charset="0"/>
                <a:cs typeface="Arial" pitchFamily="34" charset="0"/>
              </a:rPr>
              <a:t>Note:</a:t>
            </a:r>
            <a:r>
              <a:rPr lang="en-US" sz="2800" dirty="0" smtClean="0">
                <a:latin typeface="Arial" pitchFamily="34" charset="0"/>
                <a:cs typeface="Arial" pitchFamily="34" charset="0"/>
              </a:rPr>
              <a:t> </a:t>
            </a:r>
            <a:r>
              <a:rPr lang="en-US" dirty="0" smtClean="0">
                <a:latin typeface="Arial" pitchFamily="34" charset="0"/>
                <a:cs typeface="Arial" pitchFamily="34" charset="0"/>
              </a:rPr>
              <a:t>The rationale for using disintegration test is the fact that as the tablet breakdown into small granules, it offers a greater surface area to the dissolving media and thus must be related to the availability of the drug in the body. But this test offers no assurance that the resultant particles will release the drug in solution at appropriate rate, that’s why the dissolution test has been developed.   </a:t>
            </a:r>
            <a:endParaRPr lang="en-US" dirty="0">
              <a:latin typeface="Arial" pitchFamily="34" charset="0"/>
              <a:cs typeface="Arial" pitchFamily="34" charset="0"/>
            </a:endParaRPr>
          </a:p>
        </p:txBody>
      </p:sp>
    </p:spTree>
    <p:extLst>
      <p:ext uri="{BB962C8B-B14F-4D97-AF65-F5344CB8AC3E}">
        <p14:creationId xmlns:p14="http://schemas.microsoft.com/office/powerpoint/2010/main" val="1562793228"/>
      </p:ext>
    </p:extLst>
  </p:cSld>
  <p:clrMapOvr>
    <a:masterClrMapping/>
  </p:clrMapOvr>
  <mc:AlternateContent xmlns:mc="http://schemas.openxmlformats.org/markup-compatibility/2006" xmlns:p14="http://schemas.microsoft.com/office/powerpoint/2010/main">
    <mc:Choice Requires="p14">
      <p:transition spd="slow" advClick="0">
        <p14:shred/>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4400"/>
            <a:ext cx="7696200" cy="570464"/>
          </a:xfrm>
        </p:spPr>
        <p:style>
          <a:lnRef idx="1">
            <a:schemeClr val="accent3"/>
          </a:lnRef>
          <a:fillRef idx="2">
            <a:schemeClr val="accent3"/>
          </a:fillRef>
          <a:effectRef idx="1">
            <a:schemeClr val="accent3"/>
          </a:effectRef>
          <a:fontRef idx="minor">
            <a:schemeClr val="dk1"/>
          </a:fontRef>
        </p:style>
        <p:txBody>
          <a:bodyPr anchor="ctr">
            <a:normAutofit/>
          </a:bodyPr>
          <a:lstStyle/>
          <a:p>
            <a:pPr algn="ctr"/>
            <a:r>
              <a:rPr lang="en-US" sz="2800" b="1" dirty="0" smtClean="0"/>
              <a:t>Factors affecting the disintegration time </a:t>
            </a:r>
            <a:endParaRPr lang="en-US" sz="2800"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8967422"/>
              </p:ext>
            </p:extLst>
          </p:nvPr>
        </p:nvGraphicFramePr>
        <p:xfrm>
          <a:off x="685800" y="1752600"/>
          <a:ext cx="769620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p:cNvSpPr>
            <a:spLocks noGrp="1"/>
          </p:cNvSpPr>
          <p:nvPr>
            <p:ph type="dt" sz="half" idx="10"/>
          </p:nvPr>
        </p:nvSpPr>
        <p:spPr/>
        <p:txBody>
          <a:bodyPr/>
          <a:lstStyle/>
          <a:p>
            <a:pPr>
              <a:defRPr/>
            </a:pPr>
            <a:fld id="{B6E5C4FE-4BAD-4F2C-B6F9-169FB1F92D65}" type="datetime1">
              <a:rPr lang="en-US" smtClean="0">
                <a:solidFill>
                  <a:srgbClr val="666666">
                    <a:shade val="90000"/>
                  </a:srgbClr>
                </a:solidFill>
              </a:rPr>
              <a:t>31-Jan-20</a:t>
            </a:fld>
            <a:endParaRPr lang="en-US" dirty="0">
              <a:solidFill>
                <a:srgbClr val="666666">
                  <a:shade val="90000"/>
                </a:srgbClr>
              </a:solidFill>
            </a:endParaRPr>
          </a:p>
        </p:txBody>
      </p:sp>
      <p:sp>
        <p:nvSpPr>
          <p:cNvPr id="4" name="Slide Number Placeholder 3"/>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14</a:t>
            </a:fld>
            <a:endParaRPr lang="en-US" dirty="0">
              <a:solidFill>
                <a:srgbClr val="666666">
                  <a:shade val="90000"/>
                </a:srgbClr>
              </a:solidFill>
            </a:endParaRPr>
          </a:p>
        </p:txBody>
      </p:sp>
    </p:spTree>
    <p:extLst>
      <p:ext uri="{BB962C8B-B14F-4D97-AF65-F5344CB8AC3E}">
        <p14:creationId xmlns:p14="http://schemas.microsoft.com/office/powerpoint/2010/main" val="1296852448"/>
      </p:ext>
    </p:extLst>
  </p:cSld>
  <p:clrMapOvr>
    <a:masterClrMapping/>
  </p:clrMapOvr>
  <mc:AlternateContent xmlns:mc="http://schemas.openxmlformats.org/markup-compatibility/2006" xmlns:p14="http://schemas.microsoft.com/office/powerpoint/2010/main">
    <mc:Choice Requires="p14">
      <p:transition spd="slow" advClick="0">
        <p14:switch dir="r"/>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31-Jan-20</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15</a:t>
            </a:fld>
            <a:endParaRPr lang="en-US" dirty="0">
              <a:solidFill>
                <a:srgbClr val="666666">
                  <a:shade val="90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229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981091"/>
      </p:ext>
    </p:extLst>
  </p:cSld>
  <p:clrMapOvr>
    <a:masterClrMapping/>
  </p:clrMapOvr>
  <p:transition spd="slow" advClick="0">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lgn="just">
              <a:buNone/>
            </a:pPr>
            <a:r>
              <a:rPr lang="en-US" sz="2400" dirty="0" smtClean="0"/>
              <a:t>The limited weight variation according to USP:</a:t>
            </a:r>
          </a:p>
          <a:p>
            <a:pPr marL="109728" indent="0" algn="just">
              <a:buNone/>
            </a:pPr>
            <a:endParaRPr lang="en-US" sz="2400" dirty="0"/>
          </a:p>
          <a:p>
            <a:pPr marL="109728" indent="0" algn="just">
              <a:buNone/>
            </a:pPr>
            <a:endParaRPr lang="en-US" sz="2400" dirty="0"/>
          </a:p>
          <a:p>
            <a:pPr marL="109728" indent="0" algn="just">
              <a:buNone/>
            </a:pPr>
            <a:endParaRPr lang="en-US" sz="2400" dirty="0" smtClean="0"/>
          </a:p>
          <a:p>
            <a:pPr marL="109728" indent="0" algn="just">
              <a:buNone/>
            </a:pPr>
            <a:r>
              <a:rPr lang="en-US" sz="2400" dirty="0" smtClean="0"/>
              <a:t>Take 20 tabs and weigh individually and calculate the average weight and compare the individual tab. Weight with the average then no more than 2 tabs should be outside percentage limit.</a:t>
            </a:r>
          </a:p>
        </p:txBody>
      </p:sp>
      <p:sp>
        <p:nvSpPr>
          <p:cNvPr id="3" name="Title 2"/>
          <p:cNvSpPr>
            <a:spLocks noGrp="1"/>
          </p:cNvSpPr>
          <p:nvPr>
            <p:ph type="title"/>
          </p:nvPr>
        </p:nvSpPr>
        <p:spPr/>
        <p:txBody>
          <a:bodyPr>
            <a:normAutofit fontScale="90000"/>
          </a:bodyPr>
          <a:lstStyle/>
          <a:p>
            <a:pPr algn="ctr"/>
            <a:r>
              <a:rPr lang="en-US" dirty="0" smtClean="0">
                <a:solidFill>
                  <a:srgbClr val="FF0000"/>
                </a:solidFill>
              </a:rPr>
              <a:t>Pharmacopeial or official tests:</a:t>
            </a:r>
            <a:br>
              <a:rPr lang="en-US" dirty="0" smtClean="0">
                <a:solidFill>
                  <a:srgbClr val="FF0000"/>
                </a:solidFill>
              </a:rPr>
            </a:br>
            <a:r>
              <a:rPr lang="en-US" dirty="0" smtClean="0">
                <a:solidFill>
                  <a:srgbClr val="FF0000"/>
                </a:solidFill>
              </a:rPr>
              <a:t>A- Weight variation</a:t>
            </a:r>
            <a:endParaRPr lang="en-US" dirty="0">
              <a:solidFill>
                <a:srgbClr val="FF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184135060"/>
              </p:ext>
            </p:extLst>
          </p:nvPr>
        </p:nvGraphicFramePr>
        <p:xfrm>
          <a:off x="685800" y="2057400"/>
          <a:ext cx="7772400" cy="1325880"/>
        </p:xfrm>
        <a:graphic>
          <a:graphicData uri="http://schemas.openxmlformats.org/drawingml/2006/table">
            <a:tbl>
              <a:tblPr firstRow="1" bandRow="1">
                <a:tableStyleId>{5C22544A-7EE6-4342-B048-85BDC9FD1C3A}</a:tableStyleId>
              </a:tblPr>
              <a:tblGrid>
                <a:gridCol w="1828800"/>
                <a:gridCol w="2057400"/>
                <a:gridCol w="1943100"/>
                <a:gridCol w="1943100"/>
              </a:tblGrid>
              <a:tr h="685800">
                <a:tc>
                  <a:txBody>
                    <a:bodyPr/>
                    <a:lstStyle/>
                    <a:p>
                      <a:pPr algn="ctr"/>
                      <a:r>
                        <a:rPr lang="en-US" dirty="0" smtClean="0"/>
                        <a:t>Allowance</a:t>
                      </a:r>
                      <a:endParaRPr lang="en-US" dirty="0"/>
                    </a:p>
                  </a:txBody>
                  <a:tcPr anchor="ctr"/>
                </a:tc>
                <a:tc>
                  <a:txBody>
                    <a:bodyPr/>
                    <a:lstStyle/>
                    <a:p>
                      <a:pPr algn="ctr"/>
                      <a:r>
                        <a:rPr lang="en-US" dirty="0" smtClean="0"/>
                        <a:t>10%</a:t>
                      </a:r>
                      <a:endParaRPr lang="en-US" dirty="0"/>
                    </a:p>
                  </a:txBody>
                  <a:tcPr anchor="ctr"/>
                </a:tc>
                <a:tc>
                  <a:txBody>
                    <a:bodyPr/>
                    <a:lstStyle/>
                    <a:p>
                      <a:pPr algn="ctr"/>
                      <a:r>
                        <a:rPr lang="en-US" dirty="0" smtClean="0"/>
                        <a:t>7.5%</a:t>
                      </a:r>
                      <a:endParaRPr lang="en-US" dirty="0"/>
                    </a:p>
                  </a:txBody>
                  <a:tcPr anchor="ctr"/>
                </a:tc>
                <a:tc>
                  <a:txBody>
                    <a:bodyPr/>
                    <a:lstStyle/>
                    <a:p>
                      <a:pPr algn="ctr"/>
                      <a:r>
                        <a:rPr lang="en-US" dirty="0" smtClean="0"/>
                        <a:t>5%</a:t>
                      </a:r>
                      <a:endParaRPr lang="en-US" dirty="0"/>
                    </a:p>
                  </a:txBody>
                  <a:tcPr anchor="ctr"/>
                </a:tc>
              </a:tr>
              <a:tr h="457200">
                <a:tc>
                  <a:txBody>
                    <a:bodyPr/>
                    <a:lstStyle/>
                    <a:p>
                      <a:pPr algn="ctr"/>
                      <a:r>
                        <a:rPr lang="en-US" dirty="0" smtClean="0"/>
                        <a:t>Average wt. (mg)</a:t>
                      </a:r>
                      <a:endParaRPr lang="en-US" dirty="0"/>
                    </a:p>
                  </a:txBody>
                  <a:tcPr anchor="ctr"/>
                </a:tc>
                <a:tc>
                  <a:txBody>
                    <a:bodyPr/>
                    <a:lstStyle/>
                    <a:p>
                      <a:pPr algn="ctr"/>
                      <a:r>
                        <a:rPr lang="en-US" dirty="0" smtClean="0"/>
                        <a:t>Less than 130 mg</a:t>
                      </a:r>
                      <a:endParaRPr lang="en-US" dirty="0"/>
                    </a:p>
                  </a:txBody>
                  <a:tcPr anchor="ctr"/>
                </a:tc>
                <a:tc>
                  <a:txBody>
                    <a:bodyPr/>
                    <a:lstStyle/>
                    <a:p>
                      <a:pPr algn="ctr"/>
                      <a:r>
                        <a:rPr lang="en-US" dirty="0" smtClean="0"/>
                        <a:t>130-324mg</a:t>
                      </a:r>
                      <a:endParaRPr lang="en-US" dirty="0"/>
                    </a:p>
                  </a:txBody>
                  <a:tcPr anchor="ctr"/>
                </a:tc>
                <a:tc>
                  <a:txBody>
                    <a:bodyPr/>
                    <a:lstStyle/>
                    <a:p>
                      <a:pPr algn="ctr"/>
                      <a:r>
                        <a:rPr lang="en-US" dirty="0" smtClean="0"/>
                        <a:t>More than 324 mg</a:t>
                      </a:r>
                      <a:endParaRPr lang="en-US" dirty="0"/>
                    </a:p>
                  </a:txBody>
                  <a:tcPr anchor="ctr"/>
                </a:tc>
              </a:tr>
            </a:tbl>
          </a:graphicData>
        </a:graphic>
      </p:graphicFrame>
    </p:spTree>
    <p:extLst>
      <p:ext uri="{BB962C8B-B14F-4D97-AF65-F5344CB8AC3E}">
        <p14:creationId xmlns:p14="http://schemas.microsoft.com/office/powerpoint/2010/main" val="3067788119"/>
      </p:ext>
    </p:extLst>
  </p:cSld>
  <p:clrMapOvr>
    <a:masterClrMapping/>
  </p:clrMapOvr>
  <p:transition spd="slow" advClick="0">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04801"/>
            <a:ext cx="8229600" cy="2285999"/>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en-US" b="1" u="sng" dirty="0" smtClean="0">
                <a:solidFill>
                  <a:srgbClr val="FF0000"/>
                </a:solidFill>
                <a:effectLst>
                  <a:outerShdw blurRad="38100" dist="38100" dir="2700000" algn="tl">
                    <a:srgbClr val="000000">
                      <a:alpha val="43137"/>
                    </a:srgbClr>
                  </a:outerShdw>
                </a:effectLst>
              </a:rPr>
              <a:t>Note:</a:t>
            </a:r>
            <a:r>
              <a:rPr lang="en-US" b="1" dirty="0" smtClean="0">
                <a:solidFill>
                  <a:srgbClr val="FF0000"/>
                </a:solidFill>
                <a:effectLst>
                  <a:outerShdw blurRad="38100" dist="38100" dir="2700000" algn="tl">
                    <a:srgbClr val="000000">
                      <a:alpha val="43137"/>
                    </a:srgbClr>
                  </a:outerShdw>
                </a:effectLst>
              </a:rPr>
              <a:t> </a:t>
            </a:r>
            <a:r>
              <a:rPr lang="en-US" sz="2400" dirty="0" smtClean="0"/>
              <a:t>Wt. variation method used to determine drug content uniformity, if powder of tab. Contain 90-95% active ingredient, while wt. variation test is not sufficient to assure potency uniformity for moderate to low dose drugs in which excipients make up the bulk of the tab. weight.</a:t>
            </a:r>
            <a:endParaRPr lang="en-US" sz="2400" dirty="0"/>
          </a:p>
        </p:txBody>
      </p:sp>
      <p:graphicFrame>
        <p:nvGraphicFramePr>
          <p:cNvPr id="6" name="Diagram 5"/>
          <p:cNvGraphicFramePr/>
          <p:nvPr>
            <p:extLst>
              <p:ext uri="{D42A27DB-BD31-4B8C-83A1-F6EECF244321}">
                <p14:modId xmlns:p14="http://schemas.microsoft.com/office/powerpoint/2010/main" val="649737829"/>
              </p:ext>
            </p:extLst>
          </p:nvPr>
        </p:nvGraphicFramePr>
        <p:xfrm>
          <a:off x="457200" y="3281065"/>
          <a:ext cx="8229600" cy="2510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57200" y="2743200"/>
            <a:ext cx="4721164" cy="46166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r>
              <a:rPr lang="en-US" sz="2400" b="1" dirty="0">
                <a:solidFill>
                  <a:srgbClr val="FF0000"/>
                </a:solidFill>
                <a:effectLst>
                  <a:outerShdw blurRad="38100" dist="38100" dir="2700000" algn="tl">
                    <a:srgbClr val="000000">
                      <a:alpha val="43137"/>
                    </a:srgbClr>
                  </a:outerShdw>
                </a:effectLst>
              </a:rPr>
              <a:t>Factors affecting wt. variation:</a:t>
            </a:r>
          </a:p>
        </p:txBody>
      </p:sp>
    </p:spTree>
    <p:extLst>
      <p:ext uri="{BB962C8B-B14F-4D97-AF65-F5344CB8AC3E}">
        <p14:creationId xmlns:p14="http://schemas.microsoft.com/office/powerpoint/2010/main" val="3440417321"/>
      </p:ext>
    </p:extLst>
  </p:cSld>
  <p:clrMapOvr>
    <a:masterClrMapping/>
  </p:clrMapOvr>
  <mc:AlternateContent xmlns:mc="http://schemas.openxmlformats.org/markup-compatibility/2006" xmlns:p14="http://schemas.microsoft.com/office/powerpoint/2010/main">
    <mc:Choice Requires="p14">
      <p:transition spd="slow" advClick="0">
        <p14:shred/>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31-Jan-20</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4</a:t>
            </a:fld>
            <a:endParaRPr lang="en-US" dirty="0">
              <a:solidFill>
                <a:srgbClr val="666666">
                  <a:shade val="90000"/>
                </a:srgbClr>
              </a:solidFill>
            </a:endParaRPr>
          </a:p>
        </p:txBody>
      </p:sp>
      <p:sp>
        <p:nvSpPr>
          <p:cNvPr id="4" name="TextBox 3"/>
          <p:cNvSpPr txBox="1"/>
          <p:nvPr/>
        </p:nvSpPr>
        <p:spPr>
          <a:xfrm>
            <a:off x="1524000" y="786825"/>
            <a:ext cx="5715000" cy="584775"/>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r>
              <a:rPr lang="en-US" sz="3200" b="1" dirty="0" smtClean="0">
                <a:solidFill>
                  <a:srgbClr val="7030A0"/>
                </a:solidFill>
                <a:effectLst>
                  <a:outerShdw blurRad="38100" dist="38100" dir="2700000" algn="tl">
                    <a:srgbClr val="000000">
                      <a:alpha val="43137"/>
                    </a:srgbClr>
                  </a:outerShdw>
                </a:effectLst>
              </a:rPr>
              <a:t>Content uniformity test:</a:t>
            </a:r>
          </a:p>
        </p:txBody>
      </p:sp>
      <p:graphicFrame>
        <p:nvGraphicFramePr>
          <p:cNvPr id="7" name="Diagram 6"/>
          <p:cNvGraphicFramePr/>
          <p:nvPr>
            <p:extLst>
              <p:ext uri="{D42A27DB-BD31-4B8C-83A1-F6EECF244321}">
                <p14:modId xmlns:p14="http://schemas.microsoft.com/office/powerpoint/2010/main" val="1133273361"/>
              </p:ext>
            </p:extLst>
          </p:nvPr>
        </p:nvGraphicFramePr>
        <p:xfrm>
          <a:off x="651933" y="2362200"/>
          <a:ext cx="76200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685800" y="1501914"/>
            <a:ext cx="7696200" cy="707886"/>
          </a:xfrm>
          <a:prstGeom prst="rect">
            <a:avLst/>
          </a:prstGeom>
        </p:spPr>
        <p:txBody>
          <a:bodyPr wrap="square">
            <a:spAutoFit/>
          </a:bodyPr>
          <a:lstStyle/>
          <a:p>
            <a:pPr algn="just"/>
            <a:r>
              <a:rPr lang="en-US" sz="2000" b="1" dirty="0"/>
              <a:t>Factors contribute directly in content uniformity problems of tablet:</a:t>
            </a:r>
          </a:p>
        </p:txBody>
      </p:sp>
    </p:spTree>
    <p:extLst>
      <p:ext uri="{BB962C8B-B14F-4D97-AF65-F5344CB8AC3E}">
        <p14:creationId xmlns:p14="http://schemas.microsoft.com/office/powerpoint/2010/main" val="2258955480"/>
      </p:ext>
    </p:extLst>
  </p:cSld>
  <p:clrMapOvr>
    <a:masterClrMapping/>
  </p:clrMapOvr>
  <mc:AlternateContent xmlns:mc="http://schemas.openxmlformats.org/markup-compatibility/2006" xmlns:p14="http://schemas.microsoft.com/office/powerpoint/2010/main">
    <mc:Choice Requires="p14">
      <p:transition spd="slow" advClick="0">
        <p14:prism isContent="1"/>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27ADAB-0ECD-45A7-96B9-FD4F1304FECF}" type="datetime1">
              <a:rPr lang="en-US" smtClean="0">
                <a:solidFill>
                  <a:srgbClr val="666666">
                    <a:shade val="90000"/>
                  </a:srgbClr>
                </a:solidFill>
              </a:rPr>
              <a:t>31-Jan-20</a:t>
            </a:fld>
            <a:endParaRPr lang="en-US" dirty="0">
              <a:solidFill>
                <a:srgbClr val="666666">
                  <a:shade val="90000"/>
                </a:srgbClr>
              </a:solidFill>
            </a:endParaRP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5</a:t>
            </a:fld>
            <a:endParaRPr lang="en-US" dirty="0">
              <a:solidFill>
                <a:srgbClr val="666666">
                  <a:shade val="90000"/>
                </a:srgbClr>
              </a:solidFill>
            </a:endParaRPr>
          </a:p>
        </p:txBody>
      </p:sp>
      <p:sp>
        <p:nvSpPr>
          <p:cNvPr id="4" name="TextBox 3"/>
          <p:cNvSpPr txBox="1"/>
          <p:nvPr/>
        </p:nvSpPr>
        <p:spPr>
          <a:xfrm>
            <a:off x="990600" y="762000"/>
            <a:ext cx="7162800" cy="5724644"/>
          </a:xfrm>
          <a:prstGeom prst="rect">
            <a:avLst/>
          </a:prstGeom>
          <a:noFill/>
        </p:spPr>
        <p:txBody>
          <a:bodyPr wrap="square" rtlCol="0">
            <a:spAutoFit/>
          </a:bodyPr>
          <a:lstStyle/>
          <a:p>
            <a:r>
              <a:rPr lang="en-US" sz="2800" b="1" u="sng" dirty="0" smtClean="0">
                <a:solidFill>
                  <a:srgbClr val="FF0000"/>
                </a:solidFill>
                <a:effectLst>
                  <a:outerShdw blurRad="38100" dist="38100" dir="2700000" algn="tl">
                    <a:srgbClr val="000000">
                      <a:alpha val="43137"/>
                    </a:srgbClr>
                  </a:outerShdw>
                </a:effectLst>
              </a:rPr>
              <a:t>Notes:</a:t>
            </a:r>
          </a:p>
          <a:p>
            <a:pPr marL="342900" indent="-342900" algn="just">
              <a:buFont typeface="+mj-lt"/>
              <a:buAutoNum type="arabicPeriod"/>
            </a:pPr>
            <a:r>
              <a:rPr lang="en-US" sz="2000" b="1" dirty="0" smtClean="0"/>
              <a:t>Content uniformity or wt. variation for highly active ingredient tablets 90-95% having no problems to calculate.</a:t>
            </a:r>
          </a:p>
          <a:p>
            <a:pPr marL="342900" indent="-342900" algn="just">
              <a:buFont typeface="+mj-lt"/>
              <a:buAutoNum type="arabicPeriod"/>
            </a:pPr>
            <a:endParaRPr lang="en-US" sz="2000" b="1" dirty="0" smtClean="0"/>
          </a:p>
          <a:p>
            <a:pPr marL="342900" indent="-342900" algn="just">
              <a:buFont typeface="+mj-lt"/>
              <a:buAutoNum type="arabicPeriod"/>
            </a:pPr>
            <a:r>
              <a:rPr lang="en-US" sz="2000" b="1" dirty="0" smtClean="0"/>
              <a:t>Small dose drug having problem of content uniformity  and wt. variation so each calculate individually.</a:t>
            </a:r>
          </a:p>
          <a:p>
            <a:pPr algn="just"/>
            <a:endParaRPr lang="en-US" dirty="0" smtClean="0"/>
          </a:p>
          <a:p>
            <a:pPr algn="just"/>
            <a:r>
              <a:rPr lang="en-US" sz="2000" b="1" dirty="0" smtClean="0">
                <a:solidFill>
                  <a:srgbClr val="0070C0"/>
                </a:solidFill>
                <a:effectLst>
                  <a:outerShdw blurRad="38100" dist="38100" dir="2700000" algn="tl">
                    <a:srgbClr val="000000">
                      <a:alpha val="43137"/>
                    </a:srgbClr>
                  </a:outerShdw>
                </a:effectLst>
              </a:rPr>
              <a:t>Content uniformity for low dose drugs (to assure uniform potency):</a:t>
            </a:r>
          </a:p>
          <a:p>
            <a:pPr algn="just"/>
            <a:r>
              <a:rPr lang="en-US" sz="2000" b="1" dirty="0" smtClean="0">
                <a:effectLst>
                  <a:outerShdw blurRad="38100" dist="38100" dir="2700000" algn="tl">
                    <a:srgbClr val="000000">
                      <a:alpha val="43137"/>
                    </a:srgbClr>
                  </a:outerShdw>
                </a:effectLst>
              </a:rPr>
              <a:t>Test 30 tablets by randomly selected for the sample.</a:t>
            </a:r>
          </a:p>
          <a:p>
            <a:pPr algn="just"/>
            <a:r>
              <a:rPr lang="en-US" sz="2000" dirty="0" smtClean="0">
                <a:effectLst>
                  <a:outerShdw blurRad="38100" dist="38100" dir="2700000" algn="tl">
                    <a:srgbClr val="000000">
                      <a:alpha val="43137"/>
                    </a:srgbClr>
                  </a:outerShdw>
                </a:effectLst>
              </a:rPr>
              <a:t>At least 10 tablets of them assayed individually (nine of them must contain not less than 85% or more than 115% of the labeled drug content. The tenth tab. Must not be less than 75% or more than 125% of the labeled content), if these conditions not met then the remaining 20 tablets is individually assayed and non of them falls outside the range of 85-115%</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2344275"/>
      </p:ext>
    </p:extLst>
  </p:cSld>
  <p:clrMapOvr>
    <a:masterClrMapping/>
  </p:clrMapOvr>
  <mc:AlternateContent xmlns:mc="http://schemas.openxmlformats.org/markup-compatibility/2006" xmlns:p14="http://schemas.microsoft.com/office/powerpoint/2010/main">
    <mc:Choice Requires="p14">
      <p:transition spd="slow" advClick="0">
        <p14:window dir="vert"/>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024744" cy="877336"/>
          </a:xfrm>
        </p:spPr>
        <p:txBody>
          <a:bodyPr anchor="t">
            <a:noAutofit/>
          </a:bodyPr>
          <a:lstStyle/>
          <a:p>
            <a:pPr lvl="0" algn="ctr" fontAlgn="base">
              <a:lnSpc>
                <a:spcPct val="150000"/>
              </a:lnSpc>
              <a:spcAft>
                <a:spcPct val="0"/>
              </a:spcAft>
              <a:defRPr/>
            </a:pPr>
            <a:r>
              <a:rPr lang="en-US" sz="3200" b="1" dirty="0" smtClean="0">
                <a:solidFill>
                  <a:srgbClr val="00349E">
                    <a:lumMod val="50000"/>
                  </a:srgbClr>
                </a:solidFill>
                <a:latin typeface="Times New Roman" pitchFamily="18" charset="0"/>
                <a:ea typeface="+mn-ea"/>
                <a:cs typeface="Times New Roman" pitchFamily="18" charset="0"/>
              </a:rPr>
              <a:t>Disintegration test </a:t>
            </a:r>
            <a:r>
              <a:rPr lang="en-US" sz="3200" b="1" dirty="0">
                <a:solidFill>
                  <a:srgbClr val="00349E">
                    <a:lumMod val="50000"/>
                  </a:srgbClr>
                </a:solidFill>
                <a:latin typeface="Times New Roman" pitchFamily="18" charset="0"/>
                <a:ea typeface="+mn-ea"/>
                <a:cs typeface="Times New Roman" pitchFamily="18" charset="0"/>
              </a:rPr>
              <a:t>(U.S.P.) :</a:t>
            </a:r>
            <a:br>
              <a:rPr lang="en-US" sz="3200" b="1" dirty="0">
                <a:solidFill>
                  <a:srgbClr val="00349E">
                    <a:lumMod val="50000"/>
                  </a:srgbClr>
                </a:solidFill>
                <a:latin typeface="Times New Roman" pitchFamily="18" charset="0"/>
                <a:ea typeface="+mn-ea"/>
                <a:cs typeface="Times New Roman" pitchFamily="18" charset="0"/>
              </a:rPr>
            </a:br>
            <a:endParaRPr lang="en-US" sz="6000" dirty="0"/>
          </a:p>
        </p:txBody>
      </p:sp>
      <p:sp>
        <p:nvSpPr>
          <p:cNvPr id="3" name="Content Placeholder 2"/>
          <p:cNvSpPr>
            <a:spLocks noGrp="1"/>
          </p:cNvSpPr>
          <p:nvPr>
            <p:ph idx="1"/>
          </p:nvPr>
        </p:nvSpPr>
        <p:spPr>
          <a:xfrm>
            <a:off x="609600" y="2057400"/>
            <a:ext cx="7848600" cy="4068763"/>
          </a:xfrm>
        </p:spPr>
        <p:txBody>
          <a:bodyPr/>
          <a:lstStyle/>
          <a:p>
            <a:pPr algn="justLow"/>
            <a:endParaRPr lang="en-US" dirty="0" smtClean="0">
              <a:latin typeface="Arial" panose="020B0604020202020204" pitchFamily="34" charset="0"/>
              <a:cs typeface="Arial" panose="020B0604020202020204" pitchFamily="34" charset="0"/>
            </a:endParaRPr>
          </a:p>
          <a:p>
            <a:pPr algn="justLow"/>
            <a:r>
              <a:rPr lang="en-US" dirty="0" smtClean="0">
                <a:latin typeface="Arial" panose="020B0604020202020204" pitchFamily="34" charset="0"/>
                <a:cs typeface="Arial" panose="020B0604020202020204" pitchFamily="34" charset="0"/>
              </a:rPr>
              <a:t>For a </a:t>
            </a:r>
            <a:r>
              <a:rPr lang="en-US" dirty="0" smtClean="0">
                <a:solidFill>
                  <a:srgbClr val="FF0000"/>
                </a:solidFill>
                <a:latin typeface="Arial" panose="020B0604020202020204" pitchFamily="34" charset="0"/>
                <a:cs typeface="Arial" panose="020B0604020202020204" pitchFamily="34" charset="0"/>
              </a:rPr>
              <a:t>drug</a:t>
            </a:r>
            <a:r>
              <a:rPr lang="en-US" dirty="0" smtClean="0">
                <a:latin typeface="Arial" panose="020B0604020202020204" pitchFamily="34" charset="0"/>
                <a:cs typeface="Arial" panose="020B0604020202020204" pitchFamily="34" charset="0"/>
              </a:rPr>
              <a:t> to be readily </a:t>
            </a:r>
            <a:r>
              <a:rPr lang="en-US" dirty="0" smtClean="0">
                <a:solidFill>
                  <a:srgbClr val="FF0000"/>
                </a:solidFill>
                <a:latin typeface="Arial" panose="020B0604020202020204" pitchFamily="34" charset="0"/>
                <a:cs typeface="Arial" panose="020B0604020202020204" pitchFamily="34" charset="0"/>
              </a:rPr>
              <a:t>available</a:t>
            </a:r>
            <a:r>
              <a:rPr lang="en-US" dirty="0" smtClean="0">
                <a:latin typeface="Arial" panose="020B0604020202020204" pitchFamily="34" charset="0"/>
                <a:cs typeface="Arial" panose="020B0604020202020204" pitchFamily="34" charset="0"/>
              </a:rPr>
              <a:t> to the body , it must be </a:t>
            </a:r>
            <a:r>
              <a:rPr lang="en-US" dirty="0" smtClean="0">
                <a:solidFill>
                  <a:srgbClr val="FF0000"/>
                </a:solidFill>
                <a:latin typeface="Arial" panose="020B0604020202020204" pitchFamily="34" charset="0"/>
                <a:cs typeface="Arial" panose="020B0604020202020204" pitchFamily="34" charset="0"/>
              </a:rPr>
              <a:t>in solution</a:t>
            </a:r>
            <a:r>
              <a:rPr lang="en-US" dirty="0" smtClean="0">
                <a:latin typeface="Arial" panose="020B0604020202020204" pitchFamily="34" charset="0"/>
                <a:cs typeface="Arial" panose="020B0604020202020204" pitchFamily="34" charset="0"/>
              </a:rPr>
              <a:t>.</a:t>
            </a:r>
          </a:p>
          <a:p>
            <a:pPr algn="justLow"/>
            <a:endParaRPr lang="en-US" dirty="0" smtClean="0">
              <a:latin typeface="Arial" panose="020B0604020202020204" pitchFamily="34" charset="0"/>
              <a:cs typeface="Arial" panose="020B0604020202020204" pitchFamily="34" charset="0"/>
            </a:endParaRPr>
          </a:p>
          <a:p>
            <a:pPr algn="justLow"/>
            <a:endParaRPr lang="en-US" dirty="0" smtClean="0">
              <a:latin typeface="Arial" panose="020B0604020202020204" pitchFamily="34" charset="0"/>
              <a:cs typeface="Arial" panose="020B0604020202020204" pitchFamily="34" charset="0"/>
            </a:endParaRPr>
          </a:p>
          <a:p>
            <a:pPr algn="justLow"/>
            <a:r>
              <a:rPr lang="en-US" dirty="0" smtClean="0">
                <a:latin typeface="Arial" panose="020B0604020202020204" pitchFamily="34" charset="0"/>
                <a:cs typeface="Arial" panose="020B0604020202020204" pitchFamily="34" charset="0"/>
              </a:rPr>
              <a:t>For most tablets, the first important step toward solution is break down of the tablet into smaller particles or granules, a process called </a:t>
            </a:r>
            <a:r>
              <a:rPr lang="en-US" b="1" i="1"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disintegration</a:t>
            </a:r>
            <a:r>
              <a:rPr lang="en-US" dirty="0" smtClean="0">
                <a:solidFill>
                  <a:srgbClr val="7030A0"/>
                </a:solidFill>
                <a:latin typeface="Arial" panose="020B0604020202020204" pitchFamily="34" charset="0"/>
                <a:cs typeface="Arial" panose="020B0604020202020204" pitchFamily="34" charset="0"/>
              </a:rPr>
              <a:t>.</a:t>
            </a:r>
          </a:p>
        </p:txBody>
      </p:sp>
      <p:sp>
        <p:nvSpPr>
          <p:cNvPr id="5" name="Slide Number Placeholder 4"/>
          <p:cNvSpPr>
            <a:spLocks noGrp="1"/>
          </p:cNvSpPr>
          <p:nvPr>
            <p:ph type="sldNum" sz="quarter" idx="12"/>
          </p:nvPr>
        </p:nvSpPr>
        <p:spPr/>
        <p:txBody>
          <a:bodyPr/>
          <a:lstStyle/>
          <a:p>
            <a:pPr>
              <a:defRPr/>
            </a:pPr>
            <a:fld id="{93956DDC-09B8-4FC5-8457-79EE51CA9078}" type="slidenum">
              <a:rPr lang="en-US" smtClean="0">
                <a:solidFill>
                  <a:srgbClr val="666666">
                    <a:shade val="90000"/>
                  </a:srgbClr>
                </a:solidFill>
              </a:rPr>
              <a:pPr>
                <a:defRPr/>
              </a:pPr>
              <a:t>6</a:t>
            </a:fld>
            <a:endParaRPr lang="en-US" dirty="0">
              <a:solidFill>
                <a:srgbClr val="666666">
                  <a:shade val="90000"/>
                </a:srgbClr>
              </a:solidFill>
            </a:endParaRPr>
          </a:p>
        </p:txBody>
      </p:sp>
    </p:spTree>
    <p:extLst>
      <p:ext uri="{BB962C8B-B14F-4D97-AF65-F5344CB8AC3E}">
        <p14:creationId xmlns:p14="http://schemas.microsoft.com/office/powerpoint/2010/main" val="3706308667"/>
      </p:ext>
    </p:extLst>
  </p:cSld>
  <p:clrMapOvr>
    <a:masterClrMapping/>
  </p:clrMapOvr>
  <p:transition spd="slow" advClick="0">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dissolution dtails\Fig13.gif"/>
          <p:cNvPicPr>
            <a:picLocks noChangeAspect="1" noChangeArrowheads="1"/>
          </p:cNvPicPr>
          <p:nvPr/>
        </p:nvPicPr>
        <p:blipFill>
          <a:blip r:embed="rId2" cstate="print"/>
          <a:srcRect/>
          <a:stretch>
            <a:fillRect/>
          </a:stretch>
        </p:blipFill>
        <p:spPr bwMode="auto">
          <a:xfrm>
            <a:off x="899592" y="1052736"/>
            <a:ext cx="7291536" cy="4389080"/>
          </a:xfrm>
          <a:prstGeom prst="rect">
            <a:avLst/>
          </a:prstGeom>
          <a:noFill/>
          <a:ln w="28575">
            <a:solidFill>
              <a:srgbClr val="FF0000"/>
            </a:solidFill>
          </a:ln>
        </p:spPr>
      </p:pic>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7</a:t>
            </a:fld>
            <a:endParaRPr lang="en-US" dirty="0">
              <a:solidFill>
                <a:srgbClr val="666666">
                  <a:shade val="90000"/>
                </a:srgbClr>
              </a:solidFill>
            </a:endParaRPr>
          </a:p>
        </p:txBody>
      </p:sp>
    </p:spTree>
    <p:extLst>
      <p:ext uri="{BB962C8B-B14F-4D97-AF65-F5344CB8AC3E}">
        <p14:creationId xmlns:p14="http://schemas.microsoft.com/office/powerpoint/2010/main" val="3630708690"/>
      </p:ext>
    </p:extLst>
  </p:cSld>
  <p:clrMapOvr>
    <a:masterClrMapping/>
  </p:clrMapOvr>
  <p:transition spd="slow" advClick="0">
    <p:cover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753"/>
          <a:stretch/>
        </p:blipFill>
        <p:spPr bwMode="auto">
          <a:xfrm>
            <a:off x="454025" y="1371600"/>
            <a:ext cx="2365375" cy="411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1371600"/>
            <a:ext cx="23653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8020" y="1371600"/>
            <a:ext cx="26528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2819400" y="5791200"/>
            <a:ext cx="3121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prstClr val="black"/>
                </a:solidFill>
                <a:effectLst/>
                <a:uLnTx/>
                <a:uFillTx/>
                <a:latin typeface="Arial" charset="0"/>
              </a:rPr>
              <a:t>Disintegration test apparatus</a:t>
            </a:r>
          </a:p>
        </p:txBody>
      </p:sp>
      <p:sp>
        <p:nvSpPr>
          <p:cNvPr id="3" name="Slide Number Placeholder 2"/>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8</a:t>
            </a:fld>
            <a:endParaRPr lang="en-US" dirty="0">
              <a:solidFill>
                <a:srgbClr val="666666">
                  <a:shade val="90000"/>
                </a:srgbClr>
              </a:solidFill>
            </a:endParaRPr>
          </a:p>
        </p:txBody>
      </p:sp>
    </p:spTree>
    <p:extLst>
      <p:ext uri="{BB962C8B-B14F-4D97-AF65-F5344CB8AC3E}">
        <p14:creationId xmlns:p14="http://schemas.microsoft.com/office/powerpoint/2010/main" val="820981440"/>
      </p:ext>
    </p:extLst>
  </p:cSld>
  <p:clrMapOvr>
    <a:masterClrMapping/>
  </p:clrMapOvr>
  <p:transition spd="slow" advClick="0">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066800"/>
            <a:ext cx="6477000" cy="5181600"/>
          </a:xfrm>
          <a:prstGeom prst="rect">
            <a:avLst/>
          </a:prstGeom>
        </p:spPr>
      </p:pic>
      <p:sp>
        <p:nvSpPr>
          <p:cNvPr id="5" name="Slide Number Placeholder 4"/>
          <p:cNvSpPr>
            <a:spLocks noGrp="1"/>
          </p:cNvSpPr>
          <p:nvPr>
            <p:ph type="sldNum" sz="quarter" idx="12"/>
          </p:nvPr>
        </p:nvSpPr>
        <p:spPr/>
        <p:txBody>
          <a:bodyPr/>
          <a:lstStyle/>
          <a:p>
            <a:pPr>
              <a:defRPr/>
            </a:pPr>
            <a:fld id="{26A5CE42-66A1-43EF-931A-5FB12F8A3ADB}" type="slidenum">
              <a:rPr lang="en-US" smtClean="0">
                <a:solidFill>
                  <a:srgbClr val="666666">
                    <a:shade val="90000"/>
                  </a:srgbClr>
                </a:solidFill>
              </a:rPr>
              <a:pPr>
                <a:defRPr/>
              </a:pPr>
              <a:t>9</a:t>
            </a:fld>
            <a:endParaRPr lang="en-US" dirty="0">
              <a:solidFill>
                <a:srgbClr val="666666">
                  <a:shade val="90000"/>
                </a:srgbClr>
              </a:solidFill>
            </a:endParaRPr>
          </a:p>
        </p:txBody>
      </p:sp>
    </p:spTree>
    <p:extLst>
      <p:ext uri="{BB962C8B-B14F-4D97-AF65-F5344CB8AC3E}">
        <p14:creationId xmlns:p14="http://schemas.microsoft.com/office/powerpoint/2010/main" val="2405241360"/>
      </p:ext>
    </p:extLst>
  </p:cSld>
  <p:clrMapOvr>
    <a:masterClrMapping/>
  </p:clrMapOvr>
  <p:transition spd="slow" advClick="0">
    <p:blinds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955</TotalTime>
  <Words>998</Words>
  <Application>Microsoft Office PowerPoint</Application>
  <PresentationFormat>On-screen Show (4:3)</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Austin</vt:lpstr>
      <vt:lpstr>Weight variation, content uniformity &amp;Disintegration test  (official test)</vt:lpstr>
      <vt:lpstr>Pharmacopeial or official tests: A- Weight variation</vt:lpstr>
      <vt:lpstr>PowerPoint Presentation</vt:lpstr>
      <vt:lpstr>PowerPoint Presentation</vt:lpstr>
      <vt:lpstr>PowerPoint Presentation</vt:lpstr>
      <vt:lpstr>Disintegration test (U.S.P.)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Factors affecting the disintegration time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best</dc:creator>
  <cp:lastModifiedBy>User</cp:lastModifiedBy>
  <cp:revision>57</cp:revision>
  <dcterms:created xsi:type="dcterms:W3CDTF">2006-08-16T00:00:00Z</dcterms:created>
  <dcterms:modified xsi:type="dcterms:W3CDTF">2020-01-31T09:46:40Z</dcterms:modified>
</cp:coreProperties>
</file>