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300" r:id="rId3"/>
    <p:sldId id="301" r:id="rId4"/>
    <p:sldId id="302" r:id="rId5"/>
    <p:sldId id="303" r:id="rId6"/>
    <p:sldId id="306" r:id="rId7"/>
    <p:sldId id="304" r:id="rId8"/>
    <p:sldId id="279" r:id="rId9"/>
    <p:sldId id="280" r:id="rId10"/>
    <p:sldId id="284" r:id="rId11"/>
    <p:sldId id="285" r:id="rId12"/>
    <p:sldId id="282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7" r:id="rId21"/>
    <p:sldId id="298" r:id="rId22"/>
    <p:sldId id="29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6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1F0475-4B31-4EF3-B9F9-D8FCB3714D6E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A27B7-BE76-454A-ABDD-EB0A8AC9F9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217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D6BAC22-DD78-4385-A57B-0F217B3153A8}" type="slidenum">
              <a:rPr lang="en-US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pPr/>
              <a:t>9</a:t>
            </a:fld>
            <a:endParaRPr lang="en-US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1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rgbClr val="575F6D"/>
                </a:solidFill>
              </a:rPr>
              <a:t>States of Matter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Lecture 4</a:t>
            </a:r>
            <a:br>
              <a:rPr lang="fr-FR" sz="2400" dirty="0"/>
            </a:br>
            <a:r>
              <a:rPr lang="fr-FR" sz="2400" dirty="0"/>
              <a:t>Assistant </a:t>
            </a:r>
            <a:r>
              <a:rPr lang="fr-FR" sz="2400" dirty="0" err="1" smtClean="0"/>
              <a:t>Prof.Dr</a:t>
            </a:r>
            <a:r>
              <a:rPr lang="fr-FR" sz="2400" dirty="0" smtClean="0"/>
              <a:t> Fouad Al-</a:t>
            </a:r>
            <a:r>
              <a:rPr lang="fr-FR" sz="2400" smtClean="0"/>
              <a:t>saady</a:t>
            </a:r>
            <a:r>
              <a:rPr lang="fr-FR" sz="2400" dirty="0"/>
              <a:t/>
            </a:r>
            <a:br>
              <a:rPr lang="fr-FR" sz="2400" dirty="0"/>
            </a:br>
            <a:r>
              <a:rPr lang="fr-FR" sz="2400" dirty="0"/>
              <a:t>Physical </a:t>
            </a:r>
            <a:r>
              <a:rPr lang="fr-FR" sz="2400" dirty="0" err="1"/>
              <a:t>pharmacy</a:t>
            </a:r>
            <a:r>
              <a:rPr lang="fr-FR" sz="2400" dirty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97108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158755"/>
            <a:ext cx="7886700" cy="679445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Calibri"/>
                <a:cs typeface="Calibri"/>
              </a:rPr>
              <a:t>Phase Definition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28651" y="1219200"/>
            <a:ext cx="7955756" cy="5432429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alibri"/>
                <a:cs typeface="Calibri"/>
              </a:rPr>
              <a:t>A </a:t>
            </a:r>
            <a:r>
              <a:rPr lang="en-US" sz="2800" dirty="0">
                <a:latin typeface="Calibri"/>
                <a:cs typeface="Calibri"/>
              </a:rPr>
              <a:t>phase is defined as </a:t>
            </a:r>
            <a:r>
              <a:rPr lang="en-US" sz="2800" u="sng" dirty="0">
                <a:latin typeface="Calibri"/>
                <a:cs typeface="Calibri"/>
              </a:rPr>
              <a:t>any homogeneous and physically distinct part of a system which is separated from other parts of the system by interfaces. </a:t>
            </a:r>
            <a:endParaRPr lang="en-US" sz="2800" u="sng" dirty="0" smtClean="0">
              <a:latin typeface="Calibri"/>
              <a:cs typeface="Calibri"/>
            </a:endParaRPr>
          </a:p>
          <a:p>
            <a:pPr>
              <a:buFont typeface="Wingdings" charset="2"/>
              <a:buChar char="ü"/>
            </a:pPr>
            <a:endParaRPr lang="en-US" sz="2800" dirty="0" smtClean="0">
              <a:latin typeface="Calibri"/>
              <a:cs typeface="Calibri"/>
            </a:endParaRPr>
          </a:p>
          <a:p>
            <a:pPr>
              <a:buFont typeface="Wingdings" charset="2"/>
              <a:buChar char="ü"/>
            </a:pPr>
            <a:r>
              <a:rPr lang="en-US" sz="2800" dirty="0" smtClean="0">
                <a:latin typeface="Calibri"/>
                <a:cs typeface="Calibri"/>
              </a:rPr>
              <a:t>A </a:t>
            </a:r>
            <a:r>
              <a:rPr lang="en-US" sz="2800" dirty="0">
                <a:latin typeface="Calibri"/>
                <a:cs typeface="Calibri"/>
              </a:rPr>
              <a:t>phase may be gas, liquid or solid. </a:t>
            </a:r>
          </a:p>
          <a:p>
            <a:pPr>
              <a:buFont typeface="Wingdings" charset="2"/>
              <a:buChar char="ü"/>
            </a:pPr>
            <a:r>
              <a:rPr lang="en-US" sz="2800" dirty="0">
                <a:latin typeface="Calibri"/>
                <a:cs typeface="Calibri"/>
              </a:rPr>
              <a:t>A gas or a gaseous mixture is a single phase. </a:t>
            </a:r>
          </a:p>
          <a:p>
            <a:pPr>
              <a:buFont typeface="Wingdings" charset="2"/>
              <a:buChar char="ü"/>
            </a:pPr>
            <a:r>
              <a:rPr lang="en-US" sz="2800" dirty="0">
                <a:latin typeface="Calibri"/>
                <a:cs typeface="Calibri"/>
              </a:rPr>
              <a:t>Totally miscible liquids constitute a single phase. </a:t>
            </a:r>
          </a:p>
          <a:p>
            <a:pPr marL="0" indent="0">
              <a:buNone/>
            </a:pPr>
            <a:r>
              <a:rPr lang="en-US" sz="2800" dirty="0">
                <a:latin typeface="Calibri"/>
                <a:cs typeface="Calibri"/>
              </a:rPr>
              <a:t/>
            </a:r>
            <a:br>
              <a:rPr lang="en-US" sz="2800" dirty="0">
                <a:latin typeface="Calibri"/>
                <a:cs typeface="Calibri"/>
              </a:rPr>
            </a:br>
            <a:endParaRPr 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9876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7467600" cy="5711952"/>
          </a:xfrm>
        </p:spPr>
        <p:txBody>
          <a:bodyPr>
            <a:normAutofit/>
          </a:bodyPr>
          <a:lstStyle/>
          <a:p>
            <a:pPr lvl="0">
              <a:buClr>
                <a:srgbClr val="ED7D31"/>
              </a:buClr>
              <a:buFont typeface="Wingdings" charset="2"/>
              <a:buChar char="ü"/>
            </a:pPr>
            <a:r>
              <a:rPr lang="en-US" sz="2800" dirty="0">
                <a:solidFill>
                  <a:prstClr val="black"/>
                </a:solidFill>
                <a:latin typeface="Calibri"/>
                <a:cs typeface="Calibri"/>
              </a:rPr>
              <a:t>In an immiscible liquid system, each layer is counted as a separate phase. </a:t>
            </a:r>
          </a:p>
          <a:p>
            <a:pPr lvl="0">
              <a:buClr>
                <a:srgbClr val="ED7D31"/>
              </a:buClr>
              <a:buFont typeface="Wingdings" charset="2"/>
              <a:buChar char="ü"/>
            </a:pPr>
            <a:r>
              <a:rPr lang="en-US" sz="2800" dirty="0">
                <a:solidFill>
                  <a:prstClr val="black"/>
                </a:solidFill>
                <a:latin typeface="Calibri"/>
                <a:cs typeface="Calibri"/>
              </a:rPr>
              <a:t>Every solid constitutes a single phase except when a solid solution is formed. </a:t>
            </a:r>
          </a:p>
          <a:p>
            <a:pPr lvl="0">
              <a:buClr>
                <a:srgbClr val="ED7D31"/>
              </a:buClr>
              <a:buFont typeface="Wingdings" charset="2"/>
              <a:buChar char="ü"/>
            </a:pPr>
            <a:r>
              <a:rPr lang="en-US" sz="2800" dirty="0">
                <a:solidFill>
                  <a:prstClr val="black"/>
                </a:solidFill>
                <a:latin typeface="Calibri"/>
                <a:cs typeface="Calibri"/>
              </a:rPr>
              <a:t>A solid solution is considered as a single phase. </a:t>
            </a:r>
          </a:p>
          <a:p>
            <a:pPr lvl="0">
              <a:buClr>
                <a:srgbClr val="ED7D31"/>
              </a:buClr>
              <a:buFont typeface="Wingdings" charset="2"/>
              <a:buChar char="ü"/>
            </a:pPr>
            <a:r>
              <a:rPr lang="en-US" sz="2800" dirty="0">
                <a:solidFill>
                  <a:prstClr val="black"/>
                </a:solidFill>
                <a:latin typeface="Calibri"/>
                <a:cs typeface="Calibri"/>
              </a:rPr>
              <a:t>Each polymorphic form constitutes a separate phase.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47620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libri"/>
                <a:cs typeface="Calibri"/>
              </a:rPr>
              <a:t>Liquid water, pieces of ice and water </a:t>
            </a:r>
            <a:r>
              <a:rPr lang="en-US" dirty="0" err="1">
                <a:latin typeface="Calibri"/>
                <a:cs typeface="Calibri"/>
              </a:rPr>
              <a:t>vapour</a:t>
            </a:r>
            <a:r>
              <a:rPr lang="en-US" dirty="0">
                <a:latin typeface="Calibri"/>
                <a:cs typeface="Calibri"/>
              </a:rPr>
              <a:t> are present together. </a:t>
            </a:r>
          </a:p>
          <a:p>
            <a:pPr marL="0" indent="0">
              <a:buNone/>
            </a:pPr>
            <a:r>
              <a:rPr lang="en-US" dirty="0">
                <a:latin typeface="Calibri"/>
                <a:cs typeface="Calibri"/>
              </a:rPr>
              <a:t>The number of phases is 3 as each form is a separate phase. Ice in the system is a single phase even if it is present as a number of pieces. </a:t>
            </a: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dirty="0">
                <a:latin typeface="Calibri"/>
                <a:cs typeface="Calibri"/>
              </a:rPr>
              <a:t>Calcium carbonate undergoes thermal decomposition. </a:t>
            </a:r>
          </a:p>
          <a:p>
            <a:pPr marL="0" indent="0">
              <a:buNone/>
            </a:pPr>
            <a:r>
              <a:rPr lang="en-US" dirty="0">
                <a:latin typeface="Calibri"/>
                <a:cs typeface="Calibri"/>
              </a:rPr>
              <a:t>The chemical reaction is:  CaCO</a:t>
            </a:r>
            <a:r>
              <a:rPr lang="en-US" baseline="-25000" dirty="0">
                <a:latin typeface="Calibri"/>
                <a:cs typeface="Calibri"/>
              </a:rPr>
              <a:t>3</a:t>
            </a:r>
            <a:r>
              <a:rPr lang="en-US" dirty="0">
                <a:latin typeface="Calibri"/>
                <a:cs typeface="Calibri"/>
              </a:rPr>
              <a:t>(s) </a:t>
            </a:r>
            <a:r>
              <a:rPr lang="en-US" dirty="0">
                <a:latin typeface="Calibri"/>
                <a:cs typeface="Calibri"/>
                <a:sym typeface="Wingdings"/>
              </a:rPr>
              <a:t> </a:t>
            </a:r>
            <a:r>
              <a:rPr lang="en-US" dirty="0" err="1">
                <a:latin typeface="Calibri"/>
                <a:cs typeface="Calibri"/>
              </a:rPr>
              <a:t>CaO</a:t>
            </a:r>
            <a:r>
              <a:rPr lang="en-US" dirty="0">
                <a:latin typeface="Calibri"/>
                <a:cs typeface="Calibri"/>
              </a:rPr>
              <a:t>(s) + CO</a:t>
            </a:r>
            <a:r>
              <a:rPr lang="en-US" baseline="-25000" dirty="0">
                <a:latin typeface="Calibri"/>
                <a:cs typeface="Calibri"/>
              </a:rPr>
              <a:t>2</a:t>
            </a:r>
            <a:r>
              <a:rPr lang="en-US" dirty="0">
                <a:latin typeface="Calibri"/>
                <a:cs typeface="Calibri"/>
              </a:rPr>
              <a:t> (g) </a:t>
            </a:r>
          </a:p>
          <a:p>
            <a:pPr marL="0" indent="0">
              <a:buNone/>
            </a:pPr>
            <a:r>
              <a:rPr lang="en-US" dirty="0">
                <a:latin typeface="Calibri"/>
                <a:cs typeface="Calibri"/>
              </a:rPr>
              <a:t>Number of phases = 3  :  This system consists of 2 solid phases, CaCO3 and </a:t>
            </a:r>
            <a:r>
              <a:rPr lang="en-US" dirty="0" err="1">
                <a:latin typeface="Calibri"/>
                <a:cs typeface="Calibri"/>
              </a:rPr>
              <a:t>CaO</a:t>
            </a:r>
            <a:r>
              <a:rPr lang="en-US" dirty="0">
                <a:latin typeface="Calibri"/>
                <a:cs typeface="Calibri"/>
              </a:rPr>
              <a:t> and one gaseous phase, that of CO</a:t>
            </a:r>
            <a:r>
              <a:rPr lang="en-US" baseline="-25000" dirty="0">
                <a:latin typeface="Calibri"/>
                <a:cs typeface="Calibri"/>
              </a:rPr>
              <a:t>2</a:t>
            </a:r>
            <a:r>
              <a:rPr lang="en-US" dirty="0">
                <a:latin typeface="Calibri"/>
                <a:cs typeface="Calibri"/>
              </a:rPr>
              <a:t>. </a:t>
            </a:r>
            <a:endParaRPr lang="en-US" dirty="0" smtClean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US" dirty="0" smtClean="0">
                <a:latin typeface="Calibri"/>
                <a:cs typeface="Calibri"/>
              </a:rPr>
              <a:t>3. A </a:t>
            </a:r>
            <a:r>
              <a:rPr lang="en-US" dirty="0">
                <a:latin typeface="Calibri"/>
                <a:cs typeface="Calibri"/>
              </a:rPr>
              <a:t>solution of </a:t>
            </a:r>
            <a:r>
              <a:rPr lang="en-US" dirty="0" err="1">
                <a:latin typeface="Calibri"/>
                <a:cs typeface="Calibri"/>
              </a:rPr>
              <a:t>NaCl</a:t>
            </a:r>
            <a:r>
              <a:rPr lang="en-US" dirty="0">
                <a:latin typeface="Calibri"/>
                <a:cs typeface="Calibri"/>
              </a:rPr>
              <a:t> in water Number of phases = 1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812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Calibri"/>
                <a:cs typeface="Calibri"/>
              </a:rPr>
              <a:t>The </a:t>
            </a:r>
            <a:r>
              <a:rPr lang="en-US" sz="2800" dirty="0">
                <a:latin typeface="Calibri"/>
                <a:cs typeface="Calibri"/>
              </a:rPr>
              <a:t>number of components of a system at equilibrium is the smallest number of independently varying chemical constituents using which the composition of each and every phase in the system can be </a:t>
            </a:r>
            <a:r>
              <a:rPr lang="en-US" sz="2800" dirty="0" smtClean="0">
                <a:latin typeface="Calibri"/>
                <a:cs typeface="Calibri"/>
              </a:rPr>
              <a:t>expressed.</a:t>
            </a:r>
          </a:p>
          <a:p>
            <a:pPr algn="just"/>
            <a:endParaRPr lang="en-US" sz="2800" dirty="0" smtClean="0">
              <a:latin typeface="Calibri"/>
              <a:cs typeface="Calibri"/>
            </a:endParaRPr>
          </a:p>
          <a:p>
            <a:pPr algn="just"/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Components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555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Calibri"/>
                <a:cs typeface="Calibri"/>
              </a:rPr>
              <a:t>Counting the number of components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alibri"/>
                <a:cs typeface="Calibri"/>
              </a:rPr>
              <a:t>The </a:t>
            </a:r>
            <a:r>
              <a:rPr lang="en-US" sz="2800" dirty="0" err="1">
                <a:latin typeface="Calibri"/>
                <a:cs typeface="Calibri"/>
              </a:rPr>
              <a:t>sulphur</a:t>
            </a:r>
            <a:r>
              <a:rPr lang="en-US" sz="2800" dirty="0">
                <a:latin typeface="Calibri"/>
                <a:cs typeface="Calibri"/>
              </a:rPr>
              <a:t> system is a one component system. All the phases, monoclinic, rhombic, liquid and </a:t>
            </a:r>
            <a:r>
              <a:rPr lang="en-US" sz="2800" dirty="0" err="1">
                <a:latin typeface="Calibri"/>
                <a:cs typeface="Calibri"/>
              </a:rPr>
              <a:t>vapour</a:t>
            </a:r>
            <a:r>
              <a:rPr lang="en-US" sz="2800" dirty="0">
                <a:latin typeface="Calibri"/>
                <a:cs typeface="Calibri"/>
              </a:rPr>
              <a:t> – can be expressed in terms of the single constituent – </a:t>
            </a:r>
            <a:r>
              <a:rPr lang="en-US" sz="2800" dirty="0" err="1">
                <a:latin typeface="Calibri"/>
                <a:cs typeface="Calibri"/>
              </a:rPr>
              <a:t>sulphur</a:t>
            </a:r>
            <a:r>
              <a:rPr lang="en-US" sz="2800" dirty="0">
                <a:latin typeface="Calibri"/>
                <a:cs typeface="Calibri"/>
              </a:rPr>
              <a:t>. </a:t>
            </a:r>
            <a:endParaRPr lang="en-US" sz="2800" dirty="0" smtClean="0">
              <a:latin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endParaRPr lang="en-US" sz="2800" dirty="0">
              <a:latin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alibri"/>
                <a:cs typeface="Calibri"/>
              </a:rPr>
              <a:t>A </a:t>
            </a:r>
            <a:r>
              <a:rPr lang="en-US" sz="2800" dirty="0">
                <a:latin typeface="Calibri"/>
                <a:cs typeface="Calibri"/>
              </a:rPr>
              <a:t>mixture of ethanol and water is an example of a two component system. We need both ethanol and water to express its composition. </a:t>
            </a:r>
            <a:endParaRPr lang="en-US" sz="2800" dirty="0" smtClean="0">
              <a:latin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endParaRPr lang="en-US" sz="2800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/>
              <a:buChar char="•"/>
            </a:pPr>
            <a:r>
              <a:rPr lang="en-US" b="1" dirty="0" smtClean="0"/>
              <a:t>Examples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11527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Calibri"/>
                <a:cs typeface="Calibri"/>
              </a:rPr>
              <a:t>The </a:t>
            </a:r>
            <a:r>
              <a:rPr lang="en-US" sz="2800" dirty="0">
                <a:latin typeface="Calibri"/>
                <a:cs typeface="Calibri"/>
              </a:rPr>
              <a:t>degrees of freedom or variance of a system is defined as the minimum number of variables such </a:t>
            </a:r>
            <a:r>
              <a:rPr lang="en-US" sz="2800" dirty="0" smtClean="0">
                <a:latin typeface="Calibri"/>
                <a:cs typeface="Calibri"/>
              </a:rPr>
              <a:t>as:</a:t>
            </a:r>
          </a:p>
          <a:p>
            <a:pPr algn="just">
              <a:buFont typeface="Wingdings" charset="2"/>
              <a:buChar char="ü"/>
            </a:pPr>
            <a:r>
              <a:rPr lang="en-US" sz="2800" dirty="0" smtClean="0">
                <a:latin typeface="Calibri"/>
                <a:cs typeface="Calibri"/>
              </a:rPr>
              <a:t>temperature</a:t>
            </a:r>
          </a:p>
          <a:p>
            <a:pPr algn="just">
              <a:buFont typeface="Wingdings" charset="2"/>
              <a:buChar char="ü"/>
            </a:pPr>
            <a:r>
              <a:rPr lang="en-US" sz="2800" dirty="0" smtClean="0">
                <a:latin typeface="Calibri"/>
                <a:cs typeface="Calibri"/>
              </a:rPr>
              <a:t>pressure</a:t>
            </a:r>
          </a:p>
          <a:p>
            <a:pPr algn="just">
              <a:buFont typeface="Wingdings" charset="2"/>
              <a:buChar char="ü"/>
            </a:pPr>
            <a:r>
              <a:rPr lang="en-US" sz="2800" dirty="0" smtClean="0">
                <a:latin typeface="Calibri"/>
                <a:cs typeface="Calibri"/>
              </a:rPr>
              <a:t>concentration</a:t>
            </a:r>
          </a:p>
          <a:p>
            <a:pPr marL="0" indent="0" algn="just">
              <a:buNone/>
            </a:pPr>
            <a:r>
              <a:rPr lang="en-US" sz="2800" dirty="0" smtClean="0">
                <a:latin typeface="Calibri"/>
                <a:cs typeface="Calibri"/>
              </a:rPr>
              <a:t>which </a:t>
            </a:r>
            <a:r>
              <a:rPr lang="en-US" sz="2800" dirty="0">
                <a:latin typeface="Calibri"/>
                <a:cs typeface="Calibri"/>
              </a:rPr>
              <a:t>must be </a:t>
            </a:r>
            <a:r>
              <a:rPr lang="en-US" sz="2800" dirty="0" smtClean="0">
                <a:latin typeface="Calibri"/>
                <a:cs typeface="Calibri"/>
              </a:rPr>
              <a:t>fixed </a:t>
            </a:r>
            <a:r>
              <a:rPr lang="en-US" sz="2800" dirty="0">
                <a:latin typeface="Calibri"/>
                <a:cs typeface="Calibri"/>
              </a:rPr>
              <a:t>in order to define the system completely. </a:t>
            </a:r>
          </a:p>
          <a:p>
            <a:pPr algn="just"/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Degrees of freedom (or variance) </a:t>
            </a:r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018232" y="5210175"/>
            <a:ext cx="2934893" cy="584776"/>
          </a:xfrm>
          <a:prstGeom prst="rect">
            <a:avLst/>
          </a:prstGeom>
          <a:solidFill>
            <a:srgbClr val="CCECFF"/>
          </a:solidFill>
          <a:ln w="412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 = C </a:t>
            </a:r>
            <a:r>
              <a:rPr lang="en-US" sz="3200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 P + 2</a:t>
            </a:r>
          </a:p>
        </p:txBody>
      </p:sp>
    </p:spTree>
    <p:extLst>
      <p:ext uri="{BB962C8B-B14F-4D97-AF65-F5344CB8AC3E}">
        <p14:creationId xmlns:p14="http://schemas.microsoft.com/office/powerpoint/2010/main" val="2805964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3058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b="1" dirty="0" smtClean="0"/>
              <a:t>One-component systems</a:t>
            </a:r>
            <a:endParaRPr lang="en-US" dirty="0"/>
          </a:p>
        </p:txBody>
      </p:sp>
      <p:sp>
        <p:nvSpPr>
          <p:cNvPr id="60419" name="TextBox 5"/>
          <p:cNvSpPr txBox="1">
            <a:spLocks noChangeArrowheads="1"/>
          </p:cNvSpPr>
          <p:nvPr/>
        </p:nvSpPr>
        <p:spPr bwMode="auto">
          <a:xfrm>
            <a:off x="5477123" y="1111072"/>
            <a:ext cx="31294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alibri"/>
                <a:cs typeface="Calibri"/>
              </a:rPr>
              <a:t>Phase diagram of water</a:t>
            </a:r>
            <a:endParaRPr lang="id-ID" sz="24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3131344" y="1682751"/>
            <a:ext cx="5403912" cy="4825999"/>
            <a:chOff x="2362200" y="990600"/>
            <a:chExt cx="6107433" cy="5289550"/>
          </a:xfrm>
        </p:grpSpPr>
        <p:grpSp>
          <p:nvGrpSpPr>
            <p:cNvPr id="4" name="Group 20"/>
            <p:cNvGrpSpPr>
              <a:grpSpLocks/>
            </p:cNvGrpSpPr>
            <p:nvPr/>
          </p:nvGrpSpPr>
          <p:grpSpPr bwMode="auto">
            <a:xfrm>
              <a:off x="2362200" y="990600"/>
              <a:ext cx="6107433" cy="5289550"/>
              <a:chOff x="1524000" y="838200"/>
              <a:chExt cx="6107433" cy="5289550"/>
            </a:xfrm>
          </p:grpSpPr>
          <p:pic>
            <p:nvPicPr>
              <p:cNvPr id="6043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524000" y="838200"/>
                <a:ext cx="5988050" cy="5289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60438" name="TextBox 17"/>
              <p:cNvSpPr txBox="1">
                <a:spLocks noChangeArrowheads="1"/>
              </p:cNvSpPr>
              <p:nvPr/>
            </p:nvSpPr>
            <p:spPr bwMode="auto">
              <a:xfrm rot="16200000">
                <a:off x="320674" y="2692659"/>
                <a:ext cx="3011489" cy="52176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2400" b="1">
                    <a:latin typeface="Times New Roman" pitchFamily="18" charset="0"/>
                    <a:cs typeface="Times New Roman" pitchFamily="18" charset="0"/>
                  </a:rPr>
                  <a:t>P (atm)</a:t>
                </a:r>
                <a:endParaRPr lang="id-ID" sz="24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439" name="TextBox 51"/>
              <p:cNvSpPr txBox="1">
                <a:spLocks noChangeArrowheads="1"/>
              </p:cNvSpPr>
              <p:nvPr/>
            </p:nvSpPr>
            <p:spPr bwMode="auto">
              <a:xfrm>
                <a:off x="5759591" y="1066800"/>
                <a:ext cx="1871842" cy="35420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en-US" sz="2000" b="1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Critical point</a:t>
                </a:r>
              </a:p>
            </p:txBody>
          </p:sp>
          <p:sp>
            <p:nvSpPr>
              <p:cNvPr id="60440" name="Rectangle 5"/>
              <p:cNvSpPr>
                <a:spLocks noChangeArrowheads="1"/>
              </p:cNvSpPr>
              <p:nvPr/>
            </p:nvSpPr>
            <p:spPr bwMode="auto">
              <a:xfrm>
                <a:off x="6631885" y="5410200"/>
                <a:ext cx="600033" cy="4048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374</a:t>
                </a:r>
                <a:endParaRPr lang="en-US"/>
              </a:p>
            </p:txBody>
          </p:sp>
          <p:cxnSp>
            <p:nvCxnSpPr>
              <p:cNvPr id="7" name="Straight Connector 6"/>
              <p:cNvCxnSpPr/>
              <p:nvPr/>
            </p:nvCxnSpPr>
            <p:spPr>
              <a:xfrm>
                <a:off x="2514676" y="1676400"/>
                <a:ext cx="4297693" cy="76200"/>
              </a:xfrm>
              <a:prstGeom prst="line">
                <a:avLst/>
              </a:prstGeom>
              <a:ln w="2857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>
                <a:stCxn id="60440" idx="0"/>
              </p:cNvCxnSpPr>
              <p:nvPr/>
            </p:nvCxnSpPr>
            <p:spPr>
              <a:xfrm flipH="1" flipV="1">
                <a:off x="6809195" y="1752601"/>
                <a:ext cx="122708" cy="3657600"/>
              </a:xfrm>
              <a:prstGeom prst="line">
                <a:avLst/>
              </a:prstGeom>
              <a:ln w="2857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0443" name="TextBox 27"/>
              <p:cNvSpPr txBox="1">
                <a:spLocks noChangeArrowheads="1"/>
              </p:cNvSpPr>
              <p:nvPr/>
            </p:nvSpPr>
            <p:spPr bwMode="auto">
              <a:xfrm>
                <a:off x="2514600" y="2514600"/>
                <a:ext cx="353642" cy="4385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id-ID" sz="2000" b="1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444" name="TextBox 28"/>
              <p:cNvSpPr txBox="1">
                <a:spLocks noChangeArrowheads="1"/>
              </p:cNvSpPr>
              <p:nvPr/>
            </p:nvSpPr>
            <p:spPr bwMode="auto">
              <a:xfrm>
                <a:off x="5943600" y="5029200"/>
                <a:ext cx="880847" cy="4385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=100</a:t>
                </a:r>
                <a:endParaRPr lang="id-ID" sz="2000" b="1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445" name="TextBox 38"/>
              <p:cNvSpPr txBox="1">
                <a:spLocks noChangeArrowheads="1"/>
              </p:cNvSpPr>
              <p:nvPr/>
            </p:nvSpPr>
            <p:spPr bwMode="auto">
              <a:xfrm>
                <a:off x="4343400" y="5105400"/>
                <a:ext cx="518507" cy="4385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=0</a:t>
                </a:r>
                <a:endParaRPr lang="id-ID" sz="2000" b="1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446" name="TextBox 45"/>
              <p:cNvSpPr txBox="1">
                <a:spLocks noChangeArrowheads="1"/>
              </p:cNvSpPr>
              <p:nvPr/>
            </p:nvSpPr>
            <p:spPr bwMode="auto">
              <a:xfrm>
                <a:off x="1676400" y="5257800"/>
                <a:ext cx="1905000" cy="7758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lnSpc>
                    <a:spcPts val="1600"/>
                  </a:lnSpc>
                </a:pPr>
                <a:r>
                  <a:rPr lang="en-US" sz="2000" b="1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O--Triple point</a:t>
                </a:r>
              </a:p>
              <a:p>
                <a:pPr algn="ctr">
                  <a:lnSpc>
                    <a:spcPts val="1600"/>
                  </a:lnSpc>
                </a:pPr>
                <a:endParaRPr lang="id-ID" sz="2000" b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447" name="TextBox 27"/>
              <p:cNvSpPr txBox="1">
                <a:spLocks noChangeArrowheads="1"/>
              </p:cNvSpPr>
              <p:nvPr/>
            </p:nvSpPr>
            <p:spPr bwMode="auto">
              <a:xfrm>
                <a:off x="1676400" y="3657600"/>
                <a:ext cx="860917" cy="4385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0.006</a:t>
                </a:r>
                <a:endParaRPr lang="id-ID" sz="2000" b="1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0436" name="Rectangle 12"/>
            <p:cNvSpPr>
              <a:spLocks noChangeArrowheads="1"/>
            </p:cNvSpPr>
            <p:nvPr/>
          </p:nvSpPr>
          <p:spPr bwMode="auto">
            <a:xfrm>
              <a:off x="2743200" y="1676400"/>
              <a:ext cx="600033" cy="4048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218</a:t>
              </a:r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561975" y="4203702"/>
            <a:ext cx="1981200" cy="1477963"/>
            <a:chOff x="228600" y="4343400"/>
            <a:chExt cx="1981200" cy="1477328"/>
          </a:xfrm>
        </p:grpSpPr>
        <p:sp>
          <p:nvSpPr>
            <p:cNvPr id="60432" name="Rectangle 23"/>
            <p:cNvSpPr>
              <a:spLocks noChangeArrowheads="1"/>
            </p:cNvSpPr>
            <p:nvPr/>
          </p:nvSpPr>
          <p:spPr bwMode="auto">
            <a:xfrm>
              <a:off x="228600" y="4343400"/>
              <a:ext cx="1981200" cy="1477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</a:rPr>
                <a:t>Curve O -C</a:t>
              </a:r>
            </a:p>
            <a:p>
              <a:r>
                <a:rPr lang="en-US" b="1" dirty="0">
                  <a:solidFill>
                    <a:schemeClr val="tx2"/>
                  </a:solidFill>
                </a:rPr>
                <a:t>Sublimation</a:t>
              </a:r>
            </a:p>
            <a:p>
              <a:endParaRPr lang="en-US" b="1" dirty="0"/>
            </a:p>
            <a:p>
              <a:r>
                <a:rPr lang="en-US" b="1" dirty="0"/>
                <a:t>Deposition</a:t>
              </a:r>
              <a:endParaRPr lang="en-US" dirty="0"/>
            </a:p>
            <a:p>
              <a:endParaRPr lang="en-US" dirty="0"/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>
              <a:off x="381000" y="4952738"/>
              <a:ext cx="1371600" cy="1587"/>
            </a:xfrm>
            <a:prstGeom prst="straightConnector1">
              <a:avLst/>
            </a:prstGeom>
            <a:ln w="34925" cmpd="sng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10800000">
              <a:off x="381000" y="5105073"/>
              <a:ext cx="1295400" cy="1587"/>
            </a:xfrm>
            <a:prstGeom prst="straightConnector1">
              <a:avLst/>
            </a:prstGeom>
            <a:ln w="34925" cmpd="sng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673894" y="1352552"/>
            <a:ext cx="1981200" cy="923925"/>
            <a:chOff x="228600" y="4343400"/>
            <a:chExt cx="1981200" cy="923330"/>
          </a:xfrm>
        </p:grpSpPr>
        <p:sp>
          <p:nvSpPr>
            <p:cNvPr id="60429" name="Rectangle 35"/>
            <p:cNvSpPr>
              <a:spLocks noChangeArrowheads="1"/>
            </p:cNvSpPr>
            <p:nvPr/>
          </p:nvSpPr>
          <p:spPr bwMode="auto">
            <a:xfrm>
              <a:off x="228600" y="4343400"/>
              <a:ext cx="198120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</a:rPr>
                <a:t>Curve O-A</a:t>
              </a:r>
            </a:p>
            <a:p>
              <a:r>
                <a:rPr lang="en-US" b="1" dirty="0">
                  <a:solidFill>
                    <a:schemeClr val="tx2"/>
                  </a:solidFill>
                </a:rPr>
                <a:t>Vaporization</a:t>
              </a:r>
            </a:p>
            <a:p>
              <a:r>
                <a:rPr lang="en-US" b="1" dirty="0"/>
                <a:t>Condensation</a:t>
              </a:r>
              <a:endParaRPr lang="en-US" dirty="0"/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rot="5400000">
              <a:off x="1562272" y="4686079"/>
              <a:ext cx="534643" cy="1588"/>
            </a:xfrm>
            <a:prstGeom prst="straightConnector1">
              <a:avLst/>
            </a:prstGeom>
            <a:ln w="34925" cmpd="sng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rot="5400000" flipH="1" flipV="1">
              <a:off x="1638521" y="4914531"/>
              <a:ext cx="686945" cy="1588"/>
            </a:xfrm>
            <a:prstGeom prst="straightConnector1">
              <a:avLst/>
            </a:prstGeom>
            <a:ln w="34925" cmpd="sng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40"/>
          <p:cNvGrpSpPr>
            <a:grpSpLocks/>
          </p:cNvGrpSpPr>
          <p:nvPr/>
        </p:nvGrpSpPr>
        <p:grpSpPr bwMode="auto">
          <a:xfrm>
            <a:off x="573881" y="2613025"/>
            <a:ext cx="1981200" cy="1200150"/>
            <a:chOff x="228600" y="4343400"/>
            <a:chExt cx="1981200" cy="1200329"/>
          </a:xfrm>
        </p:grpSpPr>
        <p:sp>
          <p:nvSpPr>
            <p:cNvPr id="60426" name="Rectangle 41"/>
            <p:cNvSpPr>
              <a:spLocks noChangeArrowheads="1"/>
            </p:cNvSpPr>
            <p:nvPr/>
          </p:nvSpPr>
          <p:spPr bwMode="auto">
            <a:xfrm>
              <a:off x="228600" y="4343400"/>
              <a:ext cx="1981200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solidFill>
                    <a:srgbClr val="C00000"/>
                  </a:solidFill>
                </a:rPr>
                <a:t>Curve O -B</a:t>
              </a:r>
            </a:p>
            <a:p>
              <a:r>
                <a:rPr lang="en-US" b="1">
                  <a:solidFill>
                    <a:schemeClr val="tx2"/>
                  </a:solidFill>
                </a:rPr>
                <a:t>Melting</a:t>
              </a:r>
            </a:p>
            <a:p>
              <a:endParaRPr lang="en-US" b="1">
                <a:solidFill>
                  <a:schemeClr val="tx2"/>
                </a:solidFill>
              </a:endParaRPr>
            </a:p>
            <a:p>
              <a:r>
                <a:rPr lang="en-US" b="1"/>
                <a:t>Freezing</a:t>
              </a:r>
              <a:endParaRPr lang="en-US"/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>
              <a:off x="381000" y="4953091"/>
              <a:ext cx="1371600" cy="1588"/>
            </a:xfrm>
            <a:prstGeom prst="straightConnector1">
              <a:avLst/>
            </a:prstGeom>
            <a:ln w="34925" cmpd="sng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10800000">
              <a:off x="381000" y="5105514"/>
              <a:ext cx="1295400" cy="1588"/>
            </a:xfrm>
            <a:prstGeom prst="straightConnector1">
              <a:avLst/>
            </a:prstGeom>
            <a:ln w="34925" cmpd="sng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297322" y="5997576"/>
            <a:ext cx="2662908" cy="584775"/>
          </a:xfrm>
          <a:prstGeom prst="rect">
            <a:avLst/>
          </a:prstGeom>
          <a:solidFill>
            <a:srgbClr val="CCECFF"/>
          </a:solidFill>
          <a:ln w="412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 = C </a:t>
            </a:r>
            <a:r>
              <a:rPr lang="en-US" sz="3200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 P + 2</a:t>
            </a:r>
          </a:p>
        </p:txBody>
      </p:sp>
    </p:spTree>
    <p:extLst>
      <p:ext uri="{BB962C8B-B14F-4D97-AF65-F5344CB8AC3E}">
        <p14:creationId xmlns:p14="http://schemas.microsoft.com/office/powerpoint/2010/main" val="2868099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04800"/>
            <a:ext cx="7467600" cy="5702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429000" y="6007101"/>
            <a:ext cx="3157874" cy="584775"/>
          </a:xfrm>
          <a:prstGeom prst="rect">
            <a:avLst/>
          </a:prstGeom>
          <a:solidFill>
            <a:srgbClr val="CCECFF"/>
          </a:solidFill>
          <a:ln w="412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 = C </a:t>
            </a:r>
            <a:r>
              <a:rPr lang="en-US" sz="3200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 P + 2</a:t>
            </a:r>
          </a:p>
        </p:txBody>
      </p:sp>
    </p:spTree>
    <p:extLst>
      <p:ext uri="{BB962C8B-B14F-4D97-AF65-F5344CB8AC3E}">
        <p14:creationId xmlns:p14="http://schemas.microsoft.com/office/powerpoint/2010/main" val="239132804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86700" cy="5632523"/>
          </a:xfrm>
        </p:spPr>
        <p:txBody>
          <a:bodyPr>
            <a:noAutofit/>
          </a:bodyPr>
          <a:lstStyle/>
          <a:p>
            <a:r>
              <a:rPr lang="en-US" sz="2800" b="1" u="sng" dirty="0">
                <a:latin typeface="Calibri"/>
                <a:cs typeface="Calibri"/>
              </a:rPr>
              <a:t>Condensed </a:t>
            </a:r>
            <a:r>
              <a:rPr lang="en-US" sz="2800" b="1" u="sng" dirty="0" smtClean="0">
                <a:latin typeface="Calibri"/>
                <a:cs typeface="Calibri"/>
              </a:rPr>
              <a:t>system: </a:t>
            </a:r>
            <a:r>
              <a:rPr lang="en-US" sz="2800" dirty="0" smtClean="0">
                <a:latin typeface="Calibri"/>
                <a:cs typeface="Calibri"/>
              </a:rPr>
              <a:t>System </a:t>
            </a:r>
            <a:r>
              <a:rPr lang="en-US" sz="2800" dirty="0">
                <a:latin typeface="Calibri"/>
                <a:cs typeface="Calibri"/>
              </a:rPr>
              <a:t>in which the vapor phase is ignored and only the solid and/or liquid phases are considered</a:t>
            </a:r>
            <a:r>
              <a:rPr lang="en-US" sz="2800" dirty="0" smtClean="0">
                <a:latin typeface="Calibri"/>
                <a:cs typeface="Calibri"/>
              </a:rPr>
              <a:t>.</a:t>
            </a:r>
          </a:p>
          <a:p>
            <a:pPr marL="0" indent="0">
              <a:buNone/>
            </a:pPr>
            <a:r>
              <a:rPr lang="en-US" sz="2800" b="1" dirty="0" smtClean="0">
                <a:latin typeface="Calibri"/>
                <a:cs typeface="Calibri"/>
              </a:rPr>
              <a:t>Two </a:t>
            </a:r>
            <a:r>
              <a:rPr lang="en-US" sz="2800" b="1" dirty="0">
                <a:latin typeface="Calibri"/>
                <a:cs typeface="Calibri"/>
              </a:rPr>
              <a:t>component system</a:t>
            </a:r>
          </a:p>
          <a:p>
            <a:r>
              <a:rPr lang="en-US" sz="2800" dirty="0">
                <a:latin typeface="Calibri"/>
                <a:cs typeface="Calibri"/>
              </a:rPr>
              <a:t>For two component system F can be 3, (3D model is needed), e.g. T, p and concentration , usually we fix p = 1atm , </a:t>
            </a:r>
            <a:r>
              <a:rPr lang="en-US" sz="2800" i="1" dirty="0">
                <a:latin typeface="Calibri"/>
                <a:cs typeface="Calibri"/>
              </a:rPr>
              <a:t>the vapor phase is neglected, and F is reduced to 2</a:t>
            </a:r>
          </a:p>
          <a:p>
            <a:endParaRPr lang="en-US" sz="2800" dirty="0" smtClean="0">
              <a:latin typeface="Calibri"/>
              <a:cs typeface="Calibri"/>
            </a:endParaRPr>
          </a:p>
          <a:p>
            <a:r>
              <a:rPr lang="en-US" sz="2800" dirty="0" smtClean="0">
                <a:latin typeface="Calibri"/>
                <a:cs typeface="Calibri"/>
              </a:rPr>
              <a:t>For </a:t>
            </a:r>
            <a:r>
              <a:rPr lang="en-US" sz="2800" dirty="0">
                <a:latin typeface="Calibri"/>
                <a:cs typeface="Calibri"/>
              </a:rPr>
              <a:t>three </a:t>
            </a:r>
            <a:r>
              <a:rPr lang="en-US" sz="2800" dirty="0" smtClean="0">
                <a:latin typeface="Calibri"/>
                <a:cs typeface="Calibri"/>
              </a:rPr>
              <a:t>component </a:t>
            </a:r>
            <a:r>
              <a:rPr lang="en-US" sz="2800" dirty="0">
                <a:latin typeface="Calibri"/>
                <a:cs typeface="Calibri"/>
              </a:rPr>
              <a:t>system the pressure and temperature are fixed</a:t>
            </a:r>
          </a:p>
          <a:p>
            <a:pPr marL="0" indent="0">
              <a:buNone/>
            </a:pPr>
            <a:endParaRPr lang="en-US" sz="2800" u="sng" dirty="0">
              <a:latin typeface="Calibri"/>
              <a:cs typeface="Calibri"/>
            </a:endParaRPr>
          </a:p>
          <a:p>
            <a:endParaRPr lang="en-US" sz="2800" dirty="0">
              <a:latin typeface="Calibri"/>
              <a:cs typeface="Calibri"/>
            </a:endParaRPr>
          </a:p>
          <a:p>
            <a:endParaRPr lang="en-US" sz="2800" dirty="0">
              <a:latin typeface="Calibri"/>
              <a:cs typeface="Calibri"/>
            </a:endParaRPr>
          </a:p>
          <a:p>
            <a:endParaRPr 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17184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" descr="F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71688" y="304800"/>
            <a:ext cx="4857750" cy="585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8648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89916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17501"/>
            <a:ext cx="7886700" cy="596899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alibri"/>
                <a:cs typeface="Calibri"/>
              </a:rPr>
              <a:t>The Critical Solution Temperature: </a:t>
            </a:r>
            <a:r>
              <a:rPr lang="en-US" dirty="0" smtClean="0">
                <a:latin typeface="Calibri"/>
                <a:cs typeface="Calibri"/>
              </a:rPr>
              <a:t>CST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3" name="Rectangle 2"/>
          <p:cNvSpPr txBox="1">
            <a:spLocks noRot="1" noChangeArrowheads="1"/>
          </p:cNvSpPr>
          <p:nvPr/>
        </p:nvSpPr>
        <p:spPr>
          <a:xfrm>
            <a:off x="342900" y="0"/>
            <a:ext cx="6172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>
              <a:latin typeface="Garamond" charset="0"/>
              <a:cs typeface="Arial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71500" y="1219201"/>
            <a:ext cx="4991100" cy="4800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en-US" sz="2400" dirty="0" smtClean="0">
                <a:latin typeface="Calibri"/>
                <a:cs typeface="Calibri"/>
              </a:rPr>
              <a:t>Is the maximum temperature at which the 2-phase region exists (or upper </a:t>
            </a:r>
            <a:r>
              <a:rPr lang="en-US" sz="2400" dirty="0" err="1" smtClean="0">
                <a:latin typeface="Calibri"/>
                <a:cs typeface="Calibri"/>
              </a:rPr>
              <a:t>consolute</a:t>
            </a:r>
            <a:r>
              <a:rPr lang="en-US" sz="2400" dirty="0" smtClean="0">
                <a:latin typeface="Calibri"/>
                <a:cs typeface="Calibri"/>
              </a:rPr>
              <a:t> temperature). </a:t>
            </a:r>
          </a:p>
          <a:p>
            <a:pPr algn="just">
              <a:defRPr/>
            </a:pPr>
            <a:endParaRPr lang="en-US" sz="2400" dirty="0">
              <a:latin typeface="Calibri"/>
              <a:cs typeface="Calibri"/>
            </a:endParaRPr>
          </a:p>
          <a:p>
            <a:pPr algn="just">
              <a:defRPr/>
            </a:pPr>
            <a:r>
              <a:rPr lang="en-US" sz="2400" dirty="0" smtClean="0">
                <a:latin typeface="Calibri"/>
                <a:cs typeface="Calibri"/>
              </a:rPr>
              <a:t>In the case of the phenol-water system, this is 66.8</a:t>
            </a:r>
            <a:r>
              <a:rPr lang="en-US" sz="2400" baseline="30000" dirty="0" smtClean="0">
                <a:latin typeface="Calibri"/>
                <a:cs typeface="Calibri"/>
              </a:rPr>
              <a:t>o</a:t>
            </a:r>
            <a:r>
              <a:rPr lang="en-US" sz="2400" dirty="0" smtClean="0">
                <a:latin typeface="Calibri"/>
                <a:cs typeface="Calibri"/>
              </a:rPr>
              <a:t>C (point h)</a:t>
            </a:r>
          </a:p>
          <a:p>
            <a:pPr algn="just">
              <a:defRPr/>
            </a:pPr>
            <a:endParaRPr lang="en-US" sz="2400" dirty="0" smtClean="0">
              <a:latin typeface="Calibri"/>
              <a:cs typeface="Calibri"/>
            </a:endParaRPr>
          </a:p>
          <a:p>
            <a:pPr algn="just">
              <a:defRPr/>
            </a:pPr>
            <a:r>
              <a:rPr lang="en-US" sz="2400" dirty="0" smtClean="0">
                <a:latin typeface="Calibri"/>
                <a:cs typeface="Calibri"/>
              </a:rPr>
              <a:t>All combinations of phenol and water  &gt;  CST are completely miscible and yield 1-phase liquid systems.</a:t>
            </a:r>
          </a:p>
          <a:p>
            <a:pPr algn="just">
              <a:buFont typeface="Wingdings" panose="05000000000000000000" pitchFamily="2" charset="2"/>
              <a:buChar char="n"/>
              <a:defRPr/>
            </a:pPr>
            <a:endParaRPr lang="en-US" sz="2400" dirty="0" smtClean="0">
              <a:latin typeface="Calibri"/>
              <a:cs typeface="Calibri"/>
            </a:endParaRPr>
          </a:p>
          <a:p>
            <a:pPr algn="just">
              <a:buFont typeface="Wingdings" panose="05000000000000000000" pitchFamily="2" charset="2"/>
              <a:buChar char="n"/>
              <a:defRPr/>
            </a:pPr>
            <a:endParaRPr lang="en-US" sz="2400" dirty="0" smtClean="0">
              <a:latin typeface="Calibri"/>
              <a:cs typeface="Calibri"/>
            </a:endParaRPr>
          </a:p>
          <a:p>
            <a:pPr algn="just">
              <a:buFont typeface="Wingdings" panose="05000000000000000000" pitchFamily="2" charset="2"/>
              <a:buChar char="n"/>
              <a:defRPr/>
            </a:pPr>
            <a:endParaRPr lang="en-US" sz="2400" dirty="0" smtClean="0">
              <a:latin typeface="Calibri"/>
              <a:cs typeface="Calibri"/>
            </a:endParaRPr>
          </a:p>
        </p:txBody>
      </p:sp>
      <p:pic>
        <p:nvPicPr>
          <p:cNvPr id="5" name="Picture 4" descr="F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25" y="2522538"/>
            <a:ext cx="3226594" cy="2713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2648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Calibri"/>
                <a:cs typeface="Calibri"/>
              </a:rPr>
              <a:t>Systems Showing a Decrease in Miscibility with Rise in </a:t>
            </a:r>
            <a:r>
              <a:rPr lang="en-US" b="1" dirty="0" smtClean="0">
                <a:latin typeface="Calibri"/>
                <a:cs typeface="Calibri"/>
              </a:rPr>
              <a:t>Temperature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Rectangle 2"/>
          <p:cNvSpPr txBox="1">
            <a:spLocks noRot="1" noChangeArrowheads="1"/>
          </p:cNvSpPr>
          <p:nvPr/>
        </p:nvSpPr>
        <p:spPr>
          <a:xfrm>
            <a:off x="400050" y="0"/>
            <a:ext cx="61722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>
              <a:latin typeface="Garamond" charset="0"/>
              <a:cs typeface="Arial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95313" y="1523391"/>
            <a:ext cx="4874418" cy="426781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 smtClean="0">
                <a:latin typeface="Calibri"/>
                <a:cs typeface="Calibri"/>
              </a:rPr>
              <a:t>A few mixtures,  exhibit a lower  critical  solution temperature (low CST), e.g. </a:t>
            </a:r>
            <a:r>
              <a:rPr lang="en-US" sz="3200" dirty="0" err="1" smtClean="0">
                <a:latin typeface="Calibri"/>
                <a:cs typeface="Calibri"/>
              </a:rPr>
              <a:t>triethylamine</a:t>
            </a:r>
            <a:r>
              <a:rPr lang="en-US" sz="3200" dirty="0" smtClean="0">
                <a:latin typeface="Calibri"/>
                <a:cs typeface="Calibri"/>
              </a:rPr>
              <a:t> plus water. The increased miscibility     with  reduced        in temperature. </a:t>
            </a:r>
          </a:p>
          <a:p>
            <a:pPr algn="just"/>
            <a:endParaRPr lang="en-US" sz="3200" dirty="0" smtClean="0">
              <a:latin typeface="Calibri"/>
              <a:cs typeface="Calibri"/>
            </a:endParaRPr>
          </a:p>
        </p:txBody>
      </p:sp>
      <p:pic>
        <p:nvPicPr>
          <p:cNvPr id="5" name="Picture 7" descr="msotw9_temp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88781" y="1523390"/>
            <a:ext cx="3176588" cy="5131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356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Calibri"/>
                <a:cs typeface="Calibri"/>
              </a:rPr>
              <a:t>Systems Showing Upper and Lower </a:t>
            </a:r>
            <a:r>
              <a:rPr lang="en-US" b="1" dirty="0" smtClean="0">
                <a:latin typeface="Calibri"/>
                <a:cs typeface="Calibri"/>
              </a:rPr>
              <a:t>CSTs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Rectangle 8"/>
          <p:cNvSpPr txBox="1">
            <a:spLocks noRot="1" noChangeArrowheads="1"/>
          </p:cNvSpPr>
          <p:nvPr/>
        </p:nvSpPr>
        <p:spPr>
          <a:xfrm>
            <a:off x="2057400" y="735013"/>
            <a:ext cx="6172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>
              <a:latin typeface="Garamond" charset="0"/>
              <a:cs typeface="Arial" charset="0"/>
            </a:endParaRP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1885950" y="3902075"/>
            <a:ext cx="320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l" rtl="0">
              <a:tabLst>
                <a:tab pos="571500" algn="l"/>
                <a:tab pos="914400" algn="l"/>
                <a:tab pos="1257300" algn="l"/>
                <a:tab pos="1600200" algn="l"/>
                <a:tab pos="1943100" algn="l"/>
                <a:tab pos="2286000" algn="l"/>
                <a:tab pos="2628900" algn="l"/>
                <a:tab pos="2908300" algn="l"/>
                <a:tab pos="2971800" algn="l"/>
                <a:tab pos="3314700" algn="l"/>
              </a:tabLst>
            </a:pPr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792956" y="3111612"/>
            <a:ext cx="382905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 rtl="0">
              <a:buFont typeface="Wingdings" charset="0"/>
              <a:buNone/>
              <a:tabLst>
                <a:tab pos="457200" algn="l"/>
              </a:tabLst>
            </a:pPr>
            <a:r>
              <a:rPr lang="en-US" sz="2800" dirty="0" smtClean="0">
                <a:solidFill>
                  <a:schemeClr val="tx1"/>
                </a:solidFill>
                <a:latin typeface="Calibri"/>
                <a:cs typeface="Calibri"/>
              </a:rPr>
              <a:t>nicotine-water system has both lower and upper </a:t>
            </a:r>
            <a:r>
              <a:rPr lang="en-US" sz="2800" dirty="0" err="1" smtClean="0">
                <a:solidFill>
                  <a:schemeClr val="tx1"/>
                </a:solidFill>
                <a:latin typeface="Calibri"/>
                <a:cs typeface="Calibri"/>
              </a:rPr>
              <a:t>consolute</a:t>
            </a:r>
            <a:r>
              <a:rPr lang="en-US" sz="2800" dirty="0" smtClean="0">
                <a:solidFill>
                  <a:schemeClr val="tx1"/>
                </a:solidFill>
                <a:latin typeface="Calibri"/>
                <a:cs typeface="Calibri"/>
              </a:rPr>
              <a:t> temperature </a:t>
            </a:r>
            <a:endParaRPr lang="en-US" sz="2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8" name="Picture 15" descr="msotw9_temp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14938" y="1984375"/>
            <a:ext cx="3488531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5724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"/>
            <a:ext cx="91440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"/>
            <a:ext cx="8534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8600"/>
            <a:ext cx="8001000" cy="571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4583" y="1600200"/>
            <a:ext cx="5632833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05000"/>
          </a:xfrm>
        </p:spPr>
        <p:txBody>
          <a:bodyPr/>
          <a:lstStyle/>
          <a:p>
            <a:pPr algn="ctr">
              <a:defRPr/>
            </a:pPr>
            <a:r>
              <a:rPr lang="en-US" sz="4400" b="1" dirty="0" smtClean="0">
                <a:latin typeface="Calibri"/>
                <a:cs typeface="Calibri"/>
              </a:rPr>
              <a:t>Phase </a:t>
            </a:r>
            <a:r>
              <a:rPr lang="en-US" sz="4400" b="1" dirty="0" err="1" smtClean="0">
                <a:latin typeface="Calibri"/>
                <a:cs typeface="Calibri"/>
              </a:rPr>
              <a:t>Equilibria</a:t>
            </a:r>
            <a:r>
              <a:rPr lang="en-US" sz="4400" b="1" dirty="0" smtClean="0">
                <a:latin typeface="Calibri"/>
                <a:cs typeface="Calibri"/>
              </a:rPr>
              <a:t> &amp; The Phase Rule</a:t>
            </a:r>
            <a:r>
              <a:rPr lang="en-US" sz="4400" b="1" dirty="0" smtClean="0">
                <a:solidFill>
                  <a:schemeClr val="accent2"/>
                </a:solidFill>
                <a:latin typeface="Calibri"/>
                <a:cs typeface="Calibri"/>
              </a:rPr>
              <a:t/>
            </a:r>
            <a:br>
              <a:rPr lang="en-US" sz="4400" b="1" dirty="0" smtClean="0">
                <a:solidFill>
                  <a:schemeClr val="accent2"/>
                </a:solidFill>
                <a:latin typeface="Calibri"/>
                <a:cs typeface="Calibri"/>
              </a:rPr>
            </a:br>
            <a:endParaRPr lang="en-US" sz="4400" dirty="0">
              <a:latin typeface="Calibri"/>
              <a:cs typeface="Calibri"/>
            </a:endParaRPr>
          </a:p>
        </p:txBody>
      </p:sp>
      <p:pic>
        <p:nvPicPr>
          <p:cNvPr id="5120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26" y="1555755"/>
            <a:ext cx="5092416" cy="3925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273039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itle 9"/>
          <p:cNvSpPr>
            <a:spLocks noGrp="1"/>
          </p:cNvSpPr>
          <p:nvPr>
            <p:ph type="title"/>
          </p:nvPr>
        </p:nvSpPr>
        <p:spPr>
          <a:xfrm>
            <a:off x="545306" y="15"/>
            <a:ext cx="7886700" cy="1325563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200" b="1" dirty="0" smtClean="0">
                <a:latin typeface="Calibri"/>
                <a:cs typeface="Calibri"/>
              </a:rPr>
              <a:t>Phase </a:t>
            </a:r>
            <a:r>
              <a:rPr lang="en-US" sz="3200" b="1" dirty="0" err="1" smtClean="0">
                <a:latin typeface="Calibri"/>
                <a:cs typeface="Calibri"/>
              </a:rPr>
              <a:t>Equilibria</a:t>
            </a:r>
            <a:r>
              <a:rPr lang="en-US" sz="3200" b="1" dirty="0" smtClean="0">
                <a:latin typeface="Calibri"/>
                <a:cs typeface="Calibri"/>
              </a:rPr>
              <a:t> &amp; The Phase Rule</a:t>
            </a:r>
            <a:r>
              <a:rPr lang="en-US" sz="3200" b="1" dirty="0" smtClean="0">
                <a:solidFill>
                  <a:schemeClr val="accent2"/>
                </a:solidFill>
                <a:latin typeface="Calibri"/>
                <a:cs typeface="Calibri"/>
              </a:rPr>
              <a:t>: </a:t>
            </a:r>
            <a:r>
              <a:rPr lang="en-US" sz="3200" b="1" dirty="0" smtClean="0">
                <a:latin typeface="Calibri"/>
                <a:cs typeface="Calibri"/>
              </a:rPr>
              <a:t>Definitions</a:t>
            </a:r>
            <a:endParaRPr lang="en-US" dirty="0" smtClean="0">
              <a:latin typeface="Calibri"/>
              <a:cs typeface="Calibri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723900" y="1571625"/>
            <a:ext cx="7943850" cy="46355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US" sz="2800" b="1" dirty="0">
              <a:latin typeface="Calibri"/>
              <a:cs typeface="Calibri"/>
            </a:endParaRPr>
          </a:p>
          <a:p>
            <a:pPr algn="just"/>
            <a:r>
              <a:rPr lang="en-US" sz="2800" b="1" u="sng" dirty="0" smtClean="0">
                <a:solidFill>
                  <a:srgbClr val="2E75B6"/>
                </a:solidFill>
                <a:latin typeface="Calibri"/>
                <a:cs typeface="Calibri"/>
              </a:rPr>
              <a:t>Phase </a:t>
            </a:r>
            <a:r>
              <a:rPr lang="en-US" sz="2800" b="1" u="sng" dirty="0">
                <a:solidFill>
                  <a:srgbClr val="2E75B6"/>
                </a:solidFill>
                <a:latin typeface="Calibri"/>
                <a:cs typeface="Calibri"/>
              </a:rPr>
              <a:t>Equilibrium</a:t>
            </a:r>
            <a:r>
              <a:rPr lang="en-US" sz="2800" dirty="0">
                <a:solidFill>
                  <a:srgbClr val="002060"/>
                </a:solidFill>
                <a:latin typeface="Calibri"/>
                <a:cs typeface="Calibri"/>
              </a:rPr>
              <a:t>:</a:t>
            </a:r>
            <a:r>
              <a:rPr lang="en-US" sz="2800" dirty="0">
                <a:latin typeface="Calibri"/>
                <a:cs typeface="Calibri"/>
              </a:rPr>
              <a:t>  A stable phase structure with lowest free-energy (internal energy) of a system, and also randomness or disorder of the atoms or molecules (entropy).</a:t>
            </a:r>
          </a:p>
          <a:p>
            <a:pPr algn="just"/>
            <a:r>
              <a:rPr lang="en-US" sz="2800" dirty="0">
                <a:latin typeface="Calibri"/>
                <a:cs typeface="Calibri"/>
              </a:rPr>
              <a:t>Any change in </a:t>
            </a:r>
            <a:r>
              <a:rPr lang="en-US" sz="2800" dirty="0">
                <a:solidFill>
                  <a:srgbClr val="FF3300"/>
                </a:solidFill>
                <a:latin typeface="Calibri"/>
                <a:cs typeface="Calibri"/>
              </a:rPr>
              <a:t>Temperature, Composition, and Pressure</a:t>
            </a:r>
            <a:r>
              <a:rPr lang="en-US" sz="2800" dirty="0">
                <a:latin typeface="Calibri"/>
                <a:cs typeface="Calibri"/>
              </a:rPr>
              <a:t> causes an increase in free energy and away from Equilibrium thus forcing a move to another ‘state’</a:t>
            </a:r>
          </a:p>
          <a:p>
            <a:pPr algn="just"/>
            <a:endParaRPr lang="en-US" sz="2800" b="1" dirty="0">
              <a:latin typeface="Calibri"/>
              <a:cs typeface="Calibri"/>
            </a:endParaRP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2768148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324</TotalTime>
  <Words>676</Words>
  <Application>Microsoft Office PowerPoint</Application>
  <PresentationFormat>On-screen Show (4:3)</PresentationFormat>
  <Paragraphs>82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Century Schoolbook</vt:lpstr>
      <vt:lpstr>Garamond</vt:lpstr>
      <vt:lpstr>Symbol</vt:lpstr>
      <vt:lpstr>Times New Roman</vt:lpstr>
      <vt:lpstr>Wingdings</vt:lpstr>
      <vt:lpstr>Wingdings 2</vt:lpstr>
      <vt:lpstr>Oriel</vt:lpstr>
      <vt:lpstr>States of Matter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Phase Equilibria &amp; The Phase Rule </vt:lpstr>
      <vt:lpstr>Phase Equilibria &amp; The Phase Rule: Definitions</vt:lpstr>
      <vt:lpstr>Phase Definition</vt:lpstr>
      <vt:lpstr>PowerPoint Presentation</vt:lpstr>
      <vt:lpstr>PowerPoint Presentation</vt:lpstr>
      <vt:lpstr>Components </vt:lpstr>
      <vt:lpstr>Examples</vt:lpstr>
      <vt:lpstr>Degrees of freedom (or variance) </vt:lpstr>
      <vt:lpstr>One-component systems</vt:lpstr>
      <vt:lpstr>PowerPoint Presentation</vt:lpstr>
      <vt:lpstr>PowerPoint Presentation</vt:lpstr>
      <vt:lpstr>PowerPoint Presentation</vt:lpstr>
      <vt:lpstr>The Critical Solution Temperature: CST</vt:lpstr>
      <vt:lpstr>Systems Showing a Decrease in Miscibility with Rise in Temperature</vt:lpstr>
      <vt:lpstr>Systems Showing Upper and Lower CSTs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States of Matter</dc:title>
  <dc:creator>Best</dc:creator>
  <cp:lastModifiedBy>Windows User</cp:lastModifiedBy>
  <cp:revision>31</cp:revision>
  <dcterms:created xsi:type="dcterms:W3CDTF">2006-08-16T00:00:00Z</dcterms:created>
  <dcterms:modified xsi:type="dcterms:W3CDTF">2021-01-26T08:48:20Z</dcterms:modified>
</cp:coreProperties>
</file>