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404" r:id="rId3"/>
    <p:sldId id="398" r:id="rId4"/>
    <p:sldId id="399" r:id="rId5"/>
    <p:sldId id="408" r:id="rId6"/>
    <p:sldId id="400" r:id="rId7"/>
    <p:sldId id="401" r:id="rId8"/>
    <p:sldId id="402" r:id="rId9"/>
    <p:sldId id="403" r:id="rId10"/>
    <p:sldId id="413" r:id="rId11"/>
    <p:sldId id="407" r:id="rId12"/>
    <p:sldId id="406" r:id="rId13"/>
    <p:sldId id="410" r:id="rId14"/>
    <p:sldId id="412" r:id="rId15"/>
    <p:sldId id="409" r:id="rId16"/>
    <p:sldId id="411" r:id="rId17"/>
    <p:sldId id="41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4660"/>
  </p:normalViewPr>
  <p:slideViewPr>
    <p:cSldViewPr>
      <p:cViewPr varScale="1">
        <p:scale>
          <a:sx n="83" d="100"/>
          <a:sy n="8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75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1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48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37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1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5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3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61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30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6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9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914399"/>
          </a:xfrm>
        </p:spPr>
        <p:txBody>
          <a:bodyPr anchor="ctr">
            <a:noAutofit/>
          </a:bodyPr>
          <a:lstStyle/>
          <a:p>
            <a:pPr algn="ctr"/>
            <a:r>
              <a:rPr lang="en-GB" sz="3600" dirty="0">
                <a:latin typeface="Eras Bold ITC" panose="020B0907030504020204" pitchFamily="34" charset="0"/>
              </a:rPr>
              <a:t>Principles of pharmacy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1524000"/>
            <a:ext cx="8763000" cy="4495800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Percentage, ratio strength and other expressions of concentration</a:t>
            </a:r>
          </a:p>
          <a:p>
            <a:pPr algn="ctr"/>
            <a:endParaRPr lang="en-GB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3200" b="1" dirty="0">
                <a:solidFill>
                  <a:srgbClr val="0070C0"/>
                </a:solidFill>
                <a:latin typeface="Algerian" panose="04020705040A02060702" pitchFamily="82" charset="0"/>
              </a:rPr>
              <a:t>Chapter -6-</a:t>
            </a:r>
          </a:p>
          <a:p>
            <a:pPr algn="ctr"/>
            <a:endParaRPr lang="en-GB" sz="3200" b="1" dirty="0">
              <a:latin typeface="Algerian" panose="04020705040A02060702" pitchFamily="82" charset="0"/>
            </a:endParaRPr>
          </a:p>
          <a:p>
            <a:pPr algn="ctr"/>
            <a:r>
              <a:rPr lang="en-GB" sz="2000" dirty="0">
                <a:solidFill>
                  <a:srgbClr val="00B050"/>
                </a:solidFill>
                <a:latin typeface="Arial Black" panose="020B0A04020102020204" pitchFamily="34" charset="0"/>
              </a:rPr>
              <a:t>Lec.8 (part 2)</a:t>
            </a:r>
          </a:p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rgbClr val="FF0000"/>
                </a:solidFill>
                <a:latin typeface="Cooper Black" panose="0208090404030B020404" pitchFamily="18" charset="0"/>
              </a:rPr>
              <a:t>Lecturer Anas Tarik </a:t>
            </a:r>
            <a:r>
              <a:rPr lang="en-GB" b="1" dirty="0" err="1">
                <a:solidFill>
                  <a:srgbClr val="FF0000"/>
                </a:solidFill>
                <a:latin typeface="Cooper Black" panose="0208090404030B020404" pitchFamily="18" charset="0"/>
              </a:rPr>
              <a:t>nafei</a:t>
            </a:r>
            <a:endParaRPr lang="en-GB" b="1" dirty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algn="ctr"/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832923"/>
      </p:ext>
    </p:extLst>
  </p:cSld>
  <p:clrMapOvr>
    <a:masterClrMapping/>
  </p:clrMapOvr>
  <p:transition spd="slow" advClick="0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38FFF0-0850-49AB-93B3-B0DE554477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45918" r="6360" b="7459"/>
          <a:stretch/>
        </p:blipFill>
        <p:spPr bwMode="auto">
          <a:xfrm>
            <a:off x="399474" y="4191000"/>
            <a:ext cx="8211126" cy="197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9CDB61B-E1B2-4643-8872-308BEA6B12D2}"/>
              </a:ext>
            </a:extLst>
          </p:cNvPr>
          <p:cNvGrpSpPr/>
          <p:nvPr/>
        </p:nvGrpSpPr>
        <p:grpSpPr>
          <a:xfrm>
            <a:off x="257599" y="810925"/>
            <a:ext cx="8628801" cy="2819400"/>
            <a:chOff x="257598" y="457200"/>
            <a:chExt cx="8628801" cy="24384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B5DDBEF-AD8E-43DF-AC57-46563A7C9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5" t="36321" r="4142" b="14387"/>
            <a:stretch/>
          </p:blipFill>
          <p:spPr bwMode="auto">
            <a:xfrm>
              <a:off x="257598" y="457200"/>
              <a:ext cx="8628801" cy="144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Content Placeholder 3">
              <a:extLst>
                <a:ext uri="{FF2B5EF4-FFF2-40B4-BE49-F238E27FC236}">
                  <a16:creationId xmlns:a16="http://schemas.microsoft.com/office/drawing/2014/main" id="{F33C745E-A6A4-4EA6-B45E-3F351238EB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" r="6360" b="56078"/>
            <a:stretch/>
          </p:blipFill>
          <p:spPr bwMode="auto">
            <a:xfrm>
              <a:off x="800098" y="1828800"/>
              <a:ext cx="75437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86C2691-AB3D-400E-BE55-ED0C5B6C401E}"/>
              </a:ext>
            </a:extLst>
          </p:cNvPr>
          <p:cNvSpPr txBox="1"/>
          <p:nvPr/>
        </p:nvSpPr>
        <p:spPr>
          <a:xfrm>
            <a:off x="381000" y="30120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Example 2: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D8615-6D24-486D-A00C-D4545D109850}"/>
              </a:ext>
            </a:extLst>
          </p:cNvPr>
          <p:cNvSpPr txBox="1"/>
          <p:nvPr/>
        </p:nvSpPr>
        <p:spPr>
          <a:xfrm>
            <a:off x="399473" y="360919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Example 3:</a:t>
            </a:r>
          </a:p>
        </p:txBody>
      </p:sp>
    </p:spTree>
    <p:extLst>
      <p:ext uri="{BB962C8B-B14F-4D97-AF65-F5344CB8AC3E}">
        <p14:creationId xmlns:p14="http://schemas.microsoft.com/office/powerpoint/2010/main" val="22003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867400" cy="533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Additional Examples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67606"/>
          <a:stretch/>
        </p:blipFill>
        <p:spPr>
          <a:xfrm>
            <a:off x="304800" y="838200"/>
            <a:ext cx="815340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5200"/>
            <a:ext cx="7620000" cy="1141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950184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 ppm written as 1 g:1000000 mL</a:t>
            </a:r>
          </a:p>
          <a:p>
            <a:pPr algn="ctr"/>
            <a:r>
              <a:rPr lang="en-US" sz="2000" dirty="0"/>
              <a:t> 1/X=1000000/10</a:t>
            </a:r>
          </a:p>
          <a:p>
            <a:pPr algn="ctr"/>
            <a:r>
              <a:rPr lang="en-US" sz="2000" dirty="0"/>
              <a:t>X=0.00001 g</a:t>
            </a:r>
          </a:p>
          <a:p>
            <a:pPr algn="ctr"/>
            <a:r>
              <a:rPr lang="en-US" sz="2000" dirty="0"/>
              <a:t>1g=1000000 mcg</a:t>
            </a:r>
          </a:p>
          <a:p>
            <a:pPr algn="ctr"/>
            <a:r>
              <a:rPr lang="en-US" sz="2000" dirty="0"/>
              <a:t>X= 10 mcg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45720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g= 1000 mg   so    10 mg= 0.01 g</a:t>
            </a:r>
          </a:p>
          <a:p>
            <a:r>
              <a:rPr lang="en-US" sz="2000" dirty="0"/>
              <a:t>kg= 1000 g</a:t>
            </a:r>
          </a:p>
          <a:p>
            <a:r>
              <a:rPr lang="en-US" sz="2000" dirty="0"/>
              <a:t>0.01 g/1 = 1000 g/X</a:t>
            </a:r>
          </a:p>
          <a:p>
            <a:r>
              <a:rPr lang="en-US" sz="2000" dirty="0"/>
              <a:t>X= 100000</a:t>
            </a:r>
          </a:p>
          <a:p>
            <a:r>
              <a:rPr lang="en-US" sz="2000" dirty="0"/>
              <a:t>So the ratio is  1:100000 w/w </a:t>
            </a:r>
          </a:p>
        </p:txBody>
      </p:sp>
    </p:spTree>
    <p:extLst>
      <p:ext uri="{BB962C8B-B14F-4D97-AF65-F5344CB8AC3E}">
        <p14:creationId xmlns:p14="http://schemas.microsoft.com/office/powerpoint/2010/main" val="1788191597"/>
      </p:ext>
    </p:extLst>
  </p:cSld>
  <p:clrMapOvr>
    <a:masterClrMapping/>
  </p:clrMapOvr>
  <p:transition spd="slow" advClick="0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4582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29000"/>
            <a:ext cx="8305800" cy="2742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B372C6-4CB0-4649-8AE0-4071E7D35A9A}"/>
              </a:ext>
            </a:extLst>
          </p:cNvPr>
          <p:cNvSpPr txBox="1"/>
          <p:nvPr/>
        </p:nvSpPr>
        <p:spPr>
          <a:xfrm>
            <a:off x="3200400" y="2534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oper Black" panose="0208090404030B020404" pitchFamily="18" charset="0"/>
              </a:rPr>
              <a:t>H.W.</a:t>
            </a:r>
          </a:p>
        </p:txBody>
      </p:sp>
    </p:spTree>
    <p:extLst>
      <p:ext uri="{BB962C8B-B14F-4D97-AF65-F5344CB8AC3E}">
        <p14:creationId xmlns:p14="http://schemas.microsoft.com/office/powerpoint/2010/main" val="6240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486D7-C3CE-497D-976E-0571BC83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153400" cy="51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C12B85-5D01-4D47-BCD4-04CF5D82E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85800"/>
            <a:ext cx="8001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4F0457-685D-4AF3-A026-2570D292A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8" r="1942"/>
          <a:stretch/>
        </p:blipFill>
        <p:spPr>
          <a:xfrm>
            <a:off x="609600" y="381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4696"/>
      </p:ext>
    </p:extLst>
  </p:cSld>
  <p:clrMapOvr>
    <a:masterClrMapping/>
  </p:clrMapOvr>
  <p:transition spd="slow" advClick="0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DCAA44-8C5F-4111-B8BF-BC9442E51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1" t="38257" r="4044" b="34209"/>
          <a:stretch/>
        </p:blipFill>
        <p:spPr>
          <a:xfrm>
            <a:off x="762000" y="3581400"/>
            <a:ext cx="7619999" cy="22098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04E64E9-45D3-43C9-B16C-DA3B91516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" r="4044" b="64088"/>
          <a:stretch/>
        </p:blipFill>
        <p:spPr>
          <a:xfrm>
            <a:off x="762000" y="762000"/>
            <a:ext cx="763693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4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fallOver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7651C7-89A8-4677-A51E-3E55B09B8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vortex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67600" cy="1371600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strength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A250A-C667-4E39-BEA5-78D88FB0E458}"/>
              </a:ext>
            </a:extLst>
          </p:cNvPr>
          <p:cNvSpPr/>
          <p:nvPr/>
        </p:nvSpPr>
        <p:spPr>
          <a:xfrm>
            <a:off x="720436" y="1828800"/>
            <a:ext cx="7703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u="sng" dirty="0">
                <a:solidFill>
                  <a:srgbClr val="FF0000"/>
                </a:solidFill>
                <a:latin typeface="Eras Bold ITC" panose="020B0907030504020204" pitchFamily="34" charset="0"/>
              </a:rPr>
              <a:t>The concentrations of weak solutions are frequently expressed in terms of ratio strength. </a:t>
            </a:r>
          </a:p>
          <a:p>
            <a:pPr algn="just"/>
            <a:endParaRPr lang="en-US" sz="2400" u="sng" dirty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algn="just"/>
            <a:r>
              <a:rPr lang="en-US" sz="2400" dirty="0"/>
              <a:t>Because </a:t>
            </a:r>
            <a:r>
              <a:rPr lang="en-US" sz="2400" b="1" u="sng" dirty="0"/>
              <a:t>all percentages are a ratio of parts per hundred</a:t>
            </a:r>
            <a:r>
              <a:rPr lang="en-US" sz="2400" dirty="0"/>
              <a:t>, ratio strength is merely another way of expressing the percentage strength of </a:t>
            </a:r>
            <a:r>
              <a:rPr lang="en-US" sz="2400" b="1" u="sng" dirty="0"/>
              <a:t>solutions or liquid preparations </a:t>
            </a:r>
            <a:r>
              <a:rPr lang="en-US" sz="2400" dirty="0"/>
              <a:t>(and</a:t>
            </a:r>
            <a:r>
              <a:rPr lang="en-US" sz="2400" u="sng" dirty="0"/>
              <a:t>, less frequently, of mixtures of solids</a:t>
            </a:r>
            <a:r>
              <a:rPr lang="en-US" sz="2400" dirty="0"/>
              <a:t>).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For example: (5% = 5 parts per 100 or 5:100). </a:t>
            </a:r>
            <a:r>
              <a:rPr lang="en-US" sz="2400" dirty="0"/>
              <a:t>Although 5 parts per 100 designates a ratio strength, it is customary to translate this designation into a ratio, the first figure of which is 1; thus, </a:t>
            </a:r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(5:100 = 1:20).</a:t>
            </a:r>
          </a:p>
        </p:txBody>
      </p:sp>
    </p:spTree>
    <p:extLst>
      <p:ext uri="{BB962C8B-B14F-4D97-AF65-F5344CB8AC3E}">
        <p14:creationId xmlns:p14="http://schemas.microsoft.com/office/powerpoint/2010/main" val="27179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 anchor="ctr">
            <a:normAutofit lnSpcReduction="10000"/>
          </a:bodyPr>
          <a:lstStyle/>
          <a:p>
            <a:pPr marL="109728" indent="0" algn="just">
              <a:buNone/>
            </a:pPr>
            <a:r>
              <a:rPr lang="en-GB" sz="2400" dirty="0">
                <a:solidFill>
                  <a:srgbClr val="00B05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Example 2: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a ratio strength (1:1000)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is used to designate a concentration, it is to be interpreted as follows:</a:t>
            </a:r>
          </a:p>
          <a:p>
            <a:pPr algn="just"/>
            <a:r>
              <a:rPr lang="en-GB" sz="2400" dirty="0">
                <a:solidFill>
                  <a:srgbClr val="0070C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For solids in liquids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 of solute or constituent in 1000 mL of solution or liquid preparation.</a:t>
            </a:r>
          </a:p>
          <a:p>
            <a:pPr marL="109728" indent="0" algn="just">
              <a:buNone/>
            </a:pPr>
            <a:r>
              <a:rPr lang="en-GB" sz="2400" dirty="0">
                <a:solidFill>
                  <a:srgbClr val="0070C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For liquids in liquids 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mL of constituent in 1000 mL of solution or liquid preparation.</a:t>
            </a:r>
          </a:p>
          <a:p>
            <a:pPr marL="109728" indent="0" algn="just">
              <a:buNone/>
            </a:pPr>
            <a:r>
              <a:rPr lang="en-GB" sz="2400" dirty="0">
                <a:solidFill>
                  <a:srgbClr val="0070C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For solids in solids 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 of constituent in 1000 g of mixture.</a:t>
            </a:r>
          </a:p>
          <a:p>
            <a:pPr marL="109728" indent="0" algn="just">
              <a:buNone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ratio and percentage strengths of any solution or mixture of solids are proportional, and either is easily converted to the other by the use of proportion.</a:t>
            </a:r>
          </a:p>
        </p:txBody>
      </p:sp>
    </p:spTree>
    <p:extLst>
      <p:ext uri="{BB962C8B-B14F-4D97-AF65-F5344CB8AC3E}">
        <p14:creationId xmlns:p14="http://schemas.microsoft.com/office/powerpoint/2010/main" val="1786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r="5314"/>
          <a:stretch/>
        </p:blipFill>
        <p:spPr bwMode="auto">
          <a:xfrm>
            <a:off x="685800" y="1143000"/>
            <a:ext cx="7620000" cy="48768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E0441-9599-4088-BC18-86C31D9E0187}"/>
              </a:ext>
            </a:extLst>
          </p:cNvPr>
          <p:cNvSpPr txBox="1"/>
          <p:nvPr/>
        </p:nvSpPr>
        <p:spPr>
          <a:xfrm>
            <a:off x="762000" y="60736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Example 3: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BA1C9-AD6B-4042-8C25-A3B8C593764C}"/>
              </a:ext>
            </a:extLst>
          </p:cNvPr>
          <p:cNvSpPr txBox="1"/>
          <p:nvPr/>
        </p:nvSpPr>
        <p:spPr>
          <a:xfrm>
            <a:off x="842818" y="481014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Easy way: convert last 00 to percent and then divide 1 by 40 so convert to 0.025%</a:t>
            </a:r>
          </a:p>
        </p:txBody>
      </p:sp>
    </p:spTree>
    <p:extLst>
      <p:ext uri="{BB962C8B-B14F-4D97-AF65-F5344CB8AC3E}">
        <p14:creationId xmlns:p14="http://schemas.microsoft.com/office/powerpoint/2010/main" val="41286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5DEF04-5194-468C-9B9B-BDD92DE6C0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6424" b="53274"/>
          <a:stretch/>
        </p:blipFill>
        <p:spPr bwMode="auto">
          <a:xfrm>
            <a:off x="794071" y="685800"/>
            <a:ext cx="7555857" cy="271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BD56D9F-0CFC-4E27-BDCE-4077E458C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48889" r="6424"/>
          <a:stretch/>
        </p:blipFill>
        <p:spPr bwMode="auto">
          <a:xfrm>
            <a:off x="685800" y="3786428"/>
            <a:ext cx="7664128" cy="23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C3B055-05CC-45BB-9677-F146C0752331}"/>
              </a:ext>
            </a:extLst>
          </p:cNvPr>
          <p:cNvSpPr txBox="1"/>
          <p:nvPr/>
        </p:nvSpPr>
        <p:spPr>
          <a:xfrm>
            <a:off x="685800" y="332476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Example 5: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FFA31-9694-417B-8071-10C976EFE119}"/>
              </a:ext>
            </a:extLst>
          </p:cNvPr>
          <p:cNvSpPr txBox="1"/>
          <p:nvPr/>
        </p:nvSpPr>
        <p:spPr>
          <a:xfrm>
            <a:off x="685800" y="26032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Example 4:</a:t>
            </a:r>
          </a:p>
        </p:txBody>
      </p:sp>
    </p:spTree>
    <p:extLst>
      <p:ext uri="{BB962C8B-B14F-4D97-AF65-F5344CB8AC3E}">
        <p14:creationId xmlns:p14="http://schemas.microsoft.com/office/powerpoint/2010/main" val="1437257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r="6407" b="54839"/>
          <a:stretch/>
        </p:blipFill>
        <p:spPr bwMode="auto">
          <a:xfrm>
            <a:off x="228600" y="609600"/>
            <a:ext cx="883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47C2C57-9EB0-4FB4-A445-E75567EAA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46511" r="6407"/>
          <a:stretch/>
        </p:blipFill>
        <p:spPr bwMode="auto">
          <a:xfrm>
            <a:off x="228600" y="3352800"/>
            <a:ext cx="883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3FBE6-B87A-4A6F-8C63-8569C2E3BE04}"/>
              </a:ext>
            </a:extLst>
          </p:cNvPr>
          <p:cNvSpPr txBox="1"/>
          <p:nvPr/>
        </p:nvSpPr>
        <p:spPr>
          <a:xfrm>
            <a:off x="381000" y="15940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Example 6: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4C6E2-AD47-4C08-B6D6-60872AD3C9D9}"/>
              </a:ext>
            </a:extLst>
          </p:cNvPr>
          <p:cNvSpPr txBox="1"/>
          <p:nvPr/>
        </p:nvSpPr>
        <p:spPr>
          <a:xfrm>
            <a:off x="381000" y="288413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Example 7:</a:t>
            </a:r>
          </a:p>
        </p:txBody>
      </p:sp>
    </p:spTree>
    <p:extLst>
      <p:ext uri="{BB962C8B-B14F-4D97-AF65-F5344CB8AC3E}">
        <p14:creationId xmlns:p14="http://schemas.microsoft.com/office/powerpoint/2010/main" val="36365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r="4753"/>
          <a:stretch/>
        </p:blipFill>
        <p:spPr bwMode="auto">
          <a:xfrm>
            <a:off x="304800" y="1351326"/>
            <a:ext cx="8730745" cy="415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77180-1ADC-45CD-9BC3-3B3975A139AF}"/>
              </a:ext>
            </a:extLst>
          </p:cNvPr>
          <p:cNvSpPr txBox="1"/>
          <p:nvPr/>
        </p:nvSpPr>
        <p:spPr>
          <a:xfrm>
            <a:off x="304800" y="88966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Example 8:</a:t>
            </a:r>
          </a:p>
        </p:txBody>
      </p:sp>
    </p:spTree>
    <p:extLst>
      <p:ext uri="{BB962C8B-B14F-4D97-AF65-F5344CB8AC3E}">
        <p14:creationId xmlns:p14="http://schemas.microsoft.com/office/powerpoint/2010/main" val="2700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22323" r="3543" b="47007"/>
          <a:stretch/>
        </p:blipFill>
        <p:spPr bwMode="auto">
          <a:xfrm>
            <a:off x="110836" y="2895600"/>
            <a:ext cx="8763000" cy="1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A417FAE-E747-4A6B-B502-41B5944B7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69021" r="3543"/>
          <a:stretch/>
        </p:blipFill>
        <p:spPr bwMode="auto">
          <a:xfrm>
            <a:off x="190500" y="5105400"/>
            <a:ext cx="8763000" cy="115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FAABB-5346-482B-B728-F5E3F150797D}"/>
              </a:ext>
            </a:extLst>
          </p:cNvPr>
          <p:cNvSpPr txBox="1"/>
          <p:nvPr/>
        </p:nvSpPr>
        <p:spPr>
          <a:xfrm>
            <a:off x="286328" y="25101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Example 9: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FD2C5-FA6F-47D9-950C-B92D026635C7}"/>
              </a:ext>
            </a:extLst>
          </p:cNvPr>
          <p:cNvSpPr txBox="1"/>
          <p:nvPr/>
        </p:nvSpPr>
        <p:spPr>
          <a:xfrm>
            <a:off x="401782" y="47199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Example 10: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70D52-A1EA-48CD-8C35-73BB38401DFF}"/>
              </a:ext>
            </a:extLst>
          </p:cNvPr>
          <p:cNvSpPr txBox="1"/>
          <p:nvPr/>
        </p:nvSpPr>
        <p:spPr>
          <a:xfrm>
            <a:off x="415636" y="1944469"/>
            <a:ext cx="8153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</a:t>
            </a:r>
            <a:r>
              <a:rPr lang="en-US" b="1" dirty="0"/>
              <a:t>convert</a:t>
            </a:r>
            <a:r>
              <a:rPr lang="en-US" dirty="0"/>
              <a:t> product </a:t>
            </a:r>
            <a:r>
              <a:rPr lang="en-US" b="1" dirty="0"/>
              <a:t>percentage strengths to mg/mL</a:t>
            </a:r>
            <a:r>
              <a:rPr lang="en-US" dirty="0"/>
              <a:t>, </a:t>
            </a:r>
            <a:r>
              <a:rPr lang="en-US" b="1" dirty="0"/>
              <a:t>multiply the percentage strength</a:t>
            </a:r>
            <a:r>
              <a:rPr lang="en-US" dirty="0"/>
              <a:t>, expressed as a whole number, </a:t>
            </a:r>
            <a:r>
              <a:rPr lang="en-US" b="1" dirty="0"/>
              <a:t>by 10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7D2092-D3E6-4C0C-B54E-711349606BF5}"/>
              </a:ext>
            </a:extLst>
          </p:cNvPr>
          <p:cNvSpPr txBox="1"/>
          <p:nvPr/>
        </p:nvSpPr>
        <p:spPr>
          <a:xfrm>
            <a:off x="370032" y="4419600"/>
            <a:ext cx="8153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</a:t>
            </a:r>
            <a:r>
              <a:rPr lang="en-US" b="1" dirty="0"/>
              <a:t>convert</a:t>
            </a:r>
            <a:r>
              <a:rPr lang="en-US" dirty="0"/>
              <a:t> product </a:t>
            </a:r>
            <a:r>
              <a:rPr lang="en-US" b="1" dirty="0"/>
              <a:t>ratio strengths to mg/mL</a:t>
            </a:r>
            <a:r>
              <a:rPr lang="en-US" dirty="0"/>
              <a:t>, </a:t>
            </a:r>
            <a:r>
              <a:rPr lang="en-US" b="1" dirty="0"/>
              <a:t>divide the ratio strength by 1000</a:t>
            </a:r>
            <a:r>
              <a:rPr lang="en-US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298072-9038-4517-AA29-B7CA21757CF7}"/>
              </a:ext>
            </a:extLst>
          </p:cNvPr>
          <p:cNvSpPr/>
          <p:nvPr/>
        </p:nvSpPr>
        <p:spPr>
          <a:xfrm>
            <a:off x="190500" y="304562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u="sng" dirty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Simple Conversions of Concentration to “mg/mL”</a:t>
            </a:r>
          </a:p>
          <a:p>
            <a:pPr algn="just"/>
            <a:endParaRPr lang="en-US" sz="500" u="sng" dirty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  <a:p>
            <a:pPr algn="just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Conversions needed by pharmacists in patient care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convert rapidly product concentrations expressed as percentage strength, ratio strength, or as g/L to mg/mL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in IV infusions)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17440"/>
      </p:ext>
    </p:extLst>
  </p:cSld>
  <p:clrMapOvr>
    <a:masterClrMapping/>
  </p:clrMapOvr>
  <p:transition spd="slow" advClick="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587" y="1863437"/>
            <a:ext cx="7569642" cy="141762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GB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The strengths of very dilute solutions are commonly expressed in terms of parts per million (ppm) or parts per billion (ppb)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i.e., the number of parts of the agent per 1 million or 1 billion parts of the whole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t="1" r="4142" b="66273"/>
          <a:stretch/>
        </p:blipFill>
        <p:spPr bwMode="auto">
          <a:xfrm>
            <a:off x="327008" y="4038600"/>
            <a:ext cx="862880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B63B98-51E7-416A-AC6B-D3D0A18FE0E1}"/>
              </a:ext>
            </a:extLst>
          </p:cNvPr>
          <p:cNvSpPr/>
          <p:nvPr/>
        </p:nvSpPr>
        <p:spPr>
          <a:xfrm>
            <a:off x="1409700" y="805934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oper Black" panose="0208090404030B020404" pitchFamily="18" charset="0"/>
              </a:rPr>
              <a:t>Parts per Million (PPM) and Parts per Billion (PPB)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4ED6E-74CE-4DEA-B1BB-F9165633A75F}"/>
              </a:ext>
            </a:extLst>
          </p:cNvPr>
          <p:cNvSpPr txBox="1"/>
          <p:nvPr/>
        </p:nvSpPr>
        <p:spPr>
          <a:xfrm>
            <a:off x="327008" y="3429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oper Black" panose="0208090404030B020404" pitchFamily="18" charset="0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597374045"/>
      </p:ext>
    </p:extLst>
  </p:cSld>
  <p:clrMapOvr>
    <a:masterClrMapping/>
  </p:clrMapOvr>
  <p:transition spd="slow" advClick="0">
    <p:pull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4314</TotalTime>
  <Words>495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Algerian</vt:lpstr>
      <vt:lpstr>Arial</vt:lpstr>
      <vt:lpstr>Arial Black</vt:lpstr>
      <vt:lpstr>Calibri</vt:lpstr>
      <vt:lpstr>Calibri Light</vt:lpstr>
      <vt:lpstr>Cooper Black</vt:lpstr>
      <vt:lpstr>Eras Bold ITC</vt:lpstr>
      <vt:lpstr>Retrospect</vt:lpstr>
      <vt:lpstr>Principles of pharmacy practice</vt:lpstr>
      <vt:lpstr>Ratio strength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Examples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pharmacy practice</dc:title>
  <dc:creator>Habeeb</dc:creator>
  <cp:lastModifiedBy>User</cp:lastModifiedBy>
  <cp:revision>402</cp:revision>
  <dcterms:created xsi:type="dcterms:W3CDTF">2018-10-18T08:17:58Z</dcterms:created>
  <dcterms:modified xsi:type="dcterms:W3CDTF">2021-03-08T06:40:59Z</dcterms:modified>
</cp:coreProperties>
</file>