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67" r:id="rId3"/>
    <p:sldId id="268" r:id="rId4"/>
    <p:sldId id="295" r:id="rId5"/>
    <p:sldId id="291" r:id="rId6"/>
    <p:sldId id="272" r:id="rId7"/>
    <p:sldId id="276" r:id="rId8"/>
    <p:sldId id="293" r:id="rId9"/>
    <p:sldId id="289" r:id="rId10"/>
    <p:sldId id="277" r:id="rId11"/>
    <p:sldId id="282" r:id="rId12"/>
    <p:sldId id="284" r:id="rId13"/>
    <p:sldId id="278" r:id="rId14"/>
    <p:sldId id="279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  <a:prstDash val="solid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Sheet1!$A$2:$A$8</c:f>
              <c:numCache>
                <c:formatCode>0%</c:formatCode>
                <c:ptCount val="7"/>
                <c:pt idx="0" formatCode="General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1.2030000000000001</c:v>
                </c:pt>
                <c:pt idx="2">
                  <c:v>1.306</c:v>
                </c:pt>
                <c:pt idx="3">
                  <c:v>1.425</c:v>
                </c:pt>
                <c:pt idx="4">
                  <c:v>1.5449999999999999</c:v>
                </c:pt>
                <c:pt idx="5">
                  <c:v>1.762</c:v>
                </c:pt>
                <c:pt idx="6">
                  <c:v>1.897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313152"/>
        <c:axId val="404313696"/>
      </c:scatterChart>
      <c:valAx>
        <c:axId val="40431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Conc w\w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4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13696"/>
        <c:crosses val="autoZero"/>
        <c:crossBetween val="midCat"/>
      </c:valAx>
      <c:valAx>
        <c:axId val="40431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ŋ </a:t>
                </a:r>
                <a:r>
                  <a:rPr lang="en-US" sz="2000" dirty="0" err="1"/>
                  <a:t>rel</a:t>
                </a:r>
                <a:r>
                  <a:rPr lang="en-US" sz="2000" dirty="0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13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Sheet2!$B$1:$B$4</c:f>
              <c:numCache>
                <c:formatCode>General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</c:numCache>
            </c:numRef>
          </c:xVal>
          <c:yVal>
            <c:numRef>
              <c:f>Sheet2!$A$1:$A$4</c:f>
              <c:numCache>
                <c:formatCode>General</c:formatCode>
                <c:ptCount val="4"/>
                <c:pt idx="0">
                  <c:v>0.45500000000000002</c:v>
                </c:pt>
                <c:pt idx="1">
                  <c:v>0.84699999999999998</c:v>
                </c:pt>
                <c:pt idx="2">
                  <c:v>1.2</c:v>
                </c:pt>
                <c:pt idx="3">
                  <c:v>1.54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315872"/>
        <c:axId val="463535120"/>
      </c:scatterChart>
      <c:valAx>
        <c:axId val="40431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6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conc w\vol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6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535120"/>
        <c:crosses val="autoZero"/>
        <c:crossBetween val="midCat"/>
      </c:valAx>
      <c:valAx>
        <c:axId val="46353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err="1">
                    <a:latin typeface="Calibri" panose="020F0502020204030204" pitchFamily="34" charset="0"/>
                  </a:rPr>
                  <a:t>ŋsp</a:t>
                </a:r>
                <a:r>
                  <a:rPr lang="en-US" sz="1600" dirty="0">
                    <a:latin typeface="Calibri" panose="020F0502020204030204" pitchFamily="34" charset="0"/>
                  </a:rPr>
                  <a:t> /conc </a:t>
                </a:r>
                <a:endParaRPr lang="en-US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15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192BF-8D4F-479D-B8BB-D93A8BCCB94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53FA04-1420-4B2C-835B-6626386BA886}">
      <dgm:prSet phldrT="[Text]"/>
      <dgm:spPr>
        <a:xfrm>
          <a:off x="0" y="15780"/>
          <a:ext cx="2438400" cy="193476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38A2FD1A-32B4-4943-A41F-146349E7800E}" type="parTrans" cxnId="{0EF383CB-D23A-4F1A-B542-F068887DF050}">
      <dgm:prSet/>
      <dgm:spPr/>
      <dgm:t>
        <a:bodyPr/>
        <a:lstStyle/>
        <a:p>
          <a:endParaRPr lang="en-US"/>
        </a:p>
      </dgm:t>
    </dgm:pt>
    <dgm:pt modelId="{25D20A30-DDD0-4D01-A6D4-A89879CDFA44}" type="sibTrans" cxnId="{0EF383CB-D23A-4F1A-B542-F068887DF050}">
      <dgm:prSet/>
      <dgm:spPr/>
      <dgm:t>
        <a:bodyPr/>
        <a:lstStyle/>
        <a:p>
          <a:endParaRPr lang="en-US"/>
        </a:p>
      </dgm:t>
    </dgm:pt>
    <dgm:pt modelId="{96A6476B-5707-47A8-BC34-DAC6CC04F5BE}">
      <dgm:prSet phldrT="[Text]"/>
      <dgm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A53010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Examples of Newtonian system: water or any simple liquid (gelatin solution, olive oil, glycerin, castor oil, chloroform and ethyl alcohol).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85E4100C-9E68-42EA-AEC6-126C4FED88F8}" type="parTrans" cxnId="{BF778D96-74BC-44EC-895E-1AF226ADE215}">
      <dgm:prSet/>
      <dgm:spPr/>
      <dgm:t>
        <a:bodyPr/>
        <a:lstStyle/>
        <a:p>
          <a:endParaRPr lang="en-US"/>
        </a:p>
      </dgm:t>
    </dgm:pt>
    <dgm:pt modelId="{8D138122-20D5-45E2-B9C4-259108151937}" type="sibTrans" cxnId="{BF778D96-74BC-44EC-895E-1AF226ADE215}">
      <dgm:prSet/>
      <dgm:spPr/>
      <dgm:t>
        <a:bodyPr/>
        <a:lstStyle/>
        <a:p>
          <a:endParaRPr lang="en-US"/>
        </a:p>
      </dgm:t>
    </dgm:pt>
    <dgm:pt modelId="{921BDDBD-41B1-4D15-8041-7EEDCF00139E}">
      <dgm:prSet phldrT="[Text]"/>
      <dgm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A53010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86FF1AA4-52D7-49A4-957E-942F25FB7974}" type="parTrans" cxnId="{E02BD516-D8CB-4BDF-8F52-5A8E49860ABB}">
      <dgm:prSet/>
      <dgm:spPr/>
      <dgm:t>
        <a:bodyPr/>
        <a:lstStyle/>
        <a:p>
          <a:endParaRPr lang="en-US"/>
        </a:p>
      </dgm:t>
    </dgm:pt>
    <dgm:pt modelId="{7F0C1023-18A3-466F-8D94-0DDC81324D6B}" type="sibTrans" cxnId="{E02BD516-D8CB-4BDF-8F52-5A8E49860ABB}">
      <dgm:prSet/>
      <dgm:spPr/>
      <dgm:t>
        <a:bodyPr/>
        <a:lstStyle/>
        <a:p>
          <a:endParaRPr lang="en-US"/>
        </a:p>
      </dgm:t>
    </dgm:pt>
    <dgm:pt modelId="{ACD5618B-DEFE-4A3D-BB66-74D6DD25A647}">
      <dgm:prSet phldrT="[Text]"/>
      <dgm:spPr>
        <a:xfrm>
          <a:off x="0" y="2128738"/>
          <a:ext cx="2438400" cy="193476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B2C68CA6-CA9C-4ABF-996D-CC900E946531}" type="parTrans" cxnId="{FDE4BDAF-BA02-4331-ADE7-5E939226AE02}">
      <dgm:prSet/>
      <dgm:spPr/>
      <dgm:t>
        <a:bodyPr/>
        <a:lstStyle/>
        <a:p>
          <a:endParaRPr lang="en-US"/>
        </a:p>
      </dgm:t>
    </dgm:pt>
    <dgm:pt modelId="{C91BC320-787F-4C86-AADA-E4B946801D07}" type="sibTrans" cxnId="{FDE4BDAF-BA02-4331-ADE7-5E939226AE02}">
      <dgm:prSet/>
      <dgm:spPr/>
      <dgm:t>
        <a:bodyPr/>
        <a:lstStyle/>
        <a:p>
          <a:endParaRPr lang="en-US"/>
        </a:p>
      </dgm:t>
    </dgm:pt>
    <dgm:pt modelId="{FD105557-8AC7-4BF0-872A-D00C2EAD42DB}">
      <dgm:prSet phldrT="[Text]"/>
      <dgm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A53010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Examples of Non Newtonian system: complex liquid or systems which contain polymers ( colloidal solution, emulsion, liquid suspension and ointments).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F62D066A-1F5A-45A5-B949-996506ED41D9}" type="parTrans" cxnId="{B415F9EB-D1B4-4328-8D3A-4124539291D3}">
      <dgm:prSet/>
      <dgm:spPr/>
      <dgm:t>
        <a:bodyPr/>
        <a:lstStyle/>
        <a:p>
          <a:endParaRPr lang="en-US"/>
        </a:p>
      </dgm:t>
    </dgm:pt>
    <dgm:pt modelId="{C354AB39-4A1A-4745-A5C6-D712292FF2AC}" type="sibTrans" cxnId="{B415F9EB-D1B4-4328-8D3A-4124539291D3}">
      <dgm:prSet/>
      <dgm:spPr/>
      <dgm:t>
        <a:bodyPr/>
        <a:lstStyle/>
        <a:p>
          <a:endParaRPr lang="en-US"/>
        </a:p>
      </dgm:t>
    </dgm:pt>
    <dgm:pt modelId="{57721193-8FC0-4D48-A35C-45AB399ADB48}">
      <dgm:prSet phldrT="[Text]"/>
      <dgm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A53010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DA84CC71-EF6A-4392-BF06-609461B2F91A}" type="parTrans" cxnId="{F05EADE2-348A-47D0-B4D5-D51249DFED15}">
      <dgm:prSet/>
      <dgm:spPr/>
      <dgm:t>
        <a:bodyPr/>
        <a:lstStyle/>
        <a:p>
          <a:endParaRPr lang="en-US"/>
        </a:p>
      </dgm:t>
    </dgm:pt>
    <dgm:pt modelId="{89915906-0D5D-4BAF-ADE1-BA76EB3D4599}" type="sibTrans" cxnId="{F05EADE2-348A-47D0-B4D5-D51249DFED15}">
      <dgm:prSet/>
      <dgm:spPr/>
      <dgm:t>
        <a:bodyPr/>
        <a:lstStyle/>
        <a:p>
          <a:endParaRPr lang="en-US"/>
        </a:p>
      </dgm:t>
    </dgm:pt>
    <dgm:pt modelId="{130DC062-3A2D-418F-A0E3-C645856205C9}" type="pres">
      <dgm:prSet presAssocID="{33A192BF-8D4F-479D-B8BB-D93A8BCCB9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78494F-DACA-41E2-AEF9-3882AF397A49}" type="pres">
      <dgm:prSet presAssocID="{DE53FA04-1420-4B2C-835B-6626386BA886}" presName="linNode" presStyleCnt="0"/>
      <dgm:spPr/>
    </dgm:pt>
    <dgm:pt modelId="{D3916888-9734-40C7-925B-A9D63DE5F16D}" type="pres">
      <dgm:prSet presAssocID="{DE53FA04-1420-4B2C-835B-6626386BA886}" presName="parentShp" presStyleLbl="node1" presStyleIdx="0" presStyleCnt="2" custLinFactNeighborX="-1322" custLinFactNeighborY="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BC58E-DD52-45A6-BD1C-ED4905FE6054}" type="pres">
      <dgm:prSet presAssocID="{DE53FA04-1420-4B2C-835B-6626386BA88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F1E75-6118-4142-BDA6-F764ECBEF6B8}" type="pres">
      <dgm:prSet presAssocID="{25D20A30-DDD0-4D01-A6D4-A89879CDFA44}" presName="spacing" presStyleCnt="0"/>
      <dgm:spPr/>
    </dgm:pt>
    <dgm:pt modelId="{7667F9E8-FDB1-41CB-AE19-CFC7E8F5755D}" type="pres">
      <dgm:prSet presAssocID="{ACD5618B-DEFE-4A3D-BB66-74D6DD25A647}" presName="linNode" presStyleCnt="0"/>
      <dgm:spPr/>
    </dgm:pt>
    <dgm:pt modelId="{58555DD6-8657-49DD-BA10-18A8B768755A}" type="pres">
      <dgm:prSet presAssocID="{ACD5618B-DEFE-4A3D-BB66-74D6DD25A64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C90C5-0596-49CF-970D-ED2D9154A408}" type="pres">
      <dgm:prSet presAssocID="{ACD5618B-DEFE-4A3D-BB66-74D6DD25A64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7D1C26-AC5F-4DA7-8B4C-07D8C75B5E25}" type="presOf" srcId="{96A6476B-5707-47A8-BC34-DAC6CC04F5BE}" destId="{0E5BC58E-DD52-45A6-BD1C-ED4905FE6054}" srcOrd="0" destOrd="0" presId="urn:microsoft.com/office/officeart/2005/8/layout/vList6"/>
    <dgm:cxn modelId="{F05EADE2-348A-47D0-B4D5-D51249DFED15}" srcId="{ACD5618B-DEFE-4A3D-BB66-74D6DD25A647}" destId="{57721193-8FC0-4D48-A35C-45AB399ADB48}" srcOrd="1" destOrd="0" parTransId="{DA84CC71-EF6A-4392-BF06-609461B2F91A}" sibTransId="{89915906-0D5D-4BAF-ADE1-BA76EB3D4599}"/>
    <dgm:cxn modelId="{B415F9EB-D1B4-4328-8D3A-4124539291D3}" srcId="{ACD5618B-DEFE-4A3D-BB66-74D6DD25A647}" destId="{FD105557-8AC7-4BF0-872A-D00C2EAD42DB}" srcOrd="0" destOrd="0" parTransId="{F62D066A-1F5A-45A5-B949-996506ED41D9}" sibTransId="{C354AB39-4A1A-4745-A5C6-D712292FF2AC}"/>
    <dgm:cxn modelId="{DF9B6C94-2693-49C6-8D20-F0C76EBB2538}" type="presOf" srcId="{57721193-8FC0-4D48-A35C-45AB399ADB48}" destId="{4BEC90C5-0596-49CF-970D-ED2D9154A408}" srcOrd="0" destOrd="1" presId="urn:microsoft.com/office/officeart/2005/8/layout/vList6"/>
    <dgm:cxn modelId="{FDE4BDAF-BA02-4331-ADE7-5E939226AE02}" srcId="{33A192BF-8D4F-479D-B8BB-D93A8BCCB944}" destId="{ACD5618B-DEFE-4A3D-BB66-74D6DD25A647}" srcOrd="1" destOrd="0" parTransId="{B2C68CA6-CA9C-4ABF-996D-CC900E946531}" sibTransId="{C91BC320-787F-4C86-AADA-E4B946801D07}"/>
    <dgm:cxn modelId="{4C6EC8C7-6EE0-42A4-96CE-6102E91B8735}" type="presOf" srcId="{921BDDBD-41B1-4D15-8041-7EEDCF00139E}" destId="{0E5BC58E-DD52-45A6-BD1C-ED4905FE6054}" srcOrd="0" destOrd="1" presId="urn:microsoft.com/office/officeart/2005/8/layout/vList6"/>
    <dgm:cxn modelId="{BF778D96-74BC-44EC-895E-1AF226ADE215}" srcId="{DE53FA04-1420-4B2C-835B-6626386BA886}" destId="{96A6476B-5707-47A8-BC34-DAC6CC04F5BE}" srcOrd="0" destOrd="0" parTransId="{85E4100C-9E68-42EA-AEC6-126C4FED88F8}" sibTransId="{8D138122-20D5-45E2-B9C4-259108151937}"/>
    <dgm:cxn modelId="{9B8A28BB-E27E-4BCA-B508-E5CB03B44BFD}" type="presOf" srcId="{DE53FA04-1420-4B2C-835B-6626386BA886}" destId="{D3916888-9734-40C7-925B-A9D63DE5F16D}" srcOrd="0" destOrd="0" presId="urn:microsoft.com/office/officeart/2005/8/layout/vList6"/>
    <dgm:cxn modelId="{0EF383CB-D23A-4F1A-B542-F068887DF050}" srcId="{33A192BF-8D4F-479D-B8BB-D93A8BCCB944}" destId="{DE53FA04-1420-4B2C-835B-6626386BA886}" srcOrd="0" destOrd="0" parTransId="{38A2FD1A-32B4-4943-A41F-146349E7800E}" sibTransId="{25D20A30-DDD0-4D01-A6D4-A89879CDFA44}"/>
    <dgm:cxn modelId="{260BB8B8-7C15-4F85-B3FC-A99151CC3EB0}" type="presOf" srcId="{33A192BF-8D4F-479D-B8BB-D93A8BCCB944}" destId="{130DC062-3A2D-418F-A0E3-C645856205C9}" srcOrd="0" destOrd="0" presId="urn:microsoft.com/office/officeart/2005/8/layout/vList6"/>
    <dgm:cxn modelId="{EB670D6D-7191-42CA-A528-13D5115335FF}" type="presOf" srcId="{ACD5618B-DEFE-4A3D-BB66-74D6DD25A647}" destId="{58555DD6-8657-49DD-BA10-18A8B768755A}" srcOrd="0" destOrd="0" presId="urn:microsoft.com/office/officeart/2005/8/layout/vList6"/>
    <dgm:cxn modelId="{AA666345-FA28-444A-A74E-523378937DF5}" type="presOf" srcId="{FD105557-8AC7-4BF0-872A-D00C2EAD42DB}" destId="{4BEC90C5-0596-49CF-970D-ED2D9154A408}" srcOrd="0" destOrd="0" presId="urn:microsoft.com/office/officeart/2005/8/layout/vList6"/>
    <dgm:cxn modelId="{E02BD516-D8CB-4BDF-8F52-5A8E49860ABB}" srcId="{DE53FA04-1420-4B2C-835B-6626386BA886}" destId="{921BDDBD-41B1-4D15-8041-7EEDCF00139E}" srcOrd="1" destOrd="0" parTransId="{86FF1AA4-52D7-49A4-957E-942F25FB7974}" sibTransId="{7F0C1023-18A3-466F-8D94-0DDC81324D6B}"/>
    <dgm:cxn modelId="{85F85735-D40F-4D06-B08E-0CA70CA4B3D7}" type="presParOf" srcId="{130DC062-3A2D-418F-A0E3-C645856205C9}" destId="{7878494F-DACA-41E2-AEF9-3882AF397A49}" srcOrd="0" destOrd="0" presId="urn:microsoft.com/office/officeart/2005/8/layout/vList6"/>
    <dgm:cxn modelId="{57B5F90B-A739-495D-BD51-5929A6A8FE43}" type="presParOf" srcId="{7878494F-DACA-41E2-AEF9-3882AF397A49}" destId="{D3916888-9734-40C7-925B-A9D63DE5F16D}" srcOrd="0" destOrd="0" presId="urn:microsoft.com/office/officeart/2005/8/layout/vList6"/>
    <dgm:cxn modelId="{40508216-FD75-4822-AC82-8C61C4486294}" type="presParOf" srcId="{7878494F-DACA-41E2-AEF9-3882AF397A49}" destId="{0E5BC58E-DD52-45A6-BD1C-ED4905FE6054}" srcOrd="1" destOrd="0" presId="urn:microsoft.com/office/officeart/2005/8/layout/vList6"/>
    <dgm:cxn modelId="{C84A623F-7759-46EC-9821-5FCB5449DA47}" type="presParOf" srcId="{130DC062-3A2D-418F-A0E3-C645856205C9}" destId="{1B9F1E75-6118-4142-BDA6-F764ECBEF6B8}" srcOrd="1" destOrd="0" presId="urn:microsoft.com/office/officeart/2005/8/layout/vList6"/>
    <dgm:cxn modelId="{DDFE863B-D135-4CF8-A082-FE29D05CF239}" type="presParOf" srcId="{130DC062-3A2D-418F-A0E3-C645856205C9}" destId="{7667F9E8-FDB1-41CB-AE19-CFC7E8F5755D}" srcOrd="2" destOrd="0" presId="urn:microsoft.com/office/officeart/2005/8/layout/vList6"/>
    <dgm:cxn modelId="{935DAD8D-2767-475C-9FC7-CA1391672BEB}" type="presParOf" srcId="{7667F9E8-FDB1-41CB-AE19-CFC7E8F5755D}" destId="{58555DD6-8657-49DD-BA10-18A8B768755A}" srcOrd="0" destOrd="0" presId="urn:microsoft.com/office/officeart/2005/8/layout/vList6"/>
    <dgm:cxn modelId="{D9039835-DE5F-49BC-AE7E-A927AE23E24A}" type="presParOf" srcId="{7667F9E8-FDB1-41CB-AE19-CFC7E8F5755D}" destId="{4BEC90C5-0596-49CF-970D-ED2D9154A40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0.12113</cdr:x>
      <cdr:y>0.5758</cdr:y>
    </cdr:from>
    <cdr:to>
      <cdr:x>0.32957</cdr:x>
      <cdr:y>0.72041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553826" y="1579528"/>
          <a:ext cx="952958" cy="396699"/>
        </a:xfrm>
        <a:prstGeom xmlns:a="http://schemas.openxmlformats.org/drawingml/2006/main" prst="line">
          <a:avLst/>
        </a:prstGeom>
        <a:ln xmlns:a="http://schemas.openxmlformats.org/drawingml/2006/main" w="19050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0.61541</cdr:y>
    </cdr:from>
    <cdr:to>
      <cdr:x>0.14312</cdr:x>
      <cdr:y>0.75005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0" y="1688195"/>
          <a:ext cx="654346" cy="3693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i="0" dirty="0" smtClean="0">
              <a:solidFill>
                <a:prstClr val="black"/>
              </a:solidFill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𝜼𝒊𝒏𝒕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00C3B4-307D-4FC6-A2E6-003DCF680A50}" type="datetimeFigureOut">
              <a:rPr lang="ar-IQ" smtClean="0"/>
              <a:pPr/>
              <a:t>17/10/1441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F36C10-E0F4-4670-9EA1-982BE6F8EA5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143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gif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7782688" cy="2016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>
              <a:buClr>
                <a:srgbClr val="000000"/>
              </a:buClr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Assistant Lecturer</a:t>
            </a:r>
          </a:p>
          <a:p>
            <a:pPr lvl="0" algn="l">
              <a:buClr>
                <a:srgbClr val="000000"/>
              </a:buClr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Hiba Sabah      Zeina </a:t>
            </a:r>
            <a:r>
              <a:rPr lang="en-US" sz="3200" dirty="0" err="1">
                <a:solidFill>
                  <a:srgbClr val="C00000"/>
                </a:solidFill>
              </a:rPr>
              <a:t>D</a:t>
            </a:r>
            <a:r>
              <a:rPr lang="en-US" sz="3200" dirty="0" err="1" smtClean="0">
                <a:solidFill>
                  <a:srgbClr val="C00000"/>
                </a:solidFill>
              </a:rPr>
              <a:t>awood</a:t>
            </a:r>
            <a:r>
              <a:rPr lang="en-US" sz="3200" dirty="0" smtClean="0">
                <a:solidFill>
                  <a:srgbClr val="C00000"/>
                </a:solidFill>
              </a:rPr>
              <a:t>    Sura </a:t>
            </a:r>
            <a:r>
              <a:rPr lang="en-US" sz="3200" dirty="0" err="1">
                <a:solidFill>
                  <a:srgbClr val="C00000"/>
                </a:solidFill>
              </a:rPr>
              <a:t>Z</a:t>
            </a:r>
            <a:r>
              <a:rPr lang="en-US" sz="3200" dirty="0" err="1" smtClean="0">
                <a:solidFill>
                  <a:srgbClr val="C00000"/>
                </a:solidFill>
              </a:rPr>
              <a:t>uhair</a:t>
            </a:r>
            <a:endParaRPr lang="en-US" sz="3200" dirty="0">
              <a:solidFill>
                <a:srgbClr val="C00000"/>
              </a:solidFill>
            </a:endParaRPr>
          </a:p>
          <a:p>
            <a:pPr algn="l">
              <a:buClr>
                <a:srgbClr val="000000"/>
              </a:buClr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                        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176464" cy="3816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340" y="1412776"/>
            <a:ext cx="179342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/>
                <a:solidFill>
                  <a:srgbClr val="C00000"/>
                </a:solidFill>
              </a:rPr>
              <a:t>Lab </a:t>
            </a:r>
            <a:r>
              <a:rPr lang="en-US" sz="2800" b="1" i="1" dirty="0">
                <a:ln/>
                <a:solidFill>
                  <a:srgbClr val="C00000"/>
                </a:solidFill>
              </a:rPr>
              <a:t>5</a:t>
            </a:r>
            <a:endParaRPr lang="en-US" sz="2800" b="1" i="1" dirty="0" smtClean="0">
              <a:ln/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Viscosity</a:t>
            </a:r>
            <a:endParaRPr lang="en-US" sz="2800" b="1" i="1" dirty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4"/>
    </mc:Choice>
    <mc:Fallback xmlns="">
      <p:transition spd="slow" advTm="135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48680"/>
            <a:ext cx="8280920" cy="6201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To determine the concentration of unknown.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 </a:t>
            </a:r>
            <a:endParaRPr lang="en-US" sz="2400" i="1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concentrations w/w of glycerin in water 2%, 5%, 10%, 15%, 20% and 25% (50 ml of each one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the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𝜂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solutions by the viscometer knowing the density of each solution 1.003, 1.005, 1.018, 1.03, 1.037, 1.044 respectively. Then find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𝜂𝑟𝑒𝑙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draw curve by plotting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𝜂𝑟𝑒𝑙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conc. (w/w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concentration of unknown from the curve by measuring its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𝜂𝑟el of unknown.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line started from 1 since the viscosity of water is equal to 1 cp. The density of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glycerine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1.26 and water = 1. </a:t>
            </a:r>
          </a:p>
          <a:p>
            <a:endParaRPr lang="en-US" sz="900" dirty="0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450">
        <p:fade/>
      </p:transition>
    </mc:Choice>
    <mc:Fallback xmlns="">
      <p:transition spd="med" advTm="704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1044578"/>
                  </p:ext>
                </p:extLst>
              </p:nvPr>
            </p:nvGraphicFramePr>
            <p:xfrm>
              <a:off x="157143" y="3215533"/>
              <a:ext cx="3384376" cy="32613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73572"/>
                    <a:gridCol w="1098636"/>
                    <a:gridCol w="628512"/>
                    <a:gridCol w="883656"/>
                  </a:tblGrid>
                  <a:tr h="63595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Conc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Density of sol.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𝜼</m:t>
                                </m:r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𝒓𝒆𝒍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93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359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1.005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3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3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3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93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1044578"/>
                  </p:ext>
                </p:extLst>
              </p:nvPr>
            </p:nvGraphicFramePr>
            <p:xfrm>
              <a:off x="157143" y="3215533"/>
              <a:ext cx="3384376" cy="32613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73572"/>
                    <a:gridCol w="1098636"/>
                    <a:gridCol w="628512"/>
                    <a:gridCol w="88365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Conc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Density of sol.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0000" t="-4762" r="-145631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84138" t="-4762" r="-3448" b="-42666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1.005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ounded Rectangle 3"/>
          <p:cNvSpPr/>
          <p:nvPr/>
        </p:nvSpPr>
        <p:spPr>
          <a:xfrm>
            <a:off x="2987824" y="29952"/>
            <a:ext cx="2016224" cy="6054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alculation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4572000" y="637940"/>
            <a:ext cx="3931468" cy="1206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viscosity of water is equal to 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1cp</a:t>
            </a:r>
          </a:p>
          <a:p>
            <a:pPr algn="ctr"/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density of 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= 1.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3591706" y="2026828"/>
                <a:ext cx="5416972" cy="453650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conc 2% , if the time required for the solution  was  6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 1) and the time required for the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weter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was 5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 2) ,the calculation will be 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P1 , t1  for the solution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P2 , t2  for water</a:t>
                </a: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=           1.003*6</a:t>
                </a: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1                         1*5</a:t>
                </a: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r>
                  <a:rPr lang="ar-S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𝒓𝒆𝒍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\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1.203/</a:t>
                </a:r>
                <a:r>
                  <a:rPr lang="ar-S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1.203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the same calculation for other concentration </a:t>
                </a:r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706" y="2026828"/>
                <a:ext cx="5416972" cy="453650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95936" y="501317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22187" y="5013176"/>
            <a:ext cx="864096" cy="3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2" descr="C:\Users\mohanad alrawi\Desktop\سرى\محاضرات سرى\100px-Ubbelohd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139380" cy="23762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7743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71"/>
    </mc:Choice>
    <mc:Fallback xmlns="">
      <p:transition spd="slow" advTm="16537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936669"/>
              </p:ext>
            </p:extLst>
          </p:nvPr>
        </p:nvGraphicFramePr>
        <p:xfrm>
          <a:off x="1043608" y="548680"/>
          <a:ext cx="63367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835696" y="5445224"/>
            <a:ext cx="5760640" cy="127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Calculate the  unknown concentration  for solution if you know the relative viscosity  of unknown conc was 1.35 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07704" y="1916832"/>
            <a:ext cx="108012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87824" y="1916832"/>
            <a:ext cx="0" cy="237626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094">
        <p:fade/>
      </p:transition>
    </mc:Choice>
    <mc:Fallback xmlns="">
      <p:transition spd="med" advTm="950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88640"/>
            <a:ext cx="8496944" cy="47243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Part </a:t>
            </a:r>
            <a:r>
              <a:rPr lang="en-US" sz="2800" i="1" dirty="0" err="1" smtClean="0">
                <a:solidFill>
                  <a:srgbClr val="000000"/>
                </a:solidFill>
                <a:latin typeface="Monotype Corsiva" panose="03010101010201010101" pitchFamily="66" charset="0"/>
              </a:rPr>
              <a:t>ll</a:t>
            </a:r>
            <a:r>
              <a:rPr lang="en-US" sz="28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:  </a:t>
            </a:r>
            <a:endParaRPr lang="en-US" sz="280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en-US" sz="2000" b="1" dirty="0"/>
              <a:t>B: To determine the radius of particle by plotting </a:t>
            </a:r>
            <a:r>
              <a:rPr lang="en-US" sz="2800" b="1" dirty="0"/>
              <a:t>𝜂</a:t>
            </a:r>
            <a:r>
              <a:rPr lang="en-US" sz="2000" b="1" dirty="0"/>
              <a:t>𝑟𝑒𝑙 against molar concentration.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 Prepare different concentrations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glycerine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(w/v) then find 𝜂𝑟𝑒𝑙 of each concentration. Finally, find the radius from slope. 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*each one of the concentration must be convert to molar conc.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For 2% ( 2g\100ml)     Molar concentration=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M.wt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 1000/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=  2/ 92.09 *1000/100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0.217 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US" dirty="0"/>
          </a:p>
          <a:p>
            <a:pPr lvl="0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4005064"/>
            <a:ext cx="4608512" cy="26642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9280868"/>
                  </p:ext>
                </p:extLst>
              </p:nvPr>
            </p:nvGraphicFramePr>
            <p:xfrm>
              <a:off x="323528" y="3789040"/>
              <a:ext cx="3312369" cy="28529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/>
                    <a:gridCol w="1104123"/>
                    <a:gridCol w="1104123"/>
                  </a:tblGrid>
                  <a:tr h="64421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Conc.</a:t>
                          </a: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Molar conc.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kumimoji="0" lang="en-US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𝒓𝒆𝒍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9280868"/>
                  </p:ext>
                </p:extLst>
              </p:nvPr>
            </p:nvGraphicFramePr>
            <p:xfrm>
              <a:off x="323528" y="3789040"/>
              <a:ext cx="3312369" cy="28529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/>
                    <a:gridCol w="1104123"/>
                    <a:gridCol w="1104123"/>
                  </a:tblGrid>
                  <a:tr h="64421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Conc.</a:t>
                          </a: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Molar </a:t>
                          </a:r>
                          <a:r>
                            <a:rPr kumimoji="0" lang="en-US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conc.</a:t>
                          </a:r>
                          <a:endParaRPr kumimoji="0" lang="en-US" sz="1800" b="0" i="0" u="none" strike="noStrike" kern="1200" cap="none" spc="0" normalizeH="0" baseline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1105" t="-5660" r="-2210" b="-356604"/>
                          </a:stretch>
                        </a:blipFill>
                      </a:tcPr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06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127">
        <p:fade/>
      </p:transition>
    </mc:Choice>
    <mc:Fallback xmlns="">
      <p:transition spd="med" advTm="1601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504" y="476672"/>
                <a:ext cx="8892480" cy="61423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/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</a:t>
                </a:r>
                <a:r>
                  <a:rPr lang="en-US" sz="24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ll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C: To find the molecular weight of </a:t>
                </a:r>
                <a:r>
                  <a:rPr lang="en-US" sz="24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gelatine</a:t>
                </a:r>
                <a:r>
                  <a:rPr lang="en-US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Procedure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Prepare 50ml different concentration of </a:t>
                </a:r>
                <a:r>
                  <a:rPr lang="en-US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gelatine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(w/v) 0.2%, 0.4%, 0.6%, 0.8% from 1% (w/v) </a:t>
                </a:r>
                <a:r>
                  <a:rPr lang="en-US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gelatine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stock solution. </a:t>
                </a:r>
                <a:endParaRPr lang="en-US" sz="24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Find the 𝜂 𝑎𝑛𝑑 𝜂𝑟𝑒𝑙 of each solution by 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capillary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viscometer knowing that the density of each solution are 1.05, 1.08, 1.11, 1.2 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respectively. Then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𝜂𝑠𝑝 which is equal to (𝜂𝑟𝑒𝑙 -1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𝒓𝒆𝒅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(𝜂𝑠𝑝 </a:t>
                </a:r>
                <a:r>
                  <a:rPr lang="en-US" sz="2400" i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concentration)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versus concentration (w/v) the resulted line is then extrapolated to infinite dilution to find the intrinsic viscosity which is equal to intercept of line with y axis. </a:t>
                </a:r>
                <a:endParaRPr lang="en-US" sz="24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Find the molecular weight of </a:t>
                </a:r>
                <a:r>
                  <a:rPr lang="en-US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gelatine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equation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𝒊𝒏𝒕</m:t>
                        </m:r>
                      </m:sub>
                    </m:sSub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K=1.7 *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10-5    𝛼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 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6672"/>
                <a:ext cx="8892480" cy="61423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0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055">
        <p:fade/>
      </p:transition>
    </mc:Choice>
    <mc:Fallback xmlns="">
      <p:transition spd="med" advTm="880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97902"/>
              </p:ext>
            </p:extLst>
          </p:nvPr>
        </p:nvGraphicFramePr>
        <p:xfrm>
          <a:off x="1043608" y="836713"/>
          <a:ext cx="7296472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2059"/>
                <a:gridCol w="672117"/>
                <a:gridCol w="936104"/>
                <a:gridCol w="864096"/>
                <a:gridCol w="648072"/>
                <a:gridCol w="792088"/>
                <a:gridCol w="1103784"/>
                <a:gridCol w="1368152"/>
              </a:tblGrid>
              <a:tr h="552162">
                <a:tc>
                  <a:txBody>
                    <a:bodyPr/>
                    <a:lstStyle/>
                    <a:p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Conc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p1</a:t>
                      </a:r>
                      <a:endParaRPr kumimoji="0" lang="en-US" sz="1800" b="0" i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t1(sec)</a:t>
                      </a:r>
                      <a:endParaRPr kumimoji="0" lang="en-US" sz="1800" b="0" i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t2(sec)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water</a:t>
                      </a:r>
                      <a:endParaRPr kumimoji="0" lang="en-US" sz="1800" b="0" i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𝜂1 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𝜂𝑟𝑒𝑙 </a:t>
                      </a:r>
                      <a:endParaRPr kumimoji="0" lang="en-US" sz="1800" b="0" i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𝜂𝑠𝑝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(𝜂𝑟𝑒𝑙 -1)</a:t>
                      </a:r>
                      <a:endParaRPr kumimoji="0" lang="en-US" sz="1800" b="0" i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𝜂𝑠𝑝  /conc</a:t>
                      </a:r>
                      <a:endParaRPr kumimoji="0" lang="en-US" sz="1800" b="0" i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903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903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1.08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n-US" sz="1800" kern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903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1.11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n-US" sz="1800" kern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33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995450"/>
              </p:ext>
            </p:extLst>
          </p:nvPr>
        </p:nvGraphicFramePr>
        <p:xfrm>
          <a:off x="179512" y="33249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33337" y="6112450"/>
                <a:ext cx="3262599" cy="44969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Intercept 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𝒊𝒏𝒕</m:t>
                        </m:r>
                      </m:sub>
                    </m:sSub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37" y="6112450"/>
                <a:ext cx="3262599" cy="449699"/>
              </a:xfrm>
              <a:prstGeom prst="roundRect">
                <a:avLst/>
              </a:prstGeom>
              <a:blipFill rotWithShape="0">
                <a:blip r:embed="rId6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2987824" y="116632"/>
            <a:ext cx="2016224" cy="6054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alculation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88024" y="2876432"/>
                <a:ext cx="4140076" cy="336088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0.2%    t1=5.5 seconds </a:t>
                </a:r>
              </a:p>
              <a:p>
                <a:pPr lvl="0" algn="just"/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/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=           1.05*5.5</a:t>
                </a:r>
              </a:p>
              <a:p>
                <a:pPr lvl="0"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1                         1*5</a:t>
                </a: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=1.071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𝒓𝒆𝒍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\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=1.071\1 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=1.071</a:t>
                </a: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𝜂𝑠𝑝 = (𝜂𝑟𝑒𝑙 -1) </a:t>
                </a: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= (1.071-1)=0.071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𝒓𝒆𝒅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𝜂𝑠𝑝  /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 0.071\0.2 = 0.355</a:t>
                </a:r>
              </a:p>
              <a:p>
                <a:pPr algn="just"/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endParaRPr lang="en-US" dirty="0" smtClean="0"/>
              </a:p>
              <a:p>
                <a:pPr lvl="0" algn="just"/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876432"/>
                <a:ext cx="4140076" cy="3360880"/>
              </a:xfrm>
              <a:prstGeom prst="roundRect">
                <a:avLst/>
              </a:prstGeom>
              <a:blipFill rotWithShape="0">
                <a:blip r:embed="rId7"/>
                <a:stretch>
                  <a:fillRect b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076056" y="386104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44208" y="386104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005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115"/>
    </mc:Choice>
    <mc:Fallback xmlns="">
      <p:transition spd="slow" advTm="24211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0"/>
    </mc:Choice>
    <mc:Fallback xmlns="">
      <p:transition spd="slow" advTm="60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20" y="1415900"/>
            <a:ext cx="5256584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Viscosity: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expression of the resistance to flow of a system under an applied stress. The more viscous a liquid ,the greater  the applied force is required to make it flow at a particular rate.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2987824" y="764704"/>
            <a:ext cx="2664296" cy="554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Introduction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64" y="1628800"/>
            <a:ext cx="3491880" cy="41696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416" y="3574840"/>
            <a:ext cx="5328592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lab is concerned with the flow properties of dilute colloidal systems and the manner in which viscosity data can be used to obtain the molecular weight of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comprising the disperse phase. Viscosity studies also provide information regarding the shape of the particles in solution.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9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13"/>
    </mc:Choice>
    <mc:Fallback xmlns="">
      <p:transition spd="slow" advTm="66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4891333"/>
              </p:ext>
            </p:extLst>
          </p:nvPr>
        </p:nvGraphicFramePr>
        <p:xfrm>
          <a:off x="82758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14016" y="360122"/>
            <a:ext cx="6912768" cy="941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classify according to the type of flow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deformation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into: </a:t>
            </a:r>
          </a:p>
        </p:txBody>
      </p:sp>
      <p:sp>
        <p:nvSpPr>
          <p:cNvPr id="4" name="Oval 3"/>
          <p:cNvSpPr/>
          <p:nvPr/>
        </p:nvSpPr>
        <p:spPr>
          <a:xfrm>
            <a:off x="503548" y="2113431"/>
            <a:ext cx="288032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412168" y="4221088"/>
            <a:ext cx="360040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5781840"/>
            <a:ext cx="8208912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classification depends on whether or not their flow properties are according to the Newton's law of flow.</a:t>
            </a:r>
          </a:p>
        </p:txBody>
      </p:sp>
    </p:spTree>
    <p:extLst>
      <p:ext uri="{BB962C8B-B14F-4D97-AF65-F5344CB8AC3E}">
        <p14:creationId xmlns:p14="http://schemas.microsoft.com/office/powerpoint/2010/main" val="21395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716">
        <p:fade/>
      </p:transition>
    </mc:Choice>
    <mc:Fallback xmlns="">
      <p:transition spd="med" advTm="427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980728"/>
            <a:ext cx="3177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i="1" dirty="0">
                <a:solidFill>
                  <a:srgbClr val="728653">
                    <a:lumMod val="50000"/>
                  </a:srgbClr>
                </a:solidFill>
                <a:latin typeface="Monotype Corsiva" panose="03010101010201010101" pitchFamily="66" charset="0"/>
              </a:rPr>
              <a:t>Einstein equation </a:t>
            </a:r>
            <a:endParaRPr lang="en-US" sz="3600" b="1" i="1" dirty="0">
              <a:solidFill>
                <a:srgbClr val="72865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03648" y="1772816"/>
                <a:ext cx="6743700" cy="3998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𝜼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…………….(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endParaRPr lang="en-US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:is the viscosity of the dispersion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:is the viscosity of the dispersed medium</a:t>
                </a:r>
                <a:endParaRPr lang="en-US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:is the volume fraction of colloidal particles.</a:t>
                </a:r>
                <a:endParaRPr lang="en-US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volume fraction is defined as the volume of the particles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divided by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total volume of the dispersion. It is therefore equivalent to concentration term.</a:t>
                </a:r>
                <a:endParaRPr lang="en-US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𝝓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𝒗𝒐𝒍𝒖𝒎𝒆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𝒐𝒇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𝒑𝒂𝒓𝒕𝒊𝒄𝒍𝒆𝒔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𝒕𝒐𝒕𝒂𝒍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𝒗𝒐𝒍𝒖𝒎𝒆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𝒐𝒇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𝒅𝒊𝒔𝒑𝒆𝒓𝒔𝒊𝒐𝒏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772816"/>
                <a:ext cx="6743700" cy="3998659"/>
              </a:xfrm>
              <a:prstGeom prst="rect">
                <a:avLst/>
              </a:prstGeom>
              <a:blipFill rotWithShape="0">
                <a:blip r:embed="rId4"/>
                <a:stretch>
                  <a:fillRect l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9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913">
        <p:fade/>
      </p:transition>
    </mc:Choice>
    <mc:Fallback xmlns="">
      <p:transition spd="med" advTm="809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504" y="116632"/>
                <a:ext cx="8784976" cy="65655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Several viscosity coefficients may be defined with respect to this equation. These include relative viscosity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𝒓𝒆𝒍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specific viscosity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𝒔𝒑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intrinsic viscosity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𝒊𝒏𝒕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reduced viscosity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𝒓𝒆𝒅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𝜼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</m:d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…………….(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divided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𝜼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𝝓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……………(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𝒓𝒆𝒍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num>
                      <m:den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𝜼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𝝓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……………(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𝒔𝒑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num>
                      <m:den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𝒔𝒑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den>
                      </m:f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……………(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Since the volume fraction is directly related to concentration.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𝒓𝒆𝒅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=</m:t>
                      </m:r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𝒔𝒑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den>
                      </m:f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……………(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𝑟𝑒𝑑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𝑟𝑒𝑑𝑢𝑐𝑒𝑑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𝑣𝑖𝑠𝑐𝑜𝑠𝑖𝑡𝑦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                                                              </a:t>
                </a:r>
                <a:endParaRPr lang="en-US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784976" cy="6565580"/>
              </a:xfrm>
              <a:prstGeom prst="rect">
                <a:avLst/>
              </a:prstGeom>
              <a:blipFill rotWithShape="0">
                <a:blip r:embed="rId4"/>
                <a:stretch>
                  <a:fillRect l="-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9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957">
        <p:fade/>
      </p:transition>
    </mc:Choice>
    <mc:Fallback xmlns="">
      <p:transition spd="med" advTm="1459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14" y="1878415"/>
            <a:ext cx="3672408" cy="415408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12" y="1806407"/>
                <a:ext cx="4887121" cy="4226093"/>
              </a:xfrm>
              <a:prstGeom prst="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𝑠𝑝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plotted against conc. 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take the line extrapolated to infinite dilution, the intercept is known as the intrinsic viscosity(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used to calculate the approximate molecular weights of polymers. According to 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Kuhn-</a:t>
                </a:r>
                <a:r>
                  <a:rPr lang="en-US" sz="20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Houwink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       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𝒊𝒏𝒕</m:t>
                        </m:r>
                      </m:sub>
                    </m:sSub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              Where K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constant of the particular polymer- solvent system.                                             M = molecular weight.     </a:t>
                </a:r>
                <a:endParaRPr lang="en-US" sz="2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K=1.7 *10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=1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06407"/>
                <a:ext cx="4887121" cy="4226093"/>
              </a:xfrm>
              <a:prstGeom prst="rect">
                <a:avLst/>
              </a:prstGeom>
              <a:blipFill rotWithShape="0">
                <a:blip r:embed="rId6"/>
                <a:stretch>
                  <a:fillRect l="-740" r="-740" b="-853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96882" y="914198"/>
            <a:ext cx="8316540" cy="7092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Where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the concentration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expressed in gram of colloidal particles per 100ml of total dispersion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2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053"/>
    </mc:Choice>
    <mc:Fallback xmlns="">
      <p:transition spd="slow" advTm="163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467544" y="764704"/>
                <a:ext cx="7488832" cy="5661372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endParaRPr lang="en-US" sz="2400" b="1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𝒓𝒆𝒍</m:t>
                        </m:r>
                      </m:sub>
                    </m:sSub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we </a:t>
                </a:r>
                <a:r>
                  <a:rPr lang="en-US" dirty="0">
                    <a:solidFill>
                      <a:prstClr val="black"/>
                    </a:solidFill>
                  </a:rPr>
                  <a:t>have to divide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(viscosity of water)whatever the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medium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viscosity of water is equal to </a:t>
                </a:r>
                <a:r>
                  <a:rPr lang="en-US" b="1" dirty="0">
                    <a:solidFill>
                      <a:prstClr val="black"/>
                    </a:solidFill>
                  </a:rPr>
                  <a:t>1 cp.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endParaRPr lang="en-US" sz="3200" dirty="0" smtClean="0"/>
              </a:p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relative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viscosity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𝒓𝒆𝒍</m:t>
                        </m:r>
                      </m:sub>
                    </m:sSub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specific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viscosity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𝒔𝒑</m:t>
                            </m:r>
                          </m:sub>
                        </m:sSub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𝒓𝒆𝒍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_  1   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reduced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viscosity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𝒓𝒆𝒅</m:t>
                        </m:r>
                      </m:sub>
                    </m:sSub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𝒔𝒑</m:t>
                            </m:r>
                          </m:sub>
                        </m:sSub>
                      </m:num>
                      <m:den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C mean concentration in g/100ml </a:t>
                </a: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intrinsic viscosity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𝒊𝒏𝒕</m:t>
                        </m:r>
                      </m:sub>
                    </m:sSub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64704"/>
                <a:ext cx="7488832" cy="566137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582350"/>
      </p:ext>
    </p:extLst>
  </p:cSld>
  <p:clrMapOvr>
    <a:masterClrMapping/>
  </p:clrMapOvr>
  <p:transition spd="slow" advTm="72156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3" y="404664"/>
                <a:ext cx="3613031" cy="55430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Capillary viscometer:                                                                                                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may determine using a capillary viscometer.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viscosity of a Newtonian liquid may be determined by measuring the time required for the liquid to pass between two marks as it flows by gravity through a vertical capillary tube, known as Ostawald viscometer. The time of flow of the liquid under test is compared with the time for a liquid of known viscosity (usually water) to pass between the two marks (A---B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404664"/>
                <a:ext cx="3613031" cy="5543056"/>
              </a:xfrm>
              <a:prstGeom prst="rect">
                <a:avLst/>
              </a:prstGeom>
              <a:blipFill rotWithShape="0">
                <a:blip r:embed="rId5"/>
                <a:stretch>
                  <a:fillRect l="-3547" t="-659" r="-3547" b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15" y="404664"/>
            <a:ext cx="5184576" cy="62646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624584" y="404664"/>
            <a:ext cx="1125981" cy="50405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of liquid 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27984" y="476672"/>
            <a:ext cx="196600" cy="31495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95488" y="2132856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60332" y="3176192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59"/>
    </mc:Choice>
    <mc:Fallback xmlns="">
      <p:transition spd="slow" advTm="11275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889" y="116632"/>
                <a:ext cx="8748588" cy="405514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absolute viscosity of the unknown liquid,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determined by substituting the experimental values in the equation:</a:t>
                </a:r>
              </a:p>
              <a:p>
                <a:pPr lvl="0">
                  <a:spcAft>
                    <a:spcPts val="10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spcAft>
                    <a:spcPts val="10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viscosity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unknown liquid (</a:t>
                </a:r>
                <a:r>
                  <a:rPr lang="en-US" sz="2000" kern="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cp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viscosity of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water =1cp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</a:t>
                </a:r>
                <a:r>
                  <a:rPr lang="en-US" sz="2000" kern="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1=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density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unknown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liquid                            p</a:t>
                </a:r>
                <a:r>
                  <a:rPr lang="en-US" sz="2000" kern="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=density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water =1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kern="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1=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flow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seconds for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unknown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liquid         t</a:t>
                </a:r>
                <a:r>
                  <a:rPr lang="en-US" sz="2000" kern="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2=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flow time in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seconds for water 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en-US" sz="2800" i="1" u="sng" dirty="0" smtClean="0">
                    <a:solidFill>
                      <a:srgbClr val="000000"/>
                    </a:solidFill>
                    <a:latin typeface="Monotype Corsiva" panose="03010101010201010101" pitchFamily="66" charset="0"/>
                  </a:rPr>
                  <a:t>Units </a:t>
                </a:r>
                <a:r>
                  <a:rPr lang="en-US" sz="2800" i="1" u="sng" dirty="0">
                    <a:solidFill>
                      <a:srgbClr val="000000"/>
                    </a:solidFill>
                    <a:latin typeface="Monotype Corsiva" panose="03010101010201010101" pitchFamily="66" charset="0"/>
                  </a:rPr>
                  <a:t>of </a:t>
                </a:r>
                <a:r>
                  <a:rPr lang="en-US" sz="2800" i="1" u="sng" dirty="0" smtClean="0">
                    <a:solidFill>
                      <a:srgbClr val="000000"/>
                    </a:solidFill>
                    <a:latin typeface="Monotype Corsiva" panose="03010101010201010101" pitchFamily="66" charset="0"/>
                  </a:rPr>
                  <a:t>viscosity</a:t>
                </a:r>
                <a:endParaRPr lang="en-US" sz="2800" i="1" u="sng" dirty="0">
                  <a:solidFill>
                    <a:srgbClr val="000000"/>
                  </a:solidFill>
                  <a:latin typeface="Monotype Corsiva" panose="03010101010201010101" pitchFamily="66" charset="0"/>
                </a:endParaRPr>
              </a:p>
              <a:p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Poise and centipoise                                                                                                                              1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cp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0.01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poise</a:t>
                </a:r>
                <a:endPara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9" y="116632"/>
                <a:ext cx="8748588" cy="4055149"/>
              </a:xfrm>
              <a:prstGeom prst="rect">
                <a:avLst/>
              </a:prstGeom>
              <a:blipFill rotWithShape="0">
                <a:blip r:embed="rId4"/>
                <a:stretch>
                  <a:fillRect l="-1251" t="-448" r="-3753" b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27784" y="4293173"/>
            <a:ext cx="342433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Experimental work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509" y="4919054"/>
            <a:ext cx="871296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32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Part l: bring water, glycerin, 1% gelatin solution and prepare volumetric flask (50cc), pipette, capillary viscometer (suspended level viscometer). </a:t>
            </a:r>
          </a:p>
        </p:txBody>
      </p:sp>
    </p:spTree>
    <p:extLst>
      <p:ext uri="{BB962C8B-B14F-4D97-AF65-F5344CB8AC3E}">
        <p14:creationId xmlns:p14="http://schemas.microsoft.com/office/powerpoint/2010/main" val="22565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38"/>
    </mc:Choice>
    <mc:Fallback xmlns="">
      <p:transition spd="slow" advTm="10363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5.9|1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2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9|2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1361</TotalTime>
  <Words>754</Words>
  <Application>Microsoft Office PowerPoint</Application>
  <PresentationFormat>On-screen Show (4:3)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Constantia</vt:lpstr>
      <vt:lpstr>Monotype Corsiva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Buffer solutions</dc:title>
  <dc:creator>Ameera</dc:creator>
  <cp:lastModifiedBy>Yasser kadhim</cp:lastModifiedBy>
  <cp:revision>262</cp:revision>
  <dcterms:created xsi:type="dcterms:W3CDTF">2006-08-16T00:00:00Z</dcterms:created>
  <dcterms:modified xsi:type="dcterms:W3CDTF">2020-06-08T19:25:31Z</dcterms:modified>
</cp:coreProperties>
</file>