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4" r:id="rId9"/>
    <p:sldId id="265"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68" d="100"/>
          <a:sy n="68" d="100"/>
        </p:scale>
        <p:origin x="-14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D8BD707-D9CF-40AE-B4C6-C98DA3205C09}" type="datetimeFigureOut">
              <a:rPr lang="en-US" smtClean="0"/>
              <a:pPr/>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D8BD707-D9CF-40AE-B4C6-C98DA3205C09}" type="datetimeFigureOut">
              <a:rPr lang="en-US" smtClean="0"/>
              <a:pPr/>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D8BD707-D9CF-40AE-B4C6-C98DA3205C09}" type="datetimeFigureOut">
              <a:rPr lang="en-US" smtClean="0"/>
              <a:pPr/>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D8BD707-D9CF-40AE-B4C6-C98DA3205C09}" type="datetimeFigureOut">
              <a:rPr lang="en-US" smtClean="0"/>
              <a:pPr/>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D8BD707-D9CF-40AE-B4C6-C98DA3205C09}" type="datetimeFigureOut">
              <a:rPr lang="en-US" smtClean="0"/>
              <a:pPr/>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D8BD707-D9CF-40AE-B4C6-C98DA3205C09}" type="datetimeFigureOut">
              <a:rPr lang="en-US" smtClean="0"/>
              <a:pPr/>
              <a:t>9/4/2021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D8BD707-D9CF-40AE-B4C6-C98DA3205C09}" type="datetimeFigureOut">
              <a:rPr lang="en-US" smtClean="0"/>
              <a:pPr/>
              <a:t>9/4/2021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8BD707-D9CF-40AE-B4C6-C98DA3205C09}" type="datetimeFigureOut">
              <a:rPr lang="en-US" smtClean="0"/>
              <a:pPr/>
              <a:t>9/4/2021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533400"/>
            <a:ext cx="8382000" cy="4955203"/>
          </a:xfrm>
          <a:prstGeom prst="rect">
            <a:avLst/>
          </a:prstGeom>
        </p:spPr>
        <p:txBody>
          <a:bodyPr wrap="square">
            <a:spAutoFit/>
          </a:bodyPr>
          <a:lstStyle/>
          <a:p>
            <a:pPr algn="ctr"/>
            <a:r>
              <a:rPr lang="en-US" sz="3600" b="1" cap="all" dirty="0">
                <a:latin typeface="Times New Roman" panose="02020603050405020304" pitchFamily="18" charset="0"/>
                <a:cs typeface="Times New Roman" panose="02020603050405020304" pitchFamily="18" charset="0"/>
              </a:rPr>
              <a:t>Preparation of aniline</a:t>
            </a:r>
          </a:p>
          <a:p>
            <a:endParaRPr lang="en-US" sz="2800" dirty="0" smtClean="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Aniline </a:t>
            </a:r>
            <a:r>
              <a:rPr lang="en-US" sz="2800" dirty="0">
                <a:latin typeface="Times New Roman" panose="02020603050405020304" pitchFamily="18" charset="0"/>
                <a:cs typeface="Times New Roman" panose="02020603050405020304" pitchFamily="18" charset="0"/>
              </a:rPr>
              <a:t>is primary aromatic amine. It is prepared from the reduction of nitrobenzene where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 is added to a mixture of nitrobenzene and reducing metal (usually granulated tin), also we can use Fe, Zn, FeSO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and SnCl</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(stannous chloride) instead of tin.</a:t>
            </a:r>
          </a:p>
          <a:p>
            <a:pPr algn="just"/>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reduction is carried out step by step to give various intermediates and products.</a:t>
            </a:r>
          </a:p>
          <a:p>
            <a:pPr algn="just"/>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nature of these products depends on reducing agent and the condition whether acidity or basicity.</a:t>
            </a:r>
          </a:p>
        </p:txBody>
      </p:sp>
    </p:spTree>
    <p:extLst>
      <p:ext uri="{BB962C8B-B14F-4D97-AF65-F5344CB8AC3E}">
        <p14:creationId xmlns:p14="http://schemas.microsoft.com/office/powerpoint/2010/main" val="3252485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8077200" cy="5262979"/>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Procedure:</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Put 5 ml nitrobenzene in flask.</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Add granulated tin.</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Add 25 ml </a:t>
            </a:r>
            <a:r>
              <a:rPr lang="en-US" sz="2400" dirty="0" err="1">
                <a:latin typeface="Times New Roman" panose="02020603050405020304" pitchFamily="18" charset="0"/>
                <a:cs typeface="Times New Roman" panose="02020603050405020304" pitchFamily="18" charset="0"/>
              </a:rPr>
              <a:t>HCl</a:t>
            </a:r>
            <a:r>
              <a:rPr lang="en-US" sz="2400" dirty="0">
                <a:latin typeface="Times New Roman" panose="02020603050405020304" pitchFamily="18" charset="0"/>
                <a:cs typeface="Times New Roman" panose="02020603050405020304" pitchFamily="18" charset="0"/>
              </a:rPr>
              <a:t> gradually, insert thermometer, swirl well to promote reaction in 3-phase reaction mixture. Let warm until temperature reaches 55-60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Cool in ice bath to prevent rising above 60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Continue swirling and cooling for 15 min.</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Remove and wash the thermometer.</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After steam distillation, add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then add </a:t>
            </a:r>
            <a:r>
              <a:rPr lang="en-US" sz="2400" dirty="0" err="1">
                <a:latin typeface="Times New Roman" panose="02020603050405020304" pitchFamily="18" charset="0"/>
                <a:cs typeface="Times New Roman" panose="02020603050405020304" pitchFamily="18" charset="0"/>
              </a:rPr>
              <a:t>NaCl</a:t>
            </a:r>
            <a:r>
              <a:rPr lang="en-US" sz="2400" dirty="0">
                <a:latin typeface="Times New Roman" panose="02020603050405020304" pitchFamily="18" charset="0"/>
                <a:cs typeface="Times New Roman" panose="02020603050405020304" pitchFamily="18" charset="0"/>
              </a:rPr>
              <a:t>, pour the mixture in </a:t>
            </a:r>
            <a:r>
              <a:rPr lang="en-US" sz="2400" dirty="0" err="1">
                <a:latin typeface="Times New Roman" panose="02020603050405020304" pitchFamily="18" charset="0"/>
                <a:cs typeface="Times New Roman" panose="02020603050405020304" pitchFamily="18" charset="0"/>
              </a:rPr>
              <a:t>separatory</a:t>
            </a:r>
            <a:r>
              <a:rPr lang="en-US" sz="2400" dirty="0">
                <a:latin typeface="Times New Roman" panose="02020603050405020304" pitchFamily="18" charset="0"/>
                <a:cs typeface="Times New Roman" panose="02020603050405020304" pitchFamily="18" charset="0"/>
              </a:rPr>
              <a:t> funnel. </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Extract with benzene. Take upper layer, pass through anhydrous sod. sulfate, then separate benzene from aniline by steam distillation.</a:t>
            </a:r>
          </a:p>
        </p:txBody>
      </p:sp>
    </p:spTree>
    <p:extLst>
      <p:ext uri="{BB962C8B-B14F-4D97-AF65-F5344CB8AC3E}">
        <p14:creationId xmlns:p14="http://schemas.microsoft.com/office/powerpoint/2010/main" val="1079241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14400"/>
            <a:ext cx="8382000" cy="4832092"/>
          </a:xfrm>
          <a:prstGeom prst="rect">
            <a:avLst/>
          </a:prstGeom>
        </p:spPr>
        <p:txBody>
          <a:bodyPr wrap="square">
            <a:spAutoFit/>
          </a:bodyPr>
          <a:lstStyle/>
          <a:p>
            <a:pPr lvl="0" algn="ctr"/>
            <a:r>
              <a:rPr lang="en-US" sz="2800" dirty="0">
                <a:latin typeface="Times New Roman" panose="02020603050405020304" pitchFamily="18" charset="0"/>
                <a:cs typeface="Times New Roman" panose="02020603050405020304" pitchFamily="18" charset="0"/>
              </a:rPr>
              <a:t>In case of using acidic solution:</a:t>
            </a:r>
          </a:p>
          <a:p>
            <a:pPr algn="ctr"/>
            <a:r>
              <a:rPr lang="en-US" sz="2800" dirty="0">
                <a:latin typeface="Times New Roman" panose="02020603050405020304" pitchFamily="18" charset="0"/>
                <a:cs typeface="Times New Roman" panose="02020603050405020304" pitchFamily="18" charset="0"/>
              </a:rPr>
              <a:t>Sn + 2HCl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SnCl</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+2H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SnCl</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+ 2HCl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SnCl</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+ 2H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3FeSO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+ 3HCl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Fe</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(SO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a:t>
            </a:r>
            <a:r>
              <a:rPr lang="en-US" sz="2800"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 + FeCl</a:t>
            </a:r>
            <a:r>
              <a:rPr lang="en-US" sz="2800"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 + 3H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aniline is obtained as salt form (aniline chloride), the free amine is liberated by the addition of base (usually </a:t>
            </a:r>
            <a:r>
              <a:rPr lang="en-US" sz="2800" dirty="0" err="1">
                <a:latin typeface="Times New Roman" panose="02020603050405020304" pitchFamily="18" charset="0"/>
                <a:cs typeface="Times New Roman" panose="02020603050405020304" pitchFamily="18" charset="0"/>
              </a:rPr>
              <a:t>NaOH</a:t>
            </a:r>
            <a:r>
              <a:rPr lang="en-US" sz="2800" dirty="0">
                <a:latin typeface="Times New Roman" panose="02020603050405020304" pitchFamily="18" charset="0"/>
                <a:cs typeface="Times New Roman" panose="02020603050405020304" pitchFamily="18" charset="0"/>
              </a:rPr>
              <a:t>) and then steam distilled from the reaction mixture. The crude amine (aniline) is generally contaminated with some unreacted nitrobenzene from which it can be separated by taking advantage of the basic property of amines.</a:t>
            </a:r>
          </a:p>
        </p:txBody>
      </p:sp>
    </p:spTree>
    <p:extLst>
      <p:ext uri="{BB962C8B-B14F-4D97-AF65-F5344CB8AC3E}">
        <p14:creationId xmlns:p14="http://schemas.microsoft.com/office/powerpoint/2010/main" val="2067342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86800" cy="3970318"/>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amine is soluble in the dil. Mineral acid</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        Nitrobenzene </a:t>
            </a:r>
            <a:r>
              <a:rPr lang="en-US" sz="2800" dirty="0">
                <a:latin typeface="Times New Roman" panose="02020603050405020304" pitchFamily="18" charset="0"/>
                <a:cs typeface="Times New Roman" panose="02020603050405020304" pitchFamily="18" charset="0"/>
              </a:rPr>
              <a:t>is not soluble because it is neutral, and aniline is base and therefore we add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 to separate aniline from nitrobenzene.</a:t>
            </a:r>
          </a:p>
          <a:p>
            <a:pPr algn="ctr"/>
            <a:r>
              <a:rPr lang="en-US" sz="2800" dirty="0">
                <a:latin typeface="Times New Roman" panose="02020603050405020304" pitchFamily="18" charset="0"/>
                <a:cs typeface="Times New Roman" panose="02020603050405020304" pitchFamily="18" charset="0"/>
              </a:rPr>
              <a:t>2C</a:t>
            </a:r>
            <a:r>
              <a:rPr lang="en-US" sz="2800" baseline="-25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H</a:t>
            </a:r>
            <a:r>
              <a:rPr lang="en-US" sz="2800" baseline="-25000" dirty="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NO</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+ 3Sn + 12HCl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2C</a:t>
            </a:r>
            <a:r>
              <a:rPr lang="en-US" sz="2800" baseline="-25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H</a:t>
            </a:r>
            <a:r>
              <a:rPr lang="en-US" sz="2800" baseline="-25000" dirty="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NH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 </a:t>
            </a:r>
            <a:r>
              <a:rPr lang="en-US" sz="2800" dirty="0" smtClean="0">
                <a:latin typeface="Times New Roman" panose="02020603050405020304" pitchFamily="18" charset="0"/>
                <a:cs typeface="Times New Roman" panose="02020603050405020304" pitchFamily="18" charset="0"/>
              </a:rPr>
              <a:t>3SnCl</a:t>
            </a:r>
            <a:r>
              <a:rPr lang="en-US" sz="2800" baseline="-25000" dirty="0" smtClean="0">
                <a:latin typeface="Times New Roman" panose="02020603050405020304" pitchFamily="18" charset="0"/>
                <a:cs typeface="Times New Roman" panose="02020603050405020304" pitchFamily="18" charset="0"/>
              </a:rPr>
              <a:t>4</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+ 4H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O</a:t>
            </a:r>
          </a:p>
          <a:p>
            <a:pPr algn="ctr"/>
            <a:r>
              <a:rPr lang="en-US" sz="2800" dirty="0">
                <a:latin typeface="Times New Roman" panose="02020603050405020304" pitchFamily="18" charset="0"/>
                <a:cs typeface="Times New Roman" panose="02020603050405020304" pitchFamily="18" charset="0"/>
              </a:rPr>
              <a:t>Nitrobenzene  Tin			 Aniline    </a:t>
            </a:r>
            <a:r>
              <a:rPr lang="en-US" sz="2800" dirty="0" err="1">
                <a:latin typeface="Times New Roman" panose="02020603050405020304" pitchFamily="18" charset="0"/>
                <a:cs typeface="Times New Roman" panose="02020603050405020304" pitchFamily="18" charset="0"/>
              </a:rPr>
              <a:t>st.</a:t>
            </a:r>
            <a:r>
              <a:rPr lang="en-US" sz="2800" dirty="0">
                <a:latin typeface="Times New Roman" panose="02020603050405020304" pitchFamily="18" charset="0"/>
                <a:cs typeface="Times New Roman" panose="02020603050405020304" pitchFamily="18" charset="0"/>
              </a:rPr>
              <a:t> chloride</a:t>
            </a:r>
          </a:p>
          <a:p>
            <a:pPr algn="ctr"/>
            <a:r>
              <a:rPr lang="en-US" sz="2800" dirty="0">
                <a:latin typeface="Times New Roman" panose="02020603050405020304" pitchFamily="18" charset="0"/>
                <a:cs typeface="Times New Roman" panose="02020603050405020304" pitchFamily="18" charset="0"/>
              </a:rPr>
              <a:t>Sn + 4HCl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SnCl</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+ 4H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ct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6</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5</a:t>
            </a:r>
            <a:r>
              <a:rPr lang="en-US" sz="2800" dirty="0" smtClean="0">
                <a:latin typeface="Times New Roman" panose="02020603050405020304" pitchFamily="18" charset="0"/>
                <a:cs typeface="Times New Roman" panose="02020603050405020304" pitchFamily="18" charset="0"/>
              </a:rPr>
              <a:t>NO</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 + 6H</a:t>
            </a:r>
            <a:r>
              <a:rPr lang="en-US" sz="2800" baseline="300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sym typeface="Symbol"/>
              </a:rPr>
              <a:t></a:t>
            </a:r>
            <a:r>
              <a:rPr lang="en-US" sz="2800" dirty="0" smtClean="0">
                <a:latin typeface="Times New Roman" panose="02020603050405020304" pitchFamily="18" charset="0"/>
                <a:cs typeface="Times New Roman" panose="02020603050405020304" pitchFamily="18" charset="0"/>
              </a:rPr>
              <a:t> C</a:t>
            </a:r>
            <a:r>
              <a:rPr lang="en-US" sz="2800" baseline="-25000" dirty="0" smtClean="0">
                <a:latin typeface="Times New Roman" panose="02020603050405020304" pitchFamily="18" charset="0"/>
                <a:cs typeface="Times New Roman" panose="02020603050405020304" pitchFamily="18" charset="0"/>
              </a:rPr>
              <a:t>6</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5</a:t>
            </a:r>
            <a:r>
              <a:rPr lang="en-US" sz="2800" dirty="0" smtClean="0">
                <a:latin typeface="Times New Roman" panose="02020603050405020304" pitchFamily="18" charset="0"/>
                <a:cs typeface="Times New Roman" panose="02020603050405020304" pitchFamily="18" charset="0"/>
              </a:rPr>
              <a:t>NH</a:t>
            </a:r>
            <a:r>
              <a:rPr lang="en-US" sz="2800" baseline="-25000" dirty="0" smtClean="0">
                <a:latin typeface="Times New Roman" panose="02020603050405020304" pitchFamily="18" charset="0"/>
                <a:cs typeface="Times New Roman" panose="02020603050405020304" pitchFamily="18" charset="0"/>
              </a:rPr>
              <a:t>2 </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2H</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O</a:t>
            </a:r>
            <a:endParaRPr lang="en-US" sz="2800" dirty="0">
              <a:latin typeface="Times New Roman" panose="02020603050405020304" pitchFamily="18" charset="0"/>
              <a:cs typeface="Times New Roman" panose="02020603050405020304" pitchFamily="18" charset="0"/>
            </a:endParaRPr>
          </a:p>
          <a:p>
            <a:pPr algn="ctr"/>
            <a:r>
              <a:rPr lang="en-US" sz="2800" baseline="-250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557011" y="3915064"/>
            <a:ext cx="7924800" cy="1384995"/>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The 6H</a:t>
            </a:r>
            <a:r>
              <a:rPr lang="en-US" sz="2800" baseline="300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are required for the reduction of one nitro group, and the reduction of nitrobenzene is going through 3 steps as follows: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5" name="Object 4"/>
          <p:cNvGraphicFramePr>
            <a:graphicFrameLocks noChangeAspect="1"/>
          </p:cNvGraphicFramePr>
          <p:nvPr>
            <p:extLst>
              <p:ext uri="{D42A27DB-BD31-4B8C-83A1-F6EECF244321}">
                <p14:modId xmlns:p14="http://schemas.microsoft.com/office/powerpoint/2010/main" val="2101097641"/>
              </p:ext>
            </p:extLst>
          </p:nvPr>
        </p:nvGraphicFramePr>
        <p:xfrm>
          <a:off x="1447800" y="5237169"/>
          <a:ext cx="5688798" cy="1620831"/>
        </p:xfrm>
        <a:graphic>
          <a:graphicData uri="http://schemas.openxmlformats.org/presentationml/2006/ole">
            <mc:AlternateContent xmlns:mc="http://schemas.openxmlformats.org/markup-compatibility/2006">
              <mc:Choice xmlns:v="urn:schemas-microsoft-com:vml" Requires="v">
                <p:oleObj spid="_x0000_s1059" name="CS ChemDraw Drawing" r:id="rId3" imgW="4048760" imgH="1148080" progId="">
                  <p:embed/>
                </p:oleObj>
              </mc:Choice>
              <mc:Fallback>
                <p:oleObj name="CS ChemDraw Drawing" r:id="rId3" imgW="4048760" imgH="1148080" progId="">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5237169"/>
                        <a:ext cx="5688798" cy="16208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60853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0"/>
            <a:ext cx="8382000" cy="5632311"/>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   After </a:t>
            </a:r>
            <a:r>
              <a:rPr lang="en-US" sz="2400" dirty="0">
                <a:latin typeface="Times New Roman" panose="02020603050405020304" pitchFamily="18" charset="0"/>
                <a:cs typeface="Times New Roman" panose="02020603050405020304" pitchFamily="18" charset="0"/>
              </a:rPr>
              <a:t>preparation of aniline, it is present as a white-yellow colored complex called aniline </a:t>
            </a:r>
            <a:r>
              <a:rPr lang="en-US" sz="2400" dirty="0" err="1">
                <a:latin typeface="Times New Roman" panose="02020603050405020304" pitchFamily="18" charset="0"/>
                <a:cs typeface="Times New Roman" panose="02020603050405020304" pitchFamily="18" charset="0"/>
              </a:rPr>
              <a:t>chlorostannate</a:t>
            </a:r>
            <a:r>
              <a:rPr lang="en-US" sz="2400" dirty="0">
                <a:latin typeface="Times New Roman" panose="02020603050405020304" pitchFamily="18" charset="0"/>
                <a:cs typeface="Times New Roman" panose="02020603050405020304" pitchFamily="18" charset="0"/>
              </a:rPr>
              <a:t> (C</a:t>
            </a:r>
            <a:r>
              <a:rPr lang="en-US" sz="2400" baseline="-25000" dirty="0">
                <a:latin typeface="Times New Roman" panose="02020603050405020304" pitchFamily="18" charset="0"/>
                <a:cs typeface="Times New Roman" panose="02020603050405020304" pitchFamily="18" charset="0"/>
              </a:rPr>
              <a:t>6</a:t>
            </a:r>
            <a:r>
              <a:rPr lang="en-US" sz="2400" dirty="0">
                <a:latin typeface="Times New Roman" panose="02020603050405020304" pitchFamily="18" charset="0"/>
                <a:cs typeface="Times New Roman" panose="02020603050405020304" pitchFamily="18" charset="0"/>
              </a:rPr>
              <a:t>H</a:t>
            </a:r>
            <a:r>
              <a:rPr lang="en-US" sz="2400" baseline="-25000" dirty="0">
                <a:latin typeface="Times New Roman" panose="02020603050405020304" pitchFamily="18" charset="0"/>
                <a:cs typeface="Times New Roman" panose="02020603050405020304" pitchFamily="18" charset="0"/>
              </a:rPr>
              <a:t>5</a:t>
            </a:r>
            <a:r>
              <a:rPr lang="en-US" sz="2400" dirty="0">
                <a:latin typeface="Times New Roman" panose="02020603050405020304" pitchFamily="18" charset="0"/>
                <a:cs typeface="Times New Roman" panose="02020603050405020304" pitchFamily="18" charset="0"/>
              </a:rPr>
              <a:t>NH</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)HCl.SnCl</a:t>
            </a:r>
            <a:r>
              <a:rPr lang="en-US" sz="2400" baseline="-25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Aniline will be separated from this complex by the addition of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   Sometimes</a:t>
            </a:r>
            <a:r>
              <a:rPr lang="en-US" sz="2400" dirty="0">
                <a:latin typeface="Times New Roman" panose="02020603050405020304" pitchFamily="18" charset="0"/>
                <a:cs typeface="Times New Roman" panose="02020603050405020304" pitchFamily="18" charset="0"/>
              </a:rPr>
              <a:t>, double salt will be formed during the reaction (</a:t>
            </a:r>
            <a:r>
              <a:rPr lang="en-US" sz="2400" dirty="0" smtClean="0">
                <a:latin typeface="Times New Roman" panose="02020603050405020304" pitchFamily="18" charset="0"/>
                <a:cs typeface="Times New Roman" panose="02020603050405020304" pitchFamily="18" charset="0"/>
              </a:rPr>
              <a:t>C</a:t>
            </a:r>
            <a:r>
              <a:rPr lang="en-US" sz="2400" baseline="-25000" dirty="0" smtClean="0">
                <a:latin typeface="Times New Roman" panose="02020603050405020304" pitchFamily="18" charset="0"/>
                <a:cs typeface="Times New Roman" panose="02020603050405020304" pitchFamily="18" charset="0"/>
              </a:rPr>
              <a:t>6</a:t>
            </a:r>
            <a:r>
              <a:rPr lang="en-US" sz="2400" dirty="0" smtClean="0">
                <a:latin typeface="Times New Roman" panose="02020603050405020304" pitchFamily="18" charset="0"/>
                <a:cs typeface="Times New Roman" panose="02020603050405020304" pitchFamily="18" charset="0"/>
              </a:rPr>
              <a:t>H</a:t>
            </a:r>
            <a:r>
              <a:rPr lang="en-US" sz="2400" baseline="-25000" dirty="0" smtClean="0">
                <a:latin typeface="Times New Roman" panose="02020603050405020304" pitchFamily="18" charset="0"/>
                <a:cs typeface="Times New Roman" panose="02020603050405020304" pitchFamily="18" charset="0"/>
              </a:rPr>
              <a:t>5</a:t>
            </a:r>
            <a:r>
              <a:rPr lang="en-US" sz="2400" dirty="0" smtClean="0">
                <a:latin typeface="Times New Roman" panose="02020603050405020304" pitchFamily="18" charset="0"/>
                <a:cs typeface="Times New Roman" panose="02020603050405020304" pitchFamily="18" charset="0"/>
              </a:rPr>
              <a:t>NH</a:t>
            </a:r>
            <a:r>
              <a:rPr lang="en-US" sz="2400" baseline="-25000" dirty="0" smtClean="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a:t>
            </a:r>
            <a:r>
              <a:rPr lang="en-US" sz="2400" baseline="-25000" dirty="0" smtClean="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SnCl</a:t>
            </a:r>
            <a:r>
              <a:rPr lang="en-US" sz="2400" baseline="-25000" dirty="0" smtClean="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This double salt may decompose by the addition of excess amount of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thus, both aniline </a:t>
            </a:r>
            <a:r>
              <a:rPr lang="en-US" sz="2400" dirty="0" err="1">
                <a:latin typeface="Times New Roman" panose="02020603050405020304" pitchFamily="18" charset="0"/>
                <a:cs typeface="Times New Roman" panose="02020603050405020304" pitchFamily="18" charset="0"/>
              </a:rPr>
              <a:t>chlorostannate</a:t>
            </a:r>
            <a:r>
              <a:rPr lang="en-US" sz="2400" dirty="0">
                <a:latin typeface="Times New Roman" panose="02020603050405020304" pitchFamily="18" charset="0"/>
                <a:cs typeface="Times New Roman" panose="02020603050405020304" pitchFamily="18" charset="0"/>
              </a:rPr>
              <a:t> and the double salt will breakdown to aniline by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addition of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will converts the tin into water soluble stannite and </a:t>
            </a:r>
            <a:r>
              <a:rPr lang="en-US" sz="2400" dirty="0" err="1">
                <a:latin typeface="Times New Roman" panose="02020603050405020304" pitchFamily="18" charset="0"/>
                <a:cs typeface="Times New Roman" panose="02020603050405020304" pitchFamily="18" charset="0"/>
              </a:rPr>
              <a:t>stannate</a:t>
            </a:r>
            <a:r>
              <a:rPr lang="en-US" sz="2400" dirty="0">
                <a:latin typeface="Times New Roman" panose="02020603050405020304" pitchFamily="18" charset="0"/>
                <a:cs typeface="Times New Roman" panose="02020603050405020304" pitchFamily="18" charset="0"/>
              </a:rPr>
              <a:t> salt.</a:t>
            </a:r>
          </a:p>
          <a:p>
            <a:pPr algn="just"/>
            <a:r>
              <a:rPr lang="en-US" sz="2400" dirty="0">
                <a:latin typeface="Times New Roman" panose="02020603050405020304" pitchFamily="18" charset="0"/>
                <a:cs typeface="Times New Roman" panose="02020603050405020304" pitchFamily="18" charset="0"/>
              </a:rPr>
              <a:t>SnCl</a:t>
            </a:r>
            <a:r>
              <a:rPr lang="en-US" sz="2400" baseline="-25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2NaOH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 Na</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SnO</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stannate</a:t>
            </a:r>
            <a:r>
              <a:rPr lang="en-US" sz="2400" dirty="0">
                <a:latin typeface="Times New Roman" panose="02020603050405020304" pitchFamily="18" charset="0"/>
                <a:cs typeface="Times New Roman" panose="02020603050405020304" pitchFamily="18" charset="0"/>
              </a:rPr>
              <a:t>) or Na</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SnO</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(stannite)</a:t>
            </a:r>
          </a:p>
          <a:p>
            <a:pPr algn="just"/>
            <a:r>
              <a:rPr lang="en-US" sz="2400" dirty="0" smtClean="0">
                <a:latin typeface="Times New Roman" panose="02020603050405020304" pitchFamily="18" charset="0"/>
                <a:cs typeface="Times New Roman" panose="02020603050405020304" pitchFamily="18" charset="0"/>
              </a:rPr>
              <a:t>    Also</a:t>
            </a:r>
            <a:r>
              <a:rPr lang="en-US" sz="2400" dirty="0">
                <a:latin typeface="Times New Roman" panose="02020603050405020304" pitchFamily="18" charset="0"/>
                <a:cs typeface="Times New Roman" panose="02020603050405020304" pitchFamily="18" charset="0"/>
              </a:rPr>
              <a:t>, insoluble impurities derived from the tin may be formed so aniline could be purified using steam distillation, then dry and distill again.</a:t>
            </a:r>
          </a:p>
        </p:txBody>
      </p:sp>
    </p:spTree>
    <p:extLst>
      <p:ext uri="{BB962C8B-B14F-4D97-AF65-F5344CB8AC3E}">
        <p14:creationId xmlns:p14="http://schemas.microsoft.com/office/powerpoint/2010/main" val="3281099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609600"/>
            <a:ext cx="8305800" cy="830997"/>
          </a:xfrm>
          <a:prstGeom prst="rect">
            <a:avLst/>
          </a:prstGeom>
        </p:spPr>
        <p:txBody>
          <a:bodyPr wrap="square">
            <a:spAutoFit/>
          </a:bodyPr>
          <a:lstStyle/>
          <a:p>
            <a:pPr lvl="0"/>
            <a:r>
              <a:rPr lang="en-US" sz="2400" dirty="0">
                <a:latin typeface="Times New Roman" panose="02020603050405020304" pitchFamily="18" charset="0"/>
                <a:cs typeface="Times New Roman" panose="02020603050405020304" pitchFamily="18" charset="0"/>
              </a:rPr>
              <a:t>In case of using basic condition:</a:t>
            </a:r>
          </a:p>
          <a:p>
            <a:r>
              <a:rPr lang="en-US" sz="2400" dirty="0">
                <a:latin typeface="Times New Roman" panose="02020603050405020304" pitchFamily="18" charset="0"/>
                <a:cs typeface="Times New Roman" panose="02020603050405020304" pitchFamily="18" charset="0"/>
              </a:rPr>
              <a:t>SnCl</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 Sn(OH)</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(excess)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 Na</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Sn(OH)</a:t>
            </a:r>
            <a:r>
              <a:rPr lang="en-US" sz="2400" baseline="-25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a:t>
            </a:r>
          </a:p>
        </p:txBody>
      </p:sp>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7" name="Object 6"/>
          <p:cNvGraphicFramePr>
            <a:graphicFrameLocks noChangeAspect="1"/>
          </p:cNvGraphicFramePr>
          <p:nvPr>
            <p:extLst>
              <p:ext uri="{D42A27DB-BD31-4B8C-83A1-F6EECF244321}">
                <p14:modId xmlns:p14="http://schemas.microsoft.com/office/powerpoint/2010/main" val="3103134598"/>
              </p:ext>
            </p:extLst>
          </p:nvPr>
        </p:nvGraphicFramePr>
        <p:xfrm>
          <a:off x="1219200" y="1828800"/>
          <a:ext cx="6324600" cy="2070100"/>
        </p:xfrm>
        <a:graphic>
          <a:graphicData uri="http://schemas.openxmlformats.org/presentationml/2006/ole">
            <mc:AlternateContent xmlns:mc="http://schemas.openxmlformats.org/markup-compatibility/2006">
              <mc:Choice xmlns:v="urn:schemas-microsoft-com:vml" Requires="v">
                <p:oleObj spid="_x0000_s2084" name="CS ChemDraw Drawing" r:id="rId3" imgW="5648960" imgH="1844040" progId="">
                  <p:embed/>
                </p:oleObj>
              </mc:Choice>
              <mc:Fallback>
                <p:oleObj name="CS ChemDraw Drawing" r:id="rId3" imgW="5648960" imgH="1844040" progId="">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828800"/>
                        <a:ext cx="63246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609600" y="4114800"/>
            <a:ext cx="8305800" cy="830997"/>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These are undesirable by-products which reduce the amount of yield.</a:t>
            </a:r>
            <a:endParaRPr lang="ar-IQ"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273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1"/>
            <a:ext cx="8153400" cy="3416320"/>
          </a:xfrm>
          <a:prstGeom prst="rect">
            <a:avLst/>
          </a:prstGeom>
        </p:spPr>
        <p:txBody>
          <a:bodyPr wrap="square">
            <a:spAutoFit/>
          </a:bodyPr>
          <a:lstStyle/>
          <a:p>
            <a:pPr algn="just"/>
            <a:r>
              <a:rPr lang="en-US" sz="2400" b="1" i="1" dirty="0">
                <a:latin typeface="Times New Roman" panose="02020603050405020304" pitchFamily="18" charset="0"/>
                <a:cs typeface="Times New Roman" panose="02020603050405020304" pitchFamily="18" charset="0"/>
              </a:rPr>
              <a:t>Properties of aniline:</a:t>
            </a:r>
          </a:p>
          <a:p>
            <a:pPr algn="just"/>
            <a:r>
              <a:rPr lang="en-US" sz="2400" dirty="0" smtClean="0">
                <a:latin typeface="Times New Roman" panose="02020603050405020304" pitchFamily="18" charset="0"/>
                <a:cs typeface="Times New Roman" panose="02020603050405020304" pitchFamily="18" charset="0"/>
              </a:rPr>
              <a:t>    Aniline </a:t>
            </a:r>
            <a:r>
              <a:rPr lang="en-US" sz="2400" dirty="0">
                <a:latin typeface="Times New Roman" panose="02020603050405020304" pitchFamily="18" charset="0"/>
                <a:cs typeface="Times New Roman" panose="02020603050405020304" pitchFamily="18" charset="0"/>
              </a:rPr>
              <a:t>is appreciably (slightly) soluble in water, it has solubility of 3 %, so it must be salted out by saturating the </a:t>
            </a:r>
            <a:r>
              <a:rPr lang="en-US" sz="2400" dirty="0" smtClean="0">
                <a:latin typeface="Times New Roman" panose="02020603050405020304" pitchFamily="18" charset="0"/>
                <a:cs typeface="Times New Roman" panose="02020603050405020304" pitchFamily="18" charset="0"/>
              </a:rPr>
              <a:t>          distillate </a:t>
            </a:r>
            <a:r>
              <a:rPr lang="en-US" sz="2400" dirty="0">
                <a:latin typeface="Times New Roman" panose="02020603050405020304" pitchFamily="18" charset="0"/>
                <a:cs typeface="Times New Roman" panose="02020603050405020304" pitchFamily="18" charset="0"/>
              </a:rPr>
              <a:t>with </a:t>
            </a:r>
            <a:r>
              <a:rPr lang="en-US" sz="2400" dirty="0" err="1">
                <a:latin typeface="Times New Roman" panose="02020603050405020304" pitchFamily="18" charset="0"/>
                <a:cs typeface="Times New Roman" panose="02020603050405020304" pitchFamily="18" charset="0"/>
              </a:rPr>
              <a:t>NaCl</a:t>
            </a:r>
            <a:r>
              <a:rPr lang="en-US" sz="2400" dirty="0">
                <a:latin typeface="Times New Roman" panose="02020603050405020304" pitchFamily="18" charset="0"/>
                <a:cs typeface="Times New Roman" panose="02020603050405020304" pitchFamily="18" charset="0"/>
              </a:rPr>
              <a:t> salt after preparation and steam distillation.</a:t>
            </a:r>
          </a:p>
          <a:p>
            <a:pPr algn="just"/>
            <a:r>
              <a:rPr lang="en-US" sz="2400" dirty="0" smtClean="0">
                <a:latin typeface="Times New Roman" panose="02020603050405020304" pitchFamily="18" charset="0"/>
                <a:cs typeface="Times New Roman" panose="02020603050405020304" pitchFamily="18" charset="0"/>
              </a:rPr>
              <a:t>      Boiling </a:t>
            </a:r>
            <a:r>
              <a:rPr lang="en-US" sz="2400" dirty="0">
                <a:latin typeface="Times New Roman" panose="02020603050405020304" pitchFamily="18" charset="0"/>
                <a:cs typeface="Times New Roman" panose="02020603050405020304" pitchFamily="18" charset="0"/>
              </a:rPr>
              <a:t>point of aniline is 184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it is colorless liquid when freshly distilled but becomes colored upon standing particularly when exposed to the sunlight due to atmospheric oxidation. The color may usually be removed by distillation from little zinc.</a:t>
            </a:r>
          </a:p>
          <a:p>
            <a:pPr algn="just"/>
            <a:r>
              <a:rPr lang="en-US" sz="2400" dirty="0" smtClean="0">
                <a:latin typeface="Times New Roman" panose="02020603050405020304" pitchFamily="18" charset="0"/>
                <a:cs typeface="Times New Roman" panose="02020603050405020304" pitchFamily="18" charset="0"/>
              </a:rPr>
              <a:t>    Aniline </a:t>
            </a:r>
            <a:r>
              <a:rPr lang="en-US" sz="2400" dirty="0">
                <a:latin typeface="Times New Roman" panose="02020603050405020304" pitchFamily="18" charset="0"/>
                <a:cs typeface="Times New Roman" panose="02020603050405020304" pitchFamily="18" charset="0"/>
              </a:rPr>
              <a:t>is oxidized by dichromate giving p-benzoquinone.</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 name="Object 3"/>
          <p:cNvGraphicFramePr>
            <a:graphicFrameLocks noChangeAspect="1"/>
          </p:cNvGraphicFramePr>
          <p:nvPr>
            <p:extLst>
              <p:ext uri="{D42A27DB-BD31-4B8C-83A1-F6EECF244321}">
                <p14:modId xmlns:p14="http://schemas.microsoft.com/office/powerpoint/2010/main" val="2070384477"/>
              </p:ext>
            </p:extLst>
          </p:nvPr>
        </p:nvGraphicFramePr>
        <p:xfrm>
          <a:off x="1981200" y="4038599"/>
          <a:ext cx="4343400" cy="1974273"/>
        </p:xfrm>
        <a:graphic>
          <a:graphicData uri="http://schemas.openxmlformats.org/presentationml/2006/ole">
            <mc:AlternateContent xmlns:mc="http://schemas.openxmlformats.org/markup-compatibility/2006">
              <mc:Choice xmlns:v="urn:schemas-microsoft-com:vml" Requires="v">
                <p:oleObj spid="_x0000_s3105" name="CS ChemDraw Drawing" r:id="rId3" imgW="3713480" imgH="1699260" progId="">
                  <p:embed/>
                </p:oleObj>
              </mc:Choice>
              <mc:Fallback>
                <p:oleObj name="CS ChemDraw Drawing" r:id="rId3" imgW="3713480" imgH="1699260" progId="">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038599"/>
                        <a:ext cx="4343400" cy="19742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43767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 name="Object 2"/>
          <p:cNvGraphicFramePr>
            <a:graphicFrameLocks noChangeAspect="1"/>
          </p:cNvGraphicFramePr>
          <p:nvPr>
            <p:extLst>
              <p:ext uri="{D42A27DB-BD31-4B8C-83A1-F6EECF244321}">
                <p14:modId xmlns:p14="http://schemas.microsoft.com/office/powerpoint/2010/main" val="3399731228"/>
              </p:ext>
            </p:extLst>
          </p:nvPr>
        </p:nvGraphicFramePr>
        <p:xfrm>
          <a:off x="838200" y="228600"/>
          <a:ext cx="6781800" cy="1456395"/>
        </p:xfrm>
        <a:graphic>
          <a:graphicData uri="http://schemas.openxmlformats.org/presentationml/2006/ole">
            <mc:AlternateContent xmlns:mc="http://schemas.openxmlformats.org/markup-compatibility/2006">
              <mc:Choice xmlns:v="urn:schemas-microsoft-com:vml" Requires="v">
                <p:oleObj spid="_x0000_s4159" name="CS ChemDraw Drawing" r:id="rId3" imgW="5971540" imgH="1287780" progId="">
                  <p:embed/>
                </p:oleObj>
              </mc:Choice>
              <mc:Fallback>
                <p:oleObj name="CS ChemDraw Drawing" r:id="rId3" imgW="5971540" imgH="1287780" progId="">
                  <p:embed/>
                  <p:pic>
                    <p:nvPicPr>
                      <p:cNvPr id="0" name="Picture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28600"/>
                        <a:ext cx="6781800" cy="14563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p:cNvSpPr/>
          <p:nvPr/>
        </p:nvSpPr>
        <p:spPr>
          <a:xfrm>
            <a:off x="685800" y="2286000"/>
            <a:ext cx="7620000" cy="1938992"/>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Chemical test:</a:t>
            </a:r>
          </a:p>
          <a:p>
            <a:r>
              <a:rPr lang="en-US" sz="2400" dirty="0">
                <a:latin typeface="Times New Roman" panose="02020603050405020304" pitchFamily="18" charset="0"/>
                <a:cs typeface="Times New Roman" panose="02020603050405020304" pitchFamily="18" charset="0"/>
              </a:rPr>
              <a:t>Aniline with bromine gives white-yellow precipitate of 2,4,6-tribromoaniline. This is very fast reaction. Also this test is used to know whether the distillate contains aniline or not.</a:t>
            </a:r>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6" name="Object 5"/>
          <p:cNvGraphicFramePr>
            <a:graphicFrameLocks noChangeAspect="1"/>
          </p:cNvGraphicFramePr>
          <p:nvPr>
            <p:extLst>
              <p:ext uri="{D42A27DB-BD31-4B8C-83A1-F6EECF244321}">
                <p14:modId xmlns:p14="http://schemas.microsoft.com/office/powerpoint/2010/main" val="3325342755"/>
              </p:ext>
            </p:extLst>
          </p:nvPr>
        </p:nvGraphicFramePr>
        <p:xfrm>
          <a:off x="1905000" y="4343400"/>
          <a:ext cx="4876800" cy="1835548"/>
        </p:xfrm>
        <a:graphic>
          <a:graphicData uri="http://schemas.openxmlformats.org/presentationml/2006/ole">
            <mc:AlternateContent xmlns:mc="http://schemas.openxmlformats.org/markup-compatibility/2006">
              <mc:Choice xmlns:v="urn:schemas-microsoft-com:vml" Requires="v">
                <p:oleObj spid="_x0000_s4160" name="CS ChemDraw Drawing" r:id="rId5" imgW="3947160" imgH="1483360" progId="">
                  <p:embed/>
                </p:oleObj>
              </mc:Choice>
              <mc:Fallback>
                <p:oleObj name="CS ChemDraw Drawing" r:id="rId5" imgW="3947160" imgH="1483360" progId="">
                  <p:embed/>
                  <p:pic>
                    <p:nvPicPr>
                      <p:cNvPr id="0" name="Picture 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4343400"/>
                        <a:ext cx="4876800" cy="18355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8896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7848600" cy="2677656"/>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Steam distillation for purification of aniline:</a:t>
            </a:r>
          </a:p>
          <a:p>
            <a:r>
              <a:rPr lang="en-US" sz="2400" dirty="0">
                <a:latin typeface="Times New Roman" panose="02020603050405020304" pitchFamily="18" charset="0"/>
                <a:cs typeface="Times New Roman" panose="02020603050405020304" pitchFamily="18" charset="0"/>
              </a:rPr>
              <a:t>Steam distillation is a process of separation and purification of organic compounds.</a:t>
            </a:r>
          </a:p>
          <a:p>
            <a:r>
              <a:rPr lang="en-US" sz="2400" dirty="0">
                <a:latin typeface="Times New Roman" panose="02020603050405020304" pitchFamily="18" charset="0"/>
                <a:cs typeface="Times New Roman" panose="02020603050405020304" pitchFamily="18" charset="0"/>
              </a:rPr>
              <a:t>Essentially this process of operation consists of volatilizing the substance by passing steam into a mixture of the compound with water provided that the organic compound has certain properties:</a:t>
            </a:r>
          </a:p>
        </p:txBody>
      </p:sp>
      <p:sp>
        <p:nvSpPr>
          <p:cNvPr id="3" name="Rectangle 2"/>
          <p:cNvSpPr/>
          <p:nvPr/>
        </p:nvSpPr>
        <p:spPr>
          <a:xfrm>
            <a:off x="457200" y="3276600"/>
            <a:ext cx="8382000" cy="1569660"/>
          </a:xfrm>
          <a:prstGeom prst="rect">
            <a:avLst/>
          </a:prstGeom>
        </p:spPr>
        <p:txBody>
          <a:bodyPr wrap="square">
            <a:spAutoFit/>
          </a:bodyPr>
          <a:lstStyle/>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Appreciable vapor pressure about 5-10 mmHg at 100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so it will be distilled with steam.</a:t>
            </a:r>
          </a:p>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It Should be immiscible with water.</a:t>
            </a:r>
          </a:p>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It Should be volatile with steam.</a:t>
            </a:r>
          </a:p>
        </p:txBody>
      </p:sp>
    </p:spTree>
    <p:extLst>
      <p:ext uri="{BB962C8B-B14F-4D97-AF65-F5344CB8AC3E}">
        <p14:creationId xmlns:p14="http://schemas.microsoft.com/office/powerpoint/2010/main" val="320445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848600" cy="6370975"/>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    Steam </a:t>
            </a:r>
            <a:r>
              <a:rPr lang="en-US" sz="2400" dirty="0">
                <a:latin typeface="Times New Roman" panose="02020603050405020304" pitchFamily="18" charset="0"/>
                <a:cs typeface="Times New Roman" panose="02020603050405020304" pitchFamily="18" charset="0"/>
              </a:rPr>
              <a:t>distillation takes place at a temperature below the boiling point of each component of the mixture (i.e. H</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O and aniline) which is 98.4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So this process is useful to purify many organic compounds of high BP with low-temperature distillation.</a:t>
            </a:r>
          </a:p>
          <a:p>
            <a:pPr algn="just"/>
            <a:r>
              <a:rPr lang="en-US" sz="2400" dirty="0" smtClean="0">
                <a:latin typeface="Times New Roman" panose="02020603050405020304" pitchFamily="18" charset="0"/>
                <a:cs typeface="Times New Roman" panose="02020603050405020304" pitchFamily="18" charset="0"/>
              </a:rPr>
              <a:t>    Steam </a:t>
            </a:r>
            <a:r>
              <a:rPr lang="en-US" sz="2400" dirty="0">
                <a:latin typeface="Times New Roman" panose="02020603050405020304" pitchFamily="18" charset="0"/>
                <a:cs typeface="Times New Roman" panose="02020603050405020304" pitchFamily="18" charset="0"/>
              </a:rPr>
              <a:t>distillation is useful in the following cases:</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When the substance undergoes decomposition when distilled alone at atmospheric pressure.</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In the separation of desired organic compounds from:</a:t>
            </a:r>
          </a:p>
          <a:p>
            <a:pPr marL="457200" lvl="0" indent="-457200" algn="just">
              <a:buFont typeface="+mj-lt"/>
              <a:buAutoNum type="alphaUcPeriod"/>
            </a:pPr>
            <a:r>
              <a:rPr lang="en-US" sz="2400" dirty="0">
                <a:latin typeface="Times New Roman" panose="02020603050405020304" pitchFamily="18" charset="0"/>
                <a:cs typeface="Times New Roman" panose="02020603050405020304" pitchFamily="18" charset="0"/>
              </a:rPr>
              <a:t>Non volatile tarry substances which are formed as byproduct in many reactions.</a:t>
            </a:r>
          </a:p>
          <a:p>
            <a:pPr marL="457200" lvl="0" indent="-457200" algn="just">
              <a:buFont typeface="+mj-lt"/>
              <a:buAutoNum type="alphaUcPeriod"/>
            </a:pPr>
            <a:r>
              <a:rPr lang="en-US" sz="2400" dirty="0">
                <a:latin typeface="Times New Roman" panose="02020603050405020304" pitchFamily="18" charset="0"/>
                <a:cs typeface="Times New Roman" panose="02020603050405020304" pitchFamily="18" charset="0"/>
              </a:rPr>
              <a:t>From aqueous mixtures containing water-soluble inorganic salts.</a:t>
            </a:r>
          </a:p>
          <a:p>
            <a:pPr marL="457200" lvl="0" indent="-457200" algn="just">
              <a:buFont typeface="+mj-lt"/>
              <a:buAutoNum type="alphaUcPeriod"/>
            </a:pPr>
            <a:r>
              <a:rPr lang="en-US" sz="2400" dirty="0">
                <a:latin typeface="Times New Roman" panose="02020603050405020304" pitchFamily="18" charset="0"/>
                <a:cs typeface="Times New Roman" panose="02020603050405020304" pitchFamily="18" charset="0"/>
              </a:rPr>
              <a:t>In cases where other means of separation might lead to difficulties, e.g. direct extraction of aniline with ether lead to fixed emulsion formation due to presence of alkaline media and the oily nature of aniline.</a:t>
            </a:r>
          </a:p>
        </p:txBody>
      </p:sp>
    </p:spTree>
    <p:extLst>
      <p:ext uri="{BB962C8B-B14F-4D97-AF65-F5344CB8AC3E}">
        <p14:creationId xmlns:p14="http://schemas.microsoft.com/office/powerpoint/2010/main" val="1949318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474</TotalTime>
  <Words>881</Words>
  <Application>Microsoft Office PowerPoint</Application>
  <PresentationFormat>On-screen Show (4:3)</PresentationFormat>
  <Paragraphs>53</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Office Theme</vt:lpstr>
      <vt:lpstr>CS ChemDraw Drawing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niqt</dc:creator>
  <cp:lastModifiedBy>Maher</cp:lastModifiedBy>
  <cp:revision>58</cp:revision>
  <dcterms:created xsi:type="dcterms:W3CDTF">2006-08-16T00:00:00Z</dcterms:created>
  <dcterms:modified xsi:type="dcterms:W3CDTF">2021-09-04T20:13:31Z</dcterms:modified>
</cp:coreProperties>
</file>