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00"/>
    <a:srgbClr val="FFCC00"/>
    <a:srgbClr val="111111"/>
    <a:srgbClr val="FF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381000" y="533400"/>
            <a:ext cx="3962400" cy="3124200"/>
          </a:xfrm>
          <a:extLst>
            <a:ext uri="{909E8E84-426E-40DD-AFC4-6F175D3DCCD1}">
              <a14:hiddenFill xmlns:a14="http://schemas.microsoft.com/office/drawing/2010/main">
                <a:solidFill>
                  <a:srgbClr val="000000">
                    <a:alpha val="39999"/>
                  </a:srgbClr>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a:defRPr sz="5400"/>
            </a:lvl1pPr>
          </a:lstStyle>
          <a:p>
            <a:pPr lvl="0"/>
            <a:r>
              <a:rPr lang="en-US" noProof="0" smtClean="0"/>
              <a:t>Click to edit Master title style</a:t>
            </a:r>
            <a:endParaRPr lang="en-GB" noProof="0" smtClean="0"/>
          </a:p>
        </p:txBody>
      </p:sp>
      <p:sp>
        <p:nvSpPr>
          <p:cNvPr id="3076" name="Rectangle 4"/>
          <p:cNvSpPr>
            <a:spLocks noGrp="1" noChangeArrowheads="1"/>
          </p:cNvSpPr>
          <p:nvPr>
            <p:ph type="subTitle" idx="1"/>
          </p:nvPr>
        </p:nvSpPr>
        <p:spPr>
          <a:xfrm>
            <a:off x="457200" y="4038600"/>
            <a:ext cx="3886200" cy="1447800"/>
          </a:xfrm>
          <a:extLst>
            <a:ext uri="{909E8E84-426E-40DD-AFC4-6F175D3DCCD1}">
              <a14:hiddenFill xmlns:a14="http://schemas.microsoft.com/office/drawing/2010/main">
                <a:solidFill>
                  <a:srgbClr val="000000">
                    <a:alpha val="39999"/>
                  </a:srgbClr>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marL="0" indent="0">
              <a:buClr>
                <a:schemeClr val="tx1"/>
              </a:buClr>
              <a:buFontTx/>
              <a:buNone/>
              <a:defRPr>
                <a:solidFill>
                  <a:srgbClr val="CC0000"/>
                </a:solidFill>
              </a:defRPr>
            </a:lvl1pPr>
          </a:lstStyle>
          <a:p>
            <a:pPr lvl="0"/>
            <a:r>
              <a:rPr lang="en-US" noProof="0" smtClean="0"/>
              <a:t>Click to edit Master subtitle style</a:t>
            </a:r>
            <a:endParaRPr lang="en-GB" noProof="0" smtClean="0"/>
          </a:p>
        </p:txBody>
      </p:sp>
      <p:pic>
        <p:nvPicPr>
          <p:cNvPr id="3083" name="Picture 11" descr="j02892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5200" y="304800"/>
            <a:ext cx="4144963" cy="624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B11A595-419A-4F76-943E-E43780B02901}" type="slidenum">
              <a:rPr lang="en-GB"/>
              <a:pPr/>
              <a:t>‹#›</a:t>
            </a:fld>
            <a:endParaRPr lang="en-GB"/>
          </a:p>
        </p:txBody>
      </p:sp>
    </p:spTree>
    <p:extLst>
      <p:ext uri="{BB962C8B-B14F-4D97-AF65-F5344CB8AC3E}">
        <p14:creationId xmlns:p14="http://schemas.microsoft.com/office/powerpoint/2010/main" val="165511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133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274638"/>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64453EB-3764-4EA9-9CCE-00AC7CE9E657}" type="slidenum">
              <a:rPr lang="en-GB"/>
              <a:pPr/>
              <a:t>‹#›</a:t>
            </a:fld>
            <a:endParaRPr lang="en-GB"/>
          </a:p>
        </p:txBody>
      </p:sp>
    </p:spTree>
    <p:extLst>
      <p:ext uri="{BB962C8B-B14F-4D97-AF65-F5344CB8AC3E}">
        <p14:creationId xmlns:p14="http://schemas.microsoft.com/office/powerpoint/2010/main" val="729497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8B2883F-4F23-498F-B55B-6ECEE64691C1}" type="slidenum">
              <a:rPr lang="en-GB"/>
              <a:pPr/>
              <a:t>‹#›</a:t>
            </a:fld>
            <a:endParaRPr lang="en-GB"/>
          </a:p>
        </p:txBody>
      </p:sp>
    </p:spTree>
    <p:extLst>
      <p:ext uri="{BB962C8B-B14F-4D97-AF65-F5344CB8AC3E}">
        <p14:creationId xmlns:p14="http://schemas.microsoft.com/office/powerpoint/2010/main" val="184460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9484404-0AB6-474A-ACF3-6F12D7339C6F}" type="slidenum">
              <a:rPr lang="en-GB"/>
              <a:pPr/>
              <a:t>‹#›</a:t>
            </a:fld>
            <a:endParaRPr lang="en-GB"/>
          </a:p>
        </p:txBody>
      </p:sp>
    </p:spTree>
    <p:extLst>
      <p:ext uri="{BB962C8B-B14F-4D97-AF65-F5344CB8AC3E}">
        <p14:creationId xmlns:p14="http://schemas.microsoft.com/office/powerpoint/2010/main" val="225125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C21C88F-96B3-4223-ACF8-C0188B42E925}" type="slidenum">
              <a:rPr lang="en-GB"/>
              <a:pPr/>
              <a:t>‹#›</a:t>
            </a:fld>
            <a:endParaRPr lang="en-GB"/>
          </a:p>
        </p:txBody>
      </p:sp>
    </p:spTree>
    <p:extLst>
      <p:ext uri="{BB962C8B-B14F-4D97-AF65-F5344CB8AC3E}">
        <p14:creationId xmlns:p14="http://schemas.microsoft.com/office/powerpoint/2010/main" val="64451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D91B3221-570A-4D8F-8574-6F555731E6CA}" type="slidenum">
              <a:rPr lang="en-GB"/>
              <a:pPr/>
              <a:t>‹#›</a:t>
            </a:fld>
            <a:endParaRPr lang="en-GB"/>
          </a:p>
        </p:txBody>
      </p:sp>
    </p:spTree>
    <p:extLst>
      <p:ext uri="{BB962C8B-B14F-4D97-AF65-F5344CB8AC3E}">
        <p14:creationId xmlns:p14="http://schemas.microsoft.com/office/powerpoint/2010/main" val="83640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65A290E-D1D0-4BF2-A2F1-21998FA3561F}" type="slidenum">
              <a:rPr lang="en-GB"/>
              <a:pPr/>
              <a:t>‹#›</a:t>
            </a:fld>
            <a:endParaRPr lang="en-GB"/>
          </a:p>
        </p:txBody>
      </p:sp>
    </p:spTree>
    <p:extLst>
      <p:ext uri="{BB962C8B-B14F-4D97-AF65-F5344CB8AC3E}">
        <p14:creationId xmlns:p14="http://schemas.microsoft.com/office/powerpoint/2010/main" val="237773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DFA7AFDC-9DB4-4DA0-968F-5E072659EA62}" type="slidenum">
              <a:rPr lang="en-GB"/>
              <a:pPr/>
              <a:t>‹#›</a:t>
            </a:fld>
            <a:endParaRPr lang="en-GB"/>
          </a:p>
        </p:txBody>
      </p:sp>
    </p:spTree>
    <p:extLst>
      <p:ext uri="{BB962C8B-B14F-4D97-AF65-F5344CB8AC3E}">
        <p14:creationId xmlns:p14="http://schemas.microsoft.com/office/powerpoint/2010/main" val="370597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B31E2D8-3864-487F-9D29-87D4E522B9DC}" type="slidenum">
              <a:rPr lang="en-GB"/>
              <a:pPr/>
              <a:t>‹#›</a:t>
            </a:fld>
            <a:endParaRPr lang="en-GB"/>
          </a:p>
        </p:txBody>
      </p:sp>
    </p:spTree>
    <p:extLst>
      <p:ext uri="{BB962C8B-B14F-4D97-AF65-F5344CB8AC3E}">
        <p14:creationId xmlns:p14="http://schemas.microsoft.com/office/powerpoint/2010/main" val="213250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F6AF28C-3D19-4B04-8F85-4444EB20E1A7}" type="slidenum">
              <a:rPr lang="en-GB"/>
              <a:pPr/>
              <a:t>‹#›</a:t>
            </a:fld>
            <a:endParaRPr lang="en-GB"/>
          </a:p>
        </p:txBody>
      </p:sp>
    </p:spTree>
    <p:extLst>
      <p:ext uri="{BB962C8B-B14F-4D97-AF65-F5344CB8AC3E}">
        <p14:creationId xmlns:p14="http://schemas.microsoft.com/office/powerpoint/2010/main" val="90554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j028929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600" y="228600"/>
            <a:ext cx="758825" cy="1143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990600" y="274638"/>
            <a:ext cx="7924800" cy="1143000"/>
          </a:xfrm>
          <a:prstGeom prst="rect">
            <a:avLst/>
          </a:prstGeom>
          <a:noFill/>
          <a:ln>
            <a:noFill/>
          </a:ln>
          <a:effectLst/>
          <a:extLst>
            <a:ext uri="{909E8E84-426E-40DD-AFC4-6F175D3DCCD1}">
              <a14:hiddenFill xmlns:a14="http://schemas.microsoft.com/office/drawing/2010/main">
                <a:solidFill>
                  <a:srgbClr val="111111">
                    <a:alpha val="50000"/>
                  </a:srgb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381000" y="1600200"/>
            <a:ext cx="8534400" cy="4525963"/>
          </a:xfrm>
          <a:prstGeom prst="rect">
            <a:avLst/>
          </a:prstGeom>
          <a:noFill/>
          <a:ln>
            <a:noFill/>
          </a:ln>
          <a:effectLst/>
          <a:extLst>
            <a:ext uri="{909E8E84-426E-40DD-AFC4-6F175D3DCCD1}">
              <a14:hiddenFill xmlns:a14="http://schemas.microsoft.com/office/drawing/2010/main">
                <a:solidFill>
                  <a:srgbClr val="111111">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0" y="65532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CC0000"/>
                </a:solidFill>
              </a:defRPr>
            </a:lvl1pPr>
          </a:lstStyle>
          <a:p>
            <a:endParaRPr lang="en-GB"/>
          </a:p>
        </p:txBody>
      </p:sp>
      <p:sp>
        <p:nvSpPr>
          <p:cNvPr id="1029" name="Rectangle 5"/>
          <p:cNvSpPr>
            <a:spLocks noGrp="1" noChangeArrowheads="1"/>
          </p:cNvSpPr>
          <p:nvPr>
            <p:ph type="ftr" sz="quarter" idx="3"/>
          </p:nvPr>
        </p:nvSpPr>
        <p:spPr bwMode="auto">
          <a:xfrm>
            <a:off x="2362200" y="6553200"/>
            <a:ext cx="495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0000"/>
                </a:solidFill>
              </a:defRPr>
            </a:lvl1pPr>
          </a:lstStyle>
          <a:p>
            <a:endParaRPr lang="en-GB"/>
          </a:p>
        </p:txBody>
      </p:sp>
      <p:sp>
        <p:nvSpPr>
          <p:cNvPr id="1030" name="Rectangle 6"/>
          <p:cNvSpPr>
            <a:spLocks noGrp="1" noChangeArrowheads="1"/>
          </p:cNvSpPr>
          <p:nvPr>
            <p:ph type="sldNum" sz="quarter" idx="4"/>
          </p:nvPr>
        </p:nvSpPr>
        <p:spPr bwMode="auto">
          <a:xfrm>
            <a:off x="7467600" y="65532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CC0000"/>
                </a:solidFill>
              </a:defRPr>
            </a:lvl1pPr>
          </a:lstStyle>
          <a:p>
            <a:fld id="{A0C18C3E-C00F-4F68-BF4B-13BAAF1193EC}"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42900" indent="-342900" algn="l" rtl="0" eaLnBrk="1" fontAlgn="base" hangingPunct="1">
        <a:spcBef>
          <a:spcPct val="20000"/>
        </a:spcBef>
        <a:spcAft>
          <a:spcPct val="0"/>
        </a:spcAft>
        <a:buClr>
          <a:schemeClr val="tx1"/>
        </a:buClr>
        <a:defRPr sz="4400" b="1">
          <a:solidFill>
            <a:srgbClr val="CC0000"/>
          </a:solidFill>
          <a:latin typeface="+mj-lt"/>
          <a:ea typeface="+mj-ea"/>
          <a:cs typeface="+mj-cs"/>
        </a:defRPr>
      </a:lvl1pPr>
      <a:lvl2pPr marL="342900" indent="-342900" algn="l" rtl="0" eaLnBrk="1" fontAlgn="base" hangingPunct="1">
        <a:spcBef>
          <a:spcPct val="20000"/>
        </a:spcBef>
        <a:spcAft>
          <a:spcPct val="0"/>
        </a:spcAft>
        <a:buClr>
          <a:schemeClr val="tx1"/>
        </a:buClr>
        <a:defRPr sz="4400" b="1">
          <a:solidFill>
            <a:srgbClr val="CC0000"/>
          </a:solidFill>
          <a:latin typeface="Arial" charset="0"/>
        </a:defRPr>
      </a:lvl2pPr>
      <a:lvl3pPr marL="342900" indent="-342900" algn="l" rtl="0" eaLnBrk="1" fontAlgn="base" hangingPunct="1">
        <a:spcBef>
          <a:spcPct val="20000"/>
        </a:spcBef>
        <a:spcAft>
          <a:spcPct val="0"/>
        </a:spcAft>
        <a:buClr>
          <a:schemeClr val="tx1"/>
        </a:buClr>
        <a:defRPr sz="4400" b="1">
          <a:solidFill>
            <a:srgbClr val="CC0000"/>
          </a:solidFill>
          <a:latin typeface="Arial" charset="0"/>
        </a:defRPr>
      </a:lvl3pPr>
      <a:lvl4pPr marL="342900" indent="-342900" algn="l" rtl="0" eaLnBrk="1" fontAlgn="base" hangingPunct="1">
        <a:spcBef>
          <a:spcPct val="20000"/>
        </a:spcBef>
        <a:spcAft>
          <a:spcPct val="0"/>
        </a:spcAft>
        <a:buClr>
          <a:schemeClr val="tx1"/>
        </a:buClr>
        <a:defRPr sz="4400" b="1">
          <a:solidFill>
            <a:srgbClr val="CC0000"/>
          </a:solidFill>
          <a:latin typeface="Arial" charset="0"/>
        </a:defRPr>
      </a:lvl4pPr>
      <a:lvl5pPr marL="342900" indent="-342900" algn="l" rtl="0" eaLnBrk="1" fontAlgn="base" hangingPunct="1">
        <a:spcBef>
          <a:spcPct val="20000"/>
        </a:spcBef>
        <a:spcAft>
          <a:spcPct val="0"/>
        </a:spcAft>
        <a:buClr>
          <a:schemeClr val="tx1"/>
        </a:buClr>
        <a:defRPr sz="4400" b="1">
          <a:solidFill>
            <a:srgbClr val="CC0000"/>
          </a:solidFill>
          <a:latin typeface="Arial" charset="0"/>
        </a:defRPr>
      </a:lvl5pPr>
      <a:lvl6pPr marL="800100" indent="-342900" algn="l" rtl="0" eaLnBrk="1" fontAlgn="base" hangingPunct="1">
        <a:spcBef>
          <a:spcPct val="20000"/>
        </a:spcBef>
        <a:spcAft>
          <a:spcPct val="0"/>
        </a:spcAft>
        <a:buClr>
          <a:schemeClr val="tx1"/>
        </a:buClr>
        <a:defRPr sz="4400" b="1">
          <a:solidFill>
            <a:srgbClr val="CC0000"/>
          </a:solidFill>
          <a:latin typeface="Arial" charset="0"/>
        </a:defRPr>
      </a:lvl6pPr>
      <a:lvl7pPr marL="1257300" indent="-342900" algn="l" rtl="0" eaLnBrk="1" fontAlgn="base" hangingPunct="1">
        <a:spcBef>
          <a:spcPct val="20000"/>
        </a:spcBef>
        <a:spcAft>
          <a:spcPct val="0"/>
        </a:spcAft>
        <a:buClr>
          <a:schemeClr val="tx1"/>
        </a:buClr>
        <a:defRPr sz="4400" b="1">
          <a:solidFill>
            <a:srgbClr val="CC0000"/>
          </a:solidFill>
          <a:latin typeface="Arial" charset="0"/>
        </a:defRPr>
      </a:lvl7pPr>
      <a:lvl8pPr marL="1714500" indent="-342900" algn="l" rtl="0" eaLnBrk="1" fontAlgn="base" hangingPunct="1">
        <a:spcBef>
          <a:spcPct val="20000"/>
        </a:spcBef>
        <a:spcAft>
          <a:spcPct val="0"/>
        </a:spcAft>
        <a:buClr>
          <a:schemeClr val="tx1"/>
        </a:buClr>
        <a:defRPr sz="4400" b="1">
          <a:solidFill>
            <a:srgbClr val="CC0000"/>
          </a:solidFill>
          <a:latin typeface="Arial" charset="0"/>
        </a:defRPr>
      </a:lvl8pPr>
      <a:lvl9pPr marL="2171700" indent="-342900" algn="l" rtl="0" eaLnBrk="1" fontAlgn="base" hangingPunct="1">
        <a:spcBef>
          <a:spcPct val="20000"/>
        </a:spcBef>
        <a:spcAft>
          <a:spcPct val="0"/>
        </a:spcAft>
        <a:buClr>
          <a:schemeClr val="tx1"/>
        </a:buClr>
        <a:defRPr sz="4400" b="1">
          <a:solidFill>
            <a:srgbClr val="CC0000"/>
          </a:solidFill>
          <a:latin typeface="Arial" charset="0"/>
        </a:defRPr>
      </a:lvl9pPr>
    </p:titleStyle>
    <p:bodyStyle>
      <a:lvl1pPr marL="342900" indent="-342900" algn="l" rtl="0" eaLnBrk="1" fontAlgn="base" hangingPunct="1">
        <a:spcBef>
          <a:spcPct val="20000"/>
        </a:spcBef>
        <a:spcAft>
          <a:spcPct val="0"/>
        </a:spcAft>
        <a:buClr>
          <a:srgbClr val="CC0000"/>
        </a:buClr>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0000"/>
        </a:buClr>
        <a:buFont typeface="Arial" charset="0"/>
        <a:buChar char="–"/>
        <a:defRPr sz="2800" b="1">
          <a:solidFill>
            <a:schemeClr val="tx1"/>
          </a:solidFill>
          <a:latin typeface="+mn-lt"/>
        </a:defRPr>
      </a:lvl2pPr>
      <a:lvl3pPr marL="1143000" indent="-228600" algn="l" rtl="0" eaLnBrk="1" fontAlgn="base" hangingPunct="1">
        <a:spcBef>
          <a:spcPct val="20000"/>
        </a:spcBef>
        <a:spcAft>
          <a:spcPct val="0"/>
        </a:spcAft>
        <a:buClr>
          <a:srgbClr val="CC0000"/>
        </a:buClr>
        <a:buChar char="•"/>
        <a:defRPr sz="2400" b="1">
          <a:solidFill>
            <a:schemeClr val="tx1"/>
          </a:solidFill>
          <a:latin typeface="+mn-lt"/>
        </a:defRPr>
      </a:lvl3pPr>
      <a:lvl4pPr marL="1600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4pPr>
      <a:lvl5pPr marL="20574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5pPr>
      <a:lvl6pPr marL="25146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6pPr>
      <a:lvl7pPr marL="29718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7pPr>
      <a:lvl8pPr marL="34290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8pPr>
      <a:lvl9pPr marL="3886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Fragrance" TargetMode="External"/><Relationship Id="rId13" Type="http://schemas.openxmlformats.org/officeDocument/2006/relationships/hyperlink" Target="https://en.wikipedia.org/wiki/Sulfur_mustard" TargetMode="External"/><Relationship Id="rId3" Type="http://schemas.openxmlformats.org/officeDocument/2006/relationships/hyperlink" Target="https://en.wikipedia.org/wiki/Analgesic" TargetMode="External"/><Relationship Id="rId7" Type="http://schemas.openxmlformats.org/officeDocument/2006/relationships/hyperlink" Target="https://en.wikipedia.org/wiki/Mints_(candy)" TargetMode="External"/><Relationship Id="rId12" Type="http://schemas.openxmlformats.org/officeDocument/2006/relationships/hyperlink" Target="https://en.wikipedia.org/wiki/Glacial_acetic_acid" TargetMode="External"/><Relationship Id="rId2" Type="http://schemas.openxmlformats.org/officeDocument/2006/relationships/hyperlink" Target="https://en.wikipedia.org/wiki/Rubefacient" TargetMode="External"/><Relationship Id="rId1" Type="http://schemas.openxmlformats.org/officeDocument/2006/relationships/slideLayout" Target="../slideLayouts/slideLayout2.xml"/><Relationship Id="rId6" Type="http://schemas.openxmlformats.org/officeDocument/2006/relationships/hyperlink" Target="https://en.wikipedia.org/wiki/Chewing_gum" TargetMode="External"/><Relationship Id="rId11" Type="http://schemas.openxmlformats.org/officeDocument/2006/relationships/hyperlink" Target="https://en.wikipedia.org/wiki/Immunohistochemistry" TargetMode="External"/><Relationship Id="rId5" Type="http://schemas.openxmlformats.org/officeDocument/2006/relationships/hyperlink" Target="https://en.wikipedia.org/wiki/Flavoring" TargetMode="External"/><Relationship Id="rId10" Type="http://schemas.openxmlformats.org/officeDocument/2006/relationships/hyperlink" Target="https://en.wikipedia.org/wiki/Pesticides" TargetMode="External"/><Relationship Id="rId4" Type="http://schemas.openxmlformats.org/officeDocument/2006/relationships/hyperlink" Target="https://en.wikipedia.org/wiki/Liniment" TargetMode="External"/><Relationship Id="rId9" Type="http://schemas.openxmlformats.org/officeDocument/2006/relationships/hyperlink" Target="https://en.wikipedia.org/wiki/Organophosphate" TargetMode="External"/><Relationship Id="rId14" Type="http://schemas.openxmlformats.org/officeDocument/2006/relationships/hyperlink" Target="https://en.wikipedia.org/wiki/Listerin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481" y="332656"/>
            <a:ext cx="4896544" cy="3240360"/>
          </a:xfrm>
        </p:spPr>
        <p:txBody>
          <a:bodyPr/>
          <a:lstStyle/>
          <a:p>
            <a:pPr algn="ctr"/>
            <a:r>
              <a:rPr lang="en-GB" sz="4800" dirty="0" smtClean="0">
                <a:latin typeface="Times New Roman" pitchFamily="18" charset="0"/>
                <a:cs typeface="Times New Roman" pitchFamily="18" charset="0"/>
              </a:rPr>
              <a:t>Preparation of Methyl Salicylate</a:t>
            </a:r>
            <a:br>
              <a:rPr lang="en-GB" sz="4800" dirty="0" smtClean="0">
                <a:latin typeface="Times New Roman" pitchFamily="18" charset="0"/>
                <a:cs typeface="Times New Roman" pitchFamily="18" charset="0"/>
              </a:rPr>
            </a:br>
            <a:r>
              <a:rPr lang="en-GB" sz="2800" dirty="0" smtClean="0">
                <a:solidFill>
                  <a:schemeClr val="tx1"/>
                </a:solidFill>
                <a:latin typeface="Times New Roman" pitchFamily="18" charset="0"/>
                <a:cs typeface="Times New Roman" pitchFamily="18" charset="0"/>
              </a:rPr>
              <a:t>(oil of wintergreen)</a:t>
            </a:r>
            <a:endParaRPr lang="en-GB" sz="2800" dirty="0">
              <a:solidFill>
                <a:schemeClr val="tx1"/>
              </a:solidFill>
              <a:latin typeface="Times New Roman" pitchFamily="18" charset="0"/>
              <a:cs typeface="Times New Roman" pitchFamily="18" charset="0"/>
            </a:endParaRPr>
          </a:p>
        </p:txBody>
      </p:sp>
      <p:sp>
        <p:nvSpPr>
          <p:cNvPr id="2" name="Explosion 2 1"/>
          <p:cNvSpPr/>
          <p:nvPr/>
        </p:nvSpPr>
        <p:spPr>
          <a:xfrm rot="278253">
            <a:off x="114513" y="3041197"/>
            <a:ext cx="4557684" cy="363111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002060"/>
                </a:solidFill>
                <a:latin typeface="Times New Roman" pitchFamily="18" charset="0"/>
                <a:cs typeface="Times New Roman" pitchFamily="18" charset="0"/>
              </a:rPr>
              <a:t>Assistant </a:t>
            </a:r>
            <a:r>
              <a:rPr lang="en-GB" sz="2800" b="1" dirty="0" smtClean="0">
                <a:solidFill>
                  <a:srgbClr val="002060"/>
                </a:solidFill>
                <a:latin typeface="Times New Roman" pitchFamily="18" charset="0"/>
                <a:cs typeface="Times New Roman" pitchFamily="18" charset="0"/>
              </a:rPr>
              <a:t>lecturer</a:t>
            </a:r>
          </a:p>
          <a:p>
            <a:pPr algn="ctr"/>
            <a:r>
              <a:rPr lang="en-GB" sz="2800" b="1" dirty="0" smtClean="0">
                <a:solidFill>
                  <a:srgbClr val="002060"/>
                </a:solidFill>
                <a:latin typeface="Times New Roman" pitchFamily="18" charset="0"/>
                <a:cs typeface="Times New Roman" pitchFamily="18" charset="0"/>
              </a:rPr>
              <a:t>Dina</a:t>
            </a:r>
          </a:p>
          <a:p>
            <a:pPr algn="ctr"/>
            <a:r>
              <a:rPr lang="en-GB" sz="2800" b="1" dirty="0" err="1" smtClean="0">
                <a:solidFill>
                  <a:srgbClr val="002060"/>
                </a:solidFill>
                <a:latin typeface="Times New Roman" pitchFamily="18" charset="0"/>
                <a:cs typeface="Times New Roman" pitchFamily="18" charset="0"/>
              </a:rPr>
              <a:t>saleem</a:t>
            </a:r>
            <a:endParaRPr lang="en-GB" sz="2800" b="1"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836712"/>
            <a:ext cx="7943800" cy="5289451"/>
          </a:xfrm>
        </p:spPr>
        <p:txBody>
          <a:bodyPr/>
          <a:lstStyle/>
          <a:p>
            <a:pPr algn="just"/>
            <a:r>
              <a:rPr lang="en-US" dirty="0" smtClean="0">
                <a:effectLst/>
                <a:latin typeface="Times New Roman"/>
                <a:ea typeface="Calibri"/>
              </a:rPr>
              <a:t>The acid catalyst also lowers the activation energy for the elimination of water from the intermediate. While the addition of the acid gets the reaction going, it cannot drive the equilibrium towards the products. Instead, this reaction will be driven to completion by the addition of excess methanol. </a:t>
            </a:r>
            <a:endParaRPr lang="en-GB" dirty="0"/>
          </a:p>
        </p:txBody>
      </p:sp>
    </p:spTree>
    <p:extLst>
      <p:ext uri="{BB962C8B-B14F-4D97-AF65-F5344CB8AC3E}">
        <p14:creationId xmlns:p14="http://schemas.microsoft.com/office/powerpoint/2010/main" val="3763784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080612"/>
            <a:ext cx="8741221" cy="30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43608" y="476672"/>
            <a:ext cx="7776864" cy="1569660"/>
          </a:xfrm>
          <a:prstGeom prst="rect">
            <a:avLst/>
          </a:prstGeom>
        </p:spPr>
        <p:txBody>
          <a:bodyPr wrap="square">
            <a:spAutoFit/>
          </a:bodyPr>
          <a:lstStyle/>
          <a:p>
            <a:pPr marL="342900" lvl="0" indent="-342900" algn="just">
              <a:spcBef>
                <a:spcPct val="20000"/>
              </a:spcBef>
              <a:buClr>
                <a:srgbClr val="CC0000"/>
              </a:buClr>
              <a:buFontTx/>
              <a:buChar char="•"/>
            </a:pPr>
            <a:r>
              <a:rPr lang="en-US" sz="3200" b="1" kern="0" dirty="0">
                <a:solidFill>
                  <a:srgbClr val="000000"/>
                </a:solidFill>
                <a:latin typeface="Times New Roman"/>
                <a:ea typeface="Calibri"/>
              </a:rPr>
              <a:t>Alternative methods for driving the reaction to completion include the removal of water from the reaction.</a:t>
            </a:r>
            <a:r>
              <a:rPr kumimoji="0" lang="en-US" sz="3200" b="1" i="0" u="none" strike="noStrike" kern="0" cap="none" spc="0" normalizeH="0" baseline="0" noProof="0" dirty="0" smtClean="0">
                <a:ln>
                  <a:noFill/>
                </a:ln>
                <a:solidFill>
                  <a:srgbClr val="231F20"/>
                </a:solidFill>
                <a:effectLst/>
                <a:uLnTx/>
                <a:uFillTx/>
                <a:latin typeface="Times New Roman"/>
                <a:ea typeface="Calibri"/>
                <a:cs typeface="+mn-cs"/>
              </a:rPr>
              <a:t> </a:t>
            </a:r>
            <a:endParaRPr lang="en-GB" sz="3200" b="1" kern="0" dirty="0">
              <a:solidFill>
                <a:srgbClr val="000000"/>
              </a:solidFill>
              <a:latin typeface="Arial"/>
            </a:endParaRPr>
          </a:p>
        </p:txBody>
      </p:sp>
    </p:spTree>
    <p:extLst>
      <p:ext uri="{BB962C8B-B14F-4D97-AF65-F5344CB8AC3E}">
        <p14:creationId xmlns:p14="http://schemas.microsoft.com/office/powerpoint/2010/main" val="3429674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375848" cy="6048672"/>
          </a:xfrm>
        </p:spPr>
        <p:txBody>
          <a:bodyPr/>
          <a:lstStyle/>
          <a:p>
            <a:pPr>
              <a:lnSpc>
                <a:spcPct val="115000"/>
              </a:lnSpc>
              <a:spcAft>
                <a:spcPts val="0"/>
              </a:spcAft>
            </a:pPr>
            <a:endParaRPr lang="en-US" dirty="0" smtClean="0">
              <a:solidFill>
                <a:srgbClr val="000000"/>
              </a:solidFill>
              <a:latin typeface="Times New Roman"/>
              <a:ea typeface="Calibri"/>
              <a:cs typeface="Arial"/>
            </a:endParaRPr>
          </a:p>
          <a:p>
            <a:pPr>
              <a:lnSpc>
                <a:spcPct val="115000"/>
              </a:lnSpc>
              <a:spcAft>
                <a:spcPts val="0"/>
              </a:spcAft>
            </a:pPr>
            <a:endParaRPr lang="en-US" dirty="0">
              <a:solidFill>
                <a:srgbClr val="000000"/>
              </a:solidFill>
              <a:latin typeface="Times New Roman"/>
              <a:ea typeface="Calibri"/>
              <a:cs typeface="Arial"/>
            </a:endParaRPr>
          </a:p>
          <a:p>
            <a:pPr marL="0" indent="0">
              <a:lnSpc>
                <a:spcPct val="115000"/>
              </a:lnSpc>
              <a:spcAft>
                <a:spcPts val="0"/>
              </a:spcAft>
              <a:buNone/>
            </a:pPr>
            <a:endParaRPr lang="en-US" dirty="0">
              <a:solidFill>
                <a:srgbClr val="000000"/>
              </a:solidFill>
              <a:latin typeface="Times New Roman"/>
              <a:ea typeface="Calibri"/>
              <a:cs typeface="Arial"/>
            </a:endParaRPr>
          </a:p>
          <a:p>
            <a:pPr marL="0" indent="0">
              <a:lnSpc>
                <a:spcPct val="115000"/>
              </a:lnSpc>
              <a:spcAft>
                <a:spcPts val="0"/>
              </a:spcAft>
              <a:buNone/>
            </a:pPr>
            <a:endParaRPr lang="en-US" dirty="0">
              <a:solidFill>
                <a:srgbClr val="00000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0.65 </a:t>
            </a:r>
            <a:r>
              <a:rPr lang="en-US" dirty="0">
                <a:solidFill>
                  <a:srgbClr val="000000"/>
                </a:solidFill>
                <a:latin typeface="Times New Roman"/>
                <a:ea typeface="Calibri"/>
                <a:cs typeface="Arial"/>
              </a:rPr>
              <a:t>g salicylic </a:t>
            </a:r>
            <a:r>
              <a:rPr lang="en-US" dirty="0" smtClean="0">
                <a:solidFill>
                  <a:srgbClr val="000000"/>
                </a:solidFill>
                <a:latin typeface="Times New Roman"/>
                <a:ea typeface="Calibri"/>
                <a:cs typeface="Arial"/>
              </a:rPr>
              <a:t>acid </a:t>
            </a:r>
          </a:p>
          <a:p>
            <a:pPr>
              <a:lnSpc>
                <a:spcPct val="115000"/>
              </a:lnSpc>
              <a:spcAft>
                <a:spcPts val="0"/>
              </a:spcAft>
            </a:pPr>
            <a:r>
              <a:rPr lang="en-US" dirty="0" smtClean="0">
                <a:solidFill>
                  <a:srgbClr val="000000"/>
                </a:solidFill>
                <a:latin typeface="Times New Roman"/>
                <a:ea typeface="Calibri"/>
                <a:cs typeface="Arial"/>
              </a:rPr>
              <a:t>10.0 </a:t>
            </a:r>
            <a:r>
              <a:rPr lang="en-US" dirty="0">
                <a:solidFill>
                  <a:srgbClr val="000000"/>
                </a:solidFill>
                <a:latin typeface="Times New Roman"/>
                <a:ea typeface="Calibri"/>
                <a:cs typeface="Arial"/>
              </a:rPr>
              <a:t>mL </a:t>
            </a:r>
            <a:r>
              <a:rPr lang="en-US" dirty="0" smtClean="0">
                <a:solidFill>
                  <a:srgbClr val="000000"/>
                </a:solidFill>
                <a:latin typeface="Times New Roman"/>
                <a:ea typeface="Calibri"/>
                <a:cs typeface="Arial"/>
              </a:rPr>
              <a:t>methanol</a:t>
            </a:r>
            <a:endParaRPr lang="en-US" dirty="0">
              <a:solidFill>
                <a:srgbClr val="231F2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 </a:t>
            </a:r>
            <a:r>
              <a:rPr lang="en-US" dirty="0">
                <a:solidFill>
                  <a:srgbClr val="000000"/>
                </a:solidFill>
                <a:latin typeface="Times New Roman"/>
                <a:ea typeface="Calibri"/>
                <a:cs typeface="Arial"/>
              </a:rPr>
              <a:t>0.75 mL</a:t>
            </a:r>
            <a:r>
              <a:rPr lang="en-US" dirty="0" smtClean="0">
                <a:solidFill>
                  <a:srgbClr val="231F20"/>
                </a:solidFill>
                <a:effectLst/>
                <a:latin typeface="Times New Roman"/>
                <a:ea typeface="Calibri"/>
                <a:cs typeface="Arial"/>
              </a:rPr>
              <a:t> </a:t>
            </a:r>
            <a:r>
              <a:rPr lang="en-US" dirty="0">
                <a:solidFill>
                  <a:srgbClr val="000000"/>
                </a:solidFill>
                <a:latin typeface="Times New Roman"/>
                <a:ea typeface="Calibri"/>
                <a:cs typeface="Arial"/>
              </a:rPr>
              <a:t>concentrated sulfuric </a:t>
            </a:r>
            <a:r>
              <a:rPr lang="en-US" dirty="0" smtClean="0">
                <a:solidFill>
                  <a:srgbClr val="000000"/>
                </a:solidFill>
                <a:latin typeface="Times New Roman"/>
                <a:ea typeface="Calibri"/>
                <a:cs typeface="Arial"/>
              </a:rPr>
              <a:t>acid</a:t>
            </a:r>
            <a:endParaRPr lang="en-US" dirty="0">
              <a:solidFill>
                <a:srgbClr val="231F2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 </a:t>
            </a:r>
            <a:r>
              <a:rPr lang="en-US" dirty="0">
                <a:solidFill>
                  <a:srgbClr val="000000"/>
                </a:solidFill>
                <a:latin typeface="Times New Roman"/>
                <a:ea typeface="Calibri"/>
                <a:cs typeface="Arial"/>
              </a:rPr>
              <a:t>1 mL CH</a:t>
            </a:r>
            <a:r>
              <a:rPr lang="en-US" baseline="-25000" dirty="0">
                <a:solidFill>
                  <a:srgbClr val="000000"/>
                </a:solidFill>
                <a:latin typeface="Times New Roman"/>
                <a:ea typeface="Calibri"/>
                <a:cs typeface="Arial"/>
              </a:rPr>
              <a:t>2</a:t>
            </a:r>
            <a:r>
              <a:rPr lang="en-US" dirty="0">
                <a:solidFill>
                  <a:srgbClr val="000000"/>
                </a:solidFill>
                <a:latin typeface="Times New Roman"/>
                <a:ea typeface="Calibri"/>
                <a:cs typeface="Arial"/>
              </a:rPr>
              <a:t>Cl</a:t>
            </a:r>
            <a:r>
              <a:rPr lang="en-US" baseline="-25000" dirty="0">
                <a:solidFill>
                  <a:srgbClr val="000000"/>
                </a:solidFill>
                <a:latin typeface="Times New Roman"/>
                <a:ea typeface="Calibri"/>
                <a:cs typeface="Arial"/>
              </a:rPr>
              <a:t>2</a:t>
            </a:r>
            <a:r>
              <a:rPr lang="en-US" dirty="0" smtClean="0">
                <a:solidFill>
                  <a:srgbClr val="231F20"/>
                </a:solidFill>
                <a:effectLst/>
                <a:latin typeface="Times New Roman"/>
                <a:ea typeface="Calibri"/>
                <a:cs typeface="Arial"/>
              </a:rPr>
              <a:t>   </a:t>
            </a:r>
          </a:p>
          <a:p>
            <a:pPr>
              <a:lnSpc>
                <a:spcPct val="115000"/>
              </a:lnSpc>
              <a:spcAft>
                <a:spcPts val="0"/>
              </a:spcAft>
            </a:pPr>
            <a:r>
              <a:rPr lang="en-US" dirty="0" smtClean="0">
                <a:solidFill>
                  <a:srgbClr val="000000"/>
                </a:solidFill>
                <a:latin typeface="Times New Roman"/>
                <a:ea typeface="Calibri"/>
                <a:cs typeface="Arial"/>
              </a:rPr>
              <a:t>5 </a:t>
            </a:r>
            <a:r>
              <a:rPr lang="en-US" dirty="0">
                <a:solidFill>
                  <a:srgbClr val="000000"/>
                </a:solidFill>
                <a:latin typeface="Times New Roman"/>
                <a:ea typeface="Calibri"/>
                <a:cs typeface="Arial"/>
              </a:rPr>
              <a:t>mL 5% sodium bicarbonate solution</a:t>
            </a:r>
            <a:r>
              <a:rPr lang="en-US" dirty="0" smtClean="0">
                <a:solidFill>
                  <a:srgbClr val="231F20"/>
                </a:solidFill>
                <a:effectLst/>
                <a:latin typeface="Times New Roman"/>
                <a:ea typeface="Calibri"/>
                <a:cs typeface="Arial"/>
              </a:rPr>
              <a:t>.</a:t>
            </a:r>
            <a:endParaRPr lang="en-GB" sz="2800" dirty="0" smtClean="0">
              <a:effectLst/>
              <a:latin typeface="Calibri"/>
              <a:ea typeface="Calibri"/>
              <a:cs typeface="Arial"/>
            </a:endParaRPr>
          </a:p>
          <a:p>
            <a:pPr marL="0" indent="0">
              <a:lnSpc>
                <a:spcPct val="115000"/>
              </a:lnSpc>
              <a:spcAft>
                <a:spcPts val="0"/>
              </a:spcAft>
              <a:buNone/>
            </a:pPr>
            <a:r>
              <a:rPr lang="en-US" dirty="0" smtClean="0">
                <a:solidFill>
                  <a:srgbClr val="231F20"/>
                </a:solidFill>
                <a:effectLst/>
                <a:latin typeface="Times New Roman"/>
                <a:ea typeface="Calibri"/>
                <a:cs typeface="Arial"/>
              </a:rPr>
              <a:t> </a:t>
            </a:r>
            <a:endParaRPr lang="en-GB" sz="2800" dirty="0" smtClean="0">
              <a:effectLst/>
              <a:latin typeface="Calibri"/>
              <a:ea typeface="Calibri"/>
              <a:cs typeface="Arial"/>
            </a:endParaRPr>
          </a:p>
          <a:p>
            <a:endParaRPr lang="en-GB" dirty="0"/>
          </a:p>
        </p:txBody>
      </p:sp>
      <p:sp>
        <p:nvSpPr>
          <p:cNvPr id="4" name="Cloud Callout 3"/>
          <p:cNvSpPr/>
          <p:nvPr/>
        </p:nvSpPr>
        <p:spPr>
          <a:xfrm>
            <a:off x="683568" y="440668"/>
            <a:ext cx="7524328" cy="1944216"/>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tx1"/>
                </a:solidFill>
                <a:latin typeface="Algerian" pitchFamily="82" charset="0"/>
              </a:rPr>
              <a:t>Chemicals Required:</a:t>
            </a:r>
            <a:endParaRPr lang="en-GB" sz="3200" b="1" dirty="0">
              <a:solidFill>
                <a:schemeClr val="tx1"/>
              </a:solidFill>
              <a:latin typeface="Algerian" pitchFamily="82" charset="0"/>
            </a:endParaRPr>
          </a:p>
        </p:txBody>
      </p:sp>
    </p:spTree>
    <p:extLst>
      <p:ext uri="{BB962C8B-B14F-4D97-AF65-F5344CB8AC3E}">
        <p14:creationId xmlns:p14="http://schemas.microsoft.com/office/powerpoint/2010/main" val="1159417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88640"/>
            <a:ext cx="8159824" cy="6480720"/>
          </a:xfrm>
        </p:spPr>
        <p:txBody>
          <a:bodyPr/>
          <a:lstStyle/>
          <a:p>
            <a:pPr marL="0" indent="0">
              <a:lnSpc>
                <a:spcPct val="115000"/>
              </a:lnSpc>
              <a:spcAft>
                <a:spcPts val="0"/>
              </a:spcAft>
              <a:buNone/>
            </a:pPr>
            <a:r>
              <a:rPr lang="en-US" sz="4000" dirty="0" smtClean="0">
                <a:solidFill>
                  <a:srgbClr val="CC0000"/>
                </a:solidFill>
                <a:latin typeface="Algerian" pitchFamily="82" charset="0"/>
                <a:ea typeface="Calibri"/>
                <a:cs typeface="Arial"/>
              </a:rPr>
              <a:t>                 </a:t>
            </a:r>
            <a:r>
              <a:rPr lang="en-US" sz="4000" u="sng" dirty="0" smtClean="0">
                <a:solidFill>
                  <a:srgbClr val="CC0000"/>
                </a:solidFill>
                <a:latin typeface="Algerian" pitchFamily="82" charset="0"/>
                <a:ea typeface="Calibri"/>
                <a:cs typeface="Arial"/>
              </a:rPr>
              <a:t>Procedure</a:t>
            </a:r>
            <a:endParaRPr lang="en-GB" sz="4000" u="sng" dirty="0" smtClean="0">
              <a:solidFill>
                <a:srgbClr val="CC0000"/>
              </a:solidFill>
              <a:effectLst/>
              <a:latin typeface="Algerian" pitchFamily="82" charset="0"/>
              <a:ea typeface="Calibri"/>
              <a:cs typeface="Arial"/>
            </a:endParaRPr>
          </a:p>
          <a:p>
            <a:pPr marL="0" indent="0">
              <a:lnSpc>
                <a:spcPct val="115000"/>
              </a:lnSpc>
              <a:spcAft>
                <a:spcPts val="0"/>
              </a:spcAft>
              <a:buNone/>
            </a:pPr>
            <a:r>
              <a:rPr lang="en-US" sz="2400" dirty="0" smtClean="0">
                <a:effectLst/>
                <a:latin typeface="Calibri"/>
                <a:ea typeface="Calibri"/>
                <a:cs typeface="Arial"/>
              </a:rPr>
              <a:t>     1</a:t>
            </a:r>
            <a:r>
              <a:rPr lang="en-US" sz="2400" dirty="0">
                <a:solidFill>
                  <a:srgbClr val="000000"/>
                </a:solidFill>
                <a:latin typeface="Times New Roman"/>
                <a:ea typeface="Calibri"/>
                <a:cs typeface="Arial"/>
              </a:rPr>
              <a:t>. Place 0.65 g of salicylic acid, </a:t>
            </a:r>
            <a:r>
              <a:rPr lang="en-US" sz="2400" dirty="0" smtClean="0">
                <a:solidFill>
                  <a:srgbClr val="000000"/>
                </a:solidFill>
                <a:latin typeface="Times New Roman"/>
                <a:ea typeface="Calibri"/>
                <a:cs typeface="Arial"/>
              </a:rPr>
              <a:t>10.0 </a:t>
            </a:r>
            <a:r>
              <a:rPr lang="en-US" sz="2400" dirty="0">
                <a:solidFill>
                  <a:srgbClr val="000000"/>
                </a:solidFill>
                <a:latin typeface="Times New Roman"/>
                <a:ea typeface="Calibri"/>
                <a:cs typeface="Arial"/>
              </a:rPr>
              <a:t>mL </a:t>
            </a:r>
            <a:r>
              <a:rPr lang="en-US" sz="2400" dirty="0" smtClean="0">
                <a:solidFill>
                  <a:srgbClr val="000000"/>
                </a:solidFill>
                <a:latin typeface="Times New Roman"/>
                <a:ea typeface="Calibri"/>
                <a:cs typeface="Arial"/>
              </a:rPr>
              <a:t>methanol </a:t>
            </a:r>
            <a:r>
              <a:rPr lang="en-US" sz="2400" dirty="0">
                <a:solidFill>
                  <a:srgbClr val="000000"/>
                </a:solidFill>
                <a:latin typeface="Times New Roman"/>
                <a:ea typeface="Calibri"/>
                <a:cs typeface="Arial"/>
              </a:rPr>
              <a:t>and a </a:t>
            </a:r>
            <a:r>
              <a:rPr lang="en-US" sz="2400" dirty="0" smtClean="0">
                <a:solidFill>
                  <a:srgbClr val="000000"/>
                </a:solidFill>
                <a:latin typeface="Times New Roman"/>
                <a:ea typeface="Calibri"/>
                <a:cs typeface="Arial"/>
              </a:rPr>
              <a:t>magnetic stir bar </a:t>
            </a:r>
            <a:r>
              <a:rPr lang="en-US" sz="2400" dirty="0">
                <a:solidFill>
                  <a:srgbClr val="000000"/>
                </a:solidFill>
                <a:latin typeface="Times New Roman"/>
                <a:ea typeface="Calibri"/>
                <a:cs typeface="Arial"/>
              </a:rPr>
              <a:t>in </a:t>
            </a:r>
            <a:r>
              <a:rPr lang="en-US" sz="2400" dirty="0" smtClean="0">
                <a:solidFill>
                  <a:srgbClr val="000000"/>
                </a:solidFill>
                <a:latin typeface="Times New Roman"/>
                <a:ea typeface="Calibri"/>
                <a:cs typeface="Arial"/>
              </a:rPr>
              <a:t>a </a:t>
            </a:r>
            <a:r>
              <a:rPr lang="en-US" sz="2400" dirty="0">
                <a:solidFill>
                  <a:srgbClr val="000000"/>
                </a:solidFill>
                <a:latin typeface="Times New Roman"/>
                <a:ea typeface="Calibri"/>
                <a:cs typeface="Arial"/>
              </a:rPr>
              <a:t>conical flask.</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2. Stir the mixture until the salicylic acid dissolves.</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3. Place the </a:t>
            </a:r>
            <a:r>
              <a:rPr lang="en-US" sz="2400" dirty="0" smtClean="0">
                <a:solidFill>
                  <a:srgbClr val="000000"/>
                </a:solidFill>
                <a:latin typeface="Times New Roman"/>
                <a:ea typeface="Calibri"/>
                <a:cs typeface="Arial"/>
              </a:rPr>
              <a:t>round flask </a:t>
            </a:r>
            <a:r>
              <a:rPr lang="en-US" sz="2400" dirty="0">
                <a:solidFill>
                  <a:srgbClr val="000000"/>
                </a:solidFill>
                <a:latin typeface="Times New Roman"/>
                <a:ea typeface="Calibri"/>
                <a:cs typeface="Arial"/>
              </a:rPr>
              <a:t>on a stirring </a:t>
            </a:r>
            <a:r>
              <a:rPr lang="en-US" sz="2400" dirty="0" smtClean="0">
                <a:solidFill>
                  <a:srgbClr val="000000"/>
                </a:solidFill>
                <a:latin typeface="Times New Roman"/>
                <a:ea typeface="Calibri"/>
                <a:cs typeface="Arial"/>
              </a:rPr>
              <a:t>hotplate and </a:t>
            </a:r>
            <a:r>
              <a:rPr lang="en-US" sz="2400" dirty="0">
                <a:solidFill>
                  <a:srgbClr val="000000"/>
                </a:solidFill>
                <a:latin typeface="Times New Roman"/>
                <a:ea typeface="Calibri"/>
                <a:cs typeface="Arial"/>
              </a:rPr>
              <a:t>while </a:t>
            </a:r>
            <a:r>
              <a:rPr lang="en-US" sz="2400" dirty="0" smtClean="0">
                <a:solidFill>
                  <a:srgbClr val="000000"/>
                </a:solidFill>
                <a:latin typeface="Times New Roman"/>
                <a:ea typeface="Calibri"/>
                <a:cs typeface="Arial"/>
              </a:rPr>
              <a:t>stirring slowly </a:t>
            </a:r>
            <a:r>
              <a:rPr lang="en-US" sz="2400" dirty="0">
                <a:solidFill>
                  <a:srgbClr val="000000"/>
                </a:solidFill>
                <a:latin typeface="Times New Roman"/>
                <a:ea typeface="Calibri"/>
                <a:cs typeface="Arial"/>
              </a:rPr>
              <a:t>and in small </a:t>
            </a:r>
            <a:r>
              <a:rPr lang="en-US" sz="2400" dirty="0" smtClean="0">
                <a:solidFill>
                  <a:srgbClr val="000000"/>
                </a:solidFill>
                <a:latin typeface="Times New Roman"/>
                <a:ea typeface="Calibri"/>
                <a:cs typeface="Arial"/>
              </a:rPr>
              <a:t>portions </a:t>
            </a:r>
            <a:r>
              <a:rPr lang="en-US" sz="2400" dirty="0">
                <a:solidFill>
                  <a:srgbClr val="000000"/>
                </a:solidFill>
                <a:latin typeface="Times New Roman"/>
                <a:ea typeface="Calibri"/>
                <a:cs typeface="Arial"/>
              </a:rPr>
              <a:t>add 0.75 mL of concentrated sulfuric acid to the salicylic </a:t>
            </a:r>
            <a:r>
              <a:rPr lang="en-US" sz="2400" dirty="0" smtClean="0">
                <a:solidFill>
                  <a:srgbClr val="000000"/>
                </a:solidFill>
                <a:latin typeface="Times New Roman"/>
                <a:ea typeface="Calibri"/>
                <a:cs typeface="Arial"/>
              </a:rPr>
              <a:t>acid: methanol </a:t>
            </a:r>
            <a:r>
              <a:rPr lang="en-US" sz="2400" dirty="0">
                <a:solidFill>
                  <a:srgbClr val="000000"/>
                </a:solidFill>
                <a:latin typeface="Times New Roman"/>
                <a:ea typeface="Calibri"/>
                <a:cs typeface="Arial"/>
              </a:rPr>
              <a:t>solution.</a:t>
            </a:r>
            <a:endParaRPr lang="en-GB" sz="2400" dirty="0" smtClean="0">
              <a:effectLst/>
              <a:latin typeface="Calibri"/>
              <a:ea typeface="Calibri"/>
              <a:cs typeface="Arial"/>
            </a:endParaRPr>
          </a:p>
          <a:p>
            <a:pPr marL="0" indent="0">
              <a:buNone/>
            </a:pPr>
            <a:r>
              <a:rPr lang="en-US" sz="2400" dirty="0">
                <a:solidFill>
                  <a:srgbClr val="000000"/>
                </a:solidFill>
                <a:latin typeface="Times New Roman"/>
                <a:ea typeface="Calibri"/>
                <a:cs typeface="Arial"/>
              </a:rPr>
              <a:t> 4. Attach </a:t>
            </a:r>
            <a:r>
              <a:rPr lang="en-US" sz="2400" dirty="0" smtClean="0">
                <a:solidFill>
                  <a:srgbClr val="000000"/>
                </a:solidFill>
                <a:latin typeface="Times New Roman"/>
                <a:ea typeface="Calibri"/>
                <a:cs typeface="Arial"/>
              </a:rPr>
              <a:t>the round </a:t>
            </a:r>
            <a:r>
              <a:rPr lang="en-US" sz="2400" dirty="0">
                <a:solidFill>
                  <a:srgbClr val="000000"/>
                </a:solidFill>
                <a:latin typeface="Times New Roman"/>
                <a:ea typeface="Calibri"/>
                <a:cs typeface="Arial"/>
              </a:rPr>
              <a:t>flask to a water-cooled </a:t>
            </a:r>
            <a:r>
              <a:rPr lang="en-US" sz="2400" dirty="0" smtClean="0">
                <a:solidFill>
                  <a:srgbClr val="000000"/>
                </a:solidFill>
                <a:latin typeface="Times New Roman"/>
                <a:ea typeface="Calibri"/>
                <a:cs typeface="Arial"/>
              </a:rPr>
              <a:t>condenser, </a:t>
            </a:r>
            <a:r>
              <a:rPr lang="en-US" sz="2400" dirty="0">
                <a:solidFill>
                  <a:srgbClr val="000000"/>
                </a:solidFill>
                <a:latin typeface="Times New Roman"/>
                <a:ea typeface="Calibri"/>
                <a:cs typeface="Arial"/>
              </a:rPr>
              <a:t>cap the condenser with a drying tube that has been loosely packed with CaCl</a:t>
            </a:r>
            <a:r>
              <a:rPr lang="en-US" sz="2400" baseline="-25000" dirty="0">
                <a:solidFill>
                  <a:srgbClr val="000000"/>
                </a:solidFill>
                <a:latin typeface="Times New Roman"/>
                <a:ea typeface="Calibri"/>
                <a:cs typeface="Arial"/>
              </a:rPr>
              <a:t>2</a:t>
            </a:r>
            <a:r>
              <a:rPr lang="en-US" sz="2400" dirty="0">
                <a:solidFill>
                  <a:srgbClr val="000000"/>
                </a:solidFill>
                <a:latin typeface="Times New Roman"/>
                <a:ea typeface="Calibri"/>
                <a:cs typeface="Arial"/>
              </a:rPr>
              <a:t>.</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5. Gently boil the solution for 75 minutes (maintain the </a:t>
            </a:r>
            <a:r>
              <a:rPr lang="en-US" sz="2400" dirty="0" smtClean="0">
                <a:solidFill>
                  <a:srgbClr val="000000"/>
                </a:solidFill>
                <a:latin typeface="Times New Roman"/>
                <a:ea typeface="Calibri"/>
                <a:cs typeface="Arial"/>
              </a:rPr>
              <a:t>temperature </a:t>
            </a:r>
            <a:r>
              <a:rPr lang="en-US" sz="2400" dirty="0">
                <a:solidFill>
                  <a:srgbClr val="000000"/>
                </a:solidFill>
                <a:latin typeface="Times New Roman"/>
                <a:ea typeface="Calibri"/>
                <a:cs typeface="Arial"/>
              </a:rPr>
              <a:t>at approximately 80 °C).</a:t>
            </a:r>
            <a:endParaRPr lang="en-GB" sz="2400" dirty="0" smtClean="0">
              <a:effectLst/>
              <a:latin typeface="Calibri"/>
              <a:ea typeface="Calibri"/>
              <a:cs typeface="Arial"/>
            </a:endParaRPr>
          </a:p>
          <a:p>
            <a:pPr marL="0" indent="0">
              <a:buNone/>
            </a:pPr>
            <a:endParaRPr lang="en-GB" dirty="0"/>
          </a:p>
        </p:txBody>
      </p:sp>
    </p:spTree>
    <p:extLst>
      <p:ext uri="{BB962C8B-B14F-4D97-AF65-F5344CB8AC3E}">
        <p14:creationId xmlns:p14="http://schemas.microsoft.com/office/powerpoint/2010/main" val="2609862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8303840" cy="5721499"/>
          </a:xfrm>
        </p:spPr>
        <p:txBody>
          <a:bodyPr/>
          <a:lstStyle/>
          <a:p>
            <a:pPr algn="just"/>
            <a:r>
              <a:rPr lang="en-GB" sz="2400" dirty="0">
                <a:solidFill>
                  <a:srgbClr val="000000"/>
                </a:solidFill>
                <a:latin typeface="Times New Roman"/>
                <a:ea typeface="Calibri"/>
                <a:cs typeface="Arial"/>
              </a:rPr>
              <a:t>The reflux will allow the mixture to heat without loss of components through evaporation. The vertical condenser returns </a:t>
            </a:r>
            <a:r>
              <a:rPr lang="en-GB" sz="2400" dirty="0" smtClean="0">
                <a:solidFill>
                  <a:srgbClr val="000000"/>
                </a:solidFill>
                <a:latin typeface="Times New Roman"/>
                <a:ea typeface="Calibri"/>
                <a:cs typeface="Arial"/>
              </a:rPr>
              <a:t>the </a:t>
            </a:r>
            <a:r>
              <a:rPr lang="en-GB" sz="2400" dirty="0">
                <a:solidFill>
                  <a:srgbClr val="000000"/>
                </a:solidFill>
                <a:latin typeface="Times New Roman"/>
                <a:ea typeface="Calibri"/>
                <a:cs typeface="Arial"/>
              </a:rPr>
              <a:t>evaporated liquids to the boiling </a:t>
            </a:r>
            <a:r>
              <a:rPr lang="en-GB" sz="2400" dirty="0" smtClean="0">
                <a:solidFill>
                  <a:srgbClr val="000000"/>
                </a:solidFill>
                <a:latin typeface="Times New Roman"/>
                <a:ea typeface="Calibri"/>
                <a:cs typeface="Arial"/>
              </a:rPr>
              <a:t>flask.</a:t>
            </a:r>
          </a:p>
          <a:p>
            <a:pPr algn="just"/>
            <a:r>
              <a:rPr lang="en-GB" sz="2400" dirty="0">
                <a:solidFill>
                  <a:srgbClr val="000000"/>
                </a:solidFill>
                <a:latin typeface="Times New Roman"/>
                <a:ea typeface="Calibri"/>
                <a:cs typeface="Arial"/>
              </a:rPr>
              <a:t>In this reaction, the reactants undergo a </a:t>
            </a:r>
            <a:r>
              <a:rPr lang="en-GB" sz="2400" dirty="0" err="1">
                <a:solidFill>
                  <a:srgbClr val="000000"/>
                </a:solidFill>
                <a:latin typeface="Times New Roman"/>
                <a:ea typeface="Calibri"/>
                <a:cs typeface="Arial"/>
              </a:rPr>
              <a:t>transesterification</a:t>
            </a:r>
            <a:r>
              <a:rPr lang="en-GB" sz="2400" dirty="0">
                <a:solidFill>
                  <a:srgbClr val="000000"/>
                </a:solidFill>
                <a:latin typeface="Times New Roman"/>
                <a:ea typeface="Calibri"/>
                <a:cs typeface="Arial"/>
              </a:rPr>
              <a:t> which is when an ester reacts with an alcohol to form a new ester.</a:t>
            </a:r>
          </a:p>
        </p:txBody>
      </p:sp>
    </p:spTree>
    <p:extLst>
      <p:ext uri="{BB962C8B-B14F-4D97-AF65-F5344CB8AC3E}">
        <p14:creationId xmlns:p14="http://schemas.microsoft.com/office/powerpoint/2010/main" val="2646681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11560" y="476672"/>
            <a:ext cx="8532440" cy="6120680"/>
          </a:xfrm>
        </p:spPr>
        <p:txBody>
          <a:bodyPr/>
          <a:lstStyle/>
          <a:p>
            <a:pPr>
              <a:lnSpc>
                <a:spcPct val="150000"/>
              </a:lnSpc>
            </a:pPr>
            <a:r>
              <a:rPr lang="en-US" dirty="0" smtClean="0">
                <a:latin typeface="Times New Roman" pitchFamily="18" charset="0"/>
                <a:cs typeface="Times New Roman" pitchFamily="18" charset="0"/>
              </a:rPr>
              <a:t>The second common ester of salicylic acid that is used as a drug is methyl salicylate. When salicylic acid is heated with methyl alcohol, the carboxyl group of salicylic acid is esterified producing a strong-smelling liquid ester (methyl salicylate).</a:t>
            </a:r>
            <a:endParaRPr lang="en-US" dirty="0">
              <a:latin typeface="Times New Roman" pitchFamily="18" charset="0"/>
              <a:cs typeface="Times New Roman" pitchFamily="18" charset="0"/>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293096"/>
            <a:ext cx="2914650"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332656"/>
            <a:ext cx="8159824" cy="5904656"/>
          </a:xfrm>
        </p:spPr>
        <p:txBody>
          <a:bodyPr/>
          <a:lstStyle/>
          <a:p>
            <a:r>
              <a:rPr lang="en-GB" sz="2800" dirty="0">
                <a:solidFill>
                  <a:srgbClr val="FF0000"/>
                </a:solidFill>
                <a:latin typeface="Times New Roman" pitchFamily="18" charset="0"/>
                <a:cs typeface="Times New Roman" pitchFamily="18" charset="0"/>
              </a:rPr>
              <a:t>Fischer</a:t>
            </a:r>
            <a:r>
              <a:rPr lang="en-US" dirty="0" smtClean="0"/>
              <a:t> </a:t>
            </a:r>
            <a:r>
              <a:rPr lang="en-GB" sz="2800" dirty="0" smtClean="0">
                <a:solidFill>
                  <a:srgbClr val="FF0000"/>
                </a:solidFill>
                <a:latin typeface="Times New Roman" pitchFamily="18" charset="0"/>
                <a:cs typeface="Times New Roman" pitchFamily="18" charset="0"/>
              </a:rPr>
              <a:t>Esterification </a:t>
            </a:r>
            <a:r>
              <a:rPr lang="en-GB" sz="2800" dirty="0">
                <a:solidFill>
                  <a:srgbClr val="FF0000"/>
                </a:solidFill>
                <a:latin typeface="Times New Roman" pitchFamily="18" charset="0"/>
                <a:cs typeface="Times New Roman" pitchFamily="18" charset="0"/>
              </a:rPr>
              <a:t>reaction</a:t>
            </a:r>
            <a:r>
              <a:rPr lang="en-GB" sz="2800" dirty="0">
                <a:solidFill>
                  <a:srgbClr val="000000"/>
                </a:solidFill>
                <a:latin typeface="Times New Roman" pitchFamily="18" charset="0"/>
                <a:cs typeface="Times New Roman" pitchFamily="18" charset="0"/>
              </a:rPr>
              <a:t> </a:t>
            </a:r>
            <a:r>
              <a:rPr lang="en-GB" sz="2800" dirty="0" smtClean="0">
                <a:solidFill>
                  <a:srgbClr val="FF0000"/>
                </a:solidFill>
                <a:latin typeface="Times New Roman" pitchFamily="18" charset="0"/>
                <a:cs typeface="Times New Roman" pitchFamily="18" charset="0"/>
              </a:rPr>
              <a:t>: </a:t>
            </a:r>
            <a:r>
              <a:rPr lang="en-GB" sz="2800" dirty="0" smtClean="0">
                <a:latin typeface="Times New Roman" pitchFamily="18" charset="0"/>
                <a:cs typeface="Times New Roman" pitchFamily="18" charset="0"/>
              </a:rPr>
              <a:t>is </a:t>
            </a:r>
            <a:r>
              <a:rPr lang="en-GB" sz="2800" dirty="0">
                <a:latin typeface="Times New Roman" pitchFamily="18" charset="0"/>
                <a:cs typeface="Times New Roman" pitchFamily="18" charset="0"/>
              </a:rPr>
              <a:t>the reaction of an alcohol and a carboxylic acid. The reaction </a:t>
            </a:r>
            <a:r>
              <a:rPr lang="en-GB" sz="2800" dirty="0" smtClean="0">
                <a:latin typeface="Times New Roman" pitchFamily="18" charset="0"/>
                <a:cs typeface="Times New Roman" pitchFamily="18" charset="0"/>
              </a:rPr>
              <a:t>is reversible </a:t>
            </a:r>
            <a:r>
              <a:rPr lang="en-GB" sz="2800" dirty="0">
                <a:latin typeface="Times New Roman" pitchFamily="18" charset="0"/>
                <a:cs typeface="Times New Roman" pitchFamily="18" charset="0"/>
              </a:rPr>
              <a:t>and uses an acid as a catalyst.</a:t>
            </a:r>
          </a:p>
          <a:p>
            <a:pPr marL="0" indent="0">
              <a:buNone/>
            </a:pPr>
            <a:endParaRPr lang="en-US" dirty="0" smtClean="0"/>
          </a:p>
          <a:p>
            <a:pPr marL="0" indent="0">
              <a:buNone/>
            </a:pPr>
            <a:endParaRPr lang="en-US" dirty="0" smtClean="0">
              <a:solidFill>
                <a:srgbClr val="C00000"/>
              </a:solidFill>
              <a:latin typeface="Times New Roman" pitchFamily="18" charset="0"/>
              <a:cs typeface="Times New Roman" pitchFamily="18" charset="0"/>
            </a:endParaRPr>
          </a:p>
          <a:p>
            <a:pPr marL="0" indent="0">
              <a:buNone/>
            </a:pPr>
            <a:endParaRPr lang="en-US" dirty="0" smtClean="0">
              <a:solidFill>
                <a:srgbClr val="C00000"/>
              </a:solidFill>
              <a:latin typeface="Times New Roman" pitchFamily="18" charset="0"/>
              <a:cs typeface="Times New Roman" pitchFamily="18" charset="0"/>
            </a:endParaRPr>
          </a:p>
          <a:p>
            <a:pPr marL="0" indent="0">
              <a:buNone/>
            </a:pPr>
            <a:endParaRPr lang="en-US" dirty="0">
              <a:solidFill>
                <a:srgbClr val="C00000"/>
              </a:solidFill>
              <a:latin typeface="Times New Roman" pitchFamily="18" charset="0"/>
              <a:cs typeface="Times New Roman" pitchFamily="18" charset="0"/>
            </a:endParaRPr>
          </a:p>
          <a:p>
            <a:pPr marL="0" indent="0">
              <a:buNone/>
            </a:pPr>
            <a:r>
              <a:rPr lang="en-US" dirty="0" smtClean="0">
                <a:solidFill>
                  <a:srgbClr val="C00000"/>
                </a:solidFill>
                <a:latin typeface="Times New Roman" pitchFamily="18" charset="0"/>
                <a:cs typeface="Times New Roman" pitchFamily="18" charset="0"/>
              </a:rPr>
              <a:t>Methyl </a:t>
            </a:r>
            <a:r>
              <a:rPr lang="en-US" dirty="0">
                <a:solidFill>
                  <a:srgbClr val="C00000"/>
                </a:solidFill>
                <a:latin typeface="Times New Roman" pitchFamily="18" charset="0"/>
                <a:cs typeface="Times New Roman" pitchFamily="18" charset="0"/>
              </a:rPr>
              <a:t>Salicylate   </a:t>
            </a:r>
            <a:r>
              <a:rPr lang="en-US" dirty="0" err="1" smtClean="0">
                <a:solidFill>
                  <a:srgbClr val="C00000"/>
                </a:solidFill>
                <a:latin typeface="Times New Roman" pitchFamily="18" charset="0"/>
                <a:cs typeface="Times New Roman" pitchFamily="18" charset="0"/>
              </a:rPr>
              <a:t>M.wt</a:t>
            </a:r>
            <a:r>
              <a:rPr lang="en-US" dirty="0" smtClean="0">
                <a:solidFill>
                  <a:srgbClr val="C00000"/>
                </a:solidFill>
                <a:latin typeface="Times New Roman" pitchFamily="18" charset="0"/>
                <a:cs typeface="Times New Roman" pitchFamily="18" charset="0"/>
              </a:rPr>
              <a:t>. </a:t>
            </a:r>
            <a:r>
              <a:rPr lang="en-US" dirty="0">
                <a:solidFill>
                  <a:srgbClr val="C00000"/>
                </a:solidFill>
                <a:latin typeface="Times New Roman" pitchFamily="18" charset="0"/>
                <a:cs typeface="Times New Roman" pitchFamily="18" charset="0"/>
              </a:rPr>
              <a:t>:152.15 </a:t>
            </a:r>
            <a:r>
              <a:rPr lang="en-US" dirty="0" err="1" smtClean="0">
                <a:solidFill>
                  <a:srgbClr val="C00000"/>
                </a:solidFill>
                <a:latin typeface="Times New Roman" pitchFamily="18" charset="0"/>
                <a:cs typeface="Times New Roman" pitchFamily="18" charset="0"/>
              </a:rPr>
              <a:t>gm</a:t>
            </a:r>
            <a:r>
              <a:rPr lang="en-US" dirty="0" smtClean="0">
                <a:solidFill>
                  <a:srgbClr val="C00000"/>
                </a:solidFill>
                <a:latin typeface="Times New Roman" pitchFamily="18" charset="0"/>
                <a:cs typeface="Times New Roman" pitchFamily="18" charset="0"/>
              </a:rPr>
              <a:t>/</a:t>
            </a:r>
            <a:r>
              <a:rPr lang="en-US" dirty="0" err="1" smtClean="0">
                <a:solidFill>
                  <a:srgbClr val="C00000"/>
                </a:solidFill>
                <a:latin typeface="Times New Roman" pitchFamily="18" charset="0"/>
                <a:cs typeface="Times New Roman" pitchFamily="18" charset="0"/>
              </a:rPr>
              <a:t>mol</a:t>
            </a:r>
            <a:endParaRPr lang="en-US" dirty="0" smtClean="0">
              <a:solidFill>
                <a:srgbClr val="C00000"/>
              </a:solidFill>
              <a:latin typeface="Times New Roman" pitchFamily="18" charset="0"/>
              <a:cs typeface="Times New Roman" pitchFamily="18" charset="0"/>
            </a:endParaRPr>
          </a:p>
          <a:p>
            <a:pPr marL="0" indent="0">
              <a:buNone/>
            </a:pPr>
            <a:r>
              <a:rPr lang="en-GB" dirty="0">
                <a:solidFill>
                  <a:srgbClr val="C00000"/>
                </a:solidFill>
                <a:latin typeface="Times New Roman" pitchFamily="18" charset="0"/>
                <a:cs typeface="Times New Roman" pitchFamily="18" charset="0"/>
              </a:rPr>
              <a:t>Molecular formula:</a:t>
            </a:r>
            <a:r>
              <a:rPr lang="pt-BR" dirty="0">
                <a:solidFill>
                  <a:srgbClr val="C00000"/>
                </a:solidFill>
                <a:latin typeface="Times New Roman" pitchFamily="18" charset="0"/>
                <a:cs typeface="Times New Roman" pitchFamily="18" charset="0"/>
              </a:rPr>
              <a:t> C</a:t>
            </a:r>
            <a:r>
              <a:rPr lang="pt-BR" sz="2000" dirty="0">
                <a:solidFill>
                  <a:srgbClr val="C00000"/>
                </a:solidFill>
                <a:latin typeface="Times New Roman" pitchFamily="18" charset="0"/>
                <a:cs typeface="Times New Roman" pitchFamily="18" charset="0"/>
              </a:rPr>
              <a:t>8</a:t>
            </a:r>
            <a:r>
              <a:rPr lang="pt-BR" dirty="0">
                <a:solidFill>
                  <a:srgbClr val="C00000"/>
                </a:solidFill>
                <a:latin typeface="Times New Roman" pitchFamily="18" charset="0"/>
                <a:cs typeface="Times New Roman" pitchFamily="18" charset="0"/>
              </a:rPr>
              <a:t>H</a:t>
            </a:r>
            <a:r>
              <a:rPr lang="pt-BR" sz="2000" dirty="0">
                <a:solidFill>
                  <a:srgbClr val="C00000"/>
                </a:solidFill>
                <a:latin typeface="Times New Roman" pitchFamily="18" charset="0"/>
                <a:cs typeface="Times New Roman" pitchFamily="18" charset="0"/>
              </a:rPr>
              <a:t>8</a:t>
            </a:r>
            <a:r>
              <a:rPr lang="pt-BR" dirty="0">
                <a:solidFill>
                  <a:srgbClr val="C00000"/>
                </a:solidFill>
                <a:latin typeface="Times New Roman" pitchFamily="18" charset="0"/>
                <a:cs typeface="Times New Roman" pitchFamily="18" charset="0"/>
              </a:rPr>
              <a:t>O</a:t>
            </a:r>
            <a:r>
              <a:rPr lang="pt-BR" sz="2000" dirty="0">
                <a:solidFill>
                  <a:srgbClr val="C00000"/>
                </a:solidFill>
                <a:latin typeface="Times New Roman" pitchFamily="18" charset="0"/>
                <a:cs typeface="Times New Roman" pitchFamily="18" charset="0"/>
              </a:rPr>
              <a:t>3</a:t>
            </a:r>
          </a:p>
          <a:p>
            <a:pPr marL="0" indent="0">
              <a:buNone/>
            </a:pPr>
            <a:r>
              <a:rPr lang="en-GB" dirty="0" smtClean="0"/>
              <a:t> </a:t>
            </a:r>
            <a:endParaRPr lang="en-GB" dirty="0">
              <a:solidFill>
                <a:srgbClr val="C00000"/>
              </a:solidFill>
              <a:latin typeface="Times New Roman" pitchFamily="18" charset="0"/>
              <a:cs typeface="Times New Roman" pitchFamily="18" charset="0"/>
            </a:endParaRPr>
          </a:p>
        </p:txBody>
      </p:sp>
      <p:pic>
        <p:nvPicPr>
          <p:cNvPr id="5124" name="Picture 4" descr="C:\Users\noor\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060848"/>
            <a:ext cx="8139225"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945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404664"/>
            <a:ext cx="8087816" cy="5721499"/>
          </a:xfrm>
        </p:spPr>
        <p:txBody>
          <a:bodyPr/>
          <a:lstStyle/>
          <a:p>
            <a:pPr>
              <a:lnSpc>
                <a:spcPct val="115000"/>
              </a:lnSpc>
              <a:spcAft>
                <a:spcPts val="0"/>
              </a:spcAft>
            </a:pPr>
            <a:r>
              <a:rPr lang="en-US" dirty="0">
                <a:solidFill>
                  <a:srgbClr val="CC0000"/>
                </a:solidFill>
                <a:latin typeface="Times New Roman"/>
                <a:ea typeface="Calibri"/>
                <a:cs typeface="Arial"/>
              </a:rPr>
              <a:t>Uses:</a:t>
            </a:r>
            <a:endParaRPr lang="en-GB" dirty="0">
              <a:solidFill>
                <a:srgbClr val="CC0000"/>
              </a:solidFill>
              <a:latin typeface="Calibri"/>
              <a:ea typeface="Calibri"/>
              <a:cs typeface="Arial"/>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high concentrations as a </a:t>
            </a:r>
            <a:r>
              <a:rPr lang="en-US" sz="2000" u="sng" dirty="0" err="1">
                <a:solidFill>
                  <a:schemeClr val="accent4"/>
                </a:solidFill>
                <a:latin typeface="Times New Roman" pitchFamily="18" charset="0"/>
                <a:ea typeface="Calibri"/>
                <a:cs typeface="Times New Roman" pitchFamily="18" charset="0"/>
                <a:hlinkClick r:id="rId2" tooltip="Rubefacient"/>
              </a:rPr>
              <a:t>rubefacient</a:t>
            </a:r>
            <a:r>
              <a:rPr lang="en-US" sz="2000" dirty="0">
                <a:solidFill>
                  <a:schemeClr val="accent4"/>
                </a:solidFill>
                <a:latin typeface="Times New Roman" pitchFamily="18" charset="0"/>
                <a:ea typeface="Calibri"/>
                <a:cs typeface="Times New Roman" pitchFamily="18" charset="0"/>
              </a:rPr>
              <a:t> and </a:t>
            </a:r>
            <a:r>
              <a:rPr lang="en-US" sz="2000" u="sng" dirty="0">
                <a:solidFill>
                  <a:schemeClr val="accent4"/>
                </a:solidFill>
                <a:latin typeface="Times New Roman" pitchFamily="18" charset="0"/>
                <a:ea typeface="Calibri"/>
                <a:cs typeface="Times New Roman" pitchFamily="18" charset="0"/>
                <a:hlinkClick r:id="rId3" tooltip="Analgesic"/>
              </a:rPr>
              <a:t>analgesic</a:t>
            </a:r>
            <a:r>
              <a:rPr lang="en-US" sz="2000" dirty="0">
                <a:solidFill>
                  <a:schemeClr val="accent4"/>
                </a:solidFill>
                <a:latin typeface="Times New Roman" pitchFamily="18" charset="0"/>
                <a:ea typeface="Calibri"/>
                <a:cs typeface="Times New Roman" pitchFamily="18" charset="0"/>
              </a:rPr>
              <a:t> in deep heating </a:t>
            </a:r>
            <a:r>
              <a:rPr lang="en-US" sz="2000" u="sng" dirty="0">
                <a:solidFill>
                  <a:schemeClr val="accent4"/>
                </a:solidFill>
                <a:latin typeface="Times New Roman" pitchFamily="18" charset="0"/>
                <a:ea typeface="Calibri"/>
                <a:cs typeface="Times New Roman" pitchFamily="18" charset="0"/>
                <a:hlinkClick r:id="rId4" tooltip="Liniment"/>
              </a:rPr>
              <a:t>liniments</a:t>
            </a:r>
            <a:r>
              <a:rPr lang="en-US" sz="2000" dirty="0">
                <a:solidFill>
                  <a:schemeClr val="accent4"/>
                </a:solidFill>
                <a:latin typeface="Times New Roman" pitchFamily="18" charset="0"/>
                <a:ea typeface="Calibri"/>
                <a:cs typeface="Times New Roman" pitchFamily="18" charset="0"/>
              </a:rPr>
              <a:t> to treat joint and muscular pain.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low concentrations (0.04% and under) as a </a:t>
            </a:r>
            <a:r>
              <a:rPr lang="en-US" sz="2000" u="sng" dirty="0">
                <a:solidFill>
                  <a:schemeClr val="accent4"/>
                </a:solidFill>
                <a:latin typeface="Times New Roman" pitchFamily="18" charset="0"/>
                <a:ea typeface="Calibri"/>
                <a:cs typeface="Times New Roman" pitchFamily="18" charset="0"/>
                <a:hlinkClick r:id="rId5" tooltip="Flavoring"/>
              </a:rPr>
              <a:t>flavoring</a:t>
            </a:r>
            <a:r>
              <a:rPr lang="en-US" sz="2000" dirty="0">
                <a:solidFill>
                  <a:schemeClr val="accent4"/>
                </a:solidFill>
                <a:latin typeface="Times New Roman" pitchFamily="18" charset="0"/>
                <a:ea typeface="Calibri"/>
                <a:cs typeface="Times New Roman" pitchFamily="18" charset="0"/>
              </a:rPr>
              <a:t> agent in </a:t>
            </a:r>
            <a:r>
              <a:rPr lang="en-US" sz="2000" u="sng" dirty="0">
                <a:solidFill>
                  <a:schemeClr val="accent4"/>
                </a:solidFill>
                <a:latin typeface="Times New Roman" pitchFamily="18" charset="0"/>
                <a:ea typeface="Calibri"/>
                <a:cs typeface="Times New Roman" pitchFamily="18" charset="0"/>
                <a:hlinkClick r:id="rId6" tooltip="Chewing gum"/>
              </a:rPr>
              <a:t>chewing gum</a:t>
            </a:r>
            <a:r>
              <a:rPr lang="en-US" sz="2000" dirty="0">
                <a:solidFill>
                  <a:schemeClr val="accent4"/>
                </a:solidFill>
                <a:latin typeface="Times New Roman" pitchFamily="18" charset="0"/>
                <a:ea typeface="Calibri"/>
                <a:cs typeface="Times New Roman" pitchFamily="18" charset="0"/>
              </a:rPr>
              <a:t> and </a:t>
            </a:r>
            <a:r>
              <a:rPr lang="en-US" sz="2000" u="sng" dirty="0">
                <a:solidFill>
                  <a:schemeClr val="accent4"/>
                </a:solidFill>
                <a:latin typeface="Times New Roman" pitchFamily="18" charset="0"/>
                <a:ea typeface="Calibri"/>
                <a:cs typeface="Times New Roman" pitchFamily="18" charset="0"/>
                <a:hlinkClick r:id="rId7" tooltip="Mints (candy)"/>
              </a:rPr>
              <a:t>mints</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providing </a:t>
            </a:r>
            <a:r>
              <a:rPr lang="en-US" sz="2000" u="sng" dirty="0">
                <a:solidFill>
                  <a:schemeClr val="accent4"/>
                </a:solidFill>
                <a:latin typeface="Times New Roman" pitchFamily="18" charset="0"/>
                <a:ea typeface="Calibri"/>
                <a:cs typeface="Times New Roman" pitchFamily="18" charset="0"/>
                <a:hlinkClick r:id="rId8" tooltip="Fragrance"/>
              </a:rPr>
              <a:t>fragrance</a:t>
            </a:r>
            <a:r>
              <a:rPr lang="en-US" sz="2000" dirty="0">
                <a:solidFill>
                  <a:schemeClr val="accent4"/>
                </a:solidFill>
                <a:latin typeface="Times New Roman" pitchFamily="18" charset="0"/>
                <a:ea typeface="Calibri"/>
                <a:cs typeface="Times New Roman" pitchFamily="18" charset="0"/>
              </a:rPr>
              <a:t> to various products and as an odor-masking agent for some </a:t>
            </a:r>
            <a:r>
              <a:rPr lang="en-US" sz="2000" u="sng" dirty="0">
                <a:solidFill>
                  <a:schemeClr val="accent4"/>
                </a:solidFill>
                <a:latin typeface="Times New Roman" pitchFamily="18" charset="0"/>
                <a:ea typeface="Calibri"/>
                <a:cs typeface="Times New Roman" pitchFamily="18" charset="0"/>
                <a:hlinkClick r:id="rId9" tooltip="Organophosphate"/>
              </a:rPr>
              <a:t>organophosphate</a:t>
            </a:r>
            <a:r>
              <a:rPr lang="en-US" sz="2000" dirty="0">
                <a:solidFill>
                  <a:schemeClr val="accent4"/>
                </a:solidFill>
                <a:latin typeface="Times New Roman" pitchFamily="18" charset="0"/>
                <a:ea typeface="Calibri"/>
                <a:cs typeface="Times New Roman" pitchFamily="18" charset="0"/>
              </a:rPr>
              <a:t> </a:t>
            </a:r>
            <a:r>
              <a:rPr lang="en-US" sz="2000" u="sng" dirty="0">
                <a:solidFill>
                  <a:schemeClr val="accent4"/>
                </a:solidFill>
                <a:latin typeface="Times New Roman" pitchFamily="18" charset="0"/>
                <a:ea typeface="Calibri"/>
                <a:cs typeface="Times New Roman" pitchFamily="18" charset="0"/>
                <a:hlinkClick r:id="rId10" tooltip="Pesticides"/>
              </a:rPr>
              <a:t>pesticides</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to clear plant or animal tissue samples of color, and as such is useful for microscopy and </a:t>
            </a:r>
            <a:r>
              <a:rPr lang="en-US" sz="2000" u="sng" dirty="0">
                <a:solidFill>
                  <a:schemeClr val="accent4"/>
                </a:solidFill>
                <a:latin typeface="Times New Roman" pitchFamily="18" charset="0"/>
                <a:ea typeface="Calibri"/>
                <a:cs typeface="Times New Roman" pitchFamily="18" charset="0"/>
                <a:hlinkClick r:id="rId11" tooltip="Immunohistochemistry"/>
              </a:rPr>
              <a:t>immunohistochemistry</a:t>
            </a:r>
            <a:r>
              <a:rPr lang="en-US" sz="2000" dirty="0">
                <a:solidFill>
                  <a:schemeClr val="accent4"/>
                </a:solidFill>
                <a:latin typeface="Times New Roman" pitchFamily="18" charset="0"/>
                <a:ea typeface="Calibri"/>
                <a:cs typeface="Times New Roman" pitchFamily="18" charset="0"/>
              </a:rPr>
              <a:t> when excess pigments obscure structures or block light in the tissue being examined. This clearing generally only takes a few minutes, but the tissue must first be dehydrated in alcohol</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as a transfer agent, to produce a manual copy of an image on a surface</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small amounts, to lower the freezing point of </a:t>
            </a:r>
            <a:r>
              <a:rPr lang="en-US" sz="2000" u="sng" dirty="0">
                <a:solidFill>
                  <a:schemeClr val="accent4"/>
                </a:solidFill>
                <a:latin typeface="Times New Roman" pitchFamily="18" charset="0"/>
                <a:ea typeface="Calibri"/>
                <a:cs typeface="Times New Roman" pitchFamily="18" charset="0"/>
                <a:hlinkClick r:id="rId12" tooltip="Glacial acetic acid"/>
              </a:rPr>
              <a:t>glacial acetic acid</a:t>
            </a:r>
            <a:r>
              <a:rPr lang="en-US" sz="2000" dirty="0">
                <a:solidFill>
                  <a:schemeClr val="accent4"/>
                </a:solidFill>
                <a:latin typeface="Times New Roman" pitchFamily="18" charset="0"/>
                <a:ea typeface="Calibri"/>
                <a:cs typeface="Times New Roman" pitchFamily="18" charset="0"/>
              </a:rPr>
              <a:t> for transport.</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smtClean="0">
                <a:solidFill>
                  <a:schemeClr val="accent4"/>
                </a:solidFill>
                <a:latin typeface="Times New Roman" pitchFamily="18" charset="0"/>
                <a:ea typeface="Calibri"/>
                <a:cs typeface="Times New Roman" pitchFamily="18" charset="0"/>
              </a:rPr>
              <a:t>a </a:t>
            </a:r>
            <a:r>
              <a:rPr lang="en-US" sz="2000" dirty="0">
                <a:solidFill>
                  <a:schemeClr val="accent4"/>
                </a:solidFill>
                <a:latin typeface="Times New Roman" pitchFamily="18" charset="0"/>
                <a:ea typeface="Calibri"/>
                <a:cs typeface="Times New Roman" pitchFamily="18" charset="0"/>
              </a:rPr>
              <a:t>simulant </a:t>
            </a:r>
            <a:r>
              <a:rPr lang="en-US" sz="2000" dirty="0" smtClean="0">
                <a:solidFill>
                  <a:schemeClr val="accent4"/>
                </a:solidFill>
                <a:latin typeface="Times New Roman" pitchFamily="18" charset="0"/>
                <a:ea typeface="Calibri"/>
                <a:cs typeface="Times New Roman" pitchFamily="18" charset="0"/>
              </a:rPr>
              <a:t> </a:t>
            </a:r>
            <a:r>
              <a:rPr lang="en-US" sz="2000" dirty="0">
                <a:solidFill>
                  <a:schemeClr val="accent4"/>
                </a:solidFill>
                <a:latin typeface="Times New Roman" pitchFamily="18" charset="0"/>
                <a:ea typeface="Calibri"/>
                <a:cs typeface="Times New Roman" pitchFamily="18" charset="0"/>
              </a:rPr>
              <a:t>for the research of chemical warfare agent </a:t>
            </a:r>
            <a:r>
              <a:rPr lang="en-US" sz="2000" u="sng" dirty="0">
                <a:solidFill>
                  <a:schemeClr val="accent4"/>
                </a:solidFill>
                <a:latin typeface="Times New Roman" pitchFamily="18" charset="0"/>
                <a:ea typeface="Calibri"/>
                <a:cs typeface="Times New Roman" pitchFamily="18" charset="0"/>
                <a:hlinkClick r:id="rId13" tooltip="Sulfur mustard"/>
              </a:rPr>
              <a:t>sulfur mustard</a:t>
            </a:r>
            <a:r>
              <a:rPr lang="en-US" sz="2000" dirty="0">
                <a:solidFill>
                  <a:schemeClr val="accent4"/>
                </a:solidFill>
                <a:latin typeface="Times New Roman" pitchFamily="18" charset="0"/>
                <a:ea typeface="Calibri"/>
                <a:cs typeface="Times New Roman" pitchFamily="18" charset="0"/>
              </a:rPr>
              <a:t>, due to its similar chemical and physical properties</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an antiseptic in </a:t>
            </a:r>
            <a:r>
              <a:rPr lang="en-US" sz="2000" u="sng" dirty="0">
                <a:solidFill>
                  <a:schemeClr val="accent4"/>
                </a:solidFill>
                <a:latin typeface="Times New Roman" pitchFamily="18" charset="0"/>
                <a:ea typeface="Calibri"/>
                <a:cs typeface="Times New Roman" pitchFamily="18" charset="0"/>
                <a:hlinkClick r:id="rId14" tooltip="Listerine"/>
              </a:rPr>
              <a:t>Listerine</a:t>
            </a:r>
            <a:r>
              <a:rPr lang="en-US" sz="2000" dirty="0">
                <a:solidFill>
                  <a:schemeClr val="accent4"/>
                </a:solidFill>
                <a:latin typeface="Times New Roman" pitchFamily="18" charset="0"/>
                <a:ea typeface="Calibri"/>
                <a:cs typeface="Times New Roman" pitchFamily="18" charset="0"/>
              </a:rPr>
              <a:t> mouthwash .</a:t>
            </a:r>
            <a:endParaRPr lang="en-GB" sz="2000" dirty="0">
              <a:solidFill>
                <a:schemeClr val="accent4"/>
              </a:solidFill>
              <a:latin typeface="Times New Roman" pitchFamily="18" charset="0"/>
              <a:ea typeface="Calibri"/>
              <a:cs typeface="Times New Roman" pitchFamily="18" charset="0"/>
            </a:endParaRPr>
          </a:p>
          <a:p>
            <a:pPr>
              <a:lnSpc>
                <a:spcPct val="115000"/>
              </a:lnSpc>
              <a:spcAft>
                <a:spcPts val="1000"/>
              </a:spcAft>
            </a:pPr>
            <a:r>
              <a:rPr lang="en-US" sz="2000" dirty="0">
                <a:solidFill>
                  <a:srgbClr val="231F20"/>
                </a:solidFill>
                <a:latin typeface="Times New Roman"/>
                <a:ea typeface="Calibri"/>
              </a:rPr>
              <a:t/>
            </a:r>
            <a:br>
              <a:rPr lang="en-US" sz="2000" dirty="0">
                <a:solidFill>
                  <a:srgbClr val="231F20"/>
                </a:solidFill>
                <a:latin typeface="Times New Roman"/>
                <a:ea typeface="Calibri"/>
              </a:rPr>
            </a:br>
            <a:r>
              <a:rPr lang="en-US" dirty="0">
                <a:solidFill>
                  <a:srgbClr val="231F20"/>
                </a:solidFill>
                <a:latin typeface="Times New Roman"/>
                <a:ea typeface="Calibri"/>
                <a:cs typeface="Arial"/>
              </a:rPr>
              <a:t> </a:t>
            </a:r>
            <a:endParaRPr lang="en-GB" sz="2800" dirty="0">
              <a:latin typeface="Calibri"/>
              <a:ea typeface="Calibri"/>
              <a:cs typeface="Arial"/>
            </a:endParaRPr>
          </a:p>
          <a:p>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542873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476672"/>
            <a:ext cx="8159824" cy="6264696"/>
          </a:xfrm>
        </p:spPr>
        <p:txBody>
          <a:bodyPr/>
          <a:lstStyle/>
          <a:p>
            <a:r>
              <a:rPr lang="en-GB" dirty="0" smtClean="0">
                <a:latin typeface="Times New Roman" pitchFamily="18" charset="0"/>
                <a:cs typeface="Times New Roman" pitchFamily="18" charset="0"/>
              </a:rPr>
              <a:t>In the </a:t>
            </a:r>
            <a:r>
              <a:rPr lang="en-GB" dirty="0">
                <a:latin typeface="Times New Roman" pitchFamily="18" charset="0"/>
                <a:cs typeface="Times New Roman" pitchFamily="18" charset="0"/>
              </a:rPr>
              <a:t>c</a:t>
            </a:r>
            <a:r>
              <a:rPr lang="en-GB" dirty="0" smtClean="0">
                <a:latin typeface="Times New Roman" pitchFamily="18" charset="0"/>
                <a:cs typeface="Times New Roman" pitchFamily="18" charset="0"/>
              </a:rPr>
              <a:t>hemistry </a:t>
            </a:r>
            <a:r>
              <a:rPr lang="en-GB" dirty="0">
                <a:latin typeface="Times New Roman" pitchFamily="18" charset="0"/>
                <a:cs typeface="Times New Roman" pitchFamily="18" charset="0"/>
              </a:rPr>
              <a:t>l</a:t>
            </a:r>
            <a:r>
              <a:rPr lang="en-GB" dirty="0" smtClean="0">
                <a:latin typeface="Times New Roman" pitchFamily="18" charset="0"/>
                <a:cs typeface="Times New Roman" pitchFamily="18" charset="0"/>
              </a:rPr>
              <a:t>aboratory, you took the advantage of the </a:t>
            </a:r>
            <a:r>
              <a:rPr lang="en-GB" dirty="0" err="1" smtClean="0">
                <a:latin typeface="Times New Roman" pitchFamily="18" charset="0"/>
                <a:cs typeface="Times New Roman" pitchFamily="18" charset="0"/>
              </a:rPr>
              <a:t>nucleophilicity</a:t>
            </a:r>
            <a:r>
              <a:rPr lang="en-GB" dirty="0" smtClean="0">
                <a:latin typeface="Times New Roman" pitchFamily="18" charset="0"/>
                <a:cs typeface="Times New Roman" pitchFamily="18" charset="0"/>
              </a:rPr>
              <a:t> of the phenolic OH on salicylic acid and the </a:t>
            </a:r>
            <a:r>
              <a:rPr lang="en-GB" dirty="0" err="1" smtClean="0">
                <a:latin typeface="Times New Roman" pitchFamily="18" charset="0"/>
                <a:cs typeface="Times New Roman" pitchFamily="18" charset="0"/>
              </a:rPr>
              <a:t>electrophilicity</a:t>
            </a:r>
            <a:r>
              <a:rPr lang="en-GB" dirty="0" smtClean="0">
                <a:latin typeface="Times New Roman" pitchFamily="18" charset="0"/>
                <a:cs typeface="Times New Roman" pitchFamily="18" charset="0"/>
              </a:rPr>
              <a:t> of acetic anhydride to form acetylsalicylic acid (aspirin) .</a:t>
            </a:r>
          </a:p>
          <a:p>
            <a:pPr marL="0" indent="0">
              <a:buNone/>
            </a:pPr>
            <a:endParaRPr lang="en-GB"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140968"/>
            <a:ext cx="7943422" cy="2334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5884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20688"/>
            <a:ext cx="8087816" cy="5976664"/>
          </a:xfrm>
        </p:spPr>
        <p:txBody>
          <a:bodyPr/>
          <a:lstStyle/>
          <a:p>
            <a:pPr algn="just"/>
            <a:r>
              <a:rPr lang="en-US" dirty="0" smtClean="0">
                <a:effectLst/>
                <a:latin typeface="Times New Roman"/>
                <a:ea typeface="Calibri"/>
              </a:rPr>
              <a:t>However, salicylic acid also has an electrophilic carbon atom as part of its carboxylic acid functional group. Thus, salicylic acid can react with </a:t>
            </a:r>
            <a:r>
              <a:rPr lang="en-US" dirty="0" err="1" smtClean="0">
                <a:effectLst/>
                <a:latin typeface="Times New Roman"/>
                <a:ea typeface="Calibri"/>
              </a:rPr>
              <a:t>nucleophilic</a:t>
            </a:r>
            <a:r>
              <a:rPr lang="en-US" dirty="0" smtClean="0">
                <a:effectLst/>
                <a:latin typeface="Times New Roman"/>
                <a:ea typeface="Calibri"/>
              </a:rPr>
              <a:t> molecules like methanol in addition to reacting with electrophilic molecules like acetic anhydride. The reaction of a carboxylic acid with an alcohol, an esterification, its analogues, </a:t>
            </a:r>
            <a:r>
              <a:rPr lang="en-US" dirty="0" err="1" smtClean="0">
                <a:effectLst/>
                <a:latin typeface="Times New Roman"/>
                <a:ea typeface="Calibri"/>
              </a:rPr>
              <a:t>amidation</a:t>
            </a:r>
            <a:r>
              <a:rPr lang="en-US" dirty="0" smtClean="0">
                <a:effectLst/>
                <a:latin typeface="Times New Roman"/>
                <a:ea typeface="Calibri"/>
              </a:rPr>
              <a:t> </a:t>
            </a:r>
            <a:endParaRPr lang="en-GB" dirty="0"/>
          </a:p>
        </p:txBody>
      </p:sp>
    </p:spTree>
    <p:extLst>
      <p:ext uri="{BB962C8B-B14F-4D97-AF65-F5344CB8AC3E}">
        <p14:creationId xmlns:p14="http://schemas.microsoft.com/office/powerpoint/2010/main" val="1716636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620688"/>
            <a:ext cx="7799784" cy="5505475"/>
          </a:xfrm>
        </p:spPr>
        <p:txBody>
          <a:bodyPr/>
          <a:lstStyle/>
          <a:p>
            <a:pPr algn="just"/>
            <a:r>
              <a:rPr lang="en-US" dirty="0" smtClean="0">
                <a:effectLst/>
                <a:latin typeface="Times New Roman"/>
                <a:ea typeface="Calibri"/>
              </a:rPr>
              <a:t>Esters often have interesting aromas associated with them. For example, many of the flavors that wines develop are formed when alcohols and carboxylic acids in the wine combine to form esters. The reaction that we will be doing is interesting for at least two reasons. </a:t>
            </a:r>
            <a:endParaRPr lang="en-GB" dirty="0"/>
          </a:p>
        </p:txBody>
      </p:sp>
    </p:spTree>
    <p:extLst>
      <p:ext uri="{BB962C8B-B14F-4D97-AF65-F5344CB8AC3E}">
        <p14:creationId xmlns:p14="http://schemas.microsoft.com/office/powerpoint/2010/main" val="4238072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60648"/>
            <a:ext cx="8015808" cy="5865515"/>
          </a:xfrm>
        </p:spPr>
        <p:txBody>
          <a:bodyPr/>
          <a:lstStyle/>
          <a:p>
            <a:pPr indent="285750">
              <a:lnSpc>
                <a:spcPct val="115000"/>
              </a:lnSpc>
              <a:spcAft>
                <a:spcPts val="0"/>
              </a:spcAft>
            </a:pPr>
            <a:r>
              <a:rPr lang="en-US" dirty="0" smtClean="0">
                <a:effectLst/>
                <a:latin typeface="Times New Roman"/>
                <a:ea typeface="Calibri"/>
                <a:cs typeface="Arial"/>
              </a:rPr>
              <a:t>Firstly, for the reaction to proceed at an appreciable rate, we must add an acid catalyst. Secondly, the reaction is an equilibrium reaction and particular effort must be made to drive the reaction to completion</a:t>
            </a:r>
            <a:r>
              <a:rPr lang="en-US" sz="2800" dirty="0" smtClean="0">
                <a:effectLst/>
                <a:latin typeface="Calibri"/>
                <a:ea typeface="Calibri"/>
                <a:cs typeface="Arial"/>
              </a:rPr>
              <a:t> .</a:t>
            </a:r>
            <a:endParaRPr lang="en-GB" sz="2800" dirty="0" smtClean="0">
              <a:effectLst/>
              <a:latin typeface="Calibri"/>
              <a:ea typeface="Calibri"/>
              <a:cs typeface="Arial"/>
            </a:endParaRPr>
          </a:p>
          <a:p>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3933056"/>
            <a:ext cx="8358637" cy="1762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158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332656"/>
            <a:ext cx="8303840" cy="5793507"/>
          </a:xfrm>
        </p:spPr>
        <p:txBody>
          <a:bodyPr/>
          <a:lstStyle/>
          <a:p>
            <a:pPr algn="just"/>
            <a:r>
              <a:rPr lang="en-US" dirty="0" smtClean="0">
                <a:effectLst/>
                <a:latin typeface="Times New Roman"/>
                <a:ea typeface="Calibri"/>
              </a:rPr>
              <a:t>By protonating the carbonyl (C=O), the carbonyl carbon becomes more electrophilic. Additionally, since the intermediate for the catalyzed reaction is not </a:t>
            </a:r>
            <a:r>
              <a:rPr lang="en-US" dirty="0" err="1" smtClean="0">
                <a:effectLst/>
                <a:latin typeface="Times New Roman"/>
                <a:ea typeface="Calibri"/>
              </a:rPr>
              <a:t>zwitterionic</a:t>
            </a:r>
            <a:r>
              <a:rPr lang="en-US" dirty="0" smtClean="0">
                <a:effectLst/>
                <a:latin typeface="Times New Roman"/>
                <a:ea typeface="Calibri"/>
              </a:rPr>
              <a:t>, as it is in the </a:t>
            </a:r>
            <a:r>
              <a:rPr lang="en-US" dirty="0" err="1" smtClean="0">
                <a:effectLst/>
                <a:latin typeface="Times New Roman"/>
                <a:ea typeface="Calibri"/>
              </a:rPr>
              <a:t>uncatalyzed</a:t>
            </a:r>
            <a:r>
              <a:rPr lang="en-US" dirty="0" smtClean="0">
                <a:effectLst/>
                <a:latin typeface="Times New Roman"/>
                <a:ea typeface="Calibri"/>
              </a:rPr>
              <a:t> reaction ,the transition state that leads to the intermediate is lower in energy for the catalyzed reaction as compared to the </a:t>
            </a:r>
            <a:r>
              <a:rPr lang="en-US" dirty="0" err="1" smtClean="0">
                <a:effectLst/>
                <a:latin typeface="Times New Roman"/>
                <a:ea typeface="Calibri"/>
              </a:rPr>
              <a:t>uncatalyzed</a:t>
            </a:r>
            <a:r>
              <a:rPr lang="en-US" dirty="0" smtClean="0">
                <a:effectLst/>
                <a:latin typeface="Times New Roman"/>
                <a:ea typeface="Calibri"/>
              </a:rPr>
              <a:t> reaction. </a:t>
            </a:r>
            <a:endParaRPr lang="en-GB" dirty="0"/>
          </a:p>
        </p:txBody>
      </p:sp>
    </p:spTree>
    <p:extLst>
      <p:ext uri="{BB962C8B-B14F-4D97-AF65-F5344CB8AC3E}">
        <p14:creationId xmlns:p14="http://schemas.microsoft.com/office/powerpoint/2010/main" val="1752451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hyl salicylate lab.4 co. 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methyl salicylate lab.4 co. 1</Template>
  <TotalTime>1079</TotalTime>
  <Words>602</Words>
  <Application>Microsoft Office PowerPoint</Application>
  <PresentationFormat>On-screen Show (4:3)</PresentationFormat>
  <Paragraphs>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methyl salicylate lab.4 co. 1</vt:lpstr>
      <vt:lpstr>Preparation of Methyl Salicylate (oil of wintergreen)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of Methyl Salicylate</dc:title>
  <dc:creator>noor</dc:creator>
  <cp:lastModifiedBy>Maher</cp:lastModifiedBy>
  <cp:revision>43</cp:revision>
  <dcterms:created xsi:type="dcterms:W3CDTF">2016-10-31T19:34:18Z</dcterms:created>
  <dcterms:modified xsi:type="dcterms:W3CDTF">2021-09-04T20:10:56Z</dcterms:modified>
</cp:coreProperties>
</file>