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1" r:id="rId8"/>
    <p:sldId id="262" r:id="rId9"/>
    <p:sldId id="265" r:id="rId10"/>
    <p:sldId id="266" r:id="rId11"/>
    <p:sldId id="269" r:id="rId12"/>
    <p:sldId id="267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1" r:id="rId21"/>
  </p:sldIdLst>
  <p:sldSz cx="9144000" cy="5143500" type="screen16x9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0735F-4B60-422D-BAFA-BD548507EFAB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D8AB-4AED-425D-91AE-EA560DF3A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1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02790-168A-4546-9BEC-7FE55C49557B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C8A9E-B5E5-4F05-A61A-D96210EBF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F58B0-B72A-4CFF-8C64-264243E24F3B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D6BE1-19EE-4903-B672-2859007DE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EAF52-A85C-432D-AEEA-999D2280BEC0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A8CC-57C8-4BEB-ACCD-4F2DB4C62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C106F-D8A9-4B55-A97E-E8633A7B1FDF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47F46-4A10-43CA-A767-AEBEC69CF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4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F4B9D-3C6F-4123-90E6-BC404E882132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F676-7E7D-47E0-AC32-1DA6826B6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2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A8C8-FFCB-4820-9354-8B8556986484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2F1AF-C0E3-4396-999F-2CABFD11D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38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1B893-3447-48AB-B5CB-4DE4D1685E96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7CE68-280A-46D2-ACB2-8561BA772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5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BE81A-11DE-4386-A798-63C6BADC5E96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CFCAE-01A9-4A96-84F8-439A3300B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0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4B38-97AC-43B6-829A-08E94BFF5031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1973-0668-41C6-9EE2-F6646E5B5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5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3D57E-59CD-432F-A7AE-4F8F2814BE9D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0A07-EC5A-4148-AD59-2342B8110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438CE9-4773-4AEF-94CB-86FE05F7D314}" type="datetimeFigureOut">
              <a:rPr lang="en-US"/>
              <a:pPr>
                <a:defRPr/>
              </a:pPr>
              <a:t>9/4/2021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C6324B-28BE-4B17-A8C0-354D6BC8E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23728" y="195486"/>
            <a:ext cx="6334472" cy="331236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Synthesis</a:t>
            </a:r>
            <a: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 of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Acetylcystiene</a:t>
            </a:r>
            <a: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499742"/>
            <a:ext cx="4320480" cy="2245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1470"/>
            <a:ext cx="8712968" cy="509203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Calculations: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Theoretical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yield/Practical yield:</a:t>
            </a:r>
            <a:endParaRPr lang="en-GB" sz="2800" dirty="0">
              <a:solidFill>
                <a:schemeClr val="accent1">
                  <a:lumMod val="75000"/>
                </a:schemeClr>
              </a:solidFill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The theoretical yield is calculated from the equation as given below :</a:t>
            </a:r>
            <a:endParaRPr lang="en-GB" sz="20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121 g of L-Cysteine on reacting with 102 g of acetic anhydride yields </a:t>
            </a:r>
            <a:r>
              <a:rPr lang="en-US" sz="2000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= 163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g              </a:t>
            </a:r>
            <a:r>
              <a:rPr lang="en-US" sz="20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L-Cysteine                       </a:t>
            </a:r>
            <a:r>
              <a:rPr lang="en-US" sz="2000" b="1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sz="20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</a:t>
            </a:r>
            <a:endParaRPr lang="en-GB" sz="2000" b="1" dirty="0" smtClean="0">
              <a:solidFill>
                <a:prstClr val="black"/>
              </a:solidFill>
              <a:ea typeface="Calibri"/>
              <a:cs typeface="Arial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20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GB" sz="20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                                                 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121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g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                          163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g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                                               0.5 g                                     X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∴ 0.5g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of L-cysteine shall yield </a:t>
            </a:r>
            <a:r>
              <a:rPr lang="en-US" sz="2000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=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163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× </a:t>
            </a:r>
            <a:r>
              <a:rPr lang="en-US" sz="200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0.5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/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121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= 1.34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g</a:t>
            </a:r>
            <a:endParaRPr lang="en-GB" sz="20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Hence, Theoretical yield of </a:t>
            </a:r>
            <a:r>
              <a:rPr lang="en-US" sz="2000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= </a:t>
            </a:r>
            <a:r>
              <a:rPr lang="en-US" sz="20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0.67g</a:t>
            </a:r>
            <a:endParaRPr lang="en-GB" sz="20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Actual Practical yield 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=</a:t>
            </a:r>
            <a:r>
              <a:rPr lang="en-US" sz="20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Y g</a:t>
            </a:r>
            <a:endParaRPr lang="en-GB" sz="2000" b="1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Therefore, Percentage Practical yield =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Practical yield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/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Theoretical yield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× 100</a:t>
            </a:r>
            <a:endParaRPr lang="en-GB" sz="20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=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Y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/ 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0.67</a:t>
            </a:r>
            <a:r>
              <a:rPr lang="en-US" sz="20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× 100 = </a:t>
            </a:r>
            <a:r>
              <a:rPr lang="en-GB" sz="20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Z %</a:t>
            </a:r>
            <a:endParaRPr lang="en-GB" sz="2000" dirty="0">
              <a:ea typeface="Calibri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626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57172"/>
            <a:ext cx="8258204" cy="423705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Q1/ During the preparation of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dirty="0" smtClean="0"/>
              <a:t> we use H</a:t>
            </a:r>
            <a:r>
              <a:rPr lang="en-US" sz="1800" dirty="0" smtClean="0"/>
              <a:t>2</a:t>
            </a:r>
            <a:r>
              <a:rPr lang="en-US" dirty="0" smtClean="0"/>
              <a:t>SO</a:t>
            </a:r>
            <a:r>
              <a:rPr lang="en-US" sz="1800" dirty="0" smtClean="0"/>
              <a:t>4 </a:t>
            </a:r>
            <a:r>
              <a:rPr lang="en-US" dirty="0" smtClean="0"/>
              <a:t>acid explain it’s role with the equation?</a:t>
            </a:r>
          </a:p>
          <a:p>
            <a:pPr>
              <a:buNone/>
            </a:pPr>
            <a:r>
              <a:rPr lang="en-US" dirty="0" smtClean="0"/>
              <a:t>Q2/ What </a:t>
            </a:r>
            <a:r>
              <a:rPr lang="en-US" smtClean="0"/>
              <a:t>are the </a:t>
            </a:r>
            <a:r>
              <a:rPr lang="en-US" dirty="0" err="1" smtClean="0"/>
              <a:t>acetylcysteine</a:t>
            </a:r>
            <a:r>
              <a:rPr lang="en-US" dirty="0" smtClean="0"/>
              <a:t> uses?</a:t>
            </a:r>
            <a:endParaRPr lang="ar-IQ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297"/>
            <a:ext cx="8186766" cy="3786214"/>
          </a:xfrm>
        </p:spPr>
        <p:txBody>
          <a:bodyPr/>
          <a:lstStyle/>
          <a:p>
            <a:pPr>
              <a:buNone/>
            </a:pPr>
            <a:endParaRPr lang="ar-IQ" dirty="0"/>
          </a:p>
        </p:txBody>
      </p:sp>
      <p:sp>
        <p:nvSpPr>
          <p:cNvPr id="4" name="Rectangle 3"/>
          <p:cNvSpPr/>
          <p:nvPr/>
        </p:nvSpPr>
        <p:spPr>
          <a:xfrm>
            <a:off x="642910" y="1428742"/>
            <a:ext cx="77867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oxidation , reduction and hydrolysis reactions explain with example 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</a:t>
            </a:r>
            <a:r>
              <a:rPr lang="en-US" altLang="ar-IQ" sz="2400" dirty="0" smtClean="0">
                <a:latin typeface="Times New Roman" pitchFamily="18" charset="0"/>
                <a:cs typeface="Times New Roman" pitchFamily="18" charset="0"/>
              </a:rPr>
              <a:t>donating groups, withdrawing groups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it’s effect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the reaction explain with example?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What are atom ,molecule, material, compound with example ?</a:t>
            </a:r>
          </a:p>
          <a:p>
            <a:pPr marL="514350" indent="-51435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72"/>
            <a:ext cx="8329642" cy="423705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Q1/How we can classify L-</a:t>
            </a:r>
            <a:r>
              <a:rPr lang="en-US" dirty="0" err="1" smtClean="0"/>
              <a:t>cysteine</a:t>
            </a:r>
            <a:r>
              <a:rPr lang="en-US" dirty="0" smtClean="0"/>
              <a:t> and </a:t>
            </a:r>
            <a:r>
              <a:rPr lang="en-US" dirty="0" err="1" smtClean="0"/>
              <a:t>acetylcysteine</a:t>
            </a:r>
            <a:r>
              <a:rPr lang="en-US" dirty="0" smtClean="0"/>
              <a:t> according to their amine group with the general equation?</a:t>
            </a:r>
          </a:p>
          <a:p>
            <a:pPr>
              <a:buNone/>
            </a:pPr>
            <a:r>
              <a:rPr lang="en-US" dirty="0" smtClean="0"/>
              <a:t>Q2/ What is the antidote of choice for acetaminophen </a:t>
            </a:r>
            <a:r>
              <a:rPr lang="en-US" dirty="0" err="1" smtClean="0"/>
              <a:t>poisioning</a:t>
            </a:r>
            <a:r>
              <a:rPr lang="en-US" dirty="0" smtClean="0"/>
              <a:t> and why?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96"/>
            <a:ext cx="8472518" cy="464347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Q1/ If the percentage of the practical yield is 65% and the chemical structure of L-</a:t>
            </a:r>
            <a:r>
              <a:rPr lang="en-US" dirty="0" err="1" smtClean="0"/>
              <a:t>cysteine</a:t>
            </a:r>
            <a:r>
              <a:rPr lang="en-US" dirty="0" smtClean="0"/>
              <a:t> is C</a:t>
            </a:r>
            <a:r>
              <a:rPr lang="en-US" sz="1800" dirty="0" smtClean="0"/>
              <a:t>3</a:t>
            </a:r>
            <a:r>
              <a:rPr lang="en-US" dirty="0" smtClean="0"/>
              <a:t>H</a:t>
            </a:r>
            <a:r>
              <a:rPr lang="en-US" sz="1800" dirty="0" smtClean="0"/>
              <a:t>7</a:t>
            </a:r>
            <a:r>
              <a:rPr lang="en-US" dirty="0" smtClean="0"/>
              <a:t> N O</a:t>
            </a:r>
            <a:r>
              <a:rPr lang="en-US" sz="1800" dirty="0" smtClean="0"/>
              <a:t>2</a:t>
            </a:r>
            <a:r>
              <a:rPr lang="en-US" dirty="0" smtClean="0"/>
              <a:t> S and for </a:t>
            </a:r>
            <a:r>
              <a:rPr lang="en-US" dirty="0" err="1" smtClean="0"/>
              <a:t>acetylcysteine</a:t>
            </a:r>
            <a:r>
              <a:rPr lang="en-US" dirty="0" smtClean="0"/>
              <a:t> is C</a:t>
            </a:r>
            <a:r>
              <a:rPr lang="en-US" sz="1800" dirty="0" smtClean="0"/>
              <a:t>5</a:t>
            </a:r>
            <a:r>
              <a:rPr lang="en-US" dirty="0" smtClean="0"/>
              <a:t>H</a:t>
            </a:r>
            <a:r>
              <a:rPr lang="en-US" sz="1800" dirty="0" smtClean="0"/>
              <a:t>9</a:t>
            </a:r>
            <a:r>
              <a:rPr lang="en-US" dirty="0" smtClean="0"/>
              <a:t>NO</a:t>
            </a:r>
            <a:r>
              <a:rPr lang="en-US" sz="1800" dirty="0" smtClean="0"/>
              <a:t>3</a:t>
            </a:r>
            <a:r>
              <a:rPr lang="en-US" dirty="0" smtClean="0"/>
              <a:t>S find the practical weight?                        </a:t>
            </a:r>
          </a:p>
          <a:p>
            <a:pPr>
              <a:buNone/>
            </a:pPr>
            <a:r>
              <a:rPr lang="en-US" dirty="0" smtClean="0"/>
              <a:t>If you know the atomic weight for:</a:t>
            </a:r>
          </a:p>
          <a:p>
            <a:pPr>
              <a:buNone/>
            </a:pPr>
            <a:r>
              <a:rPr lang="en-US" dirty="0" smtClean="0"/>
              <a:t>H=1                          S=32</a:t>
            </a:r>
          </a:p>
          <a:p>
            <a:pPr>
              <a:buNone/>
            </a:pPr>
            <a:r>
              <a:rPr lang="en-US" dirty="0" smtClean="0"/>
              <a:t>C=12                        O=16</a:t>
            </a:r>
          </a:p>
          <a:p>
            <a:pPr>
              <a:buNone/>
            </a:pPr>
            <a:r>
              <a:rPr lang="en-US" dirty="0" smtClean="0"/>
              <a:t>N=14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8"/>
            <a:ext cx="8472518" cy="445136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Q2/ Write 3 therapeutic use for </a:t>
            </a:r>
            <a:r>
              <a:rPr lang="en-US" dirty="0" err="1" smtClean="0"/>
              <a:t>acetylcysteine</a:t>
            </a:r>
            <a:r>
              <a:rPr lang="en-US" dirty="0" smtClean="0"/>
              <a:t> with their cause?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85734"/>
            <a:ext cx="8472518" cy="4714908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Q1/ Numerate 5 uses for </a:t>
            </a:r>
            <a:r>
              <a:rPr lang="en-US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?</a:t>
            </a:r>
            <a:endParaRPr lang="en-GB" dirty="0" smtClean="0">
              <a:ea typeface="Calibri"/>
              <a:cs typeface="Arial"/>
            </a:endParaRPr>
          </a:p>
          <a:p>
            <a:pPr>
              <a:buNone/>
            </a:pPr>
            <a:r>
              <a:rPr lang="en-US" dirty="0" smtClean="0"/>
              <a:t>Q2/ If your practical weight is 4.5 g of </a:t>
            </a:r>
            <a:r>
              <a:rPr lang="en-US" dirty="0" err="1" smtClean="0"/>
              <a:t>acetylcysteine</a:t>
            </a:r>
            <a:r>
              <a:rPr lang="en-US" dirty="0" smtClean="0"/>
              <a:t> C</a:t>
            </a:r>
            <a:r>
              <a:rPr lang="en-US" sz="1800" dirty="0" smtClean="0"/>
              <a:t>5</a:t>
            </a:r>
            <a:r>
              <a:rPr lang="en-US" dirty="0" smtClean="0"/>
              <a:t>H</a:t>
            </a:r>
            <a:r>
              <a:rPr lang="en-US" sz="1800" dirty="0" smtClean="0"/>
              <a:t>9</a:t>
            </a:r>
            <a:r>
              <a:rPr lang="en-US" dirty="0" smtClean="0"/>
              <a:t>NO</a:t>
            </a:r>
            <a:r>
              <a:rPr lang="en-US" sz="1800" dirty="0" smtClean="0"/>
              <a:t>3</a:t>
            </a:r>
            <a:r>
              <a:rPr lang="en-US" dirty="0" smtClean="0"/>
              <a:t>S and we start with 5 g of L-</a:t>
            </a:r>
            <a:r>
              <a:rPr lang="en-US" dirty="0" err="1" smtClean="0"/>
              <a:t>cysteine</a:t>
            </a:r>
            <a:r>
              <a:rPr lang="en-US" dirty="0" smtClean="0"/>
              <a:t> C</a:t>
            </a:r>
            <a:r>
              <a:rPr lang="en-US" sz="1800" dirty="0" smtClean="0"/>
              <a:t>3</a:t>
            </a:r>
            <a:r>
              <a:rPr lang="en-US" dirty="0" smtClean="0"/>
              <a:t>H</a:t>
            </a:r>
            <a:r>
              <a:rPr lang="en-US" sz="1800" dirty="0" smtClean="0"/>
              <a:t>7</a:t>
            </a:r>
            <a:r>
              <a:rPr lang="en-US" dirty="0" smtClean="0"/>
              <a:t> N O</a:t>
            </a:r>
            <a:r>
              <a:rPr lang="en-US" sz="1800" dirty="0" smtClean="0"/>
              <a:t>2</a:t>
            </a:r>
            <a:r>
              <a:rPr lang="en-US" dirty="0" smtClean="0"/>
              <a:t> S  find the percentage of the practical weight? </a:t>
            </a:r>
          </a:p>
          <a:p>
            <a:pPr>
              <a:buNone/>
            </a:pPr>
            <a:r>
              <a:rPr lang="en-US" dirty="0" smtClean="0"/>
              <a:t>H=1                          S=32</a:t>
            </a:r>
          </a:p>
          <a:p>
            <a:pPr>
              <a:buNone/>
            </a:pPr>
            <a:r>
              <a:rPr lang="en-US" dirty="0" smtClean="0"/>
              <a:t>C=12                        O=16</a:t>
            </a:r>
          </a:p>
          <a:p>
            <a:pPr>
              <a:buNone/>
            </a:pPr>
            <a:r>
              <a:rPr lang="en-US" dirty="0" smtClean="0"/>
              <a:t>N=14</a:t>
            </a:r>
            <a:endParaRPr lang="ar-IQ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85734"/>
            <a:ext cx="8472518" cy="4714908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L-</a:t>
            </a:r>
            <a:r>
              <a:rPr lang="en-US" b="1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Cysteine</a:t>
            </a: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               </a:t>
            </a:r>
            <a:r>
              <a:rPr lang="en-US" b="1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</a:t>
            </a:r>
            <a:endParaRPr lang="en-GB" b="1" dirty="0" smtClean="0">
              <a:solidFill>
                <a:prstClr val="black"/>
              </a:solidFill>
              <a:ea typeface="Calibri"/>
              <a:cs typeface="Arial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  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121 g                                   163 g 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5                                           X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cs typeface="Arial"/>
              </a:rPr>
              <a:t>X=163x5/121=6.73g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Percentage Practical yield =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Practical yield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/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Theoretical yield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× 100</a:t>
            </a:r>
            <a:endParaRPr lang="en-GB" dirty="0" smtClean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cs typeface="Arial"/>
              </a:rPr>
              <a:t>P=4.5/6.73 x100=66.86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US" dirty="0" smtClean="0">
              <a:solidFill>
                <a:srgbClr val="231F20"/>
              </a:solidFill>
              <a:latin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34"/>
            <a:ext cx="8401080" cy="4308491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cs typeface="+mj-cs"/>
              </a:rPr>
              <a:t>Q1/ Why we use H</a:t>
            </a:r>
            <a:r>
              <a:rPr lang="en-US" sz="1800" dirty="0" smtClean="0">
                <a:cs typeface="+mj-cs"/>
              </a:rPr>
              <a:t>2</a:t>
            </a:r>
            <a:r>
              <a:rPr lang="en-US" dirty="0" smtClean="0">
                <a:cs typeface="+mj-cs"/>
              </a:rPr>
              <a:t>SO</a:t>
            </a:r>
            <a:r>
              <a:rPr lang="en-US" sz="1800" dirty="0" smtClean="0">
                <a:cs typeface="+mj-cs"/>
              </a:rPr>
              <a:t>4 </a:t>
            </a:r>
            <a:r>
              <a:rPr lang="en-US" dirty="0" smtClean="0">
                <a:cs typeface="+mj-cs"/>
              </a:rPr>
              <a:t>IN THE PREPARATION of </a:t>
            </a:r>
            <a:r>
              <a:rPr lang="en-US" dirty="0" err="1" smtClean="0">
                <a:cs typeface="+mj-cs"/>
              </a:rPr>
              <a:t>acetylcysteine</a:t>
            </a:r>
            <a:r>
              <a:rPr lang="en-US" dirty="0" smtClean="0">
                <a:cs typeface="+mj-cs"/>
              </a:rPr>
              <a:t> and how we classify the amine group of the reactant and product with the equation?</a:t>
            </a:r>
          </a:p>
          <a:p>
            <a:pPr>
              <a:buNone/>
            </a:pPr>
            <a:r>
              <a:rPr lang="en-US" dirty="0" smtClean="0">
                <a:cs typeface="+mj-cs"/>
              </a:rPr>
              <a:t> </a:t>
            </a:r>
            <a:r>
              <a:rPr lang="en-US" sz="1800" dirty="0" smtClean="0">
                <a:cs typeface="+mj-cs"/>
              </a:rPr>
              <a:t> </a:t>
            </a:r>
            <a:r>
              <a:rPr lang="en-US" dirty="0" smtClean="0">
                <a:cs typeface="+mj-cs"/>
              </a:rPr>
              <a:t>  </a:t>
            </a:r>
            <a:endParaRPr lang="ar-IQ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96"/>
            <a:ext cx="8472518" cy="437992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Q2/ If the percentage of the practical yield is 75% and the chemical structure of L-</a:t>
            </a:r>
            <a:r>
              <a:rPr lang="en-US" dirty="0" err="1" smtClean="0"/>
              <a:t>cysteine</a:t>
            </a:r>
            <a:r>
              <a:rPr lang="en-US" dirty="0" smtClean="0"/>
              <a:t> is C</a:t>
            </a:r>
            <a:r>
              <a:rPr lang="en-US" sz="1800" dirty="0" smtClean="0"/>
              <a:t>3</a:t>
            </a:r>
            <a:r>
              <a:rPr lang="en-US" dirty="0" smtClean="0"/>
              <a:t>H</a:t>
            </a:r>
            <a:r>
              <a:rPr lang="en-US" sz="1800" dirty="0" smtClean="0"/>
              <a:t>7</a:t>
            </a:r>
            <a:r>
              <a:rPr lang="en-US" dirty="0" smtClean="0"/>
              <a:t> N O</a:t>
            </a:r>
            <a:r>
              <a:rPr lang="en-US" sz="1800" dirty="0" smtClean="0"/>
              <a:t>2</a:t>
            </a:r>
            <a:r>
              <a:rPr lang="en-US" dirty="0" smtClean="0"/>
              <a:t> S and for </a:t>
            </a:r>
            <a:r>
              <a:rPr lang="en-US" dirty="0" err="1" smtClean="0"/>
              <a:t>acetylcysteine</a:t>
            </a:r>
            <a:r>
              <a:rPr lang="en-US" dirty="0" smtClean="0"/>
              <a:t> is C</a:t>
            </a:r>
            <a:r>
              <a:rPr lang="en-US" sz="1800" dirty="0" smtClean="0"/>
              <a:t>5</a:t>
            </a:r>
            <a:r>
              <a:rPr lang="en-US" dirty="0" smtClean="0"/>
              <a:t>H</a:t>
            </a:r>
            <a:r>
              <a:rPr lang="en-US" sz="1800" dirty="0" smtClean="0"/>
              <a:t>9</a:t>
            </a:r>
            <a:r>
              <a:rPr lang="en-US" dirty="0" smtClean="0"/>
              <a:t>NO</a:t>
            </a:r>
            <a:r>
              <a:rPr lang="en-US" sz="1800" dirty="0" smtClean="0"/>
              <a:t>3</a:t>
            </a:r>
            <a:r>
              <a:rPr lang="en-US" dirty="0" smtClean="0"/>
              <a:t>S find the practical weight if you start with 3 g of L-</a:t>
            </a:r>
            <a:r>
              <a:rPr lang="en-US" dirty="0" err="1" smtClean="0"/>
              <a:t>cysteine</a:t>
            </a:r>
            <a:r>
              <a:rPr lang="en-US" dirty="0" smtClean="0"/>
              <a:t>?                        </a:t>
            </a:r>
          </a:p>
          <a:p>
            <a:pPr>
              <a:buNone/>
            </a:pPr>
            <a:r>
              <a:rPr lang="en-US" dirty="0" smtClean="0"/>
              <a:t>If you know the atomic weight for:</a:t>
            </a:r>
          </a:p>
          <a:p>
            <a:pPr>
              <a:buNone/>
            </a:pPr>
            <a:r>
              <a:rPr lang="en-US" dirty="0" smtClean="0"/>
              <a:t>H=1                          S=32</a:t>
            </a:r>
          </a:p>
          <a:p>
            <a:pPr>
              <a:buNone/>
            </a:pPr>
            <a:r>
              <a:rPr lang="en-US" dirty="0" smtClean="0"/>
              <a:t>C=12                        O=16                    N=14</a:t>
            </a:r>
            <a:endParaRPr lang="ar-IQ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123478"/>
            <a:ext cx="8507288" cy="4470747"/>
          </a:xfrm>
        </p:spPr>
        <p:txBody>
          <a:bodyPr rtlCol="0">
            <a:normAutofit fontScale="70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48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Theory</a:t>
            </a:r>
            <a:r>
              <a:rPr lang="en-US" sz="4800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:</a:t>
            </a:r>
            <a:endParaRPr lang="en-GB" sz="4800" dirty="0">
              <a:solidFill>
                <a:srgbClr val="0070C0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L-Cysteine is directly acetylated with acetic anhydride in the presence of a few drops of</a:t>
            </a:r>
            <a:r>
              <a:rPr lang="en-GB" sz="4000" dirty="0" smtClean="0">
                <a:ea typeface="Calibri"/>
                <a:cs typeface="Arial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concentrated </a:t>
            </a:r>
            <a:r>
              <a:rPr lang="en-US" sz="4000" dirty="0" err="1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sulphuric</a:t>
            </a: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 acid to produce </a:t>
            </a:r>
            <a:r>
              <a:rPr lang="en-US" sz="4000" dirty="0" err="1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acetylcysteine</a:t>
            </a: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 and a mole of acetic acid.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n-US" sz="4000" dirty="0" smtClean="0">
              <a:solidFill>
                <a:srgbClr val="231F20"/>
              </a:solidFill>
              <a:effectLst/>
              <a:latin typeface="Times New Roman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The H</a:t>
            </a:r>
            <a:r>
              <a:rPr lang="en-US" sz="4000" baseline="-25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2</a:t>
            </a: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SO</a:t>
            </a:r>
            <a:r>
              <a:rPr lang="en-US" sz="4000" baseline="-25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4 </a:t>
            </a:r>
            <a:r>
              <a:rPr lang="en-US" sz="40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present helps in the abstraction of one H-atom from the amino function of L-cysteine to form one mole of acetic acid.</a:t>
            </a:r>
            <a:endParaRPr lang="en-GB" sz="40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000" b="1" dirty="0" smtClean="0">
                <a:solidFill>
                  <a:srgbClr val="231F20"/>
                </a:solidFill>
                <a:effectLst/>
                <a:latin typeface="NewCenturySchlbk-Bold"/>
                <a:ea typeface="Calibri"/>
                <a:cs typeface="NewCenturySchlbk-Bold"/>
              </a:rPr>
              <a:t> </a:t>
            </a:r>
            <a:endParaRPr lang="en-GB" sz="3000" dirty="0">
              <a:ea typeface="Calibri"/>
              <a:cs typeface="Arial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34"/>
            <a:ext cx="8401080" cy="457203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L-</a:t>
            </a:r>
            <a:r>
              <a:rPr lang="en-US" b="1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Cysteine</a:t>
            </a: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               </a:t>
            </a:r>
            <a:r>
              <a:rPr lang="en-US" b="1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acetylcysteine</a:t>
            </a:r>
            <a:r>
              <a:rPr lang="en-US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</a:t>
            </a:r>
            <a:endParaRPr lang="en-GB" b="1" dirty="0" smtClean="0">
              <a:solidFill>
                <a:prstClr val="black"/>
              </a:solidFill>
              <a:ea typeface="Calibri"/>
              <a:cs typeface="Arial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  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121 g                                   163 g 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       3                                           X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cs typeface="Arial"/>
              </a:rPr>
              <a:t>X=163x3/121= 4.04g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Percentage Practical yield =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Practical yield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/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Theoretical yield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× 100</a:t>
            </a:r>
            <a:endParaRPr lang="en-GB" dirty="0" smtClean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mtClean="0">
                <a:solidFill>
                  <a:srgbClr val="231F20"/>
                </a:solidFill>
                <a:latin typeface="Times New Roman"/>
                <a:cs typeface="Arial"/>
              </a:rPr>
              <a:t>0.75=X/4.04= 3.03 g</a:t>
            </a:r>
            <a:endParaRPr lang="en-US" dirty="0" smtClean="0">
              <a:solidFill>
                <a:srgbClr val="231F20"/>
              </a:solidFill>
              <a:latin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US" dirty="0" smtClean="0">
              <a:solidFill>
                <a:srgbClr val="231F20"/>
              </a:solidFill>
              <a:latin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ar-IQ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5143500"/>
          </a:xfrm>
        </p:spPr>
        <p:txBody>
          <a:bodyPr rtlCol="0"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Equation:</a:t>
            </a:r>
            <a:endParaRPr lang="en-GB" sz="4000" dirty="0">
              <a:solidFill>
                <a:srgbClr val="0070C0"/>
              </a:solidFill>
              <a:ea typeface="Calibri"/>
              <a:cs typeface="Arial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71550"/>
            <a:ext cx="8964487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noor\Desktop\Untitle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71550"/>
            <a:ext cx="850966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1470"/>
            <a:ext cx="8496944" cy="4968552"/>
          </a:xfrm>
        </p:spPr>
        <p:txBody>
          <a:bodyPr/>
          <a:lstStyle/>
          <a:p>
            <a:pPr marL="0" lvl="0" indent="0">
              <a:buNone/>
            </a:pPr>
            <a:r>
              <a:rPr lang="en-GB" sz="4000" b="1" dirty="0" smtClean="0">
                <a:solidFill>
                  <a:srgbClr val="0070C0"/>
                </a:solidFill>
              </a:rPr>
              <a:t>Uses :</a:t>
            </a:r>
          </a:p>
          <a:p>
            <a:pPr marL="0" lv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(1) </a:t>
            </a:r>
            <a:r>
              <a:rPr lang="en-GB" sz="2800" dirty="0" smtClean="0">
                <a:solidFill>
                  <a:prstClr val="black"/>
                </a:solidFill>
              </a:rPr>
              <a:t>It reduces the viscosity of pulmonary secretions and facilitate their removal.</a:t>
            </a:r>
          </a:p>
          <a:p>
            <a:pPr marL="0" lv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(2) </a:t>
            </a:r>
            <a:r>
              <a:rPr lang="en-GB" sz="2800" dirty="0" smtClean="0">
                <a:solidFill>
                  <a:prstClr val="black"/>
                </a:solidFill>
              </a:rPr>
              <a:t>It is most effective in 10% to 20% solutions with a pH of 7 to 9 ; and is mostly employed either by direct instillation* or </a:t>
            </a:r>
            <a:r>
              <a:rPr lang="en-GB" sz="2800" smtClean="0">
                <a:solidFill>
                  <a:prstClr val="black"/>
                </a:solidFill>
              </a:rPr>
              <a:t>by aerosol </a:t>
            </a:r>
            <a:r>
              <a:rPr lang="en-GB" sz="2800" dirty="0" smtClean="0">
                <a:solidFill>
                  <a:prstClr val="black"/>
                </a:solidFill>
              </a:rPr>
              <a:t>nebulization.</a:t>
            </a:r>
          </a:p>
          <a:p>
            <a:pPr marL="0" lvl="0" indent="0">
              <a:buNone/>
            </a:pPr>
            <a:r>
              <a:rPr lang="en-GB" sz="2800" dirty="0" smtClean="0">
                <a:solidFill>
                  <a:srgbClr val="0070C0"/>
                </a:solidFill>
              </a:rPr>
              <a:t>(3) </a:t>
            </a:r>
            <a:r>
              <a:rPr lang="en-GB" sz="2800" dirty="0" smtClean="0">
                <a:solidFill>
                  <a:prstClr val="black"/>
                </a:solidFill>
              </a:rPr>
              <a:t>Administration of N-</a:t>
            </a:r>
            <a:r>
              <a:rPr lang="en-GB" sz="2800" dirty="0" err="1" smtClean="0">
                <a:solidFill>
                  <a:prstClr val="black"/>
                </a:solidFill>
              </a:rPr>
              <a:t>Acetylcysteine</a:t>
            </a:r>
            <a:r>
              <a:rPr lang="en-GB" sz="2800" dirty="0" smtClean="0">
                <a:solidFill>
                  <a:prstClr val="black"/>
                </a:solidFill>
              </a:rPr>
              <a:t> (NAC) appears to reduce symptomatology associated with influenza and influenza-like episodes.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36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0"/>
            <a:ext cx="8748464" cy="514350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US" sz="2800" dirty="0" smtClean="0">
              <a:solidFill>
                <a:srgbClr val="231F20"/>
              </a:solidFill>
              <a:effectLst/>
              <a:latin typeface="Times New Roman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(4)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Oral supplementation with NAC might be a prudent recommendation for smokers or</a:t>
            </a:r>
            <a:r>
              <a:rPr lang="en-GB" sz="2800" dirty="0" smtClean="0">
                <a:ea typeface="Calibri"/>
                <a:cs typeface="Arial"/>
              </a:rPr>
              <a:t>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individuals constantly exposed to second-hand smoke.</a:t>
            </a:r>
            <a:endParaRPr lang="en-GB" sz="28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(5)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NAC is the </a:t>
            </a:r>
            <a:r>
              <a:rPr lang="en-US" sz="2800" b="1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antidote of choice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for acetaminophen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(</a:t>
            </a:r>
            <a:r>
              <a:rPr lang="en-US" sz="2800" dirty="0" err="1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paracetamol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) overdose or</a:t>
            </a:r>
            <a:r>
              <a:rPr lang="en-GB" sz="2800" dirty="0" smtClean="0">
                <a:ea typeface="Calibri"/>
                <a:cs typeface="Arial"/>
              </a:rPr>
              <a:t>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poisoning.</a:t>
            </a:r>
            <a:endParaRPr lang="en-GB" sz="28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Arial"/>
              </a:rPr>
              <a:t>(6)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NAC seems to have some clinical usefulness as a </a:t>
            </a:r>
            <a:r>
              <a:rPr lang="en-US" sz="2800" b="1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chelating agent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in the therapy of</a:t>
            </a:r>
            <a:r>
              <a:rPr lang="en-GB" sz="2800" dirty="0" smtClean="0">
                <a:ea typeface="Calibri"/>
                <a:cs typeface="Arial"/>
              </a:rPr>
              <a:t> </a:t>
            </a: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heavy-metal poisoning. (NAC effectively chelates Au, Ag and Hg.)</a:t>
            </a:r>
            <a:endParaRPr lang="en-GB" sz="2800" dirty="0"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231F20"/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endParaRPr lang="en-GB" sz="2800" dirty="0">
              <a:ea typeface="Calibri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20538"/>
            <a:ext cx="9144000" cy="5143500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(7) </a:t>
            </a:r>
            <a:r>
              <a:rPr lang="en-US" sz="2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NAC may have a beneficial therapeutic effect on ocular symptoms of </a:t>
            </a:r>
            <a:r>
              <a:rPr lang="en-US" sz="2800" b="1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Sjogren’s</a:t>
            </a:r>
            <a:r>
              <a:rPr lang="en-US" sz="2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Syndrome</a:t>
            </a:r>
            <a:r>
              <a:rPr lang="en-US" sz="2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.</a:t>
            </a:r>
            <a:endParaRPr lang="en-GB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1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40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Procedure:</a:t>
            </a:r>
            <a:endParaRPr lang="en-GB" sz="40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. Weigh </a:t>
            </a:r>
            <a:r>
              <a:rPr lang="en-US" sz="18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 g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of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L-cysteine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and transfer to 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conical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flask.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2. Add to the flask </a:t>
            </a:r>
            <a:r>
              <a:rPr lang="en-US" sz="18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6 </a:t>
            </a:r>
            <a:r>
              <a:rPr lang="en-US" sz="1800" b="1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mL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of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acetic anhydride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and </a:t>
            </a:r>
            <a:r>
              <a:rPr lang="en-US" sz="18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6 drop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of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concentrated </a:t>
            </a:r>
            <a:r>
              <a:rPr lang="en-US" sz="1800" b="1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sulphuric</a:t>
            </a:r>
            <a:endParaRPr lang="en-GB" sz="1800" b="1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acid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carefully.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3. Mix the contents of the flask intimately, and warm the mixture over a water-bath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maintained at 60°C for about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20 minutes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with intermittent stirring.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4. Allow the contents of the flask to attain room temperature, and pour the contents in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 thin stream right into 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10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ml of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cold water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in a 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beaker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with frequent stirring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with a glass rod.</a:t>
            </a:r>
            <a:endParaRPr lang="en-GB" sz="1800" dirty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5. Filter the crude 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and wash </a:t>
            </a:r>
            <a:r>
              <a:rPr lang="en-US" sz="1800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it generously 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with </a:t>
            </a:r>
            <a:r>
              <a:rPr lang="en-US" sz="1800" b="1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cold </a:t>
            </a:r>
            <a:r>
              <a:rPr lang="en-US" sz="1800" b="1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water</a:t>
            </a:r>
            <a:r>
              <a:rPr lang="en-US" sz="1800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. </a:t>
            </a:r>
            <a:endParaRPr lang="en-GB" sz="1800" dirty="0">
              <a:ea typeface="Calibri"/>
              <a:cs typeface="Arial"/>
            </a:endParaRP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17419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-20538"/>
            <a:ext cx="8820472" cy="5184576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Precautions :</a:t>
            </a:r>
            <a:endParaRPr lang="en-GB" sz="2800" dirty="0" smtClean="0">
              <a:solidFill>
                <a:schemeClr val="accent1">
                  <a:lumMod val="75000"/>
                </a:schemeClr>
              </a:solidFill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(1) 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All glass apparatus used in the above synthesis should be perfectly dry.</a:t>
            </a:r>
            <a:endParaRPr lang="en-GB" sz="2800" dirty="0" smtClean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(2) 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Addition of the drop of concentrated </a:t>
            </a:r>
            <a:r>
              <a:rPr lang="en-US" dirty="0" err="1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sulphuric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acid must be done very carefully.</a:t>
            </a:r>
            <a:endParaRPr lang="en-GB" sz="2800" dirty="0" smtClean="0">
              <a:ea typeface="Calibri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(3) 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The reaction mixture is to be warmed at 60°C for a duration of 20 minutes only.</a:t>
            </a:r>
            <a:endParaRPr lang="en-GB" sz="2800" dirty="0" smtClean="0">
              <a:ea typeface="Calibri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78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Recrystallization:</a:t>
            </a:r>
            <a:endParaRPr lang="en-GB" sz="4000" dirty="0">
              <a:solidFill>
                <a:schemeClr val="accent1">
                  <a:lumMod val="75000"/>
                </a:schemeClr>
              </a:solidFill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The crude product may be recrystallized from a mixture of rectified spirit and water (1 : 1). The yield of pure white, crystalline powder (</a:t>
            </a:r>
            <a:r>
              <a:rPr lang="en-US" dirty="0" err="1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mp</a:t>
            </a:r>
            <a:r>
              <a:rPr lang="en-US" dirty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 106–109.5°C</a:t>
            </a:r>
            <a:r>
              <a:rPr lang="en-US" dirty="0" smtClean="0">
                <a:solidFill>
                  <a:srgbClr val="231F20"/>
                </a:solidFill>
                <a:latin typeface="Times New Roman"/>
                <a:ea typeface="Calibri"/>
                <a:cs typeface="Arial"/>
              </a:rPr>
              <a:t>).</a:t>
            </a:r>
            <a:endParaRPr lang="en-GB" sz="2800" dirty="0">
              <a:ea typeface="Calibri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95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164</Template>
  <TotalTime>1745</TotalTime>
  <Words>860</Words>
  <Application>Microsoft Office PowerPoint</Application>
  <PresentationFormat>On-screen Show (16:9)</PresentationFormat>
  <Paragraphs>82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164</vt:lpstr>
      <vt:lpstr>Synthesis of Acetylcystiene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 of Acetylcystiene</dc:title>
  <dc:creator>noor</dc:creator>
  <cp:lastModifiedBy>Maher</cp:lastModifiedBy>
  <cp:revision>57</cp:revision>
  <dcterms:created xsi:type="dcterms:W3CDTF">2016-02-27T09:21:44Z</dcterms:created>
  <dcterms:modified xsi:type="dcterms:W3CDTF">2021-09-04T20:07:05Z</dcterms:modified>
</cp:coreProperties>
</file>