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3"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87" d="100"/>
          <a:sy n="87" d="100"/>
        </p:scale>
        <p:origin x="-2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3321BB91-97EC-452D-869F-2606A9D21E18}" type="datetimeFigureOut">
              <a:rPr lang="ar-IQ" smtClean="0"/>
              <a:t>12/07/1437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3718794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3321BB91-97EC-452D-869F-2606A9D21E18}" type="datetimeFigureOut">
              <a:rPr lang="ar-IQ" smtClean="0"/>
              <a:t>12/07/1437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3340112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3321BB91-97EC-452D-869F-2606A9D21E18}" type="datetimeFigureOut">
              <a:rPr lang="ar-IQ" smtClean="0"/>
              <a:t>12/07/1437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333496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3321BB91-97EC-452D-869F-2606A9D21E18}" type="datetimeFigureOut">
              <a:rPr lang="ar-IQ" smtClean="0"/>
              <a:t>12/07/1437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1392639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21BB91-97EC-452D-869F-2606A9D21E18}" type="datetimeFigureOut">
              <a:rPr lang="ar-IQ" smtClean="0"/>
              <a:t>12/07/1437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1168024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3321BB91-97EC-452D-869F-2606A9D21E18}" type="datetimeFigureOut">
              <a:rPr lang="ar-IQ" smtClean="0"/>
              <a:t>12/07/1437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1137664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3321BB91-97EC-452D-869F-2606A9D21E18}" type="datetimeFigureOut">
              <a:rPr lang="ar-IQ" smtClean="0"/>
              <a:t>12/07/1437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1727142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3321BB91-97EC-452D-869F-2606A9D21E18}" type="datetimeFigureOut">
              <a:rPr lang="ar-IQ" smtClean="0"/>
              <a:t>12/07/1437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2370315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21BB91-97EC-452D-869F-2606A9D21E18}" type="datetimeFigureOut">
              <a:rPr lang="ar-IQ" smtClean="0"/>
              <a:t>12/07/1437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192588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21BB91-97EC-452D-869F-2606A9D21E18}" type="datetimeFigureOut">
              <a:rPr lang="ar-IQ" smtClean="0"/>
              <a:t>12/07/1437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666902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21BB91-97EC-452D-869F-2606A9D21E18}" type="datetimeFigureOut">
              <a:rPr lang="ar-IQ" smtClean="0"/>
              <a:t>12/07/1437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294E2F1-309D-4035-9BDE-4E2B365E54B8}" type="slidenum">
              <a:rPr lang="ar-IQ" smtClean="0"/>
              <a:t>‹#›</a:t>
            </a:fld>
            <a:endParaRPr lang="ar-IQ"/>
          </a:p>
        </p:txBody>
      </p:sp>
    </p:spTree>
    <p:extLst>
      <p:ext uri="{BB962C8B-B14F-4D97-AF65-F5344CB8AC3E}">
        <p14:creationId xmlns:p14="http://schemas.microsoft.com/office/powerpoint/2010/main" val="3365904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321BB91-97EC-452D-869F-2606A9D21E18}" type="datetimeFigureOut">
              <a:rPr lang="ar-IQ" smtClean="0"/>
              <a:t>12/07/1437</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294E2F1-309D-4035-9BDE-4E2B365E54B8}" type="slidenum">
              <a:rPr lang="ar-IQ" smtClean="0"/>
              <a:t>‹#›</a:t>
            </a:fld>
            <a:endParaRPr lang="ar-IQ"/>
          </a:p>
        </p:txBody>
      </p:sp>
    </p:spTree>
    <p:extLst>
      <p:ext uri="{BB962C8B-B14F-4D97-AF65-F5344CB8AC3E}">
        <p14:creationId xmlns:p14="http://schemas.microsoft.com/office/powerpoint/2010/main" val="3757444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0768"/>
            <a:ext cx="7772400" cy="3384375"/>
          </a:xfrm>
        </p:spPr>
        <p:txBody>
          <a:bodyPr>
            <a:normAutofit/>
          </a:bodyPr>
          <a:lstStyle/>
          <a:p>
            <a:r>
              <a:rPr lang="en-US" dirty="0" smtClean="0"/>
              <a:t>Quinolones, Folic</a:t>
            </a:r>
            <a:br>
              <a:rPr lang="en-US" dirty="0" smtClean="0"/>
            </a:br>
            <a:r>
              <a:rPr lang="en-US" dirty="0" smtClean="0"/>
              <a:t>Acid Antagonists,</a:t>
            </a:r>
            <a:br>
              <a:rPr lang="en-US" dirty="0" smtClean="0"/>
            </a:br>
            <a:r>
              <a:rPr lang="en-US" dirty="0" smtClean="0"/>
              <a:t>and Urinary Tract</a:t>
            </a:r>
            <a:br>
              <a:rPr lang="en-US" dirty="0" smtClean="0"/>
            </a:br>
            <a:r>
              <a:rPr lang="en-US" dirty="0" smtClean="0"/>
              <a:t>Antiseptics</a:t>
            </a:r>
            <a:endParaRPr lang="ar-IQ" dirty="0"/>
          </a:p>
        </p:txBody>
      </p:sp>
    </p:spTree>
    <p:extLst>
      <p:ext uri="{BB962C8B-B14F-4D97-AF65-F5344CB8AC3E}">
        <p14:creationId xmlns:p14="http://schemas.microsoft.com/office/powerpoint/2010/main" val="427150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283870"/>
            <a:ext cx="8352928" cy="4801314"/>
          </a:xfrm>
          <a:prstGeom prst="rect">
            <a:avLst/>
          </a:prstGeom>
        </p:spPr>
        <p:txBody>
          <a:bodyPr wrap="square">
            <a:spAutoFit/>
          </a:bodyPr>
          <a:lstStyle/>
          <a:p>
            <a:pPr algn="just" rtl="0"/>
            <a:r>
              <a:rPr lang="en-US" b="1" dirty="0">
                <a:solidFill>
                  <a:srgbClr val="FF0000"/>
                </a:solidFill>
              </a:rPr>
              <a:t>II. OVERVIEW OF THE FOLATE ANTAGONISTS</a:t>
            </a:r>
          </a:p>
          <a:p>
            <a:pPr algn="just" rtl="0"/>
            <a:r>
              <a:rPr lang="en-US" dirty="0"/>
              <a:t>Enzymes requiring </a:t>
            </a:r>
            <a:r>
              <a:rPr lang="en-US" dirty="0" err="1"/>
              <a:t>folate</a:t>
            </a:r>
            <a:r>
              <a:rPr lang="en-US" dirty="0"/>
              <a:t>-derived cofactors are essential for the </a:t>
            </a:r>
            <a:r>
              <a:rPr lang="en-US" dirty="0" smtClean="0"/>
              <a:t>synthesis of purines and </a:t>
            </a:r>
            <a:r>
              <a:rPr lang="en-US" dirty="0" err="1" smtClean="0"/>
              <a:t>pyrimidines</a:t>
            </a:r>
            <a:r>
              <a:rPr lang="en-US" dirty="0" smtClean="0"/>
              <a:t> (precursors of RNA and DNA) and other compounds necessary </a:t>
            </a:r>
            <a:r>
              <a:rPr lang="en-US" dirty="0"/>
              <a:t>for cellular growth and replication. Therefore, in </a:t>
            </a:r>
            <a:r>
              <a:rPr lang="en-US" dirty="0" smtClean="0"/>
              <a:t>the absence </a:t>
            </a:r>
            <a:r>
              <a:rPr lang="en-US" dirty="0"/>
              <a:t>of </a:t>
            </a:r>
            <a:r>
              <a:rPr lang="en-US" dirty="0" err="1"/>
              <a:t>folate</a:t>
            </a:r>
            <a:r>
              <a:rPr lang="en-US" dirty="0"/>
              <a:t>, cells cannot grow or divide. To synthesize the </a:t>
            </a:r>
            <a:r>
              <a:rPr lang="en-US" dirty="0" smtClean="0"/>
              <a:t>critical </a:t>
            </a:r>
            <a:r>
              <a:rPr lang="en-US" dirty="0" err="1" smtClean="0"/>
              <a:t>folate</a:t>
            </a:r>
            <a:r>
              <a:rPr lang="en-US" dirty="0" smtClean="0"/>
              <a:t> </a:t>
            </a:r>
            <a:r>
              <a:rPr lang="en-US" dirty="0"/>
              <a:t>derivative, </a:t>
            </a:r>
            <a:r>
              <a:rPr lang="en-US" dirty="0" err="1"/>
              <a:t>tetrahydrofolic</a:t>
            </a:r>
            <a:r>
              <a:rPr lang="en-US" dirty="0"/>
              <a:t> acid, humans must first obtain </a:t>
            </a:r>
            <a:r>
              <a:rPr lang="en-US" dirty="0" smtClean="0"/>
              <a:t>preformed </a:t>
            </a:r>
            <a:r>
              <a:rPr lang="en-US" dirty="0" err="1" smtClean="0"/>
              <a:t>folate</a:t>
            </a:r>
            <a:r>
              <a:rPr lang="en-US" dirty="0" smtClean="0"/>
              <a:t> </a:t>
            </a:r>
            <a:r>
              <a:rPr lang="en-US" dirty="0"/>
              <a:t>in the form of folic acid from the diet. In contrast, many bacteria are</a:t>
            </a:r>
          </a:p>
          <a:p>
            <a:pPr algn="just" rtl="0"/>
            <a:r>
              <a:rPr lang="en-US" dirty="0"/>
              <a:t>impermeable to folic acid and other </a:t>
            </a:r>
            <a:r>
              <a:rPr lang="en-US" dirty="0" err="1"/>
              <a:t>folates</a:t>
            </a:r>
            <a:r>
              <a:rPr lang="en-US" dirty="0"/>
              <a:t> and, therefore, must rely </a:t>
            </a:r>
            <a:r>
              <a:rPr lang="en-US" dirty="0" smtClean="0"/>
              <a:t>on their </a:t>
            </a:r>
            <a:r>
              <a:rPr lang="en-US" dirty="0"/>
              <a:t>ability to synthesize </a:t>
            </a:r>
            <a:r>
              <a:rPr lang="en-US" dirty="0" err="1"/>
              <a:t>folate</a:t>
            </a:r>
            <a:r>
              <a:rPr lang="en-US" dirty="0"/>
              <a:t> de novo. </a:t>
            </a:r>
            <a:endParaRPr lang="en-US" dirty="0" smtClean="0"/>
          </a:p>
          <a:p>
            <a:pPr algn="just" rtl="0"/>
            <a:r>
              <a:rPr lang="en-US" dirty="0" smtClean="0"/>
              <a:t>The </a:t>
            </a:r>
            <a:r>
              <a:rPr lang="en-US" dirty="0"/>
              <a:t>sulfonamides (sulfa </a:t>
            </a:r>
            <a:r>
              <a:rPr lang="en-US" dirty="0" smtClean="0"/>
              <a:t>drugs) are </a:t>
            </a:r>
            <a:r>
              <a:rPr lang="en-US" dirty="0"/>
              <a:t>a family of antibiotics that inhibit de novo synthesis of </a:t>
            </a:r>
            <a:r>
              <a:rPr lang="en-US" dirty="0" err="1"/>
              <a:t>folate</a:t>
            </a:r>
            <a:r>
              <a:rPr lang="en-US" dirty="0"/>
              <a:t>. </a:t>
            </a:r>
            <a:endParaRPr lang="en-US" dirty="0" smtClean="0"/>
          </a:p>
          <a:p>
            <a:pPr algn="just" rtl="0"/>
            <a:r>
              <a:rPr lang="en-US" dirty="0" smtClean="0"/>
              <a:t>A second type </a:t>
            </a:r>
            <a:r>
              <a:rPr lang="en-US" dirty="0"/>
              <a:t>of </a:t>
            </a:r>
            <a:r>
              <a:rPr lang="en-US" dirty="0" err="1"/>
              <a:t>folate</a:t>
            </a:r>
            <a:r>
              <a:rPr lang="en-US" dirty="0"/>
              <a:t> antagonist—trimethoprim—prevents </a:t>
            </a:r>
            <a:r>
              <a:rPr lang="en-US" dirty="0" smtClean="0"/>
              <a:t>microorganisms from </a:t>
            </a:r>
            <a:r>
              <a:rPr lang="en-US" dirty="0"/>
              <a:t>converting </a:t>
            </a:r>
            <a:r>
              <a:rPr lang="en-US" dirty="0" err="1"/>
              <a:t>dihydrofolic</a:t>
            </a:r>
            <a:r>
              <a:rPr lang="en-US" dirty="0"/>
              <a:t> acid to </a:t>
            </a:r>
            <a:r>
              <a:rPr lang="en-US" dirty="0" err="1"/>
              <a:t>tetrahydrofolic</a:t>
            </a:r>
            <a:r>
              <a:rPr lang="en-US" dirty="0"/>
              <a:t> acid, with </a:t>
            </a:r>
            <a:r>
              <a:rPr lang="en-US" dirty="0" smtClean="0"/>
              <a:t>minimal effect </a:t>
            </a:r>
            <a:r>
              <a:rPr lang="en-US" dirty="0"/>
              <a:t>on the ability of human cells to make this conversion</a:t>
            </a:r>
            <a:r>
              <a:rPr lang="en-US" dirty="0" smtClean="0"/>
              <a:t>.</a:t>
            </a:r>
          </a:p>
          <a:p>
            <a:pPr algn="just" rtl="0"/>
            <a:r>
              <a:rPr lang="en-US" dirty="0" smtClean="0"/>
              <a:t>Thus</a:t>
            </a:r>
            <a:r>
              <a:rPr lang="en-US" dirty="0"/>
              <a:t>, </a:t>
            </a:r>
            <a:r>
              <a:rPr lang="en-US" dirty="0" smtClean="0"/>
              <a:t>both sulfonamides </a:t>
            </a:r>
            <a:r>
              <a:rPr lang="en-US" dirty="0"/>
              <a:t>and trimethoprim interfere with the ability of an infecting</a:t>
            </a:r>
          </a:p>
          <a:p>
            <a:pPr algn="just" rtl="0"/>
            <a:r>
              <a:rPr lang="en-US" dirty="0"/>
              <a:t>bacterium to perform DNA synthesis. Combining the sulfonamide </a:t>
            </a:r>
            <a:r>
              <a:rPr lang="en-US" dirty="0" err="1"/>
              <a:t>sulfamethoxazole</a:t>
            </a:r>
            <a:endParaRPr lang="en-US" dirty="0"/>
          </a:p>
          <a:p>
            <a:pPr algn="just" rtl="0"/>
            <a:r>
              <a:rPr lang="en-US" dirty="0"/>
              <a:t>with trimethoprim (the generic name for the combination </a:t>
            </a:r>
            <a:r>
              <a:rPr lang="en-US" dirty="0" smtClean="0"/>
              <a:t>is </a:t>
            </a:r>
            <a:r>
              <a:rPr lang="en-US" dirty="0" err="1" smtClean="0"/>
              <a:t>cotrimoxazole</a:t>
            </a:r>
            <a:r>
              <a:rPr lang="en-US" dirty="0"/>
              <a:t>) provides a synergistic combination.</a:t>
            </a:r>
            <a:endParaRPr lang="ar-IQ" dirty="0"/>
          </a:p>
        </p:txBody>
      </p:sp>
    </p:spTree>
    <p:extLst>
      <p:ext uri="{BB962C8B-B14F-4D97-AF65-F5344CB8AC3E}">
        <p14:creationId xmlns:p14="http://schemas.microsoft.com/office/powerpoint/2010/main" val="1892940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421496"/>
            <a:ext cx="8568952" cy="6001643"/>
          </a:xfrm>
          <a:prstGeom prst="rect">
            <a:avLst/>
          </a:prstGeom>
        </p:spPr>
        <p:txBody>
          <a:bodyPr wrap="square">
            <a:spAutoFit/>
          </a:bodyPr>
          <a:lstStyle/>
          <a:p>
            <a:pPr algn="l" rtl="0"/>
            <a:r>
              <a:rPr lang="en-US" sz="1600" b="1" dirty="0">
                <a:solidFill>
                  <a:srgbClr val="FF0000"/>
                </a:solidFill>
              </a:rPr>
              <a:t>III. SULFONAMIDES</a:t>
            </a:r>
          </a:p>
          <a:p>
            <a:pPr algn="l" rtl="0"/>
            <a:r>
              <a:rPr lang="en-US" sz="1600" dirty="0"/>
              <a:t>The sulfa drugs are seldom prescribed alone except in developing </a:t>
            </a:r>
            <a:r>
              <a:rPr lang="en-US" sz="1600" dirty="0" smtClean="0"/>
              <a:t>countries, where </a:t>
            </a:r>
            <a:r>
              <a:rPr lang="en-US" sz="1600" dirty="0"/>
              <a:t>they are still employed because of their low cost and efficacy.</a:t>
            </a:r>
          </a:p>
          <a:p>
            <a:pPr algn="l" rtl="0"/>
            <a:r>
              <a:rPr lang="en-US" sz="1600" b="1" dirty="0">
                <a:solidFill>
                  <a:srgbClr val="FF0000"/>
                </a:solidFill>
              </a:rPr>
              <a:t>A. Mechanism of action</a:t>
            </a:r>
          </a:p>
          <a:p>
            <a:pPr algn="l" rtl="0"/>
            <a:r>
              <a:rPr lang="en-US" sz="1600" dirty="0"/>
              <a:t>In many microorganisms, </a:t>
            </a:r>
            <a:r>
              <a:rPr lang="en-US" sz="1600" dirty="0" err="1"/>
              <a:t>dihydrofolic</a:t>
            </a:r>
            <a:r>
              <a:rPr lang="en-US" sz="1600" dirty="0"/>
              <a:t> acid is synthesized </a:t>
            </a:r>
            <a:r>
              <a:rPr lang="en-US" sz="1600" dirty="0" smtClean="0"/>
              <a:t>from p-</a:t>
            </a:r>
            <a:r>
              <a:rPr lang="en-US" sz="1600" dirty="0" err="1" smtClean="0"/>
              <a:t>aminobenzoic</a:t>
            </a:r>
            <a:r>
              <a:rPr lang="en-US" sz="1600" dirty="0" smtClean="0"/>
              <a:t> </a:t>
            </a:r>
            <a:r>
              <a:rPr lang="en-US" sz="1600" dirty="0"/>
              <a:t>acid (PABA), </a:t>
            </a:r>
            <a:r>
              <a:rPr lang="en-US" sz="1600" dirty="0" err="1"/>
              <a:t>pteridine</a:t>
            </a:r>
            <a:r>
              <a:rPr lang="en-US" sz="1600" dirty="0"/>
              <a:t>, and </a:t>
            </a:r>
            <a:r>
              <a:rPr lang="en-US" sz="1600" dirty="0" smtClean="0"/>
              <a:t>glutamate. </a:t>
            </a:r>
            <a:endParaRPr lang="en-US" sz="1600" dirty="0"/>
          </a:p>
          <a:p>
            <a:pPr algn="l" rtl="0"/>
            <a:r>
              <a:rPr lang="en-US" sz="1600" dirty="0"/>
              <a:t>All the sulfonamides currently in clinical use are synthetic analogs </a:t>
            </a:r>
            <a:r>
              <a:rPr lang="en-US" sz="1600" dirty="0" smtClean="0"/>
              <a:t>of PABA</a:t>
            </a:r>
            <a:r>
              <a:rPr lang="en-US" sz="1600" dirty="0"/>
              <a:t>. Because of their structural similarity to PABA, the </a:t>
            </a:r>
            <a:r>
              <a:rPr lang="en-US" sz="1600" dirty="0" smtClean="0"/>
              <a:t>sulfonamides compete </a:t>
            </a:r>
            <a:r>
              <a:rPr lang="en-US" sz="1600" dirty="0"/>
              <a:t>with this substrate for the bacterial enzyme, </a:t>
            </a:r>
            <a:r>
              <a:rPr lang="en-US" sz="1600" dirty="0" err="1" smtClean="0"/>
              <a:t>dihydropteroate</a:t>
            </a:r>
            <a:r>
              <a:rPr lang="en-US" sz="1600" dirty="0"/>
              <a:t> </a:t>
            </a:r>
            <a:r>
              <a:rPr lang="en-US" sz="1600" dirty="0" err="1" smtClean="0"/>
              <a:t>synthetase</a:t>
            </a:r>
            <a:r>
              <a:rPr lang="en-US" sz="1600" dirty="0"/>
              <a:t>. They thus inhibit the synthesis of bacterial </a:t>
            </a:r>
            <a:r>
              <a:rPr lang="en-US" sz="1600" dirty="0" err="1" smtClean="0"/>
              <a:t>dihydrofolic</a:t>
            </a:r>
            <a:r>
              <a:rPr lang="en-US" sz="1600" dirty="0" smtClean="0"/>
              <a:t> acid </a:t>
            </a:r>
            <a:r>
              <a:rPr lang="en-US" sz="1600" dirty="0"/>
              <a:t>and, thereby, the formation of its essential cofactor forms. </a:t>
            </a:r>
            <a:r>
              <a:rPr lang="en-US" sz="1600" dirty="0" smtClean="0"/>
              <a:t>The sulfa </a:t>
            </a:r>
            <a:r>
              <a:rPr lang="en-US" sz="1600" dirty="0"/>
              <a:t>drugs, including </a:t>
            </a:r>
            <a:r>
              <a:rPr lang="en-US" sz="1600" dirty="0" err="1"/>
              <a:t>cotrimoxazole</a:t>
            </a:r>
            <a:r>
              <a:rPr lang="en-US" sz="1600" dirty="0"/>
              <a:t>, are bacteriostatic.</a:t>
            </a:r>
          </a:p>
          <a:p>
            <a:pPr algn="l" rtl="0"/>
            <a:r>
              <a:rPr lang="en-US" sz="1600" b="1" dirty="0">
                <a:solidFill>
                  <a:srgbClr val="FF0000"/>
                </a:solidFill>
              </a:rPr>
              <a:t>B. Antibacterial spectrum</a:t>
            </a:r>
          </a:p>
          <a:p>
            <a:pPr algn="l" rtl="0"/>
            <a:r>
              <a:rPr lang="en-US" sz="1600" dirty="0"/>
              <a:t>Sulfa drugs are active against select </a:t>
            </a:r>
            <a:r>
              <a:rPr lang="en-US" sz="1600" dirty="0" err="1"/>
              <a:t>Enterobacteriaceae</a:t>
            </a:r>
            <a:r>
              <a:rPr lang="en-US" sz="1600" dirty="0"/>
              <a:t> in the </a:t>
            </a:r>
            <a:r>
              <a:rPr lang="en-US" sz="1600" dirty="0" smtClean="0"/>
              <a:t>urinary tract </a:t>
            </a:r>
            <a:r>
              <a:rPr lang="en-US" sz="1600" dirty="0"/>
              <a:t>and </a:t>
            </a:r>
            <a:r>
              <a:rPr lang="en-US" sz="1600" dirty="0" err="1"/>
              <a:t>Nocardia</a:t>
            </a:r>
            <a:r>
              <a:rPr lang="en-US" sz="1600" dirty="0"/>
              <a:t> infections. In addition, sulfadiazine </a:t>
            </a:r>
            <a:r>
              <a:rPr lang="en-US" sz="1600" dirty="0" smtClean="0"/>
              <a:t>in </a:t>
            </a:r>
            <a:r>
              <a:rPr lang="en-US" sz="1600" dirty="0"/>
              <a:t>combination with the </a:t>
            </a:r>
            <a:r>
              <a:rPr lang="en-US" sz="1600" dirty="0" err="1"/>
              <a:t>dihydrofolate</a:t>
            </a:r>
            <a:r>
              <a:rPr lang="en-US" sz="1600" dirty="0"/>
              <a:t> </a:t>
            </a:r>
            <a:r>
              <a:rPr lang="en-US" sz="1600" dirty="0" err="1"/>
              <a:t>reductase</a:t>
            </a:r>
            <a:r>
              <a:rPr lang="en-US" sz="1600" dirty="0"/>
              <a:t> </a:t>
            </a:r>
            <a:r>
              <a:rPr lang="en-US" sz="1600" dirty="0" smtClean="0"/>
              <a:t>inhibitor </a:t>
            </a:r>
            <a:r>
              <a:rPr lang="en-US" sz="1600" dirty="0" err="1" smtClean="0"/>
              <a:t>pyrimethamine</a:t>
            </a:r>
            <a:r>
              <a:rPr lang="en-US" sz="1600" dirty="0" smtClean="0"/>
              <a:t> is </a:t>
            </a:r>
            <a:r>
              <a:rPr lang="en-US" sz="1600" dirty="0"/>
              <a:t>the preferred treatment </a:t>
            </a:r>
            <a:r>
              <a:rPr lang="en-US" sz="1600" dirty="0" smtClean="0"/>
              <a:t>for toxoplasmosis</a:t>
            </a:r>
            <a:r>
              <a:rPr lang="en-US" sz="1600" dirty="0"/>
              <a:t>. </a:t>
            </a:r>
            <a:r>
              <a:rPr lang="en-US" sz="1600" dirty="0" err="1"/>
              <a:t>Sulfadoxine</a:t>
            </a:r>
            <a:r>
              <a:rPr lang="en-US" sz="1600" dirty="0"/>
              <a:t> in combination with </a:t>
            </a:r>
            <a:r>
              <a:rPr lang="en-US" sz="1600" dirty="0" err="1"/>
              <a:t>pyrimethamine</a:t>
            </a:r>
            <a:r>
              <a:rPr lang="en-US" sz="1600" dirty="0"/>
              <a:t> </a:t>
            </a:r>
            <a:r>
              <a:rPr lang="en-US" sz="1600" dirty="0" smtClean="0"/>
              <a:t>is used </a:t>
            </a:r>
            <a:r>
              <a:rPr lang="en-US" sz="1600" dirty="0"/>
              <a:t>as an antimalarial </a:t>
            </a:r>
            <a:r>
              <a:rPr lang="en-US" sz="1600" dirty="0" smtClean="0"/>
              <a:t>drug. </a:t>
            </a:r>
          </a:p>
          <a:p>
            <a:pPr algn="l" rtl="0"/>
            <a:r>
              <a:rPr lang="en-US" sz="1600" b="1" dirty="0" smtClean="0">
                <a:solidFill>
                  <a:srgbClr val="FF0000"/>
                </a:solidFill>
              </a:rPr>
              <a:t>C</a:t>
            </a:r>
            <a:r>
              <a:rPr lang="en-US" sz="1600" b="1" dirty="0">
                <a:solidFill>
                  <a:srgbClr val="FF0000"/>
                </a:solidFill>
              </a:rPr>
              <a:t>. Resistance</a:t>
            </a:r>
          </a:p>
          <a:p>
            <a:pPr algn="l" rtl="0"/>
            <a:r>
              <a:rPr lang="en-US" sz="1600" dirty="0" smtClean="0"/>
              <a:t>-Bacteria </a:t>
            </a:r>
            <a:r>
              <a:rPr lang="en-US" sz="1600" dirty="0"/>
              <a:t>that can obtain </a:t>
            </a:r>
            <a:r>
              <a:rPr lang="en-US" sz="1600" dirty="0" err="1"/>
              <a:t>folate</a:t>
            </a:r>
            <a:r>
              <a:rPr lang="en-US" sz="1600" dirty="0"/>
              <a:t> from their environment are </a:t>
            </a:r>
            <a:r>
              <a:rPr lang="en-US" sz="1600" dirty="0" smtClean="0"/>
              <a:t>naturally resistant </a:t>
            </a:r>
            <a:r>
              <a:rPr lang="en-US" sz="1600" dirty="0"/>
              <a:t>to these drugs. </a:t>
            </a:r>
            <a:endParaRPr lang="en-US" sz="1600" dirty="0" smtClean="0"/>
          </a:p>
          <a:p>
            <a:pPr algn="l" rtl="0"/>
            <a:r>
              <a:rPr lang="en-US" sz="1600" dirty="0"/>
              <a:t>-</a:t>
            </a:r>
            <a:r>
              <a:rPr lang="en-US" sz="1600" dirty="0" smtClean="0"/>
              <a:t>Acquired </a:t>
            </a:r>
            <a:r>
              <a:rPr lang="en-US" sz="1600" dirty="0"/>
              <a:t>bacterial resistance to the </a:t>
            </a:r>
            <a:r>
              <a:rPr lang="en-US" sz="1600" dirty="0" smtClean="0"/>
              <a:t>sulfa drugs </a:t>
            </a:r>
            <a:r>
              <a:rPr lang="en-US" sz="1600" dirty="0"/>
              <a:t>can arise from plasmid transfers or random mutations. [</a:t>
            </a:r>
            <a:r>
              <a:rPr lang="en-US" sz="1600" dirty="0" smtClean="0"/>
              <a:t>Note: Organisms </a:t>
            </a:r>
            <a:r>
              <a:rPr lang="en-US" sz="1600" dirty="0"/>
              <a:t>resistant to one member of this drug family are </a:t>
            </a:r>
            <a:r>
              <a:rPr lang="en-US" sz="1600" dirty="0" smtClean="0"/>
              <a:t>resistant to </a:t>
            </a:r>
            <a:r>
              <a:rPr lang="en-US" sz="1600" dirty="0"/>
              <a:t>all.] Resistance is generally irreversible and may be due </a:t>
            </a:r>
            <a:r>
              <a:rPr lang="en-US" sz="1600" dirty="0" smtClean="0"/>
              <a:t>to:</a:t>
            </a:r>
          </a:p>
          <a:p>
            <a:pPr algn="l" rtl="0"/>
            <a:r>
              <a:rPr lang="en-US" sz="1600" dirty="0" smtClean="0"/>
              <a:t> 1)an </a:t>
            </a:r>
            <a:r>
              <a:rPr lang="en-US" sz="1600" dirty="0"/>
              <a:t>altered </a:t>
            </a:r>
            <a:r>
              <a:rPr lang="en-US" sz="1600" dirty="0" err="1"/>
              <a:t>dihydropteroate</a:t>
            </a:r>
            <a:r>
              <a:rPr lang="en-US" sz="1600" dirty="0"/>
              <a:t> </a:t>
            </a:r>
            <a:r>
              <a:rPr lang="en-US" sz="1600" dirty="0" err="1" smtClean="0"/>
              <a:t>synthetase</a:t>
            </a:r>
            <a:r>
              <a:rPr lang="en-US" sz="1600" dirty="0" smtClean="0"/>
              <a:t>.</a:t>
            </a:r>
          </a:p>
          <a:p>
            <a:pPr algn="l" rtl="0"/>
            <a:r>
              <a:rPr lang="en-US" sz="1600" dirty="0" smtClean="0"/>
              <a:t> </a:t>
            </a:r>
            <a:r>
              <a:rPr lang="en-US" sz="1600" dirty="0"/>
              <a:t>2) decreased cellular </a:t>
            </a:r>
            <a:r>
              <a:rPr lang="en-US" sz="1600" dirty="0" smtClean="0"/>
              <a:t>permeability to </a:t>
            </a:r>
            <a:r>
              <a:rPr lang="en-US" sz="1600" dirty="0"/>
              <a:t>sulfa drugs, </a:t>
            </a:r>
            <a:r>
              <a:rPr lang="en-US" sz="1600" dirty="0" smtClean="0"/>
              <a:t>or</a:t>
            </a:r>
          </a:p>
          <a:p>
            <a:pPr algn="l" rtl="0"/>
            <a:r>
              <a:rPr lang="en-US" sz="1600" dirty="0" smtClean="0"/>
              <a:t> </a:t>
            </a:r>
            <a:r>
              <a:rPr lang="en-US" sz="1600" dirty="0"/>
              <a:t>3) enhanced production of the </a:t>
            </a:r>
            <a:r>
              <a:rPr lang="en-US" sz="1600" dirty="0" smtClean="0"/>
              <a:t>natural substrate</a:t>
            </a:r>
            <a:r>
              <a:rPr lang="en-US" sz="1600" dirty="0"/>
              <a:t>, PABA.</a:t>
            </a:r>
            <a:endParaRPr lang="ar-IQ" sz="1600" dirty="0"/>
          </a:p>
        </p:txBody>
      </p:sp>
    </p:spTree>
    <p:extLst>
      <p:ext uri="{BB962C8B-B14F-4D97-AF65-F5344CB8AC3E}">
        <p14:creationId xmlns:p14="http://schemas.microsoft.com/office/powerpoint/2010/main" val="3056304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049"/>
            <a:ext cx="8568951" cy="5755422"/>
          </a:xfrm>
          <a:prstGeom prst="rect">
            <a:avLst/>
          </a:prstGeom>
        </p:spPr>
        <p:txBody>
          <a:bodyPr wrap="square">
            <a:spAutoFit/>
          </a:bodyPr>
          <a:lstStyle/>
          <a:p>
            <a:pPr algn="just" rtl="0"/>
            <a:r>
              <a:rPr lang="en-US" sz="1600" b="1" dirty="0">
                <a:solidFill>
                  <a:srgbClr val="FF0000"/>
                </a:solidFill>
              </a:rPr>
              <a:t>D. Pharmacokinetics</a:t>
            </a:r>
          </a:p>
          <a:p>
            <a:pPr algn="just" rtl="0"/>
            <a:r>
              <a:rPr lang="en-US" sz="1600" b="1" dirty="0">
                <a:solidFill>
                  <a:srgbClr val="0070C0"/>
                </a:solidFill>
              </a:rPr>
              <a:t>1. Absorption: </a:t>
            </a:r>
            <a:r>
              <a:rPr lang="en-US" sz="1600" dirty="0"/>
              <a:t>After oral administration, most sulfa drugs are well</a:t>
            </a:r>
          </a:p>
          <a:p>
            <a:pPr algn="just" rtl="0"/>
            <a:r>
              <a:rPr lang="en-US" sz="1600" dirty="0" smtClean="0"/>
              <a:t>absorbed. </a:t>
            </a:r>
            <a:r>
              <a:rPr lang="en-US" sz="1600" dirty="0"/>
              <a:t>An exception is </a:t>
            </a:r>
            <a:r>
              <a:rPr lang="en-US" sz="1600" dirty="0" smtClean="0"/>
              <a:t>sulfasalazine It </a:t>
            </a:r>
            <a:r>
              <a:rPr lang="en-US" sz="1600" dirty="0"/>
              <a:t>is not absorbed when administered orally or </a:t>
            </a:r>
            <a:r>
              <a:rPr lang="en-US" sz="1600" dirty="0" smtClean="0"/>
              <a:t>as a </a:t>
            </a:r>
            <a:r>
              <a:rPr lang="en-US" sz="1600" dirty="0"/>
              <a:t>suppository </a:t>
            </a:r>
            <a:r>
              <a:rPr lang="en-US" sz="1600" dirty="0" smtClean="0"/>
              <a:t>and, therefore</a:t>
            </a:r>
            <a:r>
              <a:rPr lang="en-US" sz="1600" dirty="0"/>
              <a:t>, is reserved for treatment of </a:t>
            </a:r>
            <a:r>
              <a:rPr lang="en-US" sz="1600" dirty="0" smtClean="0"/>
              <a:t>chronic inflammatory </a:t>
            </a:r>
            <a:r>
              <a:rPr lang="en-US" sz="1600" dirty="0"/>
              <a:t>bowel disease (for example, ulcerative colitis). [</a:t>
            </a:r>
            <a:r>
              <a:rPr lang="en-US" sz="1600" dirty="0" smtClean="0"/>
              <a:t>Note: Local </a:t>
            </a:r>
            <a:r>
              <a:rPr lang="en-US" sz="1600" dirty="0"/>
              <a:t>intestinal flora split sulfasalazine into </a:t>
            </a:r>
            <a:r>
              <a:rPr lang="en-US" sz="1600" dirty="0" err="1"/>
              <a:t>sulfapyridine</a:t>
            </a:r>
            <a:r>
              <a:rPr lang="en-US" sz="1600" dirty="0"/>
              <a:t> </a:t>
            </a:r>
            <a:r>
              <a:rPr lang="en-US" sz="1600" dirty="0" smtClean="0"/>
              <a:t>+ </a:t>
            </a:r>
            <a:r>
              <a:rPr lang="en-US" sz="1600" dirty="0" smtClean="0"/>
              <a:t>5-aminosalicylate</a:t>
            </a:r>
            <a:r>
              <a:rPr lang="en-US" sz="1600" dirty="0"/>
              <a:t>, with the latter exerting the </a:t>
            </a:r>
            <a:r>
              <a:rPr lang="en-US" sz="1600" dirty="0" smtClean="0"/>
              <a:t>anti-inflammatory effect</a:t>
            </a:r>
            <a:r>
              <a:rPr lang="en-US" sz="1600" dirty="0"/>
              <a:t>. Absorption of </a:t>
            </a:r>
            <a:r>
              <a:rPr lang="en-US" sz="1600" dirty="0" err="1"/>
              <a:t>sulfapyridine</a:t>
            </a:r>
            <a:r>
              <a:rPr lang="en-US" sz="1600" dirty="0"/>
              <a:t> can lead to toxicity in </a:t>
            </a:r>
            <a:r>
              <a:rPr lang="en-US" sz="1600" dirty="0" smtClean="0"/>
              <a:t>patients who </a:t>
            </a:r>
            <a:r>
              <a:rPr lang="en-US" sz="1600" dirty="0"/>
              <a:t>are slow </a:t>
            </a:r>
            <a:r>
              <a:rPr lang="en-US" sz="1600" dirty="0" err="1"/>
              <a:t>acetylators</a:t>
            </a:r>
            <a:r>
              <a:rPr lang="en-US" sz="1600" dirty="0"/>
              <a:t>.] Intravenous sulfonamides are </a:t>
            </a:r>
            <a:r>
              <a:rPr lang="en-US" sz="1600" dirty="0" smtClean="0"/>
              <a:t>generally reserved </a:t>
            </a:r>
            <a:r>
              <a:rPr lang="en-US" sz="1600" dirty="0"/>
              <a:t>for patients who are unable to take oral preparations.</a:t>
            </a:r>
          </a:p>
          <a:p>
            <a:pPr algn="just" rtl="0"/>
            <a:r>
              <a:rPr lang="en-US" sz="1600" dirty="0"/>
              <a:t>Because of the risk of sensitization, sulfa drugs are not </a:t>
            </a:r>
            <a:r>
              <a:rPr lang="en-US" sz="1600" dirty="0" smtClean="0"/>
              <a:t>usually applied </a:t>
            </a:r>
            <a:r>
              <a:rPr lang="en-US" sz="1600" dirty="0"/>
              <a:t>topically. However, in burn units, creams of silver </a:t>
            </a:r>
            <a:r>
              <a:rPr lang="en-US" sz="1600" dirty="0" smtClean="0"/>
              <a:t>sulfadiazine or </a:t>
            </a:r>
            <a:r>
              <a:rPr lang="en-US" sz="1600" dirty="0" err="1"/>
              <a:t>mafenide</a:t>
            </a:r>
            <a:r>
              <a:rPr lang="en-US" sz="1600" dirty="0"/>
              <a:t> </a:t>
            </a:r>
            <a:r>
              <a:rPr lang="en-US" sz="1600" dirty="0" smtClean="0"/>
              <a:t>acetate (</a:t>
            </a:r>
            <a:r>
              <a:rPr lang="en-US" sz="1600" dirty="0" smtClean="0"/>
              <a:t>α-amino-p-toluene sulfonamide</a:t>
            </a:r>
            <a:r>
              <a:rPr lang="en-US" sz="1600" dirty="0"/>
              <a:t>) have been effective in </a:t>
            </a:r>
            <a:r>
              <a:rPr lang="en-US" sz="1600" dirty="0" smtClean="0"/>
              <a:t>reducing burn-associated </a:t>
            </a:r>
            <a:r>
              <a:rPr lang="en-US" sz="1600" dirty="0"/>
              <a:t>sepsis because they prevent colonization </a:t>
            </a:r>
            <a:r>
              <a:rPr lang="en-US" sz="1600" dirty="0" smtClean="0"/>
              <a:t>of bacteria</a:t>
            </a:r>
            <a:r>
              <a:rPr lang="en-US" sz="1600" dirty="0"/>
              <a:t>. [Note: Silver sulfadiazine is preferred because </a:t>
            </a:r>
            <a:r>
              <a:rPr lang="en-US" sz="1600" dirty="0" err="1" smtClean="0"/>
              <a:t>mafenide</a:t>
            </a:r>
            <a:r>
              <a:rPr lang="en-US" sz="1600" dirty="0" smtClean="0"/>
              <a:t> produces </a:t>
            </a:r>
            <a:r>
              <a:rPr lang="en-US" sz="1600" dirty="0"/>
              <a:t>pain on application and its absorption may contribute </a:t>
            </a:r>
            <a:r>
              <a:rPr lang="en-US" sz="1600" dirty="0" smtClean="0"/>
              <a:t>to acid–base </a:t>
            </a:r>
            <a:r>
              <a:rPr lang="en-US" sz="1600" dirty="0"/>
              <a:t>disturbances.]</a:t>
            </a:r>
          </a:p>
          <a:p>
            <a:pPr algn="just" rtl="0"/>
            <a:r>
              <a:rPr lang="en-US" sz="1600" b="1" dirty="0">
                <a:solidFill>
                  <a:srgbClr val="0070C0"/>
                </a:solidFill>
              </a:rPr>
              <a:t>2. Distribution: </a:t>
            </a:r>
            <a:r>
              <a:rPr lang="en-US" sz="1600" dirty="0"/>
              <a:t>Sulfa drugs are bound to serum albumin in the </a:t>
            </a:r>
            <a:r>
              <a:rPr lang="en-US" sz="1600" dirty="0" smtClean="0"/>
              <a:t>circulation, where </a:t>
            </a:r>
            <a:r>
              <a:rPr lang="en-US" sz="1600" dirty="0"/>
              <a:t>the extent of binding depends on the </a:t>
            </a:r>
            <a:r>
              <a:rPr lang="en-US" sz="1600" dirty="0" smtClean="0"/>
              <a:t>ionization constant </a:t>
            </a:r>
            <a:r>
              <a:rPr lang="en-US" sz="1600" dirty="0"/>
              <a:t>(</a:t>
            </a:r>
            <a:r>
              <a:rPr lang="en-US" sz="1600" dirty="0" err="1"/>
              <a:t>pKa</a:t>
            </a:r>
            <a:r>
              <a:rPr lang="en-US" sz="1600" dirty="0"/>
              <a:t>) of the drug. In general, the smaller the </a:t>
            </a:r>
            <a:r>
              <a:rPr lang="en-US" sz="1600" dirty="0" err="1"/>
              <a:t>pKa</a:t>
            </a:r>
            <a:r>
              <a:rPr lang="en-US" sz="1600" dirty="0"/>
              <a:t> </a:t>
            </a:r>
            <a:r>
              <a:rPr lang="en-US" sz="1600" dirty="0" smtClean="0"/>
              <a:t>value, the </a:t>
            </a:r>
            <a:r>
              <a:rPr lang="en-US" sz="1600" dirty="0"/>
              <a:t>greater the binding. Sulfa drugs distribute throughout the </a:t>
            </a:r>
            <a:r>
              <a:rPr lang="en-US" sz="1600" dirty="0" smtClean="0"/>
              <a:t>bodily fluids </a:t>
            </a:r>
            <a:r>
              <a:rPr lang="en-US" sz="1600" dirty="0"/>
              <a:t>and penetrate well into cerebrospinal fluid—even in </a:t>
            </a:r>
            <a:r>
              <a:rPr lang="en-US" sz="1600" dirty="0" smtClean="0"/>
              <a:t>the absence </a:t>
            </a:r>
            <a:r>
              <a:rPr lang="en-US" sz="1600" dirty="0"/>
              <a:t>of inflammation. They can also pass the placental </a:t>
            </a:r>
            <a:r>
              <a:rPr lang="en-US" sz="1600" dirty="0" smtClean="0"/>
              <a:t>barrier and </a:t>
            </a:r>
            <a:r>
              <a:rPr lang="en-US" sz="1600" dirty="0"/>
              <a:t>enter fetal tissues.</a:t>
            </a:r>
          </a:p>
          <a:p>
            <a:pPr algn="just" rtl="0"/>
            <a:r>
              <a:rPr lang="en-US" sz="1600" b="1" dirty="0">
                <a:solidFill>
                  <a:srgbClr val="0070C0"/>
                </a:solidFill>
              </a:rPr>
              <a:t>3. Metabolism: </a:t>
            </a:r>
            <a:r>
              <a:rPr lang="en-US" sz="1600" dirty="0"/>
              <a:t>The sulfa drugs are acetylated and conjugated </a:t>
            </a:r>
            <a:r>
              <a:rPr lang="en-US" sz="1600" dirty="0" smtClean="0"/>
              <a:t>primarily in </a:t>
            </a:r>
            <a:r>
              <a:rPr lang="en-US" sz="1600" dirty="0"/>
              <a:t>the liver. The acetylated product is devoid of </a:t>
            </a:r>
            <a:r>
              <a:rPr lang="en-US" sz="1600" dirty="0" smtClean="0"/>
              <a:t>antimicrobial activity </a:t>
            </a:r>
            <a:r>
              <a:rPr lang="en-US" sz="1600" dirty="0"/>
              <a:t>but retains the toxic potential to precipitate at neutral </a:t>
            </a:r>
            <a:r>
              <a:rPr lang="en-US" sz="1600" dirty="0" smtClean="0"/>
              <a:t>or acidic </a:t>
            </a:r>
            <a:r>
              <a:rPr lang="en-US" sz="1600" dirty="0" err="1"/>
              <a:t>pH.</a:t>
            </a:r>
            <a:r>
              <a:rPr lang="en-US" sz="1600" dirty="0"/>
              <a:t> This causes </a:t>
            </a:r>
            <a:r>
              <a:rPr lang="en-US" sz="1600" dirty="0" err="1"/>
              <a:t>crystalluria</a:t>
            </a:r>
            <a:r>
              <a:rPr lang="en-US" sz="1600" dirty="0"/>
              <a:t> </a:t>
            </a:r>
            <a:r>
              <a:rPr lang="en-US" sz="1600" dirty="0" smtClean="0"/>
              <a:t>“</a:t>
            </a:r>
            <a:r>
              <a:rPr lang="en-US" sz="1600" dirty="0"/>
              <a:t>stone formation</a:t>
            </a:r>
            <a:r>
              <a:rPr lang="en-US" sz="1600" dirty="0" smtClean="0"/>
              <a:t>” and</a:t>
            </a:r>
            <a:r>
              <a:rPr lang="en-US" sz="1600" dirty="0"/>
              <a:t>, therefore, potential damage to the kidney.</a:t>
            </a:r>
          </a:p>
          <a:p>
            <a:pPr algn="just" rtl="0"/>
            <a:r>
              <a:rPr lang="en-US" sz="1600" b="1" dirty="0">
                <a:solidFill>
                  <a:srgbClr val="0070C0"/>
                </a:solidFill>
              </a:rPr>
              <a:t>4. Excretion: </a:t>
            </a:r>
            <a:r>
              <a:rPr lang="en-US" sz="1600" dirty="0"/>
              <a:t>Sulfa drugs are eliminated by glomerular </a:t>
            </a:r>
            <a:r>
              <a:rPr lang="en-US" sz="1600" dirty="0" smtClean="0"/>
              <a:t>filtration and </a:t>
            </a:r>
            <a:r>
              <a:rPr lang="en-US" sz="1600" dirty="0"/>
              <a:t>secretion and require dose adjustments for renal </a:t>
            </a:r>
            <a:r>
              <a:rPr lang="en-US" sz="1600" dirty="0" smtClean="0"/>
              <a:t>dysfunction. Sulfonamides </a:t>
            </a:r>
            <a:r>
              <a:rPr lang="en-US" sz="1600" dirty="0"/>
              <a:t>may be eliminated in breast milk.</a:t>
            </a:r>
            <a:endParaRPr lang="ar-IQ" sz="1600" dirty="0"/>
          </a:p>
        </p:txBody>
      </p:sp>
    </p:spTree>
    <p:extLst>
      <p:ext uri="{BB962C8B-B14F-4D97-AF65-F5344CB8AC3E}">
        <p14:creationId xmlns:p14="http://schemas.microsoft.com/office/powerpoint/2010/main" val="2994628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332656"/>
            <a:ext cx="8640960" cy="6186309"/>
          </a:xfrm>
          <a:prstGeom prst="rect">
            <a:avLst/>
          </a:prstGeom>
        </p:spPr>
        <p:txBody>
          <a:bodyPr wrap="square">
            <a:spAutoFit/>
          </a:bodyPr>
          <a:lstStyle/>
          <a:p>
            <a:pPr algn="just" rtl="0"/>
            <a:r>
              <a:rPr lang="en-US" b="1" dirty="0">
                <a:solidFill>
                  <a:srgbClr val="0070C0"/>
                </a:solidFill>
              </a:rPr>
              <a:t>E. Adverse effects</a:t>
            </a:r>
          </a:p>
          <a:p>
            <a:pPr algn="just" rtl="0"/>
            <a:r>
              <a:rPr lang="en-US" dirty="0"/>
              <a:t>1. </a:t>
            </a:r>
            <a:r>
              <a:rPr lang="en-US" dirty="0" err="1"/>
              <a:t>Crystalluria</a:t>
            </a:r>
            <a:r>
              <a:rPr lang="en-US" dirty="0"/>
              <a:t>: Nephrotoxicity may develop as a result of </a:t>
            </a:r>
            <a:r>
              <a:rPr lang="en-US" dirty="0" err="1" smtClean="0"/>
              <a:t>crystalluria</a:t>
            </a:r>
            <a:r>
              <a:rPr lang="en-US" dirty="0" smtClean="0"/>
              <a:t>. Adequate </a:t>
            </a:r>
            <a:r>
              <a:rPr lang="en-US" dirty="0"/>
              <a:t>hydration and </a:t>
            </a:r>
            <a:r>
              <a:rPr lang="en-US" dirty="0" err="1"/>
              <a:t>alkalinization</a:t>
            </a:r>
            <a:r>
              <a:rPr lang="en-US" dirty="0"/>
              <a:t> of </a:t>
            </a:r>
            <a:r>
              <a:rPr lang="en-US" dirty="0" smtClean="0"/>
              <a:t>urine can </a:t>
            </a:r>
            <a:r>
              <a:rPr lang="en-US" dirty="0"/>
              <a:t>prevent the problem by reducing the concentration of drug </a:t>
            </a:r>
            <a:r>
              <a:rPr lang="en-US" dirty="0" smtClean="0"/>
              <a:t>and promoting </a:t>
            </a:r>
            <a:r>
              <a:rPr lang="en-US" dirty="0"/>
              <a:t>its ionization.</a:t>
            </a:r>
          </a:p>
          <a:p>
            <a:pPr algn="just" rtl="0"/>
            <a:r>
              <a:rPr lang="en-US" dirty="0"/>
              <a:t>2. Hypersensitivity: Hypersensitivity reactions, such as rashes, </a:t>
            </a:r>
            <a:r>
              <a:rPr lang="en-US" dirty="0" smtClean="0"/>
              <a:t>angioedema or </a:t>
            </a:r>
            <a:r>
              <a:rPr lang="en-US" dirty="0"/>
              <a:t>Stevens-Johnson syndrome, may occur. When </a:t>
            </a:r>
            <a:r>
              <a:rPr lang="en-US" dirty="0" smtClean="0"/>
              <a:t>patients report </a:t>
            </a:r>
            <a:r>
              <a:rPr lang="en-US" dirty="0"/>
              <a:t>previous sulfa allergies, it is paramount to acquire a </a:t>
            </a:r>
            <a:r>
              <a:rPr lang="en-US" dirty="0" smtClean="0"/>
              <a:t>description of </a:t>
            </a:r>
            <a:r>
              <a:rPr lang="en-US" dirty="0"/>
              <a:t>the reaction to direct appropriate therapy.</a:t>
            </a:r>
          </a:p>
          <a:p>
            <a:pPr algn="just" rtl="0"/>
            <a:r>
              <a:rPr lang="en-US" dirty="0"/>
              <a:t>3. Hematopoietic disturbances: Hemolytic anemia is </a:t>
            </a:r>
            <a:r>
              <a:rPr lang="en-US" dirty="0" smtClean="0"/>
              <a:t>encountered in </a:t>
            </a:r>
            <a:r>
              <a:rPr lang="en-US" dirty="0"/>
              <a:t>patients with glucose-6-phosphate dehydrogenase (G6PD) </a:t>
            </a:r>
            <a:r>
              <a:rPr lang="en-US" dirty="0" smtClean="0"/>
              <a:t>deficiency. </a:t>
            </a:r>
            <a:r>
              <a:rPr lang="en-US" dirty="0" err="1" smtClean="0"/>
              <a:t>Granulocytopenia</a:t>
            </a:r>
            <a:r>
              <a:rPr lang="en-US" dirty="0" smtClean="0"/>
              <a:t> </a:t>
            </a:r>
            <a:r>
              <a:rPr lang="en-US" dirty="0"/>
              <a:t>and thrombocytopenia can also </a:t>
            </a:r>
            <a:r>
              <a:rPr lang="en-US" dirty="0" smtClean="0"/>
              <a:t>occur. Fatal </a:t>
            </a:r>
            <a:r>
              <a:rPr lang="en-US" dirty="0"/>
              <a:t>reactions have been reported from associated </a:t>
            </a:r>
            <a:r>
              <a:rPr lang="en-US" dirty="0" err="1" smtClean="0"/>
              <a:t>agranulocytosis</a:t>
            </a:r>
            <a:r>
              <a:rPr lang="en-US" dirty="0" smtClean="0"/>
              <a:t>, aplastic </a:t>
            </a:r>
            <a:r>
              <a:rPr lang="en-US" dirty="0"/>
              <a:t>anemia, and other blood </a:t>
            </a:r>
            <a:r>
              <a:rPr lang="en-US" dirty="0" err="1"/>
              <a:t>dyscrasias</a:t>
            </a:r>
            <a:r>
              <a:rPr lang="en-US" dirty="0" smtClean="0"/>
              <a:t>.</a:t>
            </a:r>
          </a:p>
          <a:p>
            <a:pPr algn="just" rtl="0"/>
            <a:r>
              <a:rPr lang="en-US" dirty="0"/>
              <a:t>4. Kernicterus: This disorder may occur in newborns, because </a:t>
            </a:r>
            <a:r>
              <a:rPr lang="en-US" dirty="0" smtClean="0"/>
              <a:t>sulfa drugs </a:t>
            </a:r>
            <a:r>
              <a:rPr lang="en-US" dirty="0"/>
              <a:t>displace bilirubin from binding sites on serum albumin. </a:t>
            </a:r>
            <a:r>
              <a:rPr lang="en-US" dirty="0" smtClean="0"/>
              <a:t>The bilirubin </a:t>
            </a:r>
            <a:r>
              <a:rPr lang="en-US" dirty="0"/>
              <a:t>is then free to pass into the CNS, because the </a:t>
            </a:r>
            <a:r>
              <a:rPr lang="en-US" dirty="0" smtClean="0"/>
              <a:t>blood–brain barrier </a:t>
            </a:r>
            <a:r>
              <a:rPr lang="en-US" dirty="0"/>
              <a:t>is not fully developed.</a:t>
            </a:r>
          </a:p>
          <a:p>
            <a:pPr algn="just" rtl="0"/>
            <a:r>
              <a:rPr lang="en-US" dirty="0"/>
              <a:t>5. Drug potentiation: Transient potentiation of the </a:t>
            </a:r>
            <a:r>
              <a:rPr lang="en-US" dirty="0" smtClean="0"/>
              <a:t>anticoagulant effect </a:t>
            </a:r>
            <a:r>
              <a:rPr lang="en-US" dirty="0"/>
              <a:t>of warfarin results from the displacement from </a:t>
            </a:r>
            <a:r>
              <a:rPr lang="en-US" dirty="0" smtClean="0"/>
              <a:t>binding sites </a:t>
            </a:r>
            <a:r>
              <a:rPr lang="en-US" dirty="0"/>
              <a:t>on serum albumin. Serum methotrexate levels may also </a:t>
            </a:r>
            <a:r>
              <a:rPr lang="en-US" dirty="0" smtClean="0"/>
              <a:t>rise through </a:t>
            </a:r>
            <a:r>
              <a:rPr lang="en-US" dirty="0"/>
              <a:t>its displacement.</a:t>
            </a:r>
          </a:p>
          <a:p>
            <a:pPr algn="just" rtl="0"/>
            <a:r>
              <a:rPr lang="en-US" dirty="0"/>
              <a:t>6. Contraindications: Due to the danger of kernicterus, sulfa </a:t>
            </a:r>
            <a:r>
              <a:rPr lang="en-US" dirty="0" smtClean="0"/>
              <a:t>drugs should </a:t>
            </a:r>
            <a:r>
              <a:rPr lang="en-US" dirty="0"/>
              <a:t>be avoided in newborns and infants less than 2 months </a:t>
            </a:r>
            <a:r>
              <a:rPr lang="en-US" dirty="0" smtClean="0"/>
              <a:t>of age</a:t>
            </a:r>
            <a:r>
              <a:rPr lang="en-US" dirty="0"/>
              <a:t>, as well as in pregnant women at term. Sulfonamides should</a:t>
            </a:r>
          </a:p>
          <a:p>
            <a:pPr algn="just" rtl="0"/>
            <a:r>
              <a:rPr lang="en-US" dirty="0"/>
              <a:t>not be given to patients receiving </a:t>
            </a:r>
            <a:r>
              <a:rPr lang="en-US" dirty="0" err="1"/>
              <a:t>methenamine</a:t>
            </a:r>
            <a:r>
              <a:rPr lang="en-US" dirty="0"/>
              <a:t>, since they </a:t>
            </a:r>
            <a:r>
              <a:rPr lang="en-US" dirty="0" smtClean="0"/>
              <a:t>can crystallize </a:t>
            </a:r>
            <a:r>
              <a:rPr lang="en-US" dirty="0"/>
              <a:t>in the presence of formaldehyde produced by this </a:t>
            </a:r>
            <a:r>
              <a:rPr lang="en-US" dirty="0" smtClean="0"/>
              <a:t>agent.</a:t>
            </a:r>
            <a:endParaRPr lang="en-US" dirty="0"/>
          </a:p>
        </p:txBody>
      </p:sp>
    </p:spTree>
    <p:extLst>
      <p:ext uri="{BB962C8B-B14F-4D97-AF65-F5344CB8AC3E}">
        <p14:creationId xmlns:p14="http://schemas.microsoft.com/office/powerpoint/2010/main" val="15976477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73069"/>
            <a:ext cx="8496944" cy="6247864"/>
          </a:xfrm>
          <a:prstGeom prst="rect">
            <a:avLst/>
          </a:prstGeom>
        </p:spPr>
        <p:txBody>
          <a:bodyPr wrap="square">
            <a:spAutoFit/>
          </a:bodyPr>
          <a:lstStyle/>
          <a:p>
            <a:pPr algn="just" rtl="0"/>
            <a:r>
              <a:rPr lang="en-US" sz="1600" b="1" dirty="0">
                <a:solidFill>
                  <a:srgbClr val="FF0000"/>
                </a:solidFill>
              </a:rPr>
              <a:t>IV. TRIMETHOPRIM</a:t>
            </a:r>
          </a:p>
          <a:p>
            <a:pPr algn="just" rtl="0"/>
            <a:r>
              <a:rPr lang="en-US" sz="1600" dirty="0" err="1" smtClean="0"/>
              <a:t>Apotent</a:t>
            </a:r>
            <a:r>
              <a:rPr lang="en-US" sz="1600" dirty="0" smtClean="0"/>
              <a:t> </a:t>
            </a:r>
            <a:r>
              <a:rPr lang="en-US" sz="1600" dirty="0"/>
              <a:t>inhibitor of bacterial </a:t>
            </a:r>
            <a:r>
              <a:rPr lang="en-US" sz="1600" dirty="0" err="1" smtClean="0"/>
              <a:t>dihydrofolate</a:t>
            </a:r>
            <a:r>
              <a:rPr lang="en-US" sz="1600" dirty="0" smtClean="0"/>
              <a:t> </a:t>
            </a:r>
            <a:r>
              <a:rPr lang="en-US" sz="1600" dirty="0" err="1" smtClean="0"/>
              <a:t>reductase</a:t>
            </a:r>
            <a:r>
              <a:rPr lang="en-US" sz="1600" dirty="0"/>
              <a:t>, exhibits an antibacterial spectrum similar to that </a:t>
            </a:r>
            <a:r>
              <a:rPr lang="en-US" sz="1600" dirty="0" smtClean="0"/>
              <a:t>of the </a:t>
            </a:r>
            <a:r>
              <a:rPr lang="en-US" sz="1600" dirty="0"/>
              <a:t>sulfonamides. Trimethoprim is most often compounded with </a:t>
            </a:r>
            <a:r>
              <a:rPr lang="en-US" sz="1600" dirty="0" err="1" smtClean="0"/>
              <a:t>sulfamethoxazole</a:t>
            </a:r>
            <a:r>
              <a:rPr lang="en-US" sz="1600" dirty="0" smtClean="0"/>
              <a:t>, producing </a:t>
            </a:r>
            <a:r>
              <a:rPr lang="en-US" sz="1600" dirty="0"/>
              <a:t>the combination </a:t>
            </a:r>
            <a:r>
              <a:rPr lang="en-US" sz="1600" dirty="0" smtClean="0"/>
              <a:t>called </a:t>
            </a:r>
            <a:r>
              <a:rPr lang="en-US" sz="1600" dirty="0" err="1" smtClean="0"/>
              <a:t>cotrimoxazole</a:t>
            </a:r>
            <a:r>
              <a:rPr lang="en-US" sz="1600" dirty="0"/>
              <a:t>.</a:t>
            </a:r>
          </a:p>
          <a:p>
            <a:pPr algn="just" rtl="0"/>
            <a:r>
              <a:rPr lang="en-US" sz="1600" b="1" dirty="0">
                <a:solidFill>
                  <a:srgbClr val="0070C0"/>
                </a:solidFill>
              </a:rPr>
              <a:t>A. Mechanism of action</a:t>
            </a:r>
          </a:p>
          <a:p>
            <a:pPr algn="just" rtl="0"/>
            <a:r>
              <a:rPr lang="en-US" sz="1600" dirty="0"/>
              <a:t>The active form of </a:t>
            </a:r>
            <a:r>
              <a:rPr lang="en-US" sz="1600" dirty="0" err="1"/>
              <a:t>folate</a:t>
            </a:r>
            <a:r>
              <a:rPr lang="en-US" sz="1600" dirty="0"/>
              <a:t> is the </a:t>
            </a:r>
            <a:r>
              <a:rPr lang="en-US" sz="1600" dirty="0" err="1"/>
              <a:t>tetrahydro</a:t>
            </a:r>
            <a:r>
              <a:rPr lang="en-US" sz="1600" dirty="0"/>
              <a:t> derivative that is </a:t>
            </a:r>
            <a:r>
              <a:rPr lang="en-US" sz="1600" dirty="0" smtClean="0"/>
              <a:t>formed through </a:t>
            </a:r>
            <a:r>
              <a:rPr lang="en-US" sz="1600" dirty="0"/>
              <a:t>reduction of </a:t>
            </a:r>
            <a:r>
              <a:rPr lang="en-US" sz="1600" dirty="0" err="1"/>
              <a:t>dihydrofolic</a:t>
            </a:r>
            <a:r>
              <a:rPr lang="en-US" sz="1600" dirty="0"/>
              <a:t> acid by </a:t>
            </a:r>
            <a:r>
              <a:rPr lang="en-US" sz="1600" dirty="0" err="1"/>
              <a:t>dihydrofolate</a:t>
            </a:r>
            <a:r>
              <a:rPr lang="en-US" sz="1600" dirty="0"/>
              <a:t> </a:t>
            </a:r>
            <a:r>
              <a:rPr lang="en-US" sz="1600" dirty="0" err="1"/>
              <a:t>reductase</a:t>
            </a:r>
            <a:r>
              <a:rPr lang="en-US" sz="1600" dirty="0"/>
              <a:t>. </a:t>
            </a:r>
            <a:r>
              <a:rPr lang="en-US" sz="1600" dirty="0" smtClean="0"/>
              <a:t>This enzymatic </a:t>
            </a:r>
            <a:r>
              <a:rPr lang="en-US" sz="1600" dirty="0"/>
              <a:t>reaction </a:t>
            </a:r>
            <a:r>
              <a:rPr lang="en-US" sz="1600" dirty="0" smtClean="0"/>
              <a:t>is </a:t>
            </a:r>
            <a:r>
              <a:rPr lang="en-US" sz="1600" dirty="0"/>
              <a:t>inhibited by trimethoprim, </a:t>
            </a:r>
            <a:r>
              <a:rPr lang="en-US" sz="1600" dirty="0" smtClean="0"/>
              <a:t>leading to </a:t>
            </a:r>
            <a:r>
              <a:rPr lang="en-US" sz="1600" dirty="0"/>
              <a:t>a decreased availability of the </a:t>
            </a:r>
            <a:r>
              <a:rPr lang="en-US" sz="1600" dirty="0" err="1"/>
              <a:t>tetrahydrofolate</a:t>
            </a:r>
            <a:r>
              <a:rPr lang="en-US" sz="1600" dirty="0"/>
              <a:t> cofactors </a:t>
            </a:r>
            <a:r>
              <a:rPr lang="en-US" sz="1600" dirty="0" smtClean="0"/>
              <a:t>required for </a:t>
            </a:r>
            <a:r>
              <a:rPr lang="en-US" sz="1600" dirty="0"/>
              <a:t>purine, pyrimidine, and amino acid synthesis. The bacterial </a:t>
            </a:r>
            <a:r>
              <a:rPr lang="en-US" sz="1600" dirty="0" err="1" smtClean="0"/>
              <a:t>reductase</a:t>
            </a:r>
            <a:r>
              <a:rPr lang="en-US" sz="1600" dirty="0"/>
              <a:t> </a:t>
            </a:r>
            <a:r>
              <a:rPr lang="en-US" sz="1600" dirty="0" smtClean="0"/>
              <a:t>has </a:t>
            </a:r>
            <a:r>
              <a:rPr lang="en-US" sz="1600" dirty="0"/>
              <a:t>a much stronger affinity for trimethoprim than does the </a:t>
            </a:r>
            <a:r>
              <a:rPr lang="en-US" sz="1600" dirty="0" smtClean="0"/>
              <a:t>mammalian enzyme</a:t>
            </a:r>
            <a:r>
              <a:rPr lang="en-US" sz="1600" dirty="0"/>
              <a:t>, which accounts for the selective toxicity of the drug.</a:t>
            </a:r>
          </a:p>
          <a:p>
            <a:pPr algn="just" rtl="0"/>
            <a:r>
              <a:rPr lang="en-US" sz="1600" b="1" dirty="0">
                <a:solidFill>
                  <a:srgbClr val="0070C0"/>
                </a:solidFill>
              </a:rPr>
              <a:t>B. Antibacterial spectrum</a:t>
            </a:r>
          </a:p>
          <a:p>
            <a:pPr algn="just" rtl="0"/>
            <a:r>
              <a:rPr lang="en-US" sz="1600" dirty="0"/>
              <a:t>The antibacterial spectrum of trimethoprim is similar to that of </a:t>
            </a:r>
            <a:r>
              <a:rPr lang="en-US" sz="1600" dirty="0" err="1" smtClean="0"/>
              <a:t>sulfamethoxazole</a:t>
            </a:r>
            <a:r>
              <a:rPr lang="en-US" sz="1600" dirty="0" smtClean="0"/>
              <a:t>. However</a:t>
            </a:r>
            <a:r>
              <a:rPr lang="en-US" sz="1600" dirty="0"/>
              <a:t>, trimethoprim is </a:t>
            </a:r>
            <a:r>
              <a:rPr lang="en-US" sz="1600" dirty="0" smtClean="0"/>
              <a:t>20 - 50-fold </a:t>
            </a:r>
            <a:r>
              <a:rPr lang="en-US" sz="1600" dirty="0"/>
              <a:t>more </a:t>
            </a:r>
            <a:r>
              <a:rPr lang="en-US" sz="1600" dirty="0" smtClean="0"/>
              <a:t>potent than </a:t>
            </a:r>
            <a:r>
              <a:rPr lang="en-US" sz="1600" dirty="0"/>
              <a:t>the sulfonamides. Trimethoprim may be used alone in the </a:t>
            </a:r>
            <a:r>
              <a:rPr lang="en-US" sz="1600" dirty="0" smtClean="0"/>
              <a:t>treatment of </a:t>
            </a:r>
            <a:r>
              <a:rPr lang="en-US" sz="1600" dirty="0"/>
              <a:t>UTIs and in the treatment of bacterial prostatitis (</a:t>
            </a:r>
            <a:r>
              <a:rPr lang="en-US" sz="1600" dirty="0" smtClean="0"/>
              <a:t>although </a:t>
            </a:r>
            <a:r>
              <a:rPr lang="en-US" sz="1600" dirty="0" err="1" smtClean="0"/>
              <a:t>fluoroquinolones</a:t>
            </a:r>
            <a:r>
              <a:rPr lang="en-US" sz="1600" dirty="0" smtClean="0"/>
              <a:t> </a:t>
            </a:r>
            <a:r>
              <a:rPr lang="en-US" sz="1600" dirty="0"/>
              <a:t>are preferred).</a:t>
            </a:r>
          </a:p>
          <a:p>
            <a:pPr algn="just" rtl="0"/>
            <a:r>
              <a:rPr lang="en-US" sz="1600" b="1" dirty="0">
                <a:solidFill>
                  <a:srgbClr val="0070C0"/>
                </a:solidFill>
              </a:rPr>
              <a:t>C. Resistance</a:t>
            </a:r>
          </a:p>
          <a:p>
            <a:pPr algn="just" rtl="0"/>
            <a:r>
              <a:rPr lang="en-US" sz="1600" dirty="0" smtClean="0"/>
              <a:t>-Resistance </a:t>
            </a:r>
            <a:r>
              <a:rPr lang="en-US" sz="1600" dirty="0"/>
              <a:t>in gram-negative bacteria is due to the presence of </a:t>
            </a:r>
            <a:r>
              <a:rPr lang="en-US" sz="1600" dirty="0" smtClean="0"/>
              <a:t>an altered </a:t>
            </a:r>
            <a:r>
              <a:rPr lang="en-US" sz="1600" dirty="0" err="1"/>
              <a:t>dihydrofolate</a:t>
            </a:r>
            <a:r>
              <a:rPr lang="en-US" sz="1600" dirty="0"/>
              <a:t> </a:t>
            </a:r>
            <a:r>
              <a:rPr lang="en-US" sz="1600" dirty="0" err="1"/>
              <a:t>reductase</a:t>
            </a:r>
            <a:r>
              <a:rPr lang="en-US" sz="1600" dirty="0"/>
              <a:t> that has a lower affinity for trimethoprim.</a:t>
            </a:r>
          </a:p>
          <a:p>
            <a:pPr algn="just" rtl="0"/>
            <a:r>
              <a:rPr lang="en-US" sz="1600" dirty="0" smtClean="0"/>
              <a:t>-Efflux </a:t>
            </a:r>
            <a:r>
              <a:rPr lang="en-US" sz="1600" dirty="0"/>
              <a:t>pumps and decreased permeability to the drug </a:t>
            </a:r>
            <a:r>
              <a:rPr lang="en-US" sz="1600" dirty="0" smtClean="0"/>
              <a:t>.</a:t>
            </a:r>
            <a:endParaRPr lang="en-US" sz="1600" dirty="0"/>
          </a:p>
          <a:p>
            <a:pPr algn="just" rtl="0"/>
            <a:r>
              <a:rPr lang="en-US" sz="1600" b="1" dirty="0">
                <a:solidFill>
                  <a:srgbClr val="0070C0"/>
                </a:solidFill>
              </a:rPr>
              <a:t>D. Pharmacokinetics</a:t>
            </a:r>
          </a:p>
          <a:p>
            <a:pPr algn="just" rtl="0"/>
            <a:r>
              <a:rPr lang="en-US" sz="1600" dirty="0"/>
              <a:t>Trimethoprim is rapidly absorbed following oral administration. </a:t>
            </a:r>
            <a:r>
              <a:rPr lang="en-US" sz="1600" dirty="0" smtClean="0"/>
              <a:t>Because the </a:t>
            </a:r>
            <a:r>
              <a:rPr lang="en-US" sz="1600" dirty="0"/>
              <a:t>drug is a weak base, higher concentrations of trimethoprim </a:t>
            </a:r>
            <a:r>
              <a:rPr lang="en-US" sz="1600" dirty="0" smtClean="0"/>
              <a:t>are achieved </a:t>
            </a:r>
            <a:r>
              <a:rPr lang="en-US" sz="1600" dirty="0"/>
              <a:t>in the relatively acidic prostatic and vaginal fluids. </a:t>
            </a:r>
            <a:r>
              <a:rPr lang="en-US" sz="1600" dirty="0" smtClean="0"/>
              <a:t>The drug </a:t>
            </a:r>
            <a:r>
              <a:rPr lang="en-US" sz="1600" dirty="0"/>
              <a:t>is widely distributed into body tissues and fluids, including </a:t>
            </a:r>
            <a:r>
              <a:rPr lang="en-US" sz="1600" dirty="0" smtClean="0"/>
              <a:t>penetration into </a:t>
            </a:r>
            <a:r>
              <a:rPr lang="en-US" sz="1600" dirty="0"/>
              <a:t>the cerebrospinal fluid. </a:t>
            </a:r>
            <a:r>
              <a:rPr lang="en-US" sz="1600" dirty="0" smtClean="0"/>
              <a:t>Trimethoprim undergoes some O-</a:t>
            </a:r>
            <a:r>
              <a:rPr lang="en-US" sz="1600" dirty="0" err="1" smtClean="0"/>
              <a:t>demethylation</a:t>
            </a:r>
            <a:r>
              <a:rPr lang="en-US" sz="1600" dirty="0"/>
              <a:t>, but </a:t>
            </a:r>
            <a:r>
              <a:rPr lang="en-US" sz="1600" dirty="0" smtClean="0"/>
              <a:t>60 - 80</a:t>
            </a:r>
            <a:r>
              <a:rPr lang="en-US" sz="1600" dirty="0"/>
              <a:t>% is </a:t>
            </a:r>
            <a:r>
              <a:rPr lang="en-US" sz="1600" dirty="0" err="1"/>
              <a:t>renally</a:t>
            </a:r>
            <a:r>
              <a:rPr lang="en-US" sz="1600" dirty="0"/>
              <a:t> excreted unchanged</a:t>
            </a:r>
            <a:r>
              <a:rPr lang="en-US" sz="1600" dirty="0" smtClean="0"/>
              <a:t>.</a:t>
            </a:r>
            <a:endParaRPr lang="en-US" sz="1600" dirty="0"/>
          </a:p>
        </p:txBody>
      </p:sp>
    </p:spTree>
    <p:extLst>
      <p:ext uri="{BB962C8B-B14F-4D97-AF65-F5344CB8AC3E}">
        <p14:creationId xmlns:p14="http://schemas.microsoft.com/office/powerpoint/2010/main" val="12408704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88640"/>
            <a:ext cx="8424936" cy="6494085"/>
          </a:xfrm>
          <a:prstGeom prst="rect">
            <a:avLst/>
          </a:prstGeom>
        </p:spPr>
        <p:txBody>
          <a:bodyPr wrap="square">
            <a:spAutoFit/>
          </a:bodyPr>
          <a:lstStyle/>
          <a:p>
            <a:pPr algn="just" rtl="0"/>
            <a:r>
              <a:rPr lang="en-US" sz="1600" b="1" dirty="0">
                <a:solidFill>
                  <a:srgbClr val="0070C0"/>
                </a:solidFill>
              </a:rPr>
              <a:t>E. Adverse effects</a:t>
            </a:r>
          </a:p>
          <a:p>
            <a:pPr algn="just" rtl="0"/>
            <a:r>
              <a:rPr lang="en-US" sz="1600" dirty="0"/>
              <a:t>Trimethoprim can produce the effects of folic acid deficiency. These effects include </a:t>
            </a:r>
            <a:r>
              <a:rPr lang="en-US" sz="1600" dirty="0" err="1"/>
              <a:t>megaloblastic</a:t>
            </a:r>
            <a:r>
              <a:rPr lang="en-US" sz="1600" dirty="0"/>
              <a:t> anemia, leukopenia, and </a:t>
            </a:r>
            <a:r>
              <a:rPr lang="en-US" sz="1600" dirty="0" err="1"/>
              <a:t>granulocytopenia</a:t>
            </a:r>
            <a:r>
              <a:rPr lang="en-US" sz="1600" dirty="0"/>
              <a:t>, especially in pregnant patients and those having very poor diets. These blood disorders may be reversed by the simultaneous administration of </a:t>
            </a:r>
            <a:r>
              <a:rPr lang="en-US" sz="1600" dirty="0" err="1"/>
              <a:t>folinic</a:t>
            </a:r>
            <a:r>
              <a:rPr lang="en-US" sz="1600" dirty="0"/>
              <a:t> acid, which does not enter bacteria</a:t>
            </a:r>
            <a:r>
              <a:rPr lang="en-US" sz="1600" dirty="0" smtClean="0"/>
              <a:t>.</a:t>
            </a:r>
          </a:p>
          <a:p>
            <a:pPr algn="just" rtl="0"/>
            <a:r>
              <a:rPr lang="en-US" sz="1600" b="1" dirty="0">
                <a:solidFill>
                  <a:srgbClr val="FF0000"/>
                </a:solidFill>
              </a:rPr>
              <a:t>V. COTRIMOXAZOLE</a:t>
            </a:r>
          </a:p>
          <a:p>
            <a:pPr algn="just" rtl="0"/>
            <a:r>
              <a:rPr lang="en-US" sz="1600" dirty="0"/>
              <a:t>The combination of </a:t>
            </a:r>
            <a:r>
              <a:rPr lang="en-US" sz="1600" dirty="0" smtClean="0"/>
              <a:t>trimethoprim + </a:t>
            </a:r>
            <a:r>
              <a:rPr lang="en-US" sz="1600" dirty="0" err="1" smtClean="0"/>
              <a:t>sulfamethoxazole</a:t>
            </a:r>
            <a:r>
              <a:rPr lang="en-US" sz="1600" dirty="0"/>
              <a:t>, called </a:t>
            </a:r>
            <a:r>
              <a:rPr lang="en-US" sz="1600" dirty="0" err="1" smtClean="0"/>
              <a:t>cotrimoxazole</a:t>
            </a:r>
            <a:r>
              <a:rPr lang="en-US" sz="1600" dirty="0" smtClean="0"/>
              <a:t>, shows </a:t>
            </a:r>
            <a:r>
              <a:rPr lang="en-US" sz="1600" dirty="0"/>
              <a:t>greater antimicrobial activity than </a:t>
            </a:r>
            <a:r>
              <a:rPr lang="en-US" sz="1600" dirty="0" smtClean="0"/>
              <a:t>equivalent quantities </a:t>
            </a:r>
            <a:r>
              <a:rPr lang="en-US" sz="1600" dirty="0"/>
              <a:t>of either drug used </a:t>
            </a:r>
            <a:r>
              <a:rPr lang="en-US" sz="1600" dirty="0" smtClean="0"/>
              <a:t>alone. The </a:t>
            </a:r>
            <a:r>
              <a:rPr lang="en-US" sz="1600" dirty="0"/>
              <a:t>combination</a:t>
            </a:r>
          </a:p>
          <a:p>
            <a:pPr algn="just" rtl="0"/>
            <a:r>
              <a:rPr lang="en-US" sz="1600" dirty="0"/>
              <a:t>was selected because of the synergistic activity and the similarity in </a:t>
            </a:r>
            <a:r>
              <a:rPr lang="en-US" sz="1600" dirty="0" smtClean="0"/>
              <a:t>the half-lives </a:t>
            </a:r>
            <a:r>
              <a:rPr lang="en-US" sz="1600" dirty="0"/>
              <a:t>of the two drugs.</a:t>
            </a:r>
          </a:p>
          <a:p>
            <a:pPr algn="just" rtl="0"/>
            <a:r>
              <a:rPr lang="en-US" sz="1600" b="1" dirty="0">
                <a:solidFill>
                  <a:srgbClr val="0070C0"/>
                </a:solidFill>
              </a:rPr>
              <a:t>A. Mechanism of action</a:t>
            </a:r>
          </a:p>
          <a:p>
            <a:pPr algn="just" rtl="0"/>
            <a:r>
              <a:rPr lang="en-US" sz="1600" dirty="0"/>
              <a:t>The synergistic antimicrobial activity of </a:t>
            </a:r>
            <a:r>
              <a:rPr lang="en-US" sz="1600" dirty="0" err="1"/>
              <a:t>cotrimoxazole</a:t>
            </a:r>
            <a:r>
              <a:rPr lang="en-US" sz="1600" dirty="0"/>
              <a:t> results from </a:t>
            </a:r>
            <a:r>
              <a:rPr lang="en-US" sz="1600" dirty="0" smtClean="0"/>
              <a:t>its inhibition </a:t>
            </a:r>
            <a:r>
              <a:rPr lang="en-US" sz="1600" dirty="0"/>
              <a:t>of two sequential steps in the synthesis of </a:t>
            </a:r>
            <a:r>
              <a:rPr lang="en-US" sz="1600" dirty="0" err="1" smtClean="0"/>
              <a:t>tetrahydrofolic</a:t>
            </a:r>
            <a:r>
              <a:rPr lang="en-US" sz="1600" dirty="0" smtClean="0"/>
              <a:t> acid</a:t>
            </a:r>
            <a:r>
              <a:rPr lang="en-US" sz="1600" dirty="0"/>
              <a:t>. </a:t>
            </a:r>
            <a:r>
              <a:rPr lang="en-US" sz="1600" dirty="0" err="1"/>
              <a:t>Sulfamethoxazole</a:t>
            </a:r>
            <a:r>
              <a:rPr lang="en-US" sz="1600" dirty="0"/>
              <a:t> inhibits the incorporation of PABA into </a:t>
            </a:r>
            <a:r>
              <a:rPr lang="en-US" sz="1600" dirty="0" err="1" smtClean="0"/>
              <a:t>dihydrofolic</a:t>
            </a:r>
            <a:r>
              <a:rPr lang="en-US" sz="1600" dirty="0" smtClean="0"/>
              <a:t> acid </a:t>
            </a:r>
            <a:r>
              <a:rPr lang="en-US" sz="1600" dirty="0"/>
              <a:t>precursors, and trimethoprim prevents reduction of </a:t>
            </a:r>
            <a:r>
              <a:rPr lang="en-US" sz="1600" dirty="0" err="1" smtClean="0"/>
              <a:t>dihydrofolate</a:t>
            </a:r>
            <a:r>
              <a:rPr lang="en-US" sz="1600" dirty="0" smtClean="0"/>
              <a:t> to </a:t>
            </a:r>
            <a:r>
              <a:rPr lang="en-US" sz="1600" dirty="0" err="1" smtClean="0"/>
              <a:t>tetrahydrofolate</a:t>
            </a:r>
            <a:r>
              <a:rPr lang="en-US" sz="1600" dirty="0" smtClean="0"/>
              <a:t>.</a:t>
            </a:r>
            <a:endParaRPr lang="en-US" sz="1600" dirty="0"/>
          </a:p>
          <a:p>
            <a:pPr algn="just" rtl="0"/>
            <a:r>
              <a:rPr lang="en-US" sz="1600" b="1" dirty="0">
                <a:solidFill>
                  <a:srgbClr val="0070C0"/>
                </a:solidFill>
              </a:rPr>
              <a:t>B. Antibacterial spectrum</a:t>
            </a:r>
          </a:p>
          <a:p>
            <a:pPr algn="just" rtl="0"/>
            <a:r>
              <a:rPr lang="en-US" sz="1600" dirty="0" err="1"/>
              <a:t>Cotrimoxazole</a:t>
            </a:r>
            <a:r>
              <a:rPr lang="en-US" sz="1600" dirty="0"/>
              <a:t> has a broader spectrum of antibacterial action </a:t>
            </a:r>
            <a:r>
              <a:rPr lang="en-US" sz="1600" dirty="0" smtClean="0"/>
              <a:t>than the </a:t>
            </a:r>
            <a:r>
              <a:rPr lang="en-US" sz="1600" dirty="0"/>
              <a:t>sulfa drugs </a:t>
            </a:r>
            <a:r>
              <a:rPr lang="en-US" sz="1600" dirty="0" smtClean="0"/>
              <a:t>alone. It </a:t>
            </a:r>
            <a:r>
              <a:rPr lang="en-US" sz="1600" dirty="0"/>
              <a:t>is effective in treating UTIs </a:t>
            </a:r>
            <a:r>
              <a:rPr lang="en-US" sz="1600" dirty="0" smtClean="0"/>
              <a:t>and respiratory </a:t>
            </a:r>
            <a:r>
              <a:rPr lang="en-US" sz="1600" dirty="0"/>
              <a:t>tract infections, as well as Pneumocystis </a:t>
            </a:r>
            <a:r>
              <a:rPr lang="en-US" sz="1600" dirty="0" err="1"/>
              <a:t>jirovecii</a:t>
            </a:r>
            <a:r>
              <a:rPr lang="en-US" sz="1600" dirty="0"/>
              <a:t> </a:t>
            </a:r>
            <a:r>
              <a:rPr lang="en-US" sz="1600" dirty="0" smtClean="0"/>
              <a:t>pneumonia (PCP</a:t>
            </a:r>
            <a:r>
              <a:rPr lang="en-US" sz="1600" dirty="0"/>
              <a:t>), toxoplasmosis, and ampicillin- or </a:t>
            </a:r>
            <a:r>
              <a:rPr lang="en-US" sz="1600" dirty="0" smtClean="0"/>
              <a:t>chloramphenicol-resistant salmonella </a:t>
            </a:r>
            <a:r>
              <a:rPr lang="en-US" sz="1600" dirty="0"/>
              <a:t>infections. It has activity against MRSA and can be </a:t>
            </a:r>
            <a:r>
              <a:rPr lang="en-US" sz="1600" dirty="0" smtClean="0"/>
              <a:t>particularly useful </a:t>
            </a:r>
            <a:r>
              <a:rPr lang="en-US" sz="1600" dirty="0"/>
              <a:t>for community-acquired skin and soft tissue </a:t>
            </a:r>
            <a:r>
              <a:rPr lang="en-US" sz="1600" dirty="0" smtClean="0"/>
              <a:t>infections caused </a:t>
            </a:r>
            <a:r>
              <a:rPr lang="en-US" sz="1600" dirty="0"/>
              <a:t>by this organism. It is the drug of choice for infections caused</a:t>
            </a:r>
          </a:p>
          <a:p>
            <a:pPr algn="just" rtl="0"/>
            <a:r>
              <a:rPr lang="en-US" sz="1600" dirty="0"/>
              <a:t>by susceptible </a:t>
            </a:r>
            <a:r>
              <a:rPr lang="en-US" sz="1600" dirty="0" err="1"/>
              <a:t>Nocardia</a:t>
            </a:r>
            <a:r>
              <a:rPr lang="en-US" sz="1600" dirty="0"/>
              <a:t> species and </a:t>
            </a:r>
            <a:r>
              <a:rPr lang="en-US" sz="1600" dirty="0" err="1"/>
              <a:t>Stenotrophomonas</a:t>
            </a:r>
            <a:r>
              <a:rPr lang="en-US" sz="1600" dirty="0"/>
              <a:t> </a:t>
            </a:r>
            <a:r>
              <a:rPr lang="en-US" sz="1600" dirty="0" err="1"/>
              <a:t>maltophilia</a:t>
            </a:r>
            <a:r>
              <a:rPr lang="en-US" sz="1600" dirty="0"/>
              <a:t>.</a:t>
            </a:r>
          </a:p>
          <a:p>
            <a:pPr algn="just" rtl="0"/>
            <a:r>
              <a:rPr lang="en-US" sz="1600" b="1" dirty="0">
                <a:solidFill>
                  <a:srgbClr val="0070C0"/>
                </a:solidFill>
              </a:rPr>
              <a:t>C. Resistance</a:t>
            </a:r>
          </a:p>
          <a:p>
            <a:pPr algn="just" rtl="0"/>
            <a:r>
              <a:rPr lang="en-US" sz="1600" dirty="0"/>
              <a:t>Resistance to the trimethoprim–</a:t>
            </a:r>
            <a:r>
              <a:rPr lang="en-US" sz="1600" dirty="0" err="1"/>
              <a:t>sulfamethoxazole</a:t>
            </a:r>
            <a:r>
              <a:rPr lang="en-US" sz="1600" dirty="0"/>
              <a:t> combination is </a:t>
            </a:r>
            <a:r>
              <a:rPr lang="en-US" sz="1600" dirty="0" smtClean="0"/>
              <a:t>less frequently </a:t>
            </a:r>
            <a:r>
              <a:rPr lang="en-US" sz="1600" dirty="0"/>
              <a:t>encountered than resistance to either of the drugs </a:t>
            </a:r>
            <a:r>
              <a:rPr lang="en-US" sz="1600" dirty="0" smtClean="0"/>
              <a:t>alone, because </a:t>
            </a:r>
            <a:r>
              <a:rPr lang="en-US" sz="1600" dirty="0"/>
              <a:t>it requires that the bacterium have simultaneous </a:t>
            </a:r>
            <a:r>
              <a:rPr lang="en-US" sz="1600" dirty="0" smtClean="0"/>
              <a:t>resistance to </a:t>
            </a:r>
            <a:r>
              <a:rPr lang="en-US" sz="1600" dirty="0"/>
              <a:t>both drugs. Significant resistance has been documented in a </a:t>
            </a:r>
            <a:r>
              <a:rPr lang="en-US" sz="1600" dirty="0" smtClean="0"/>
              <a:t>number of </a:t>
            </a:r>
            <a:r>
              <a:rPr lang="en-US" sz="1600" dirty="0"/>
              <a:t>clinically relevant organisms, including E. coli and MRSA.</a:t>
            </a:r>
            <a:endParaRPr lang="ar-IQ" sz="1600" dirty="0"/>
          </a:p>
        </p:txBody>
      </p:sp>
    </p:spTree>
    <p:extLst>
      <p:ext uri="{BB962C8B-B14F-4D97-AF65-F5344CB8AC3E}">
        <p14:creationId xmlns:p14="http://schemas.microsoft.com/office/powerpoint/2010/main" val="2942337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332656"/>
            <a:ext cx="8424936" cy="5909310"/>
          </a:xfrm>
          <a:prstGeom prst="rect">
            <a:avLst/>
          </a:prstGeom>
        </p:spPr>
        <p:txBody>
          <a:bodyPr wrap="square">
            <a:spAutoFit/>
          </a:bodyPr>
          <a:lstStyle/>
          <a:p>
            <a:pPr algn="just" rtl="0"/>
            <a:r>
              <a:rPr lang="en-US" b="1" dirty="0">
                <a:solidFill>
                  <a:srgbClr val="0070C0"/>
                </a:solidFill>
              </a:rPr>
              <a:t>D. Pharmacokinetics</a:t>
            </a:r>
          </a:p>
          <a:p>
            <a:pPr algn="just" rtl="0"/>
            <a:r>
              <a:rPr lang="en-US" dirty="0" err="1"/>
              <a:t>Cotrimoxazole</a:t>
            </a:r>
            <a:r>
              <a:rPr lang="en-US" dirty="0"/>
              <a:t> is generally administered </a:t>
            </a:r>
            <a:r>
              <a:rPr lang="en-US" dirty="0" smtClean="0"/>
              <a:t>orally. Intravenous administration </a:t>
            </a:r>
            <a:r>
              <a:rPr lang="en-US" dirty="0"/>
              <a:t>may be utilized </a:t>
            </a:r>
            <a:r>
              <a:rPr lang="en-US" dirty="0" smtClean="0"/>
              <a:t>in patients </a:t>
            </a:r>
            <a:r>
              <a:rPr lang="en-US" dirty="0"/>
              <a:t>with severe </a:t>
            </a:r>
            <a:r>
              <a:rPr lang="en-US" dirty="0" smtClean="0"/>
              <a:t>pneumonia caused </a:t>
            </a:r>
            <a:r>
              <a:rPr lang="en-US" dirty="0"/>
              <a:t>by PCP. Both agents distribute throughout the body.</a:t>
            </a:r>
          </a:p>
          <a:p>
            <a:pPr algn="just" rtl="0"/>
            <a:r>
              <a:rPr lang="en-US" dirty="0"/>
              <a:t>Trimethoprim concentrates in the relatively acidic milieu of </a:t>
            </a:r>
            <a:r>
              <a:rPr lang="en-US" dirty="0" smtClean="0"/>
              <a:t>prostatic fluids</a:t>
            </a:r>
            <a:r>
              <a:rPr lang="en-US" dirty="0"/>
              <a:t>, and this accounts for the use of </a:t>
            </a:r>
            <a:r>
              <a:rPr lang="en-US" dirty="0" smtClean="0"/>
              <a:t>trimethoprim–</a:t>
            </a:r>
            <a:r>
              <a:rPr lang="en-US" dirty="0" err="1" smtClean="0"/>
              <a:t>sulfamethoxazole</a:t>
            </a:r>
            <a:r>
              <a:rPr lang="en-US" dirty="0" smtClean="0"/>
              <a:t> in </a:t>
            </a:r>
            <a:r>
              <a:rPr lang="en-US" dirty="0"/>
              <a:t>the treatment of prostatitis. </a:t>
            </a:r>
            <a:r>
              <a:rPr lang="en-US" dirty="0" err="1"/>
              <a:t>Cotrimoxazole</a:t>
            </a:r>
            <a:r>
              <a:rPr lang="en-US" dirty="0"/>
              <a:t> readily crosses the </a:t>
            </a:r>
            <a:r>
              <a:rPr lang="en-US" dirty="0" smtClean="0"/>
              <a:t>blood–brain </a:t>
            </a:r>
            <a:r>
              <a:rPr lang="en-US" dirty="0"/>
              <a:t>barrier. Both parent drugs and their metabolites are excreted </a:t>
            </a:r>
            <a:r>
              <a:rPr lang="en-US" dirty="0" smtClean="0"/>
              <a:t>in the </a:t>
            </a:r>
            <a:r>
              <a:rPr lang="en-US" dirty="0"/>
              <a:t>urine</a:t>
            </a:r>
            <a:r>
              <a:rPr lang="en-US" dirty="0" smtClean="0"/>
              <a:t>.</a:t>
            </a:r>
          </a:p>
          <a:p>
            <a:pPr algn="just" rtl="0"/>
            <a:r>
              <a:rPr lang="en-US" b="1" dirty="0">
                <a:solidFill>
                  <a:srgbClr val="0070C0"/>
                </a:solidFill>
              </a:rPr>
              <a:t>E. Adverse effects</a:t>
            </a:r>
          </a:p>
          <a:p>
            <a:pPr algn="just" rtl="0"/>
            <a:r>
              <a:rPr lang="en-US" dirty="0" smtClean="0"/>
              <a:t>Skin reactions especially in the elderly, nausea </a:t>
            </a:r>
            <a:r>
              <a:rPr lang="en-US" dirty="0"/>
              <a:t>and </a:t>
            </a:r>
            <a:r>
              <a:rPr lang="en-US" dirty="0" smtClean="0"/>
              <a:t>vomiting, </a:t>
            </a:r>
            <a:r>
              <a:rPr lang="en-US" dirty="0" err="1"/>
              <a:t>g</a:t>
            </a:r>
            <a:r>
              <a:rPr lang="en-US" dirty="0" err="1" smtClean="0"/>
              <a:t>lossitis</a:t>
            </a:r>
            <a:r>
              <a:rPr lang="en-US" dirty="0" smtClean="0"/>
              <a:t> </a:t>
            </a:r>
            <a:r>
              <a:rPr lang="en-US" dirty="0"/>
              <a:t>and </a:t>
            </a:r>
            <a:r>
              <a:rPr lang="en-US" dirty="0" smtClean="0"/>
              <a:t>stomatitis, hyperkalemia especially </a:t>
            </a:r>
            <a:r>
              <a:rPr lang="en-US" dirty="0"/>
              <a:t>with higher </a:t>
            </a:r>
            <a:r>
              <a:rPr lang="en-US" dirty="0" smtClean="0"/>
              <a:t>doses, </a:t>
            </a:r>
            <a:r>
              <a:rPr lang="en-US" dirty="0" err="1"/>
              <a:t>m</a:t>
            </a:r>
            <a:r>
              <a:rPr lang="en-US" dirty="0" err="1" smtClean="0"/>
              <a:t>egaloblastic</a:t>
            </a:r>
            <a:r>
              <a:rPr lang="en-US" dirty="0" smtClean="0"/>
              <a:t> </a:t>
            </a:r>
            <a:r>
              <a:rPr lang="en-US" dirty="0"/>
              <a:t>anemia, leukopenia, and thrombocytopenia may </a:t>
            </a:r>
            <a:r>
              <a:rPr lang="en-US" dirty="0" smtClean="0"/>
              <a:t>be fatal</a:t>
            </a:r>
            <a:r>
              <a:rPr lang="en-US" dirty="0"/>
              <a:t>. The hematologic effects may be reversed by </a:t>
            </a:r>
            <a:r>
              <a:rPr lang="en-US" dirty="0" smtClean="0"/>
              <a:t>the concurrent </a:t>
            </a:r>
            <a:r>
              <a:rPr lang="en-US" dirty="0"/>
              <a:t>administration of </a:t>
            </a:r>
            <a:r>
              <a:rPr lang="en-US" dirty="0" err="1"/>
              <a:t>folinic</a:t>
            </a:r>
            <a:r>
              <a:rPr lang="en-US" dirty="0"/>
              <a:t> acid, which protects the </a:t>
            </a:r>
            <a:r>
              <a:rPr lang="en-US" dirty="0" smtClean="0"/>
              <a:t>patient and </a:t>
            </a:r>
            <a:r>
              <a:rPr lang="en-US" dirty="0"/>
              <a:t>does not enter the microorganism. Hemolytic anemia may </a:t>
            </a:r>
            <a:r>
              <a:rPr lang="en-US" dirty="0" smtClean="0"/>
              <a:t>occur in </a:t>
            </a:r>
            <a:r>
              <a:rPr lang="en-US" dirty="0"/>
              <a:t>patients with G6PD deficiency due to the </a:t>
            </a:r>
            <a:r>
              <a:rPr lang="en-US" dirty="0" err="1"/>
              <a:t>sulfamethoxazole</a:t>
            </a:r>
            <a:r>
              <a:rPr lang="en-US" dirty="0"/>
              <a:t> </a:t>
            </a:r>
            <a:r>
              <a:rPr lang="en-US" dirty="0" smtClean="0"/>
              <a:t>component. </a:t>
            </a:r>
            <a:r>
              <a:rPr lang="en-US" dirty="0" err="1" smtClean="0"/>
              <a:t>Immunocompromised</a:t>
            </a:r>
            <a:r>
              <a:rPr lang="en-US" dirty="0" smtClean="0"/>
              <a:t> </a:t>
            </a:r>
            <a:r>
              <a:rPr lang="en-US" dirty="0"/>
              <a:t>patients with PCP frequently </a:t>
            </a:r>
            <a:r>
              <a:rPr lang="en-US" dirty="0" smtClean="0"/>
              <a:t>show drug-induced </a:t>
            </a:r>
            <a:r>
              <a:rPr lang="en-US" dirty="0"/>
              <a:t>fever, rashes, diarrhea, and/or pancytopenia. </a:t>
            </a:r>
            <a:r>
              <a:rPr lang="en-US" dirty="0" smtClean="0"/>
              <a:t>Prolonged </a:t>
            </a:r>
            <a:r>
              <a:rPr lang="en-US" dirty="0" err="1" smtClean="0"/>
              <a:t>prothrombin</a:t>
            </a:r>
            <a:r>
              <a:rPr lang="en-US" dirty="0" smtClean="0"/>
              <a:t> </a:t>
            </a:r>
            <a:r>
              <a:rPr lang="en-US" dirty="0"/>
              <a:t>times (increased INR) in patients receiving both </a:t>
            </a:r>
            <a:r>
              <a:rPr lang="en-US" dirty="0" err="1" smtClean="0"/>
              <a:t>sulfamethoxazole</a:t>
            </a:r>
            <a:r>
              <a:rPr lang="en-US" dirty="0" smtClean="0"/>
              <a:t> and warfarin (monitoring). The plasma </a:t>
            </a:r>
            <a:r>
              <a:rPr lang="en-US" dirty="0"/>
              <a:t>half-life of phenytoin may be increased due to inhibition of </a:t>
            </a:r>
            <a:r>
              <a:rPr lang="en-US" dirty="0" smtClean="0"/>
              <a:t>its metabolism</a:t>
            </a:r>
            <a:r>
              <a:rPr lang="en-US" dirty="0"/>
              <a:t>. Methotrexate levels may rise due to displacement </a:t>
            </a:r>
            <a:r>
              <a:rPr lang="en-US" dirty="0" smtClean="0"/>
              <a:t>from albumin-binding </a:t>
            </a:r>
            <a:r>
              <a:rPr lang="en-US" dirty="0"/>
              <a:t>sites by </a:t>
            </a:r>
            <a:r>
              <a:rPr lang="en-US" dirty="0" err="1"/>
              <a:t>sulfamethoxazole</a:t>
            </a:r>
            <a:r>
              <a:rPr lang="en-US" dirty="0" smtClean="0"/>
              <a:t>.</a:t>
            </a:r>
          </a:p>
          <a:p>
            <a:pPr algn="just" rtl="0"/>
            <a:endParaRPr lang="ar-IQ" dirty="0"/>
          </a:p>
        </p:txBody>
      </p:sp>
    </p:spTree>
    <p:extLst>
      <p:ext uri="{BB962C8B-B14F-4D97-AF65-F5344CB8AC3E}">
        <p14:creationId xmlns:p14="http://schemas.microsoft.com/office/powerpoint/2010/main" val="28687307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88640"/>
            <a:ext cx="8352928" cy="6494085"/>
          </a:xfrm>
          <a:prstGeom prst="rect">
            <a:avLst/>
          </a:prstGeom>
        </p:spPr>
        <p:txBody>
          <a:bodyPr wrap="square">
            <a:spAutoFit/>
          </a:bodyPr>
          <a:lstStyle/>
          <a:p>
            <a:pPr algn="just" rtl="0"/>
            <a:r>
              <a:rPr lang="en-US" sz="1600" b="1" dirty="0">
                <a:solidFill>
                  <a:srgbClr val="FF0000"/>
                </a:solidFill>
              </a:rPr>
              <a:t>VI. URINARY TRACT ANTISEPTICS/ANTIMICROBIALS</a:t>
            </a:r>
          </a:p>
          <a:p>
            <a:pPr algn="just" rtl="0"/>
            <a:r>
              <a:rPr lang="en-US" sz="1600" dirty="0"/>
              <a:t>UTIs are prevalent in women of child-bearing age and in the </a:t>
            </a:r>
            <a:r>
              <a:rPr lang="en-US" sz="1600" dirty="0" smtClean="0"/>
              <a:t>elderly population</a:t>
            </a:r>
            <a:r>
              <a:rPr lang="en-US" sz="1600" dirty="0"/>
              <a:t>. E. coli is the most common pathogen, causing about 80% </a:t>
            </a:r>
            <a:r>
              <a:rPr lang="en-US" sz="1600" dirty="0" smtClean="0"/>
              <a:t>of uncomplicated </a:t>
            </a:r>
            <a:r>
              <a:rPr lang="en-US" sz="1600" dirty="0"/>
              <a:t>upper and lower UTIs. Staphylococcus </a:t>
            </a:r>
            <a:r>
              <a:rPr lang="en-US" sz="1600" dirty="0" err="1"/>
              <a:t>saprophyticus</a:t>
            </a:r>
            <a:r>
              <a:rPr lang="en-US" sz="1600" dirty="0"/>
              <a:t> </a:t>
            </a:r>
            <a:r>
              <a:rPr lang="en-US" sz="1600" dirty="0" smtClean="0"/>
              <a:t>is the </a:t>
            </a:r>
            <a:r>
              <a:rPr lang="en-US" sz="1600" dirty="0"/>
              <a:t>second most common bacterial pathogen causing UTIs. In </a:t>
            </a:r>
            <a:r>
              <a:rPr lang="en-US" sz="1600" dirty="0" smtClean="0"/>
              <a:t>addition to </a:t>
            </a:r>
            <a:r>
              <a:rPr lang="en-US" sz="1600" dirty="0" err="1"/>
              <a:t>cotrimoxazole</a:t>
            </a:r>
            <a:r>
              <a:rPr lang="en-US" sz="1600" dirty="0"/>
              <a:t> and the quinolones previously mentioned, UTIs may </a:t>
            </a:r>
            <a:r>
              <a:rPr lang="en-US" sz="1600" dirty="0" smtClean="0"/>
              <a:t>be treated </a:t>
            </a:r>
            <a:r>
              <a:rPr lang="en-US" sz="1600" dirty="0"/>
              <a:t>with any one of a group of agents called urinary tract antiseptics, including </a:t>
            </a:r>
            <a:r>
              <a:rPr lang="en-US" sz="1600" dirty="0" err="1"/>
              <a:t>methenamine</a:t>
            </a:r>
            <a:r>
              <a:rPr lang="en-US" sz="1600" dirty="0"/>
              <a:t>, </a:t>
            </a:r>
            <a:r>
              <a:rPr lang="en-US" sz="1600" dirty="0" err="1"/>
              <a:t>nitrofurantoin</a:t>
            </a:r>
            <a:r>
              <a:rPr lang="en-US" sz="1600" dirty="0"/>
              <a:t>, and the quinolone </a:t>
            </a:r>
            <a:r>
              <a:rPr lang="en-US" sz="1600" dirty="0" err="1"/>
              <a:t>nalidixic</a:t>
            </a:r>
            <a:r>
              <a:rPr lang="en-US" sz="1600" dirty="0"/>
              <a:t> </a:t>
            </a:r>
            <a:r>
              <a:rPr lang="en-US" sz="1600" dirty="0" smtClean="0"/>
              <a:t>acid.</a:t>
            </a:r>
            <a:endParaRPr lang="en-US" sz="1600" dirty="0"/>
          </a:p>
          <a:p>
            <a:pPr algn="just" rtl="0"/>
            <a:r>
              <a:rPr lang="en-US" sz="1600" dirty="0" smtClean="0"/>
              <a:t>These </a:t>
            </a:r>
            <a:r>
              <a:rPr lang="en-US" sz="1600" dirty="0"/>
              <a:t>drugs do not achieve </a:t>
            </a:r>
            <a:r>
              <a:rPr lang="en-US" sz="1600" dirty="0" smtClean="0"/>
              <a:t>antibacterial levels </a:t>
            </a:r>
            <a:r>
              <a:rPr lang="en-US" sz="1600" dirty="0"/>
              <a:t>in the circulation, but because they </a:t>
            </a:r>
            <a:r>
              <a:rPr lang="en-US" sz="1600" dirty="0" smtClean="0"/>
              <a:t>are concentrated </a:t>
            </a:r>
            <a:r>
              <a:rPr lang="en-US" sz="1600" dirty="0"/>
              <a:t>in </a:t>
            </a:r>
            <a:r>
              <a:rPr lang="en-US" sz="1600" dirty="0" smtClean="0"/>
              <a:t>the urine</a:t>
            </a:r>
            <a:r>
              <a:rPr lang="en-US" sz="1600" dirty="0"/>
              <a:t>, microorganisms at that site can be effectively eradicated.</a:t>
            </a:r>
          </a:p>
          <a:p>
            <a:pPr algn="just" rtl="0"/>
            <a:r>
              <a:rPr lang="en-US" sz="1600" b="1" dirty="0">
                <a:solidFill>
                  <a:srgbClr val="0070C0"/>
                </a:solidFill>
              </a:rPr>
              <a:t>A. </a:t>
            </a:r>
            <a:r>
              <a:rPr lang="en-US" sz="1600" b="1" dirty="0" err="1">
                <a:solidFill>
                  <a:srgbClr val="0070C0"/>
                </a:solidFill>
              </a:rPr>
              <a:t>Methenamine</a:t>
            </a:r>
            <a:endParaRPr lang="en-US" sz="1600" b="1" dirty="0">
              <a:solidFill>
                <a:srgbClr val="0070C0"/>
              </a:solidFill>
            </a:endParaRPr>
          </a:p>
          <a:p>
            <a:pPr marL="342900" indent="-342900" algn="just" rtl="0">
              <a:buAutoNum type="arabicPeriod"/>
            </a:pPr>
            <a:r>
              <a:rPr lang="en-US" sz="1600" b="1" dirty="0" smtClean="0">
                <a:solidFill>
                  <a:srgbClr val="0070C0"/>
                </a:solidFill>
              </a:rPr>
              <a:t>Mechanism </a:t>
            </a:r>
            <a:r>
              <a:rPr lang="en-US" sz="1600" b="1" dirty="0">
                <a:solidFill>
                  <a:srgbClr val="0070C0"/>
                </a:solidFill>
              </a:rPr>
              <a:t>of </a:t>
            </a:r>
            <a:r>
              <a:rPr lang="en-US" sz="1600" b="1" dirty="0" smtClean="0">
                <a:solidFill>
                  <a:srgbClr val="0070C0"/>
                </a:solidFill>
              </a:rPr>
              <a:t>action:</a:t>
            </a:r>
          </a:p>
          <a:p>
            <a:pPr algn="just" rtl="0"/>
            <a:r>
              <a:rPr lang="en-US" sz="1600" dirty="0" smtClean="0"/>
              <a:t>decomposes at </a:t>
            </a:r>
            <a:r>
              <a:rPr lang="en-US" sz="1600" dirty="0"/>
              <a:t>an acidic pH of 5.5 or less in the urine, thus </a:t>
            </a:r>
            <a:r>
              <a:rPr lang="en-US" sz="1600" dirty="0" smtClean="0"/>
              <a:t>producing formaldehyde</a:t>
            </a:r>
            <a:r>
              <a:rPr lang="en-US" sz="1600" dirty="0"/>
              <a:t>, which acts locally and is toxic to most </a:t>
            </a:r>
            <a:r>
              <a:rPr lang="en-US" sz="1600" dirty="0" smtClean="0"/>
              <a:t>bacteria. Bacteria </a:t>
            </a:r>
            <a:r>
              <a:rPr lang="en-US" sz="1600" dirty="0"/>
              <a:t>do not develop resistance to </a:t>
            </a:r>
            <a:r>
              <a:rPr lang="en-US" sz="1600" dirty="0" smtClean="0"/>
              <a:t>formaldehyde, which </a:t>
            </a:r>
            <a:r>
              <a:rPr lang="en-US" sz="1600" dirty="0"/>
              <a:t>is an advantage of this drug. [Note: </a:t>
            </a:r>
            <a:r>
              <a:rPr lang="en-US" sz="1600" dirty="0" err="1"/>
              <a:t>Methenamine</a:t>
            </a:r>
            <a:r>
              <a:rPr lang="en-US" sz="1600" dirty="0"/>
              <a:t> </a:t>
            </a:r>
            <a:r>
              <a:rPr lang="en-US" sz="1600" dirty="0" smtClean="0"/>
              <a:t>is frequently </a:t>
            </a:r>
            <a:r>
              <a:rPr lang="en-US" sz="1600" dirty="0"/>
              <a:t>formulated with a weak acid (for example, </a:t>
            </a:r>
            <a:r>
              <a:rPr lang="en-US" sz="1600" dirty="0" err="1"/>
              <a:t>mandelic</a:t>
            </a:r>
            <a:r>
              <a:rPr lang="en-US" sz="1600" dirty="0"/>
              <a:t> </a:t>
            </a:r>
            <a:r>
              <a:rPr lang="en-US" sz="1600" dirty="0" smtClean="0"/>
              <a:t>acid or </a:t>
            </a:r>
            <a:r>
              <a:rPr lang="en-US" sz="1600" dirty="0" err="1"/>
              <a:t>hippuric</a:t>
            </a:r>
            <a:r>
              <a:rPr lang="en-US" sz="1600" dirty="0"/>
              <a:t> acid) to keep the urine acidic. The urinary pH should </a:t>
            </a:r>
            <a:r>
              <a:rPr lang="en-US" sz="1600" dirty="0" smtClean="0"/>
              <a:t>be maintained </a:t>
            </a:r>
            <a:r>
              <a:rPr lang="en-US" sz="1600" dirty="0"/>
              <a:t>below 6. Antacids, such as sodium bicarbonate, </a:t>
            </a:r>
            <a:r>
              <a:rPr lang="en-US" sz="1600" dirty="0" smtClean="0"/>
              <a:t>should be </a:t>
            </a:r>
            <a:r>
              <a:rPr lang="en-US" sz="1600" dirty="0"/>
              <a:t>avoided.]</a:t>
            </a:r>
          </a:p>
          <a:p>
            <a:pPr algn="just" rtl="0"/>
            <a:r>
              <a:rPr lang="en-US" sz="1600" b="1" dirty="0">
                <a:solidFill>
                  <a:srgbClr val="0070C0"/>
                </a:solidFill>
              </a:rPr>
              <a:t>2. Antibacterial spectrum: </a:t>
            </a:r>
            <a:endParaRPr lang="en-US" sz="1600" b="1" dirty="0" smtClean="0">
              <a:solidFill>
                <a:srgbClr val="0070C0"/>
              </a:solidFill>
            </a:endParaRPr>
          </a:p>
          <a:p>
            <a:pPr algn="just" rtl="0"/>
            <a:r>
              <a:rPr lang="en-US" sz="1600" dirty="0" smtClean="0"/>
              <a:t>is </a:t>
            </a:r>
            <a:r>
              <a:rPr lang="en-US" sz="1600" dirty="0"/>
              <a:t>primarily used for </a:t>
            </a:r>
            <a:r>
              <a:rPr lang="en-US" sz="1600" dirty="0" smtClean="0"/>
              <a:t>chronic suppressive </a:t>
            </a:r>
            <a:r>
              <a:rPr lang="en-US" sz="1600" dirty="0"/>
              <a:t>therapy to reduce the frequency of UTIs. Routine use</a:t>
            </a:r>
          </a:p>
          <a:p>
            <a:pPr algn="just" rtl="0"/>
            <a:r>
              <a:rPr lang="en-US" sz="1600" dirty="0"/>
              <a:t>in patients with chronic urinary catheterization to reduce </a:t>
            </a:r>
            <a:r>
              <a:rPr lang="en-US" sz="1600" dirty="0" smtClean="0"/>
              <a:t>catheter associated </a:t>
            </a:r>
            <a:r>
              <a:rPr lang="en-US" sz="1600" dirty="0" err="1" smtClean="0"/>
              <a:t>bacteriuria</a:t>
            </a:r>
            <a:r>
              <a:rPr lang="en-US" sz="1600" dirty="0" smtClean="0"/>
              <a:t> </a:t>
            </a:r>
            <a:r>
              <a:rPr lang="en-US" sz="1600" dirty="0" smtClean="0"/>
              <a:t>or catheter-associated </a:t>
            </a:r>
            <a:r>
              <a:rPr lang="en-US" sz="1600" dirty="0"/>
              <a:t>UTI is not </a:t>
            </a:r>
            <a:r>
              <a:rPr lang="en-US" sz="1600" dirty="0" smtClean="0"/>
              <a:t>generally recommended</a:t>
            </a:r>
            <a:r>
              <a:rPr lang="en-US" sz="1600" dirty="0"/>
              <a:t>. </a:t>
            </a:r>
            <a:r>
              <a:rPr lang="en-US" sz="1600" dirty="0" smtClean="0"/>
              <a:t>should </a:t>
            </a:r>
            <a:r>
              <a:rPr lang="en-US" sz="1600" dirty="0"/>
              <a:t>not be used to treat </a:t>
            </a:r>
            <a:r>
              <a:rPr lang="en-US" sz="1600" dirty="0" smtClean="0"/>
              <a:t>upper UTIs </a:t>
            </a:r>
            <a:r>
              <a:rPr lang="en-US" sz="1600" dirty="0"/>
              <a:t>(for example, pyelonephritis). Urea-splitting bacteria that </a:t>
            </a:r>
            <a:r>
              <a:rPr lang="en-US" sz="1600" dirty="0" smtClean="0"/>
              <a:t>alkalinize the </a:t>
            </a:r>
            <a:r>
              <a:rPr lang="en-US" sz="1600" dirty="0"/>
              <a:t>urine, such as Proteus species, are usually resistant to </a:t>
            </a:r>
            <a:r>
              <a:rPr lang="en-US" sz="1600" dirty="0" smtClean="0"/>
              <a:t>the action </a:t>
            </a:r>
            <a:r>
              <a:rPr lang="en-US" sz="1600" dirty="0"/>
              <a:t>of </a:t>
            </a:r>
            <a:r>
              <a:rPr lang="en-US" sz="1600" dirty="0" err="1"/>
              <a:t>methenamine</a:t>
            </a:r>
            <a:r>
              <a:rPr lang="en-US" sz="1600" dirty="0" smtClean="0"/>
              <a:t>.</a:t>
            </a:r>
          </a:p>
          <a:p>
            <a:pPr algn="l" rtl="0"/>
            <a:r>
              <a:rPr lang="en-US" sz="1600" b="1" dirty="0">
                <a:solidFill>
                  <a:srgbClr val="0070C0"/>
                </a:solidFill>
              </a:rPr>
              <a:t>3. Pharmacokinetics: </a:t>
            </a:r>
            <a:endParaRPr lang="en-US" sz="1600" b="1" dirty="0" smtClean="0">
              <a:solidFill>
                <a:srgbClr val="0070C0"/>
              </a:solidFill>
            </a:endParaRPr>
          </a:p>
          <a:p>
            <a:pPr algn="l" rtl="0"/>
            <a:r>
              <a:rPr lang="en-US" sz="1600" dirty="0" smtClean="0"/>
              <a:t>is </a:t>
            </a:r>
            <a:r>
              <a:rPr lang="en-US" sz="1600" dirty="0"/>
              <a:t>administered orally. In </a:t>
            </a:r>
            <a:r>
              <a:rPr lang="en-US" sz="1600" dirty="0" smtClean="0"/>
              <a:t>addition to </a:t>
            </a:r>
            <a:r>
              <a:rPr lang="en-US" sz="1600" dirty="0"/>
              <a:t>formaldehyde, ammonium ions are produced in the bladder.</a:t>
            </a:r>
          </a:p>
          <a:p>
            <a:pPr algn="l" rtl="0"/>
            <a:r>
              <a:rPr lang="en-US" sz="1600" dirty="0"/>
              <a:t>Because the liver rapidly metabolizes ammonia to form </a:t>
            </a:r>
            <a:r>
              <a:rPr lang="en-US" sz="1600" dirty="0" smtClean="0"/>
              <a:t>urea, </a:t>
            </a:r>
            <a:r>
              <a:rPr lang="en-US" sz="1600" dirty="0" err="1" smtClean="0"/>
              <a:t>methenamine</a:t>
            </a:r>
            <a:r>
              <a:rPr lang="en-US" sz="1600" dirty="0" smtClean="0"/>
              <a:t> </a:t>
            </a:r>
            <a:r>
              <a:rPr lang="en-US" sz="1600" dirty="0"/>
              <a:t>is contraindicated in patients with hepatic </a:t>
            </a:r>
            <a:r>
              <a:rPr lang="en-US" sz="1600" dirty="0" smtClean="0"/>
              <a:t>insufficiency, as </a:t>
            </a:r>
            <a:r>
              <a:rPr lang="en-US" sz="1600" dirty="0"/>
              <a:t>ammonia can accumulate. </a:t>
            </a:r>
          </a:p>
        </p:txBody>
      </p:sp>
    </p:spTree>
    <p:extLst>
      <p:ext uri="{BB962C8B-B14F-4D97-AF65-F5344CB8AC3E}">
        <p14:creationId xmlns:p14="http://schemas.microsoft.com/office/powerpoint/2010/main" val="7364126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424936" cy="5355312"/>
          </a:xfrm>
          <a:prstGeom prst="rect">
            <a:avLst/>
          </a:prstGeom>
        </p:spPr>
        <p:txBody>
          <a:bodyPr wrap="square">
            <a:spAutoFit/>
          </a:bodyPr>
          <a:lstStyle/>
          <a:p>
            <a:pPr algn="just" rtl="0"/>
            <a:r>
              <a:rPr lang="en-US" dirty="0" smtClean="0"/>
              <a:t>Distributed throughout </a:t>
            </a:r>
            <a:r>
              <a:rPr lang="en-US" dirty="0"/>
              <a:t>the body fluids, but no decomposition of the </a:t>
            </a:r>
            <a:r>
              <a:rPr lang="en-US" dirty="0" smtClean="0"/>
              <a:t>drug occurs </a:t>
            </a:r>
            <a:r>
              <a:rPr lang="en-US" dirty="0"/>
              <a:t>at pH 7.4. Thus, systemic toxicity does not occur, and </a:t>
            </a:r>
            <a:r>
              <a:rPr lang="en-US" dirty="0" smtClean="0"/>
              <a:t>the drug </a:t>
            </a:r>
            <a:r>
              <a:rPr lang="en-US" dirty="0"/>
              <a:t>is eliminated in the urine.</a:t>
            </a:r>
          </a:p>
          <a:p>
            <a:pPr algn="just" rtl="0"/>
            <a:r>
              <a:rPr lang="en-US" b="1" dirty="0">
                <a:solidFill>
                  <a:srgbClr val="0070C0"/>
                </a:solidFill>
              </a:rPr>
              <a:t>4. Adverse effects: </a:t>
            </a:r>
            <a:endParaRPr lang="en-US" b="1" dirty="0" smtClean="0">
              <a:solidFill>
                <a:srgbClr val="0070C0"/>
              </a:solidFill>
            </a:endParaRPr>
          </a:p>
          <a:p>
            <a:pPr algn="just" rtl="0"/>
            <a:r>
              <a:rPr lang="en-US" dirty="0" smtClean="0"/>
              <a:t>Gastrointestinal distress</a:t>
            </a:r>
            <a:r>
              <a:rPr lang="en-US" dirty="0"/>
              <a:t>, </a:t>
            </a:r>
            <a:r>
              <a:rPr lang="en-US" dirty="0" smtClean="0"/>
              <a:t>at </a:t>
            </a:r>
            <a:r>
              <a:rPr lang="en-US" dirty="0"/>
              <a:t>higher doses, albuminuria, </a:t>
            </a:r>
            <a:r>
              <a:rPr lang="en-US" dirty="0" smtClean="0"/>
              <a:t>hematuria, </a:t>
            </a:r>
            <a:r>
              <a:rPr lang="en-US" dirty="0" err="1" smtClean="0"/>
              <a:t>Methenamine</a:t>
            </a:r>
            <a:r>
              <a:rPr lang="en-US" dirty="0" smtClean="0"/>
              <a:t> </a:t>
            </a:r>
            <a:r>
              <a:rPr lang="en-US" dirty="0" err="1"/>
              <a:t>mandelate</a:t>
            </a:r>
            <a:r>
              <a:rPr lang="en-US" dirty="0"/>
              <a:t> is </a:t>
            </a:r>
            <a:r>
              <a:rPr lang="en-US" dirty="0" smtClean="0"/>
              <a:t>contraindicated in </a:t>
            </a:r>
            <a:r>
              <a:rPr lang="en-US" dirty="0"/>
              <a:t>patients with renal insufficiency, because </a:t>
            </a:r>
            <a:r>
              <a:rPr lang="en-US" dirty="0" err="1"/>
              <a:t>mandelic</a:t>
            </a:r>
            <a:r>
              <a:rPr lang="en-US" dirty="0"/>
              <a:t> acid </a:t>
            </a:r>
            <a:r>
              <a:rPr lang="en-US" dirty="0" smtClean="0"/>
              <a:t>may precipitate</a:t>
            </a:r>
            <a:r>
              <a:rPr lang="en-US" dirty="0"/>
              <a:t>. [Note: Sulfonamides, such as </a:t>
            </a:r>
            <a:r>
              <a:rPr lang="en-US" dirty="0" err="1"/>
              <a:t>cotrimoxazole</a:t>
            </a:r>
            <a:r>
              <a:rPr lang="en-US" dirty="0"/>
              <a:t>, react </a:t>
            </a:r>
            <a:r>
              <a:rPr lang="en-US" dirty="0" smtClean="0"/>
              <a:t>with formaldehyde </a:t>
            </a:r>
            <a:r>
              <a:rPr lang="en-US" dirty="0"/>
              <a:t>and must not be used concomitantly with </a:t>
            </a:r>
            <a:r>
              <a:rPr lang="en-US" dirty="0" err="1" smtClean="0"/>
              <a:t>methenamine</a:t>
            </a:r>
            <a:r>
              <a:rPr lang="en-US" dirty="0" smtClean="0"/>
              <a:t>. The </a:t>
            </a:r>
            <a:r>
              <a:rPr lang="en-US" dirty="0"/>
              <a:t>combination increases the risk of </a:t>
            </a:r>
            <a:r>
              <a:rPr lang="en-US" dirty="0" err="1"/>
              <a:t>crystalluria</a:t>
            </a:r>
            <a:r>
              <a:rPr lang="en-US" dirty="0"/>
              <a:t> and </a:t>
            </a:r>
            <a:r>
              <a:rPr lang="en-US" dirty="0" smtClean="0"/>
              <a:t>mutual antagonism.]</a:t>
            </a:r>
          </a:p>
          <a:p>
            <a:pPr algn="just" rtl="0"/>
            <a:r>
              <a:rPr lang="en-US" b="1" dirty="0">
                <a:solidFill>
                  <a:srgbClr val="FF0000"/>
                </a:solidFill>
              </a:rPr>
              <a:t>B. </a:t>
            </a:r>
            <a:r>
              <a:rPr lang="en-US" b="1" dirty="0" err="1">
                <a:solidFill>
                  <a:srgbClr val="FF0000"/>
                </a:solidFill>
              </a:rPr>
              <a:t>Nitrofurantoin</a:t>
            </a:r>
            <a:endParaRPr lang="en-US" b="1" dirty="0">
              <a:solidFill>
                <a:srgbClr val="FF0000"/>
              </a:solidFill>
            </a:endParaRPr>
          </a:p>
          <a:p>
            <a:pPr algn="just" rtl="0"/>
            <a:r>
              <a:rPr lang="en-US" dirty="0"/>
              <a:t>S</a:t>
            </a:r>
            <a:r>
              <a:rPr lang="en-US" dirty="0" smtClean="0"/>
              <a:t>ensitive </a:t>
            </a:r>
            <a:r>
              <a:rPr lang="en-US" dirty="0"/>
              <a:t>bacteria </a:t>
            </a:r>
            <a:r>
              <a:rPr lang="en-US" dirty="0" smtClean="0"/>
              <a:t>reduce the </a:t>
            </a:r>
            <a:r>
              <a:rPr lang="en-US" dirty="0"/>
              <a:t>drug to a highly active intermediate that inhibits various enzymes</a:t>
            </a:r>
          </a:p>
          <a:p>
            <a:pPr algn="just" rtl="0"/>
            <a:r>
              <a:rPr lang="en-US" dirty="0"/>
              <a:t>and damages bacterial DNA. It is useful against E. coli, but </a:t>
            </a:r>
            <a:r>
              <a:rPr lang="en-US" dirty="0" smtClean="0"/>
              <a:t>other common </a:t>
            </a:r>
            <a:r>
              <a:rPr lang="en-US" dirty="0"/>
              <a:t>urinary tract gram-negative bacteria may be resistant. </a:t>
            </a:r>
            <a:r>
              <a:rPr lang="en-US" dirty="0" err="1" smtClean="0"/>
              <a:t>Grampositive</a:t>
            </a:r>
            <a:r>
              <a:rPr lang="en-US" dirty="0" smtClean="0"/>
              <a:t> </a:t>
            </a:r>
            <a:r>
              <a:rPr lang="en-US" dirty="0" err="1" smtClean="0"/>
              <a:t>cocci</a:t>
            </a:r>
            <a:r>
              <a:rPr lang="en-US" dirty="0" smtClean="0"/>
              <a:t> </a:t>
            </a:r>
            <a:r>
              <a:rPr lang="en-US" dirty="0"/>
              <a:t>(for example, S. </a:t>
            </a:r>
            <a:r>
              <a:rPr lang="en-US" dirty="0" err="1"/>
              <a:t>saprophyticus</a:t>
            </a:r>
            <a:r>
              <a:rPr lang="en-US" dirty="0"/>
              <a:t>) are typically susceptible.</a:t>
            </a:r>
          </a:p>
          <a:p>
            <a:pPr algn="just" rtl="0"/>
            <a:r>
              <a:rPr lang="en-US" dirty="0"/>
              <a:t>Hemolytic anemia may occur with </a:t>
            </a:r>
            <a:r>
              <a:rPr lang="en-US" dirty="0" err="1"/>
              <a:t>nitrofurantoin</a:t>
            </a:r>
            <a:r>
              <a:rPr lang="en-US" dirty="0"/>
              <a:t> use in </a:t>
            </a:r>
            <a:r>
              <a:rPr lang="en-US" dirty="0" smtClean="0"/>
              <a:t>patients with </a:t>
            </a:r>
            <a:r>
              <a:rPr lang="en-US" dirty="0"/>
              <a:t>G6PD deficiency. Other adverse effects include </a:t>
            </a:r>
            <a:r>
              <a:rPr lang="en-US" dirty="0" smtClean="0"/>
              <a:t>gastrointestinal disturbances</a:t>
            </a:r>
            <a:r>
              <a:rPr lang="en-US" dirty="0"/>
              <a:t>, acute pneumonitis, and neurologic problems. </a:t>
            </a:r>
            <a:r>
              <a:rPr lang="en-US" dirty="0" smtClean="0"/>
              <a:t>Interstitial pulmonary </a:t>
            </a:r>
            <a:r>
              <a:rPr lang="en-US" dirty="0"/>
              <a:t>fibrosis has occurred in patients who take </a:t>
            </a:r>
            <a:r>
              <a:rPr lang="en-US" dirty="0" err="1" smtClean="0"/>
              <a:t>nitrofurantoin</a:t>
            </a:r>
            <a:r>
              <a:rPr lang="en-US" dirty="0" smtClean="0"/>
              <a:t> chronically</a:t>
            </a:r>
            <a:r>
              <a:rPr lang="en-US" dirty="0"/>
              <a:t>. The drug should not be used in patients with </a:t>
            </a:r>
            <a:r>
              <a:rPr lang="en-US" dirty="0" smtClean="0"/>
              <a:t>significant renal </a:t>
            </a:r>
            <a:r>
              <a:rPr lang="en-US" dirty="0"/>
              <a:t>impairment or women who are 38 weeks or more pregnant.</a:t>
            </a:r>
          </a:p>
        </p:txBody>
      </p:sp>
    </p:spTree>
    <p:extLst>
      <p:ext uri="{BB962C8B-B14F-4D97-AF65-F5344CB8AC3E}">
        <p14:creationId xmlns:p14="http://schemas.microsoft.com/office/powerpoint/2010/main" val="9043971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048672"/>
          </a:xfrm>
        </p:spPr>
        <p:txBody>
          <a:bodyPr>
            <a:noAutofit/>
          </a:bodyPr>
          <a:lstStyle/>
          <a:p>
            <a:pPr algn="l" rtl="0"/>
            <a:r>
              <a:rPr lang="en-US" sz="2400" b="1" dirty="0" smtClean="0">
                <a:solidFill>
                  <a:srgbClr val="FF0000"/>
                </a:solidFill>
              </a:rPr>
              <a:t>I. FLUOROQUINOLONES</a:t>
            </a:r>
            <a:r>
              <a:rPr lang="en-US" sz="2400" dirty="0" smtClean="0"/>
              <a:t/>
            </a:r>
            <a:br>
              <a:rPr lang="en-US" sz="2400" dirty="0" smtClean="0"/>
            </a:br>
            <a:r>
              <a:rPr lang="en-US" sz="2400" dirty="0" err="1" smtClean="0"/>
              <a:t>Nalidixic</a:t>
            </a:r>
            <a:r>
              <a:rPr lang="en-US" sz="2400" dirty="0" smtClean="0"/>
              <a:t> acid is the predecessor to all </a:t>
            </a:r>
            <a:r>
              <a:rPr lang="en-US" sz="2400" dirty="0" err="1" smtClean="0"/>
              <a:t>fluoroquinolones</a:t>
            </a:r>
            <a:r>
              <a:rPr lang="en-US" sz="2400" dirty="0" smtClean="0"/>
              <a:t>, a class of man-</a:t>
            </a:r>
            <a:r>
              <a:rPr lang="en-US" sz="2400" dirty="0"/>
              <a:t> </a:t>
            </a:r>
            <a:r>
              <a:rPr lang="en-US" sz="2400" dirty="0" smtClean="0"/>
              <a:t>made antibiotics. </a:t>
            </a:r>
            <a:br>
              <a:rPr lang="en-US" sz="2400" dirty="0" smtClean="0"/>
            </a:br>
            <a:r>
              <a:rPr lang="en-US" sz="2400" dirty="0" smtClean="0"/>
              <a:t>Over 10,000 </a:t>
            </a:r>
            <a:r>
              <a:rPr lang="en-US" sz="2400" dirty="0" err="1" smtClean="0"/>
              <a:t>fluoroquinolone</a:t>
            </a:r>
            <a:r>
              <a:rPr lang="en-US" sz="2400" dirty="0" smtClean="0"/>
              <a:t> analogs have been synthesized, </a:t>
            </a:r>
            <a:r>
              <a:rPr lang="en-US" sz="2400" dirty="0" err="1" smtClean="0"/>
              <a:t>Fluoroquinolones</a:t>
            </a:r>
            <a:r>
              <a:rPr lang="en-US" sz="2400" dirty="0" smtClean="0"/>
              <a:t> in use today typically offer greater efficacy, a broader spectrum of antimicrobial activity, and a better safety profile than their predecessors. </a:t>
            </a:r>
            <a:br>
              <a:rPr lang="en-US" sz="2400" dirty="0" smtClean="0"/>
            </a:br>
            <a:r>
              <a:rPr lang="en-US" sz="2400" dirty="0" smtClean="0"/>
              <a:t>Unfortunately, </a:t>
            </a:r>
            <a:r>
              <a:rPr lang="en-US" sz="2400" dirty="0" err="1" smtClean="0"/>
              <a:t>fluoroquinolone</a:t>
            </a:r>
            <a:r>
              <a:rPr lang="en-US" sz="2400" dirty="0" smtClean="0"/>
              <a:t> use has been closely tied to Clostridium </a:t>
            </a:r>
            <a:r>
              <a:rPr lang="en-US" sz="2400" dirty="0" err="1" smtClean="0"/>
              <a:t>difficile</a:t>
            </a:r>
            <a:r>
              <a:rPr lang="en-US" sz="2400" dirty="0" smtClean="0"/>
              <a:t> infection and the spread of antimicrobial resistance in many organisms (for example, methicillin resistance in staphylococci). </a:t>
            </a:r>
            <a:br>
              <a:rPr lang="en-US" sz="2400" dirty="0" smtClean="0"/>
            </a:br>
            <a:r>
              <a:rPr lang="en-US" sz="2400" dirty="0" smtClean="0"/>
              <a:t>The unfavorable effects of </a:t>
            </a:r>
            <a:r>
              <a:rPr lang="en-US" sz="2400" dirty="0" err="1" smtClean="0"/>
              <a:t>fluoroquinolones</a:t>
            </a:r>
            <a:r>
              <a:rPr lang="en-US" sz="2400" dirty="0" smtClean="0"/>
              <a:t> on the induction and spread of antimicrobial resistance are sometimes referred to as “collateral damage,” a term which is also associated with third-generation </a:t>
            </a:r>
            <a:r>
              <a:rPr lang="en-US" sz="2400" dirty="0" err="1" smtClean="0"/>
              <a:t>cephalosporins</a:t>
            </a:r>
            <a:r>
              <a:rPr lang="en-US" sz="2400" dirty="0" smtClean="0"/>
              <a:t> (for example, </a:t>
            </a:r>
            <a:r>
              <a:rPr lang="en-US" sz="2400" dirty="0" err="1" smtClean="0"/>
              <a:t>ceftazidime</a:t>
            </a:r>
            <a:r>
              <a:rPr lang="en-US" sz="2400" dirty="0" smtClean="0"/>
              <a:t>). </a:t>
            </a:r>
            <a:endParaRPr lang="ar-IQ" sz="2400" dirty="0"/>
          </a:p>
        </p:txBody>
      </p:sp>
    </p:spTree>
    <p:extLst>
      <p:ext uri="{BB962C8B-B14F-4D97-AF65-F5344CB8AC3E}">
        <p14:creationId xmlns:p14="http://schemas.microsoft.com/office/powerpoint/2010/main" val="1507347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5688632"/>
          </a:xfrm>
        </p:spPr>
        <p:txBody>
          <a:bodyPr>
            <a:noAutofit/>
          </a:bodyPr>
          <a:lstStyle/>
          <a:p>
            <a:pPr algn="l" rtl="0"/>
            <a:r>
              <a:rPr lang="en-US" sz="2400" b="1" dirty="0" smtClean="0">
                <a:solidFill>
                  <a:srgbClr val="FF0000"/>
                </a:solidFill>
              </a:rPr>
              <a:t>A. Mechanism of action</a:t>
            </a:r>
            <a:r>
              <a:rPr lang="en-US" sz="2000" dirty="0" smtClean="0"/>
              <a:t/>
            </a:r>
            <a:br>
              <a:rPr lang="en-US" sz="2000" dirty="0" smtClean="0"/>
            </a:br>
            <a:r>
              <a:rPr lang="en-US" sz="2000" dirty="0" err="1" smtClean="0"/>
              <a:t>Fluoroquinolones</a:t>
            </a:r>
            <a:r>
              <a:rPr lang="en-US" sz="2000" dirty="0" smtClean="0"/>
              <a:t> enter bacteria through </a:t>
            </a:r>
            <a:r>
              <a:rPr lang="en-US" sz="2000" dirty="0" err="1" smtClean="0"/>
              <a:t>porin</a:t>
            </a:r>
            <a:r>
              <a:rPr lang="en-US" sz="2000" dirty="0" smtClean="0"/>
              <a:t> channels and exhibit antimicrobial effects on DNA </a:t>
            </a:r>
            <a:r>
              <a:rPr lang="en-US" sz="2000" dirty="0" err="1" smtClean="0"/>
              <a:t>gyrase</a:t>
            </a:r>
            <a:r>
              <a:rPr lang="en-US" sz="2000" dirty="0" smtClean="0"/>
              <a:t> (bacterial topoisomerase II) and</a:t>
            </a:r>
            <a:br>
              <a:rPr lang="en-US" sz="2000" dirty="0" smtClean="0"/>
            </a:br>
            <a:r>
              <a:rPr lang="en-US" sz="2000" dirty="0" smtClean="0"/>
              <a:t>bacterial topoisomerase IV. Inhibition of DNA </a:t>
            </a:r>
            <a:r>
              <a:rPr lang="en-US" sz="2000" dirty="0" err="1" smtClean="0"/>
              <a:t>gyrase</a:t>
            </a:r>
            <a:r>
              <a:rPr lang="en-US" sz="2000" dirty="0" smtClean="0"/>
              <a:t> results in relaxation</a:t>
            </a:r>
            <a:br>
              <a:rPr lang="en-US" sz="2000" dirty="0" smtClean="0"/>
            </a:br>
            <a:r>
              <a:rPr lang="en-US" sz="2000" dirty="0" smtClean="0"/>
              <a:t>of supercoiled DNA, promoting DNA strand breakage.</a:t>
            </a:r>
            <a:r>
              <a:rPr lang="en-US" sz="2000" dirty="0"/>
              <a:t/>
            </a:r>
            <a:br>
              <a:rPr lang="en-US" sz="2000" dirty="0"/>
            </a:br>
            <a:r>
              <a:rPr lang="en-US" sz="2000" dirty="0" smtClean="0"/>
              <a:t/>
            </a:r>
            <a:br>
              <a:rPr lang="en-US" sz="2000" dirty="0" smtClean="0"/>
            </a:br>
            <a:r>
              <a:rPr lang="en-US" sz="2000" dirty="0" err="1"/>
              <a:t>Inhibitionof</a:t>
            </a:r>
            <a:r>
              <a:rPr lang="en-US" sz="2000" dirty="0"/>
              <a:t> </a:t>
            </a:r>
            <a:r>
              <a:rPr lang="en-US" sz="2000" dirty="0" smtClean="0"/>
              <a:t>topoisomerase IV impacts chromosomal stabilization during cell</a:t>
            </a:r>
            <a:br>
              <a:rPr lang="en-US" sz="2000" dirty="0" smtClean="0"/>
            </a:br>
            <a:r>
              <a:rPr lang="en-US" sz="2000" dirty="0" smtClean="0"/>
              <a:t>division, thus interfering with the separation of newly replicated DNA.</a:t>
            </a:r>
            <a:br>
              <a:rPr lang="en-US" sz="2000" dirty="0" smtClean="0"/>
            </a:br>
            <a:r>
              <a:rPr lang="en-US" sz="2000" dirty="0" smtClean="0"/>
              <a:t/>
            </a:r>
            <a:br>
              <a:rPr lang="en-US" sz="2000" dirty="0" smtClean="0"/>
            </a:br>
            <a:r>
              <a:rPr lang="en-US" sz="2000" dirty="0" smtClean="0"/>
              <a:t>In gram-negative organisms (for example, Pseudomonas </a:t>
            </a:r>
            <a:r>
              <a:rPr lang="en-US" sz="2000" dirty="0" err="1" smtClean="0"/>
              <a:t>aeruginosa</a:t>
            </a:r>
            <a:r>
              <a:rPr lang="en-US" sz="2000" dirty="0" smtClean="0"/>
              <a:t>), the inhibition of DNA </a:t>
            </a:r>
            <a:r>
              <a:rPr lang="en-US" sz="2000" dirty="0" err="1" smtClean="0"/>
              <a:t>gyrase</a:t>
            </a:r>
            <a:r>
              <a:rPr lang="en-US" sz="2000" dirty="0" smtClean="0"/>
              <a:t> is more significant than that of topoisomerase IV, whereas in gram-positive organisms (for example, Streptococcus </a:t>
            </a:r>
            <a:r>
              <a:rPr lang="en-US" sz="2000" dirty="0" err="1" smtClean="0"/>
              <a:t>pneumoniae</a:t>
            </a:r>
            <a:r>
              <a:rPr lang="en-US" sz="2000" dirty="0" smtClean="0"/>
              <a:t>), the opposite is true. </a:t>
            </a:r>
            <a:br>
              <a:rPr lang="en-US" sz="2000" dirty="0" smtClean="0"/>
            </a:br>
            <a:r>
              <a:rPr lang="en-US" sz="2000" dirty="0" smtClean="0"/>
              <a:t/>
            </a:r>
            <a:br>
              <a:rPr lang="en-US" sz="2000" dirty="0" smtClean="0"/>
            </a:br>
            <a:r>
              <a:rPr lang="en-US" sz="2000" dirty="0" smtClean="0"/>
              <a:t>Agents with higher affinity for topoisomerase IV (for example, ciprofloxacin) should not be used for S. </a:t>
            </a:r>
            <a:r>
              <a:rPr lang="en-US" sz="2000" dirty="0" err="1" smtClean="0"/>
              <a:t>pneumoniae</a:t>
            </a:r>
            <a:r>
              <a:rPr lang="en-US" sz="2000" dirty="0" smtClean="0"/>
              <a:t> infections, while those with more topoisomerase II activity (for example, </a:t>
            </a:r>
            <a:r>
              <a:rPr lang="en-US" sz="2000" dirty="0" err="1" smtClean="0"/>
              <a:t>moxifloxacin</a:t>
            </a:r>
            <a:r>
              <a:rPr lang="en-US" sz="2000" dirty="0" smtClean="0"/>
              <a:t>) should not be used</a:t>
            </a:r>
            <a:br>
              <a:rPr lang="en-US" sz="2000" dirty="0" smtClean="0"/>
            </a:br>
            <a:r>
              <a:rPr lang="en-US" sz="2000" dirty="0" smtClean="0"/>
              <a:t>for P. </a:t>
            </a:r>
            <a:r>
              <a:rPr lang="en-US" sz="2000" dirty="0" err="1" smtClean="0"/>
              <a:t>aeruginosa</a:t>
            </a:r>
            <a:r>
              <a:rPr lang="en-US" sz="2000" dirty="0" smtClean="0"/>
              <a:t> infections.</a:t>
            </a:r>
            <a:endParaRPr lang="ar-IQ" sz="2000" dirty="0"/>
          </a:p>
        </p:txBody>
      </p:sp>
    </p:spTree>
    <p:extLst>
      <p:ext uri="{BB962C8B-B14F-4D97-AF65-F5344CB8AC3E}">
        <p14:creationId xmlns:p14="http://schemas.microsoft.com/office/powerpoint/2010/main" val="2236687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noAutofit/>
          </a:bodyPr>
          <a:lstStyle/>
          <a:p>
            <a:pPr algn="l" rtl="0"/>
            <a:r>
              <a:rPr lang="en-US" sz="2000" b="1" dirty="0" smtClean="0">
                <a:solidFill>
                  <a:srgbClr val="FF0000"/>
                </a:solidFill>
              </a:rPr>
              <a:t>B. Antimicrobial spectrum</a:t>
            </a:r>
            <a:r>
              <a:rPr lang="en-US" sz="2000" dirty="0" smtClean="0"/>
              <a:t/>
            </a:r>
            <a:br>
              <a:rPr lang="en-US" sz="2000" dirty="0" smtClean="0"/>
            </a:br>
            <a:r>
              <a:rPr lang="en-US" sz="2000" dirty="0" smtClean="0"/>
              <a:t>- bactericidal, </a:t>
            </a:r>
            <a:br>
              <a:rPr lang="en-US" sz="2000" dirty="0" smtClean="0"/>
            </a:br>
            <a:r>
              <a:rPr lang="en-US" sz="2000" dirty="0" smtClean="0"/>
              <a:t>-effective against gram-negative organisms (Escherichia coli, P. </a:t>
            </a:r>
            <a:r>
              <a:rPr lang="en-US" sz="2000" dirty="0" err="1" smtClean="0"/>
              <a:t>aeruginosa</a:t>
            </a:r>
            <a:r>
              <a:rPr lang="en-US" sz="2000" dirty="0" smtClean="0"/>
              <a:t>, </a:t>
            </a:r>
            <a:r>
              <a:rPr lang="en-US" sz="2000" dirty="0" err="1" smtClean="0"/>
              <a:t>Haemophilus</a:t>
            </a:r>
            <a:r>
              <a:rPr lang="en-US" sz="2000" dirty="0" smtClean="0"/>
              <a:t> </a:t>
            </a:r>
            <a:r>
              <a:rPr lang="en-US" sz="2000" dirty="0" err="1" smtClean="0"/>
              <a:t>influenzae</a:t>
            </a:r>
            <a:r>
              <a:rPr lang="en-US" sz="2000" dirty="0" smtClean="0"/>
              <a:t>),</a:t>
            </a:r>
            <a:br>
              <a:rPr lang="en-US" sz="2000" dirty="0" smtClean="0"/>
            </a:br>
            <a:r>
              <a:rPr lang="en-US" sz="2000" dirty="0" smtClean="0"/>
              <a:t>-atypical organisms (</a:t>
            </a:r>
            <a:r>
              <a:rPr lang="en-US" sz="2000" dirty="0" err="1" smtClean="0"/>
              <a:t>Legionellaceae</a:t>
            </a:r>
            <a:r>
              <a:rPr lang="en-US" sz="2000" dirty="0" smtClean="0"/>
              <a:t>, </a:t>
            </a:r>
            <a:r>
              <a:rPr lang="en-US" sz="2000" dirty="0" err="1" smtClean="0"/>
              <a:t>Chlamydiaceae</a:t>
            </a:r>
            <a:r>
              <a:rPr lang="en-US" sz="2000" dirty="0" smtClean="0"/>
              <a:t>), </a:t>
            </a:r>
            <a:br>
              <a:rPr lang="en-US" sz="2000" dirty="0" smtClean="0"/>
            </a:br>
            <a:r>
              <a:rPr lang="en-US" sz="2000" dirty="0" smtClean="0"/>
              <a:t>-gram-positive organisms (streptococci), </a:t>
            </a:r>
            <a:br>
              <a:rPr lang="en-US" sz="2000" dirty="0" smtClean="0"/>
            </a:br>
            <a:r>
              <a:rPr lang="en-US" sz="2000" dirty="0"/>
              <a:t>-</a:t>
            </a:r>
            <a:r>
              <a:rPr lang="en-US" sz="2000" dirty="0" smtClean="0"/>
              <a:t>some mycobacteria (Mycobacterium tuberculosis). </a:t>
            </a:r>
            <a:br>
              <a:rPr lang="en-US" sz="2000" dirty="0" smtClean="0"/>
            </a:br>
            <a:r>
              <a:rPr lang="en-US" sz="2000" dirty="0" smtClean="0"/>
              <a:t>-</a:t>
            </a:r>
            <a:r>
              <a:rPr lang="en-US" sz="2000" dirty="0" err="1" smtClean="0">
                <a:solidFill>
                  <a:srgbClr val="0070C0"/>
                </a:solidFill>
              </a:rPr>
              <a:t>Fluoroquinolones</a:t>
            </a:r>
            <a:r>
              <a:rPr lang="en-US" sz="2000" dirty="0" smtClean="0">
                <a:solidFill>
                  <a:srgbClr val="0070C0"/>
                </a:solidFill>
              </a:rPr>
              <a:t> are typically not used for the treatment of Staphylococcus </a:t>
            </a:r>
            <a:r>
              <a:rPr lang="en-US" sz="2000" dirty="0" err="1" smtClean="0">
                <a:solidFill>
                  <a:srgbClr val="0070C0"/>
                </a:solidFill>
              </a:rPr>
              <a:t>aureus</a:t>
            </a:r>
            <a:r>
              <a:rPr lang="en-US" sz="2000" dirty="0" smtClean="0">
                <a:solidFill>
                  <a:srgbClr val="0070C0"/>
                </a:solidFill>
              </a:rPr>
              <a:t> or </a:t>
            </a:r>
            <a:r>
              <a:rPr lang="en-US" sz="2000" dirty="0" err="1" smtClean="0">
                <a:solidFill>
                  <a:srgbClr val="0070C0"/>
                </a:solidFill>
              </a:rPr>
              <a:t>enterococcal</a:t>
            </a:r>
            <a:r>
              <a:rPr lang="en-US" sz="2000" dirty="0" smtClean="0">
                <a:solidFill>
                  <a:srgbClr val="0070C0"/>
                </a:solidFill>
              </a:rPr>
              <a:t> infections. They are not effective against syphilis and have limited utility against Neisseria </a:t>
            </a:r>
            <a:r>
              <a:rPr lang="en-US" sz="2000" dirty="0" err="1" smtClean="0">
                <a:solidFill>
                  <a:srgbClr val="0070C0"/>
                </a:solidFill>
              </a:rPr>
              <a:t>gonorrhoeae</a:t>
            </a:r>
            <a:r>
              <a:rPr lang="en-US" sz="2000" dirty="0" smtClean="0">
                <a:solidFill>
                  <a:srgbClr val="0070C0"/>
                </a:solidFill>
              </a:rPr>
              <a:t> due to disseminated resistance worldwide. </a:t>
            </a:r>
            <a:br>
              <a:rPr lang="en-US" sz="2000" dirty="0" smtClean="0">
                <a:solidFill>
                  <a:srgbClr val="0070C0"/>
                </a:solidFill>
              </a:rPr>
            </a:br>
            <a:r>
              <a:rPr lang="en-US" sz="2000" dirty="0" smtClean="0">
                <a:solidFill>
                  <a:srgbClr val="0070C0"/>
                </a:solidFill>
              </a:rPr>
              <a:t>-</a:t>
            </a:r>
            <a:r>
              <a:rPr lang="en-US" sz="2000" dirty="0" smtClean="0"/>
              <a:t>Levofloxacin and </a:t>
            </a:r>
            <a:r>
              <a:rPr lang="en-US" sz="2000" dirty="0" err="1" smtClean="0"/>
              <a:t>moxifloxacin</a:t>
            </a:r>
            <a:r>
              <a:rPr lang="en-US" sz="2000" dirty="0" smtClean="0"/>
              <a:t> are sometimes referred to as “respiratory </a:t>
            </a:r>
            <a:r>
              <a:rPr lang="en-US" sz="2000" dirty="0" err="1" smtClean="0"/>
              <a:t>fluoroquinolones</a:t>
            </a:r>
            <a:r>
              <a:rPr lang="en-US" sz="2000" dirty="0" smtClean="0"/>
              <a:t>,” because they have excellent activity against S. </a:t>
            </a:r>
            <a:r>
              <a:rPr lang="en-US" sz="2000" dirty="0" err="1" smtClean="0"/>
              <a:t>pneumoniae</a:t>
            </a:r>
            <a:r>
              <a:rPr lang="en-US" sz="2000" dirty="0" smtClean="0"/>
              <a:t>, which is a common cause of community-acquired pneumonia (CAP).</a:t>
            </a:r>
            <a:br>
              <a:rPr lang="en-US" sz="2000" dirty="0" smtClean="0"/>
            </a:br>
            <a:r>
              <a:rPr lang="en-US" sz="2000" dirty="0" smtClean="0"/>
              <a:t>-</a:t>
            </a:r>
            <a:r>
              <a:rPr lang="en-US" sz="2000" dirty="0" err="1" smtClean="0"/>
              <a:t>Moxifloxacin</a:t>
            </a:r>
            <a:r>
              <a:rPr lang="en-US" sz="2000" dirty="0" smtClean="0"/>
              <a:t> also has activity against many anaerobes. </a:t>
            </a:r>
            <a:br>
              <a:rPr lang="en-US" sz="2000" dirty="0" smtClean="0"/>
            </a:br>
            <a:r>
              <a:rPr lang="en-US" sz="2000" dirty="0"/>
              <a:t>-</a:t>
            </a:r>
            <a:r>
              <a:rPr lang="en-US" sz="2000" dirty="0" err="1" smtClean="0"/>
              <a:t>Fluoroquinolones</a:t>
            </a:r>
            <a:r>
              <a:rPr lang="en-US" sz="2000" dirty="0" smtClean="0"/>
              <a:t> are commonly considered alternatives for patients with a documented severe </a:t>
            </a:r>
            <a:r>
              <a:rPr lang="el-GR" sz="2000" dirty="0" smtClean="0"/>
              <a:t>β-</a:t>
            </a:r>
            <a:r>
              <a:rPr lang="en-US" sz="2000" dirty="0" smtClean="0"/>
              <a:t>lactam allergy. </a:t>
            </a:r>
            <a:br>
              <a:rPr lang="en-US" sz="2000" dirty="0" smtClean="0"/>
            </a:br>
            <a:endParaRPr lang="ar-IQ" sz="2000" dirty="0"/>
          </a:p>
        </p:txBody>
      </p:sp>
    </p:spTree>
    <p:extLst>
      <p:ext uri="{BB962C8B-B14F-4D97-AF65-F5344CB8AC3E}">
        <p14:creationId xmlns:p14="http://schemas.microsoft.com/office/powerpoint/2010/main" val="2312768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192" y="346646"/>
            <a:ext cx="8435280" cy="6106690"/>
          </a:xfrm>
        </p:spPr>
        <p:txBody>
          <a:bodyPr>
            <a:noAutofit/>
          </a:bodyPr>
          <a:lstStyle/>
          <a:p>
            <a:pPr algn="l" rtl="0"/>
            <a:r>
              <a:rPr lang="en-US" sz="2400" b="1" dirty="0" err="1">
                <a:solidFill>
                  <a:srgbClr val="FF0000"/>
                </a:solidFill>
              </a:rPr>
              <a:t>Fluoroquinolones</a:t>
            </a:r>
            <a:r>
              <a:rPr lang="en-US" sz="2400" b="1" dirty="0">
                <a:solidFill>
                  <a:srgbClr val="FF0000"/>
                </a:solidFill>
              </a:rPr>
              <a:t> may be classified into “generations” based on their antimicrobial targets.</a:t>
            </a:r>
            <a:r>
              <a:rPr lang="en-US" sz="2400" dirty="0"/>
              <a:t> </a:t>
            </a:r>
            <a:br>
              <a:rPr lang="en-US" sz="2400" dirty="0"/>
            </a:br>
            <a:r>
              <a:rPr lang="en-US" sz="2400" dirty="0" smtClean="0"/>
              <a:t>-First generation: </a:t>
            </a:r>
            <a:r>
              <a:rPr lang="en-US" sz="2400" dirty="0" err="1"/>
              <a:t>nonfluorinated</a:t>
            </a:r>
            <a:r>
              <a:rPr lang="en-US" sz="2400" dirty="0"/>
              <a:t> quinolone </a:t>
            </a:r>
            <a:r>
              <a:rPr lang="en-US" sz="2400" dirty="0" err="1"/>
              <a:t>nalidixic</a:t>
            </a:r>
            <a:r>
              <a:rPr lang="en-US" sz="2400" dirty="0"/>
              <a:t> acid is considered to </a:t>
            </a:r>
            <a:r>
              <a:rPr lang="en-US" sz="2400" dirty="0" smtClean="0"/>
              <a:t>be, </a:t>
            </a:r>
            <a:r>
              <a:rPr lang="en-US" sz="2400" dirty="0"/>
              <a:t>with a narrow spectrum of susceptible organisms. </a:t>
            </a:r>
            <a:br>
              <a:rPr lang="en-US" sz="2400" dirty="0"/>
            </a:br>
            <a:r>
              <a:rPr lang="en-US" sz="2400" dirty="0" smtClean="0"/>
              <a:t>-Second generation: Ciprofloxacin </a:t>
            </a:r>
            <a:r>
              <a:rPr lang="en-US" sz="2400" dirty="0"/>
              <a:t>and </a:t>
            </a:r>
            <a:r>
              <a:rPr lang="en-US" sz="2400" dirty="0" err="1"/>
              <a:t>norfloxacin</a:t>
            </a:r>
            <a:r>
              <a:rPr lang="en-US" sz="2400" dirty="0"/>
              <a:t> </a:t>
            </a:r>
            <a:r>
              <a:rPr lang="en-US" sz="2400" dirty="0" smtClean="0"/>
              <a:t>, because </a:t>
            </a:r>
            <a:r>
              <a:rPr lang="en-US" sz="2400" dirty="0"/>
              <a:t>of their activity against aerobic gram-negative and atypical bacteria. In addition, these </a:t>
            </a:r>
            <a:r>
              <a:rPr lang="en-US" sz="2400" dirty="0" err="1"/>
              <a:t>fluoroquinolones</a:t>
            </a:r>
            <a:r>
              <a:rPr lang="en-US" sz="2400" dirty="0"/>
              <a:t> exhibit significant intracellular penetration, allowing therapy for infections in which a bacterium spends part or all of its life cycle inside a host cell (for example, chlamydia, mycoplasma, and mycobacteria). </a:t>
            </a:r>
            <a:r>
              <a:rPr lang="en-US" sz="2400" dirty="0" smtClean="0"/>
              <a:t/>
            </a:r>
            <a:br>
              <a:rPr lang="en-US" sz="2400" dirty="0" smtClean="0"/>
            </a:br>
            <a:r>
              <a:rPr lang="en-US" sz="2400" dirty="0" smtClean="0"/>
              <a:t>-Third generation: Levofloxacin has increased </a:t>
            </a:r>
            <a:r>
              <a:rPr lang="en-US" sz="2400" dirty="0"/>
              <a:t>activity against gram-positive bacteria. </a:t>
            </a:r>
            <a:br>
              <a:rPr lang="en-US" sz="2400" dirty="0"/>
            </a:br>
            <a:r>
              <a:rPr lang="en-US" sz="2400" dirty="0" smtClean="0"/>
              <a:t>-Fourth generation: only </a:t>
            </a:r>
            <a:r>
              <a:rPr lang="en-US" sz="2400" dirty="0" err="1"/>
              <a:t>moxifloxacin</a:t>
            </a:r>
            <a:r>
              <a:rPr lang="en-US" sz="2400" dirty="0"/>
              <a:t> because of its activity against anaerobic and gram- positive organisms</a:t>
            </a:r>
            <a:r>
              <a:rPr lang="en-US" sz="2400" dirty="0" smtClean="0"/>
              <a:t>.</a:t>
            </a:r>
            <a:endParaRPr lang="ar-IQ" sz="2400" dirty="0"/>
          </a:p>
        </p:txBody>
      </p:sp>
    </p:spTree>
    <p:extLst>
      <p:ext uri="{BB962C8B-B14F-4D97-AF65-F5344CB8AC3E}">
        <p14:creationId xmlns:p14="http://schemas.microsoft.com/office/powerpoint/2010/main" val="2621103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34682"/>
          </a:xfrm>
        </p:spPr>
        <p:txBody>
          <a:bodyPr>
            <a:noAutofit/>
          </a:bodyPr>
          <a:lstStyle/>
          <a:p>
            <a:pPr algn="l" rtl="0"/>
            <a:r>
              <a:rPr lang="en-US" sz="2000" b="1" dirty="0">
                <a:solidFill>
                  <a:srgbClr val="FF0000"/>
                </a:solidFill>
              </a:rPr>
              <a:t>C. Examples of clinically useful </a:t>
            </a:r>
            <a:r>
              <a:rPr lang="en-US" sz="2000" b="1" dirty="0" err="1" smtClean="0">
                <a:solidFill>
                  <a:srgbClr val="FF0000"/>
                </a:solidFill>
              </a:rPr>
              <a:t>fluoroquinolones</a:t>
            </a:r>
            <a:r>
              <a:rPr lang="en-US" sz="2000" b="1" dirty="0" smtClean="0">
                <a:solidFill>
                  <a:srgbClr val="FF0000"/>
                </a:solidFill>
              </a:rPr>
              <a:t/>
            </a:r>
            <a:br>
              <a:rPr lang="en-US" sz="2000" b="1" dirty="0" smtClean="0">
                <a:solidFill>
                  <a:srgbClr val="FF0000"/>
                </a:solidFill>
              </a:rPr>
            </a:br>
            <a:r>
              <a:rPr lang="en-US" sz="2000" dirty="0"/>
              <a:t/>
            </a:r>
            <a:br>
              <a:rPr lang="en-US" sz="2000" dirty="0"/>
            </a:br>
            <a:r>
              <a:rPr lang="en-US" sz="2000" dirty="0"/>
              <a:t>1. </a:t>
            </a:r>
            <a:r>
              <a:rPr lang="en-US" sz="2000" b="1" dirty="0" err="1">
                <a:solidFill>
                  <a:srgbClr val="0070C0"/>
                </a:solidFill>
              </a:rPr>
              <a:t>Norfloxacin</a:t>
            </a:r>
            <a:r>
              <a:rPr lang="en-US" sz="2000" b="1" dirty="0">
                <a:solidFill>
                  <a:srgbClr val="0070C0"/>
                </a:solidFill>
              </a:rPr>
              <a:t>:</a:t>
            </a:r>
            <a:r>
              <a:rPr lang="en-US" sz="2000" dirty="0"/>
              <a:t> </a:t>
            </a:r>
            <a:r>
              <a:rPr lang="en-US" sz="2000" dirty="0" smtClean="0"/>
              <a:t>infrequently prescribed due </a:t>
            </a:r>
            <a:r>
              <a:rPr lang="en-US" sz="2000" dirty="0"/>
              <a:t>to poor oral bioavailability and a short half-life. It is effective </a:t>
            </a:r>
            <a:r>
              <a:rPr lang="en-US" sz="2000" dirty="0" smtClean="0"/>
              <a:t>in treating </a:t>
            </a:r>
            <a:r>
              <a:rPr lang="en-US" sz="2000" dirty="0" err="1"/>
              <a:t>nonsystemic</a:t>
            </a:r>
            <a:r>
              <a:rPr lang="en-US" sz="2000" dirty="0"/>
              <a:t> infections, such as urinary tract </a:t>
            </a:r>
            <a:r>
              <a:rPr lang="en-US" sz="2000" dirty="0" smtClean="0"/>
              <a:t>infections (UTIs</a:t>
            </a:r>
            <a:r>
              <a:rPr lang="en-US" sz="2000" dirty="0"/>
              <a:t>), prostatitis, and infectious diarrhea (unlabeled use</a:t>
            </a:r>
            <a:r>
              <a:rPr lang="en-US" sz="2000" dirty="0" smtClean="0"/>
              <a:t>).</a:t>
            </a:r>
            <a:br>
              <a:rPr lang="en-US" sz="2000" dirty="0" smtClean="0"/>
            </a:br>
            <a:r>
              <a:rPr lang="en-US" sz="2000" dirty="0"/>
              <a:t/>
            </a:r>
            <a:br>
              <a:rPr lang="en-US" sz="2000" dirty="0"/>
            </a:br>
            <a:r>
              <a:rPr lang="en-US" sz="2000" dirty="0"/>
              <a:t>2. </a:t>
            </a:r>
            <a:r>
              <a:rPr lang="en-US" sz="2000" b="1" dirty="0">
                <a:solidFill>
                  <a:srgbClr val="0070C0"/>
                </a:solidFill>
              </a:rPr>
              <a:t>Ciprofloxacin</a:t>
            </a:r>
            <a:r>
              <a:rPr lang="en-US" sz="2000" dirty="0"/>
              <a:t>: </a:t>
            </a:r>
            <a:r>
              <a:rPr lang="en-US" sz="2000" dirty="0" smtClean="0"/>
              <a:t>effective in the </a:t>
            </a:r>
            <a:r>
              <a:rPr lang="en-US" sz="2000" dirty="0"/>
              <a:t>treatment of many systemic infections caused by </a:t>
            </a:r>
            <a:r>
              <a:rPr lang="en-US" sz="2000" dirty="0" smtClean="0"/>
              <a:t>gram-negative bacilli . </a:t>
            </a:r>
            <a:r>
              <a:rPr lang="en-US" sz="2000" dirty="0" smtClean="0"/>
              <a:t/>
            </a:r>
            <a:br>
              <a:rPr lang="en-US" sz="2000" dirty="0" smtClean="0"/>
            </a:br>
            <a:r>
              <a:rPr lang="en-US" sz="2000" dirty="0" smtClean="0"/>
              <a:t>- </a:t>
            </a:r>
            <a:r>
              <a:rPr lang="en-US" sz="2000" dirty="0" smtClean="0"/>
              <a:t>Of </a:t>
            </a:r>
            <a:r>
              <a:rPr lang="en-US" sz="2000" dirty="0"/>
              <a:t>the </a:t>
            </a:r>
            <a:r>
              <a:rPr lang="en-US" sz="2000" dirty="0" err="1"/>
              <a:t>fluoroquinolones</a:t>
            </a:r>
            <a:r>
              <a:rPr lang="en-US" sz="2000" dirty="0"/>
              <a:t>, it has the best </a:t>
            </a:r>
            <a:r>
              <a:rPr lang="en-US" sz="2000" dirty="0" smtClean="0"/>
              <a:t>activity against </a:t>
            </a:r>
            <a:r>
              <a:rPr lang="en-US" sz="2000" dirty="0"/>
              <a:t>P. </a:t>
            </a:r>
            <a:r>
              <a:rPr lang="en-US" sz="2000" dirty="0" err="1"/>
              <a:t>aeruginosa</a:t>
            </a:r>
            <a:r>
              <a:rPr lang="en-US" sz="2000" dirty="0"/>
              <a:t> and is commonly used in cystic </a:t>
            </a:r>
            <a:r>
              <a:rPr lang="en-US" sz="2000" dirty="0" smtClean="0"/>
              <a:t>fibrosis patients </a:t>
            </a:r>
            <a:r>
              <a:rPr lang="en-US" sz="2000" dirty="0"/>
              <a:t>for this indication. </a:t>
            </a:r>
            <a:r>
              <a:rPr lang="en-US" sz="2000" dirty="0" smtClean="0"/>
              <a:t/>
            </a:r>
            <a:br>
              <a:rPr lang="en-US" sz="2000" dirty="0" smtClean="0"/>
            </a:br>
            <a:r>
              <a:rPr lang="en-US" sz="2000" dirty="0" smtClean="0"/>
              <a:t>- </a:t>
            </a:r>
            <a:r>
              <a:rPr lang="en-US" sz="2000" dirty="0" smtClean="0"/>
              <a:t>With </a:t>
            </a:r>
            <a:r>
              <a:rPr lang="en-US" sz="2000" dirty="0"/>
              <a:t>80% bioavailability, the </a:t>
            </a:r>
            <a:r>
              <a:rPr lang="en-US" sz="2000" dirty="0" smtClean="0"/>
              <a:t>intravenous and </a:t>
            </a:r>
            <a:r>
              <a:rPr lang="en-US" sz="2000" dirty="0"/>
              <a:t>oral formulations </a:t>
            </a:r>
            <a:r>
              <a:rPr lang="en-US" sz="2000" dirty="0" smtClean="0"/>
              <a:t>are frequently </a:t>
            </a:r>
            <a:r>
              <a:rPr lang="en-US" sz="2000" dirty="0"/>
              <a:t>interchanged. </a:t>
            </a:r>
            <a:r>
              <a:rPr lang="en-US" sz="2000" dirty="0"/>
              <a:t>Although typically dosed twice daily, an extended-release formulation is available for once-daily dosing, which may improve patient adherence to treatment</a:t>
            </a:r>
            <a:r>
              <a:rPr lang="en-US" sz="2000" dirty="0" smtClean="0"/>
              <a:t>.</a:t>
            </a:r>
            <a:r>
              <a:rPr lang="en-US" sz="2000" dirty="0" smtClean="0"/>
              <a:t/>
            </a:r>
            <a:br>
              <a:rPr lang="en-US" sz="2000" dirty="0" smtClean="0"/>
            </a:br>
            <a:r>
              <a:rPr lang="en-US" sz="2000" dirty="0" smtClean="0"/>
              <a:t>-effective in treatment of </a:t>
            </a:r>
            <a:r>
              <a:rPr lang="en-US" sz="2000" dirty="0" smtClean="0"/>
              <a:t>Traveler’s </a:t>
            </a:r>
            <a:r>
              <a:rPr lang="en-US" sz="2000" dirty="0" smtClean="0"/>
              <a:t>diarrhea caused </a:t>
            </a:r>
            <a:r>
              <a:rPr lang="en-US" sz="2000" dirty="0"/>
              <a:t>by E. coli as well as typhoid fever caused by </a:t>
            </a:r>
            <a:r>
              <a:rPr lang="en-US" sz="2000" dirty="0" smtClean="0"/>
              <a:t>Salmonella </a:t>
            </a:r>
            <a:r>
              <a:rPr lang="en-US" sz="2000" dirty="0" err="1" smtClean="0"/>
              <a:t>typhi</a:t>
            </a:r>
            <a:r>
              <a:rPr lang="en-US" sz="2000" dirty="0" smtClean="0"/>
              <a:t>. </a:t>
            </a:r>
            <a:br>
              <a:rPr lang="en-US" sz="2000" dirty="0" smtClean="0"/>
            </a:br>
            <a:r>
              <a:rPr lang="en-US" sz="2000" dirty="0" smtClean="0"/>
              <a:t>- Second-line </a:t>
            </a:r>
            <a:r>
              <a:rPr lang="en-US" sz="2000" dirty="0"/>
              <a:t>agent in the treatment of </a:t>
            </a:r>
            <a:r>
              <a:rPr lang="en-US" sz="2000" dirty="0" smtClean="0"/>
              <a:t>tuberculosis. </a:t>
            </a:r>
            <a:r>
              <a:rPr lang="en-US" sz="2000" dirty="0" smtClean="0"/>
              <a:t/>
            </a:r>
            <a:br>
              <a:rPr lang="en-US" sz="2000" dirty="0" smtClean="0"/>
            </a:br>
            <a:r>
              <a:rPr lang="en-US" sz="2000" dirty="0"/>
              <a:t/>
            </a:r>
            <a:br>
              <a:rPr lang="en-US" sz="2000" dirty="0"/>
            </a:br>
            <a:r>
              <a:rPr lang="en-US" sz="2000" dirty="0"/>
              <a:t>3. </a:t>
            </a:r>
            <a:r>
              <a:rPr lang="en-US" sz="2000" b="1" dirty="0">
                <a:solidFill>
                  <a:srgbClr val="0070C0"/>
                </a:solidFill>
              </a:rPr>
              <a:t>Levofloxacin:</a:t>
            </a:r>
            <a:r>
              <a:rPr lang="en-US" sz="2000" dirty="0"/>
              <a:t> </a:t>
            </a:r>
            <a:r>
              <a:rPr lang="en-US" sz="2000" dirty="0" smtClean="0"/>
              <a:t>the l-isomer of </a:t>
            </a:r>
            <a:r>
              <a:rPr lang="en-US" sz="2000" dirty="0" err="1"/>
              <a:t>ofloxacin</a:t>
            </a:r>
            <a:r>
              <a:rPr lang="en-US" sz="2000" dirty="0"/>
              <a:t> </a:t>
            </a:r>
            <a:r>
              <a:rPr lang="en-US" sz="2000" dirty="0" smtClean="0"/>
              <a:t>and </a:t>
            </a:r>
            <a:r>
              <a:rPr lang="en-US" sz="2000" dirty="0"/>
              <a:t>has largely replaced it clinically.</a:t>
            </a:r>
            <a:endParaRPr lang="ar-IQ" sz="2000" dirty="0"/>
          </a:p>
        </p:txBody>
      </p:sp>
    </p:spTree>
    <p:extLst>
      <p:ext uri="{BB962C8B-B14F-4D97-AF65-F5344CB8AC3E}">
        <p14:creationId xmlns:p14="http://schemas.microsoft.com/office/powerpoint/2010/main" val="4407388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noAutofit/>
          </a:bodyPr>
          <a:lstStyle/>
          <a:p>
            <a:pPr algn="l" rtl="0"/>
            <a:r>
              <a:rPr lang="en-US" sz="2000" dirty="0" smtClean="0"/>
              <a:t>broad </a:t>
            </a:r>
            <a:r>
              <a:rPr lang="en-US" sz="2000" dirty="0"/>
              <a:t>spectrum of activity, </a:t>
            </a:r>
            <a:r>
              <a:rPr lang="en-US" sz="2000" dirty="0" smtClean="0"/>
              <a:t>used for prostatitis</a:t>
            </a:r>
            <a:r>
              <a:rPr lang="en-US" sz="2000" dirty="0"/>
              <a:t>, skin infections, </a:t>
            </a:r>
            <a:r>
              <a:rPr lang="en-US" sz="2000" dirty="0" smtClean="0"/>
              <a:t>CAP, and </a:t>
            </a:r>
            <a:r>
              <a:rPr lang="en-US" sz="2000" dirty="0"/>
              <a:t>nosocomial pneumonia. Unlike ciprofloxacin, levofloxacin </a:t>
            </a:r>
            <a:r>
              <a:rPr lang="en-US" sz="2000" dirty="0" smtClean="0"/>
              <a:t>has excellent </a:t>
            </a:r>
            <a:r>
              <a:rPr lang="en-US" sz="2000" dirty="0"/>
              <a:t>activity against S. </a:t>
            </a:r>
            <a:r>
              <a:rPr lang="en-US" sz="2000" dirty="0" err="1"/>
              <a:t>pneumoniae</a:t>
            </a:r>
            <a:r>
              <a:rPr lang="en-US" sz="2000" dirty="0"/>
              <a:t> respiratory </a:t>
            </a:r>
            <a:r>
              <a:rPr lang="en-US" sz="2000" dirty="0" smtClean="0"/>
              <a:t>infections. has </a:t>
            </a:r>
            <a:r>
              <a:rPr lang="en-US" sz="2000" dirty="0"/>
              <a:t>100% bioavailability and is dosed once daily</a:t>
            </a:r>
            <a:r>
              <a:rPr lang="en-US" sz="2000" dirty="0" smtClean="0"/>
              <a:t>.</a:t>
            </a:r>
            <a:br>
              <a:rPr lang="en-US" sz="2000" dirty="0" smtClean="0"/>
            </a:br>
            <a:r>
              <a:rPr lang="en-US" sz="1600" dirty="0"/>
              <a:t/>
            </a:r>
            <a:br>
              <a:rPr lang="en-US" sz="1600" dirty="0"/>
            </a:br>
            <a:r>
              <a:rPr lang="en-US" sz="2000" dirty="0"/>
              <a:t>4. </a:t>
            </a:r>
            <a:r>
              <a:rPr lang="en-US" sz="2000" b="1" dirty="0" err="1">
                <a:solidFill>
                  <a:srgbClr val="0070C0"/>
                </a:solidFill>
              </a:rPr>
              <a:t>Moxifloxacin</a:t>
            </a:r>
            <a:r>
              <a:rPr lang="en-US" sz="2000" b="1" dirty="0">
                <a:solidFill>
                  <a:srgbClr val="0070C0"/>
                </a:solidFill>
              </a:rPr>
              <a:t>:</a:t>
            </a:r>
            <a:r>
              <a:rPr lang="en-US" sz="2000" dirty="0"/>
              <a:t> </a:t>
            </a:r>
            <a:r>
              <a:rPr lang="en-US" sz="2000" dirty="0" smtClean="0"/>
              <a:t>has </a:t>
            </a:r>
            <a:r>
              <a:rPr lang="en-US" sz="2000" dirty="0"/>
              <a:t>enhanced activity against gram-positive organisms (for </a:t>
            </a:r>
            <a:r>
              <a:rPr lang="en-US" sz="2000" dirty="0" smtClean="0"/>
              <a:t>example, S</a:t>
            </a:r>
            <a:r>
              <a:rPr lang="en-US" sz="2000" dirty="0"/>
              <a:t>. </a:t>
            </a:r>
            <a:r>
              <a:rPr lang="en-US" sz="2000" dirty="0" err="1"/>
              <a:t>pneumoniae</a:t>
            </a:r>
            <a:r>
              <a:rPr lang="en-US" sz="2000" dirty="0"/>
              <a:t>) and excellent activity against many anaerobes, although resistance to </a:t>
            </a:r>
            <a:r>
              <a:rPr lang="en-US" sz="2000" dirty="0" err="1"/>
              <a:t>Bacteroides</a:t>
            </a:r>
            <a:r>
              <a:rPr lang="en-US" sz="2000" dirty="0"/>
              <a:t> </a:t>
            </a:r>
            <a:r>
              <a:rPr lang="en-US" sz="2000" dirty="0" err="1"/>
              <a:t>fragilis</a:t>
            </a:r>
            <a:r>
              <a:rPr lang="en-US" sz="2000" dirty="0"/>
              <a:t> has been reported. It has poor activity against P. </a:t>
            </a:r>
            <a:r>
              <a:rPr lang="en-US" sz="2000" dirty="0" err="1"/>
              <a:t>aeruginosa</a:t>
            </a:r>
            <a:r>
              <a:rPr lang="en-US" sz="2000" dirty="0"/>
              <a:t>. </a:t>
            </a:r>
            <a:r>
              <a:rPr lang="en-US" sz="2000" dirty="0" err="1" smtClean="0"/>
              <a:t>Moxifloxacin</a:t>
            </a:r>
            <a:r>
              <a:rPr lang="en-US" sz="2000" dirty="0"/>
              <a:t> </a:t>
            </a:r>
            <a:r>
              <a:rPr lang="en-US" sz="2000" dirty="0" smtClean="0"/>
              <a:t>does </a:t>
            </a:r>
            <a:r>
              <a:rPr lang="en-US" sz="2000" dirty="0"/>
              <a:t>not concentrate in urine and is not indicated for the treatment of UTIs.</a:t>
            </a:r>
            <a:br>
              <a:rPr lang="en-US" sz="2000" dirty="0"/>
            </a:br>
            <a:r>
              <a:rPr lang="en-US" sz="2400" b="1" dirty="0">
                <a:solidFill>
                  <a:srgbClr val="FF0000"/>
                </a:solidFill>
              </a:rPr>
              <a:t>D. Resistance</a:t>
            </a:r>
            <a:r>
              <a:rPr lang="en-US" sz="1600" dirty="0"/>
              <a:t/>
            </a:r>
            <a:br>
              <a:rPr lang="en-US" sz="1600" dirty="0"/>
            </a:br>
            <a:r>
              <a:rPr lang="en-US" sz="2000" dirty="0"/>
              <a:t>- chromosomal mutations. Cross-resistance exists among the quinolones. The mechanisms responsible for this resistance:</a:t>
            </a:r>
            <a:br>
              <a:rPr lang="en-US" sz="2000" dirty="0"/>
            </a:br>
            <a:r>
              <a:rPr lang="en-US" sz="2000" dirty="0"/>
              <a:t>include the following:</a:t>
            </a:r>
            <a:br>
              <a:rPr lang="en-US" sz="2000" dirty="0"/>
            </a:br>
            <a:r>
              <a:rPr lang="en-US" sz="2000" dirty="0"/>
              <a:t>1. Altered target: Chromosomal mutations in bacterial genes (for example, </a:t>
            </a:r>
            <a:r>
              <a:rPr lang="en-US" sz="2000" dirty="0" err="1"/>
              <a:t>gyrA</a:t>
            </a:r>
            <a:r>
              <a:rPr lang="en-US" sz="2000" dirty="0"/>
              <a:t> or </a:t>
            </a:r>
            <a:r>
              <a:rPr lang="en-US" sz="2000" dirty="0" err="1"/>
              <a:t>parC</a:t>
            </a:r>
            <a:r>
              <a:rPr lang="en-US" sz="2000" dirty="0"/>
              <a:t>) have been associated with a decreased affinity </a:t>
            </a:r>
            <a:r>
              <a:rPr lang="en-US" sz="2000" dirty="0" smtClean="0"/>
              <a:t>for </a:t>
            </a:r>
            <a:r>
              <a:rPr lang="en-US" sz="2000" dirty="0" err="1" smtClean="0"/>
              <a:t>fluoroquinolones</a:t>
            </a:r>
            <a:r>
              <a:rPr lang="en-US" sz="2000" dirty="0" smtClean="0"/>
              <a:t> </a:t>
            </a:r>
            <a:r>
              <a:rPr lang="en-US" sz="2000" dirty="0"/>
              <a:t>at their site of action. Both topoisomerase IV and DNA </a:t>
            </a:r>
            <a:r>
              <a:rPr lang="en-US" sz="2000" dirty="0" err="1"/>
              <a:t>gyrase</a:t>
            </a:r>
            <a:r>
              <a:rPr lang="en-US" sz="2000" dirty="0"/>
              <a:t> may undergo mutations</a:t>
            </a:r>
            <a:r>
              <a:rPr lang="en-US" sz="2000" dirty="0" smtClean="0"/>
              <a:t>.</a:t>
            </a:r>
            <a:r>
              <a:rPr lang="en-US" sz="2000" dirty="0"/>
              <a:t/>
            </a:r>
            <a:br>
              <a:rPr lang="en-US" sz="2000" dirty="0"/>
            </a:br>
            <a:endParaRPr lang="ar-IQ" sz="2000" dirty="0"/>
          </a:p>
        </p:txBody>
      </p:sp>
    </p:spTree>
    <p:extLst>
      <p:ext uri="{BB962C8B-B14F-4D97-AF65-F5344CB8AC3E}">
        <p14:creationId xmlns:p14="http://schemas.microsoft.com/office/powerpoint/2010/main" val="518030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16632"/>
            <a:ext cx="8496944" cy="5940088"/>
          </a:xfrm>
          <a:prstGeom prst="rect">
            <a:avLst/>
          </a:prstGeom>
        </p:spPr>
        <p:txBody>
          <a:bodyPr wrap="square">
            <a:spAutoFit/>
          </a:bodyPr>
          <a:lstStyle/>
          <a:p>
            <a:pPr algn="l" rtl="0"/>
            <a:r>
              <a:rPr lang="en-US" sz="2000" dirty="0"/>
              <a:t>2. Decreased accumulation: Reduced intracellular concentration is linked to:</a:t>
            </a:r>
            <a:br>
              <a:rPr lang="en-US" sz="2000" dirty="0"/>
            </a:br>
            <a:r>
              <a:rPr lang="en-US" sz="2000" dirty="0"/>
              <a:t> 1) </a:t>
            </a:r>
            <a:r>
              <a:rPr lang="en-US" sz="2000" dirty="0" err="1"/>
              <a:t>porin</a:t>
            </a:r>
            <a:r>
              <a:rPr lang="en-US" sz="2000" dirty="0"/>
              <a:t> channels. involves a decreased number of </a:t>
            </a:r>
            <a:r>
              <a:rPr lang="en-US" sz="2000" dirty="0" err="1"/>
              <a:t>porin</a:t>
            </a:r>
            <a:r>
              <a:rPr lang="en-US" sz="2000" dirty="0"/>
              <a:t> proteins in the outer membrane of resistant cell. </a:t>
            </a:r>
            <a:br>
              <a:rPr lang="en-US" sz="2000" dirty="0"/>
            </a:br>
            <a:r>
              <a:rPr lang="en-US" sz="2000" dirty="0"/>
              <a:t>2) Efflux pumps.  it pumps the drug out of the cell</a:t>
            </a:r>
            <a:r>
              <a:rPr lang="en-US" sz="2000" dirty="0" smtClean="0"/>
              <a:t>.</a:t>
            </a:r>
          </a:p>
          <a:p>
            <a:pPr algn="l" rtl="0"/>
            <a:r>
              <a:rPr lang="en-US" sz="2000" b="1" dirty="0">
                <a:solidFill>
                  <a:srgbClr val="FF0000"/>
                </a:solidFill>
              </a:rPr>
              <a:t>E. Pharmacokinetics</a:t>
            </a:r>
          </a:p>
          <a:p>
            <a:pPr algn="l" rtl="0"/>
            <a:r>
              <a:rPr lang="en-US" sz="2000" dirty="0"/>
              <a:t>1</a:t>
            </a:r>
            <a:r>
              <a:rPr lang="en-US" sz="2000" b="1" dirty="0">
                <a:solidFill>
                  <a:srgbClr val="0070C0"/>
                </a:solidFill>
              </a:rPr>
              <a:t>. Absorption</a:t>
            </a:r>
            <a:r>
              <a:rPr lang="en-US" sz="2000" dirty="0"/>
              <a:t>: Only </a:t>
            </a:r>
            <a:r>
              <a:rPr lang="en-US" sz="2000" dirty="0" smtClean="0"/>
              <a:t>35 - </a:t>
            </a:r>
            <a:r>
              <a:rPr lang="en-US" sz="2000" dirty="0"/>
              <a:t>70% of orally administered </a:t>
            </a:r>
            <a:r>
              <a:rPr lang="en-US" sz="2000" dirty="0" err="1" smtClean="0"/>
              <a:t>norfloxacin</a:t>
            </a:r>
            <a:r>
              <a:rPr lang="en-US" sz="2000" dirty="0" smtClean="0"/>
              <a:t> is </a:t>
            </a:r>
            <a:r>
              <a:rPr lang="en-US" sz="2000" dirty="0"/>
              <a:t>absorbed, compared with </a:t>
            </a:r>
            <a:r>
              <a:rPr lang="en-US" sz="2000" dirty="0" smtClean="0"/>
              <a:t>80 - 99</a:t>
            </a:r>
            <a:r>
              <a:rPr lang="en-US" sz="2000" dirty="0"/>
              <a:t>% of the other </a:t>
            </a:r>
            <a:r>
              <a:rPr lang="en-US" sz="2000" dirty="0" err="1" smtClean="0"/>
              <a:t>fluoroquinolones</a:t>
            </a:r>
            <a:r>
              <a:rPr lang="en-US" sz="2000" dirty="0" smtClean="0"/>
              <a:t>. Intravenous </a:t>
            </a:r>
            <a:r>
              <a:rPr lang="en-US" sz="2000" dirty="0"/>
              <a:t>and ophthalmic preparations </a:t>
            </a:r>
            <a:r>
              <a:rPr lang="en-US" sz="2000" dirty="0" smtClean="0"/>
              <a:t>of ciprofloxacin</a:t>
            </a:r>
            <a:r>
              <a:rPr lang="en-US" sz="2000" dirty="0"/>
              <a:t>, levofloxacin, and </a:t>
            </a:r>
            <a:r>
              <a:rPr lang="en-US" sz="2000" dirty="0" err="1"/>
              <a:t>moxifloxacin</a:t>
            </a:r>
            <a:r>
              <a:rPr lang="en-US" sz="2000" dirty="0"/>
              <a:t> are available. </a:t>
            </a:r>
            <a:r>
              <a:rPr lang="en-US" sz="2000" dirty="0" smtClean="0"/>
              <a:t>Ingestion of </a:t>
            </a:r>
            <a:r>
              <a:rPr lang="en-US" sz="2000" dirty="0" err="1"/>
              <a:t>fluoroquinolones</a:t>
            </a:r>
            <a:r>
              <a:rPr lang="en-US" sz="2000" dirty="0"/>
              <a:t> with </a:t>
            </a:r>
            <a:r>
              <a:rPr lang="en-US" sz="2000" dirty="0" err="1"/>
              <a:t>sucralfate</a:t>
            </a:r>
            <a:r>
              <a:rPr lang="en-US" sz="2000" dirty="0"/>
              <a:t>, aluminum- or </a:t>
            </a:r>
            <a:r>
              <a:rPr lang="en-US" sz="2000" dirty="0" smtClean="0"/>
              <a:t>magnesium containing </a:t>
            </a:r>
            <a:r>
              <a:rPr lang="en-US" sz="2000" dirty="0" smtClean="0"/>
              <a:t>antacids</a:t>
            </a:r>
            <a:r>
              <a:rPr lang="en-US" sz="2000" dirty="0"/>
              <a:t>, or dietary supplements containing </a:t>
            </a:r>
            <a:r>
              <a:rPr lang="en-US" sz="2000" dirty="0" smtClean="0"/>
              <a:t>Fe </a:t>
            </a:r>
            <a:r>
              <a:rPr lang="en-US" sz="2000" dirty="0"/>
              <a:t>or </a:t>
            </a:r>
            <a:r>
              <a:rPr lang="en-US" sz="2000" dirty="0" smtClean="0"/>
              <a:t>Zn </a:t>
            </a:r>
            <a:r>
              <a:rPr lang="en-US" sz="2000" dirty="0" smtClean="0"/>
              <a:t>can </a:t>
            </a:r>
            <a:r>
              <a:rPr lang="en-US" sz="2000" dirty="0"/>
              <a:t>reduce the absorption. </a:t>
            </a:r>
            <a:r>
              <a:rPr lang="en-US" sz="2000" dirty="0" err="1" smtClean="0"/>
              <a:t>Ca</a:t>
            </a:r>
            <a:r>
              <a:rPr lang="en-US" sz="2000" dirty="0" smtClean="0"/>
              <a:t> </a:t>
            </a:r>
            <a:r>
              <a:rPr lang="en-US" sz="2000" dirty="0"/>
              <a:t>and other divalent </a:t>
            </a:r>
            <a:r>
              <a:rPr lang="en-US" sz="2000" dirty="0" err="1"/>
              <a:t>cations</a:t>
            </a:r>
            <a:r>
              <a:rPr lang="en-US" sz="2000" dirty="0"/>
              <a:t> </a:t>
            </a:r>
            <a:r>
              <a:rPr lang="en-US" sz="2000" dirty="0" smtClean="0"/>
              <a:t>also interfere </a:t>
            </a:r>
            <a:r>
              <a:rPr lang="en-US" sz="2000" dirty="0"/>
              <a:t>with the absorption of these </a:t>
            </a:r>
            <a:r>
              <a:rPr lang="en-US" sz="2000" dirty="0" smtClean="0"/>
              <a:t>agents.</a:t>
            </a:r>
          </a:p>
          <a:p>
            <a:pPr algn="l" rtl="0"/>
            <a:r>
              <a:rPr lang="en-US" sz="2000" dirty="0" smtClean="0"/>
              <a:t>2</a:t>
            </a:r>
            <a:r>
              <a:rPr lang="en-US" sz="2000" dirty="0"/>
              <a:t>. </a:t>
            </a:r>
            <a:r>
              <a:rPr lang="en-US" sz="2000" b="1" dirty="0">
                <a:solidFill>
                  <a:srgbClr val="0070C0"/>
                </a:solidFill>
              </a:rPr>
              <a:t>Distribution: </a:t>
            </a:r>
            <a:r>
              <a:rPr lang="en-US" sz="2000" dirty="0"/>
              <a:t>Binding to plasma proteins ranges from </a:t>
            </a:r>
            <a:r>
              <a:rPr lang="en-US" sz="2000" dirty="0" smtClean="0"/>
              <a:t>10 - 40</a:t>
            </a:r>
            <a:r>
              <a:rPr lang="en-US" sz="2000" dirty="0" smtClean="0"/>
              <a:t>%. </a:t>
            </a:r>
            <a:r>
              <a:rPr lang="en-US" sz="2000" dirty="0" smtClean="0"/>
              <a:t>distribute </a:t>
            </a:r>
            <a:r>
              <a:rPr lang="en-US" sz="2000" dirty="0"/>
              <a:t>well into all tissues and body </a:t>
            </a:r>
            <a:r>
              <a:rPr lang="en-US" sz="2000" dirty="0" smtClean="0"/>
              <a:t>fluids, which </a:t>
            </a:r>
            <a:r>
              <a:rPr lang="en-US" sz="2000" dirty="0"/>
              <a:t>is one of their major clinical advantages. Levels are high </a:t>
            </a:r>
            <a:r>
              <a:rPr lang="en-US" sz="2000" dirty="0" smtClean="0"/>
              <a:t>in bone</a:t>
            </a:r>
            <a:r>
              <a:rPr lang="en-US" sz="2000" dirty="0"/>
              <a:t>, urine (except </a:t>
            </a:r>
            <a:r>
              <a:rPr lang="en-US" sz="2000" dirty="0" err="1"/>
              <a:t>moxifloxacin</a:t>
            </a:r>
            <a:r>
              <a:rPr lang="en-US" sz="2000" dirty="0"/>
              <a:t>), kidney, and prostatic tissue (</a:t>
            </a:r>
            <a:r>
              <a:rPr lang="en-US" sz="2000" dirty="0" smtClean="0"/>
              <a:t>but not </a:t>
            </a:r>
            <a:r>
              <a:rPr lang="en-US" sz="2000" dirty="0"/>
              <a:t>prostatic fluid), and concentrations in the lungs exceed those </a:t>
            </a:r>
            <a:r>
              <a:rPr lang="en-US" sz="2000" dirty="0" smtClean="0"/>
              <a:t>in serum</a:t>
            </a:r>
            <a:r>
              <a:rPr lang="en-US" sz="2000" dirty="0"/>
              <a:t>. Penetration into cerebrospinal fluid is relatively low </a:t>
            </a:r>
            <a:r>
              <a:rPr lang="en-US" sz="2000" dirty="0" smtClean="0"/>
              <a:t>except for </a:t>
            </a:r>
            <a:r>
              <a:rPr lang="en-US" sz="2000" dirty="0" err="1"/>
              <a:t>ofloxacin</a:t>
            </a:r>
            <a:r>
              <a:rPr lang="en-US" sz="2000" dirty="0"/>
              <a:t>. </a:t>
            </a:r>
            <a:r>
              <a:rPr lang="en-US" sz="2000" dirty="0"/>
              <a:t>A</a:t>
            </a:r>
            <a:r>
              <a:rPr lang="en-US" sz="2000" dirty="0" smtClean="0"/>
              <a:t>lso </a:t>
            </a:r>
            <a:r>
              <a:rPr lang="en-US" sz="2000" dirty="0"/>
              <a:t>accumulate in </a:t>
            </a:r>
            <a:r>
              <a:rPr lang="en-US" sz="2000" dirty="0" smtClean="0"/>
              <a:t>macrophages and </a:t>
            </a:r>
            <a:r>
              <a:rPr lang="en-US" sz="2000" dirty="0" err="1"/>
              <a:t>polymorphonuclear</a:t>
            </a:r>
            <a:r>
              <a:rPr lang="en-US" sz="2000" dirty="0"/>
              <a:t> leukocytes, thus having activity </a:t>
            </a:r>
            <a:r>
              <a:rPr lang="en-US" sz="2000" dirty="0" smtClean="0"/>
              <a:t>against intracellular </a:t>
            </a:r>
            <a:r>
              <a:rPr lang="en-US" sz="2000" dirty="0"/>
              <a:t>organisms</a:t>
            </a:r>
            <a:r>
              <a:rPr lang="en-US" sz="2000" dirty="0" smtClean="0"/>
              <a:t>.</a:t>
            </a:r>
            <a:endParaRPr lang="en-US" sz="2000" dirty="0"/>
          </a:p>
        </p:txBody>
      </p:sp>
    </p:spTree>
    <p:extLst>
      <p:ext uri="{BB962C8B-B14F-4D97-AF65-F5344CB8AC3E}">
        <p14:creationId xmlns:p14="http://schemas.microsoft.com/office/powerpoint/2010/main" val="2201951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404664"/>
            <a:ext cx="8280920" cy="5909310"/>
          </a:xfrm>
          <a:prstGeom prst="rect">
            <a:avLst/>
          </a:prstGeom>
        </p:spPr>
        <p:txBody>
          <a:bodyPr wrap="square">
            <a:spAutoFit/>
          </a:bodyPr>
          <a:lstStyle/>
          <a:p>
            <a:pPr algn="just" rtl="0"/>
            <a:r>
              <a:rPr lang="en-US" dirty="0"/>
              <a:t>3. </a:t>
            </a:r>
            <a:r>
              <a:rPr lang="en-US" b="1" dirty="0">
                <a:solidFill>
                  <a:srgbClr val="0070C0"/>
                </a:solidFill>
              </a:rPr>
              <a:t>Elimination: </a:t>
            </a:r>
            <a:r>
              <a:rPr lang="en-US" dirty="0"/>
              <a:t>Most </a:t>
            </a:r>
            <a:r>
              <a:rPr lang="en-US" dirty="0" err="1"/>
              <a:t>fluoroquinolones</a:t>
            </a:r>
            <a:r>
              <a:rPr lang="en-US" dirty="0"/>
              <a:t> are excreted </a:t>
            </a:r>
            <a:r>
              <a:rPr lang="en-US" dirty="0" err="1"/>
              <a:t>renally</a:t>
            </a:r>
            <a:r>
              <a:rPr lang="en-US" dirty="0"/>
              <a:t>. Therefore, dosage adjustments are needed in renal dysfunction. </a:t>
            </a:r>
            <a:r>
              <a:rPr lang="en-US" dirty="0" err="1"/>
              <a:t>Moxifloxacin</a:t>
            </a:r>
            <a:r>
              <a:rPr lang="en-US" dirty="0"/>
              <a:t> is excreted primarily by the liver, and no dose adjustment is required for renal impairment</a:t>
            </a:r>
            <a:r>
              <a:rPr lang="en-US" dirty="0" smtClean="0"/>
              <a:t>.</a:t>
            </a:r>
          </a:p>
          <a:p>
            <a:pPr algn="just" rtl="0"/>
            <a:r>
              <a:rPr lang="en-US" b="1" dirty="0">
                <a:solidFill>
                  <a:srgbClr val="FF0000"/>
                </a:solidFill>
              </a:rPr>
              <a:t>F. Adverse reactions</a:t>
            </a:r>
          </a:p>
          <a:p>
            <a:pPr algn="just" rtl="0"/>
            <a:r>
              <a:rPr lang="en-US" dirty="0" smtClean="0"/>
              <a:t>-Nausea</a:t>
            </a:r>
            <a:r>
              <a:rPr lang="en-US" dirty="0"/>
              <a:t>, vomiting, and diarrhea. </a:t>
            </a:r>
            <a:endParaRPr lang="en-US" dirty="0" smtClean="0"/>
          </a:p>
          <a:p>
            <a:pPr algn="just" rtl="0"/>
            <a:r>
              <a:rPr lang="en-US" dirty="0"/>
              <a:t>-</a:t>
            </a:r>
            <a:r>
              <a:rPr lang="en-US" dirty="0" smtClean="0"/>
              <a:t>Headache </a:t>
            </a:r>
            <a:r>
              <a:rPr lang="en-US" dirty="0"/>
              <a:t>and dizziness or </a:t>
            </a:r>
            <a:r>
              <a:rPr lang="en-US" dirty="0" smtClean="0"/>
              <a:t>lightheadedness may </a:t>
            </a:r>
            <a:r>
              <a:rPr lang="en-US" dirty="0"/>
              <a:t>occur. Thus, patients with central nervous </a:t>
            </a:r>
            <a:r>
              <a:rPr lang="en-US" dirty="0" smtClean="0"/>
              <a:t>system (CNS</a:t>
            </a:r>
            <a:r>
              <a:rPr lang="en-US" dirty="0"/>
              <a:t>) disorders, such as epilepsy, should be treated </a:t>
            </a:r>
            <a:r>
              <a:rPr lang="en-US" dirty="0" smtClean="0"/>
              <a:t>cautiously with </a:t>
            </a:r>
            <a:r>
              <a:rPr lang="en-US" dirty="0"/>
              <a:t>these drugs. Peripheral </a:t>
            </a:r>
            <a:r>
              <a:rPr lang="en-US" dirty="0" smtClean="0"/>
              <a:t>neuropathy.</a:t>
            </a:r>
          </a:p>
          <a:p>
            <a:pPr algn="just" rtl="0"/>
            <a:r>
              <a:rPr lang="en-US" dirty="0" smtClean="0"/>
              <a:t>-Glucose </a:t>
            </a:r>
            <a:r>
              <a:rPr lang="en-US" dirty="0" err="1" smtClean="0"/>
              <a:t>dysregulation</a:t>
            </a:r>
            <a:r>
              <a:rPr lang="en-US" dirty="0" smtClean="0"/>
              <a:t> (hypoglycemia </a:t>
            </a:r>
            <a:r>
              <a:rPr lang="en-US" dirty="0"/>
              <a:t>and </a:t>
            </a:r>
            <a:r>
              <a:rPr lang="en-US" dirty="0" smtClean="0"/>
              <a:t>hyperglycemia</a:t>
            </a:r>
            <a:r>
              <a:rPr lang="en-US" dirty="0"/>
              <a:t>) have also been noted.</a:t>
            </a:r>
          </a:p>
          <a:p>
            <a:pPr algn="just" rtl="0"/>
            <a:r>
              <a:rPr lang="en-US" dirty="0" smtClean="0"/>
              <a:t>-</a:t>
            </a:r>
            <a:r>
              <a:rPr lang="en-US" dirty="0" err="1"/>
              <a:t>P</a:t>
            </a:r>
            <a:r>
              <a:rPr lang="en-US" dirty="0" err="1" smtClean="0"/>
              <a:t>hototoxicity</a:t>
            </a:r>
            <a:r>
              <a:rPr lang="en-US" dirty="0"/>
              <a:t>, </a:t>
            </a:r>
            <a:r>
              <a:rPr lang="en-US" dirty="0" smtClean="0"/>
              <a:t>use </a:t>
            </a:r>
            <a:r>
              <a:rPr lang="en-US" dirty="0"/>
              <a:t>sunscreen and avoid </a:t>
            </a:r>
            <a:r>
              <a:rPr lang="en-US" dirty="0" smtClean="0"/>
              <a:t>excess exposure </a:t>
            </a:r>
            <a:r>
              <a:rPr lang="en-US" dirty="0"/>
              <a:t>to sunlight. If </a:t>
            </a:r>
            <a:r>
              <a:rPr lang="en-US" dirty="0" err="1"/>
              <a:t>phototoxicity</a:t>
            </a:r>
            <a:r>
              <a:rPr lang="en-US" dirty="0"/>
              <a:t> occurs, discontinuation </a:t>
            </a:r>
            <a:r>
              <a:rPr lang="en-US" dirty="0" smtClean="0"/>
              <a:t>of the </a:t>
            </a:r>
            <a:r>
              <a:rPr lang="en-US" dirty="0"/>
              <a:t>drug is advisable. </a:t>
            </a:r>
            <a:endParaRPr lang="en-US" dirty="0" smtClean="0"/>
          </a:p>
          <a:p>
            <a:pPr algn="just" rtl="0"/>
            <a:r>
              <a:rPr lang="en-US" dirty="0"/>
              <a:t>-</a:t>
            </a:r>
            <a:r>
              <a:rPr lang="en-US" dirty="0" smtClean="0"/>
              <a:t>Articular </a:t>
            </a:r>
            <a:r>
              <a:rPr lang="en-US" dirty="0"/>
              <a:t>cartilage erosion (</a:t>
            </a:r>
            <a:r>
              <a:rPr lang="en-US" dirty="0" err="1"/>
              <a:t>arthropathy</a:t>
            </a:r>
            <a:r>
              <a:rPr lang="en-US" dirty="0" smtClean="0"/>
              <a:t>), observed </a:t>
            </a:r>
            <a:r>
              <a:rPr lang="en-US" dirty="0"/>
              <a:t>in immature </a:t>
            </a:r>
            <a:r>
              <a:rPr lang="en-US" dirty="0" smtClean="0"/>
              <a:t>animals. Therefore</a:t>
            </a:r>
            <a:r>
              <a:rPr lang="en-US" dirty="0"/>
              <a:t>, these agents should be avoided in pregnancy and </a:t>
            </a:r>
            <a:r>
              <a:rPr lang="en-US" dirty="0" smtClean="0"/>
              <a:t>lactation and </a:t>
            </a:r>
            <a:r>
              <a:rPr lang="en-US" dirty="0"/>
              <a:t>in children under 18 years of age. [Note: Careful </a:t>
            </a:r>
            <a:r>
              <a:rPr lang="en-US" dirty="0" smtClean="0"/>
              <a:t>monitoring is </a:t>
            </a:r>
            <a:r>
              <a:rPr lang="en-US" dirty="0"/>
              <a:t>indicated in children with cystic fibrosis who receive </a:t>
            </a:r>
            <a:r>
              <a:rPr lang="en-US" dirty="0" err="1" smtClean="0"/>
              <a:t>fluoroquinolones</a:t>
            </a:r>
            <a:r>
              <a:rPr lang="en-US" dirty="0" smtClean="0"/>
              <a:t> for </a:t>
            </a:r>
            <a:r>
              <a:rPr lang="en-US" dirty="0"/>
              <a:t>acute pulmonary exacerbations.] An increased risk </a:t>
            </a:r>
            <a:r>
              <a:rPr lang="en-US" dirty="0" smtClean="0"/>
              <a:t>of tendinitis </a:t>
            </a:r>
            <a:r>
              <a:rPr lang="en-US" dirty="0"/>
              <a:t>or tendon rupture may also occur with systemic </a:t>
            </a:r>
            <a:r>
              <a:rPr lang="en-US" dirty="0" err="1" smtClean="0"/>
              <a:t>fluoroquinolone</a:t>
            </a:r>
            <a:r>
              <a:rPr lang="en-US" dirty="0" smtClean="0"/>
              <a:t> use</a:t>
            </a:r>
            <a:r>
              <a:rPr lang="en-US" dirty="0"/>
              <a:t>. </a:t>
            </a:r>
            <a:endParaRPr lang="en-US" dirty="0" smtClean="0"/>
          </a:p>
          <a:p>
            <a:pPr algn="just" rtl="0"/>
            <a:r>
              <a:rPr lang="en-US" dirty="0" smtClean="0"/>
              <a:t>-</a:t>
            </a:r>
            <a:r>
              <a:rPr lang="en-US" dirty="0" err="1" smtClean="0"/>
              <a:t>Moxifloxacin</a:t>
            </a:r>
            <a:r>
              <a:rPr lang="en-US" dirty="0" smtClean="0"/>
              <a:t> </a:t>
            </a:r>
            <a:r>
              <a:rPr lang="en-US" dirty="0"/>
              <a:t>and other </a:t>
            </a:r>
            <a:r>
              <a:rPr lang="en-US" dirty="0" err="1"/>
              <a:t>fluoroquinolones</a:t>
            </a:r>
            <a:r>
              <a:rPr lang="en-US" dirty="0"/>
              <a:t> may </a:t>
            </a:r>
            <a:r>
              <a:rPr lang="en-US" dirty="0" smtClean="0"/>
              <a:t>prolong the </a:t>
            </a:r>
            <a:r>
              <a:rPr lang="en-US" dirty="0" err="1"/>
              <a:t>QTc</a:t>
            </a:r>
            <a:r>
              <a:rPr lang="en-US" dirty="0"/>
              <a:t> interval and, thus, should not be used in patients </a:t>
            </a:r>
            <a:r>
              <a:rPr lang="en-US" dirty="0" smtClean="0"/>
              <a:t>predisposed </a:t>
            </a:r>
            <a:r>
              <a:rPr lang="en-US" dirty="0"/>
              <a:t>to arrhythmias or </a:t>
            </a:r>
            <a:r>
              <a:rPr lang="en-US" dirty="0" smtClean="0"/>
              <a:t>taking </a:t>
            </a:r>
            <a:r>
              <a:rPr lang="en-US" dirty="0"/>
              <a:t>other </a:t>
            </a:r>
            <a:r>
              <a:rPr lang="en-US" dirty="0" smtClean="0"/>
              <a:t>medications that </a:t>
            </a:r>
            <a:r>
              <a:rPr lang="en-US" dirty="0"/>
              <a:t>cause QT prolongation. </a:t>
            </a:r>
            <a:endParaRPr lang="en-US" dirty="0" smtClean="0"/>
          </a:p>
          <a:p>
            <a:pPr algn="just" rtl="0"/>
            <a:r>
              <a:rPr lang="en-US" dirty="0"/>
              <a:t>-</a:t>
            </a:r>
            <a:r>
              <a:rPr lang="en-US" dirty="0" smtClean="0"/>
              <a:t>Ciprofloxacin </a:t>
            </a:r>
            <a:r>
              <a:rPr lang="en-US" dirty="0"/>
              <a:t>can increase </a:t>
            </a:r>
            <a:r>
              <a:rPr lang="en-US" dirty="0" smtClean="0"/>
              <a:t>serum levels </a:t>
            </a:r>
            <a:r>
              <a:rPr lang="en-US" dirty="0"/>
              <a:t>of theophylline by inhibiting its </a:t>
            </a:r>
            <a:r>
              <a:rPr lang="en-US" dirty="0" smtClean="0"/>
              <a:t>metabolism, also </a:t>
            </a:r>
            <a:r>
              <a:rPr lang="en-US" dirty="0"/>
              <a:t>raise the serum levels of warfarin, </a:t>
            </a:r>
            <a:r>
              <a:rPr lang="en-US" dirty="0" smtClean="0"/>
              <a:t>caffeine, and </a:t>
            </a:r>
            <a:r>
              <a:rPr lang="en-US" dirty="0"/>
              <a:t>cyclosporine</a:t>
            </a:r>
            <a:r>
              <a:rPr lang="en-US" dirty="0" smtClean="0"/>
              <a:t>.</a:t>
            </a:r>
            <a:endParaRPr lang="ar-IQ" dirty="0"/>
          </a:p>
        </p:txBody>
      </p:sp>
    </p:spTree>
    <p:extLst>
      <p:ext uri="{BB962C8B-B14F-4D97-AF65-F5344CB8AC3E}">
        <p14:creationId xmlns:p14="http://schemas.microsoft.com/office/powerpoint/2010/main" val="1112291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TotalTime>
  <Words>2699</Words>
  <Application>Microsoft Office PowerPoint</Application>
  <PresentationFormat>On-screen Show (4:3)</PresentationFormat>
  <Paragraphs>103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Quinolones, Folic Acid Antagonists, and Urinary Tract Antiseptics</vt:lpstr>
      <vt:lpstr>I. FLUOROQUINOLONES Nalidixic acid is the predecessor to all fluoroquinolones, a class of man- made antibiotics.  Over 10,000 fluoroquinolone analogs have been synthesized, Fluoroquinolones in use today typically offer greater efficacy, a broader spectrum of antimicrobial activity, and a better safety profile than their predecessors.  Unfortunately, fluoroquinolone use has been closely tied to Clostridium difficile infection and the spread of antimicrobial resistance in many organisms (for example, methicillin resistance in staphylococci).  The unfavorable effects of fluoroquinolones on the induction and spread of antimicrobial resistance are sometimes referred to as “collateral damage,” a term which is also associated with third-generation cephalosporins (for example, ceftazidime). </vt:lpstr>
      <vt:lpstr>A. Mechanism of action Fluoroquinolones enter bacteria through porin channels and exhibit antimicrobial effects on DNA gyrase (bacterial topoisomerase II) and bacterial topoisomerase IV. Inhibition of DNA gyrase results in relaxation of supercoiled DNA, promoting DNA strand breakage.  Inhibitionof topoisomerase IV impacts chromosomal stabilization during cell division, thus interfering with the separation of newly replicated DNA.  In gram-negative organisms (for example, Pseudomonas aeruginosa), the inhibition of DNA gyrase is more significant than that of topoisomerase IV, whereas in gram-positive organisms (for example, Streptococcus pneumoniae), the opposite is true.   Agents with higher affinity for topoisomerase IV (for example, ciprofloxacin) should not be used for S. pneumoniae infections, while those with more topoisomerase II activity (for example, moxifloxacin) should not be used for P. aeruginosa infections.</vt:lpstr>
      <vt:lpstr>B. Antimicrobial spectrum - bactericidal,  -effective against gram-negative organisms (Escherichia coli, P. aeruginosa, Haemophilus influenzae), -atypical organisms (Legionellaceae, Chlamydiaceae),  -gram-positive organisms (streptococci),  -some mycobacteria (Mycobacterium tuberculosis).  -Fluoroquinolones are typically not used for the treatment of Staphylococcus aureus or enterococcal infections. They are not effective against syphilis and have limited utility against Neisseria gonorrhoeae due to disseminated resistance worldwide.  -Levofloxacin and moxifloxacin are sometimes referred to as “respiratory fluoroquinolones,” because they have excellent activity against S. pneumoniae, which is a common cause of community-acquired pneumonia (CAP). -Moxifloxacin also has activity against many anaerobes.  -Fluoroquinolones are commonly considered alternatives for patients with a documented severe β-lactam allergy.  </vt:lpstr>
      <vt:lpstr>Fluoroquinolones may be classified into “generations” based on their antimicrobial targets.  -First generation: nonfluorinated quinolone nalidixic acid is considered to be, with a narrow spectrum of susceptible organisms.  -Second generation: Ciprofloxacin and norfloxacin , because of their activity against aerobic gram-negative and atypical bacteria. In addition, these fluoroquinolones exhibit significant intracellular penetration, allowing therapy for infections in which a bacterium spends part or all of its life cycle inside a host cell (for example, chlamydia, mycoplasma, and mycobacteria).  -Third generation: Levofloxacin has increased activity against gram-positive bacteria.  -Fourth generation: only moxifloxacin because of its activity against anaerobic and gram- positive organisms.</vt:lpstr>
      <vt:lpstr>C. Examples of clinically useful fluoroquinolones  1. Norfloxacin: infrequently prescribed due to poor oral bioavailability and a short half-life. It is effective in treating nonsystemic infections, such as urinary tract infections (UTIs), prostatitis, and infectious diarrhea (unlabeled use).  2. Ciprofloxacin: effective in the treatment of many systemic infections caused by gram-negative bacilli .  - Of the fluoroquinolones, it has the best activity against P. aeruginosa and is commonly used in cystic fibrosis patients for this indication.  - With 80% bioavailability, the intravenous and oral formulations are frequently interchanged. Although typically dosed twice daily, an extended-release formulation is available for once-daily dosing, which may improve patient adherence to treatment. -effective in treatment of Traveler’s diarrhea caused by E. coli as well as typhoid fever caused by Salmonella typhi.  - Second-line agent in the treatment of tuberculosis.   3. Levofloxacin: the l-isomer of ofloxacin and has largely replaced it clinically.</vt:lpstr>
      <vt:lpstr>broad spectrum of activity, used for prostatitis, skin infections, CAP, and nosocomial pneumonia. Unlike ciprofloxacin, levofloxacin has excellent activity against S. pneumoniae respiratory infections. has 100% bioavailability and is dosed once daily.  4. Moxifloxacin: has enhanced activity against gram-positive organisms (for example, S. pneumoniae) and excellent activity against many anaerobes, although resistance to Bacteroides fragilis has been reported. It has poor activity against P. aeruginosa. Moxifloxacin does not concentrate in urine and is not indicated for the treatment of UTIs. D. Resistance - chromosomal mutations. Cross-resistance exists among the quinolones. The mechanisms responsible for this resistance: include the following: 1. Altered target: Chromosomal mutations in bacterial genes (for example, gyrA or parC) have been associated with a decreased affinity for fluoroquinolones at their site of action. Both topoisomerase IV and DNA gyrase may undergo mutations.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Ahmed-Under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Quinolones, Folic Acid Antagonists, and Urinary Tract Antiseptics</dc:title>
  <dc:creator>WIN8</dc:creator>
  <cp:lastModifiedBy>WIN8</cp:lastModifiedBy>
  <cp:revision>52</cp:revision>
  <dcterms:created xsi:type="dcterms:W3CDTF">2016-04-12T19:56:45Z</dcterms:created>
  <dcterms:modified xsi:type="dcterms:W3CDTF">2016-04-19T21:58:01Z</dcterms:modified>
</cp:coreProperties>
</file>