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6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9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86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11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83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3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67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38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92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785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4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94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3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8AF01-3ADB-4E96-8532-FAC13B3002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A40F0-55AF-4CEB-9320-F1DD517FA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751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76474" y="339725"/>
            <a:ext cx="3971758" cy="67710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4400" smtClean="0">
                <a:solidFill>
                  <a:srgbClr val="C00000"/>
                </a:solidFill>
                <a:latin typeface="Calibri" panose="020F0502020204030204" pitchFamily="34" charset="0"/>
              </a:rPr>
              <a:t>INTRODUCTION </a:t>
            </a:r>
            <a:endParaRPr lang="en-US" sz="440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" y="889889"/>
            <a:ext cx="8002905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Disorders of lipids is </a:t>
            </a: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very  importance to </a:t>
            </a:r>
            <a:endParaRPr lang="en-US" sz="3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940" y="1314704"/>
            <a:ext cx="7704582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000000"/>
                </a:solidFill>
                <a:latin typeface="Calibri" panose="020F0502020204030204" pitchFamily="34" charset="0"/>
              </a:rPr>
              <a:t>medical practice owing to its strong relations to </a:t>
            </a:r>
            <a:endParaRPr lang="en-US" sz="3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" y="1680235"/>
            <a:ext cx="7646763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000000"/>
                </a:solidFill>
                <a:latin typeface="Calibri" panose="020F0502020204030204" pitchFamily="34" charset="0"/>
              </a:rPr>
              <a:t>Arteriosclerosis and thus obesity, HTN, DM and </a:t>
            </a:r>
            <a:endParaRPr lang="en-US" sz="3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" y="2046605"/>
            <a:ext cx="3448431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000000"/>
                </a:solidFill>
                <a:latin typeface="Calibri" panose="020F0502020204030204" pitchFamily="34" charset="0"/>
              </a:rPr>
              <a:t>other abnormalities </a:t>
            </a:r>
            <a:endParaRPr lang="en-US" sz="3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" y="2444750"/>
            <a:ext cx="8442833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Good prognosis in the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manegment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of these conditions are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2940" y="2869565"/>
            <a:ext cx="7856982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000000"/>
                </a:solidFill>
                <a:latin typeface="Calibri" panose="020F0502020204030204" pitchFamily="34" charset="0"/>
              </a:rPr>
              <a:t>predicated on early detection of deranged blood </a:t>
            </a:r>
            <a:endParaRPr lang="en-US" sz="3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940" y="3235096"/>
            <a:ext cx="2135383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000000"/>
                </a:solidFill>
                <a:latin typeface="Calibri" panose="020F0502020204030204" pitchFamily="34" charset="0"/>
              </a:rPr>
              <a:t>lipid profile </a:t>
            </a:r>
            <a:endParaRPr lang="en-US" sz="3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040" y="3633724"/>
            <a:ext cx="6158865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000000"/>
                </a:solidFill>
                <a:latin typeface="Calibri" panose="020F0502020204030204" pitchFamily="34" charset="0"/>
              </a:rPr>
              <a:t> Indications for Lipid Profile include: </a:t>
            </a:r>
            <a:endParaRPr lang="en-US" sz="3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7240" y="4087670"/>
            <a:ext cx="7526039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Screening for primary &amp; secondary hyperlipidemias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7240" y="4483910"/>
            <a:ext cx="5627376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Monitoring for risk of atherosclerosis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7240" y="4879874"/>
            <a:ext cx="6175722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Monitoring treatment of hyperlipidemias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040" y="5279974"/>
            <a:ext cx="8192389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000000"/>
                </a:solidFill>
                <a:latin typeface="Calibri" panose="020F0502020204030204" pitchFamily="34" charset="0"/>
              </a:rPr>
              <a:t> CHOLESTEROL and TRIGLYCERIDE are the plasma </a:t>
            </a:r>
            <a:endParaRPr lang="en-US" sz="3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2940" y="5704789"/>
            <a:ext cx="6893814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000000"/>
                </a:solidFill>
                <a:latin typeface="Calibri" panose="020F0502020204030204" pitchFamily="34" charset="0"/>
              </a:rPr>
              <a:t>lipids of most interest in the diagnosis and </a:t>
            </a:r>
            <a:endParaRPr lang="en-US" sz="3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2940" y="6070549"/>
            <a:ext cx="6140958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000000"/>
                </a:solidFill>
                <a:latin typeface="Calibri" panose="020F0502020204030204" pitchFamily="34" charset="0"/>
              </a:rPr>
              <a:t>management of lipoprotein disorders </a:t>
            </a:r>
            <a:endParaRPr lang="en-US" sz="3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74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" y="9424"/>
            <a:ext cx="3203826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smtClean="0">
                <a:solidFill>
                  <a:srgbClr val="000000"/>
                </a:solidFill>
                <a:latin typeface="Calibri" panose="020F0502020204030204" pitchFamily="34" charset="0"/>
              </a:rPr>
              <a:t> Disadvantages: </a:t>
            </a:r>
            <a:endParaRPr lang="en-US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1040" y="538432"/>
            <a:ext cx="7460372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- They are not absolutely specific for cholesterol.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8545" y="999998"/>
            <a:ext cx="8001051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Cholesterol oxidase reacts with other sterols e.g plant sterol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40" y="1410160"/>
            <a:ext cx="7872278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- Ascorbic acid and Bilirubin interfere by consuming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7857" y="1849018"/>
            <a:ext cx="1022848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H 2 0 2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8545" y="2256155"/>
            <a:ext cx="797046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Bilirubin interference can produce falsely high or low values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58545" y="2658491"/>
            <a:ext cx="8079994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Significant only at conc &gt;5mg/dL decreasing Chol values by 5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7094" y="3034919"/>
            <a:ext cx="112776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- 15%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40" y="3468650"/>
            <a:ext cx="6661958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i="1" smtClean="0">
                <a:solidFill>
                  <a:srgbClr val="006FC0"/>
                </a:solidFill>
                <a:latin typeface="Calibri" panose="020F0502020204030204" pitchFamily="34" charset="0"/>
              </a:rPr>
              <a:t>GC - MS METHOD (Reference Method): </a:t>
            </a:r>
            <a:endParaRPr lang="en-US" sz="3200" i="1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3840" y="3926713"/>
            <a:ext cx="8281111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Specifically measures cholesterol and does not detect related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6740" y="4303141"/>
            <a:ext cx="1200302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sterols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3840" y="4658233"/>
            <a:ext cx="8203438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Calibri" panose="020F0502020204030204" pitchFamily="34" charset="0"/>
              </a:rPr>
              <a:t> Shows good agreement with the Definitive Method - Isotope </a:t>
            </a:r>
            <a:endParaRPr lang="en-US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740" y="5034432"/>
            <a:ext cx="383022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Calibri" panose="020F0502020204030204" pitchFamily="34" charset="0"/>
              </a:rPr>
              <a:t>Dilution Mass Spectrometry </a:t>
            </a:r>
            <a:endParaRPr lang="en-US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2440" y="5839663"/>
            <a:ext cx="8577123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i="1" smtClean="0">
                <a:solidFill>
                  <a:srgbClr val="000000"/>
                </a:solidFill>
                <a:latin typeface="Calibri" panose="020F0502020204030204" pitchFamily="34" charset="0"/>
              </a:rPr>
              <a:t>Cholesterol Desirable level: &lt; 200mg/dL (&lt; 5.2mmol/L); Conversion </a:t>
            </a:r>
            <a:endParaRPr lang="en-US" sz="2400" i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14623" y="6168847"/>
            <a:ext cx="209610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i="1" smtClean="0">
                <a:solidFill>
                  <a:srgbClr val="000000"/>
                </a:solidFill>
                <a:latin typeface="Calibri" panose="020F0502020204030204" pitchFamily="34" charset="0"/>
              </a:rPr>
              <a:t>factor = 0.026 </a:t>
            </a:r>
            <a:endParaRPr lang="en-US" sz="2400" i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8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6265" y="132740"/>
            <a:ext cx="5792083" cy="600164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900" smtClean="0">
                <a:solidFill>
                  <a:srgbClr val="C00000"/>
                </a:solidFill>
                <a:latin typeface="Calibri" panose="020F0502020204030204" pitchFamily="34" charset="0"/>
              </a:rPr>
              <a:t>Estimation of Lipoproteins </a:t>
            </a:r>
            <a:endParaRPr lang="en-US" sz="390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" y="875030"/>
            <a:ext cx="3945258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6FC0"/>
                </a:solidFill>
                <a:latin typeface="Calibri" panose="020F0502020204030204" pitchFamily="34" charset="0"/>
              </a:rPr>
              <a:t>POLYANION PRECIPITATION: </a:t>
            </a:r>
            <a:endParaRPr lang="en-US" sz="24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" y="1206896"/>
            <a:ext cx="8810121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Lipoproteins are precipitated with polyanions ( heparin sulfate,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740" y="1560830"/>
            <a:ext cx="5379121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dextran sulfate and phosphotungstate)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" y="1892420"/>
            <a:ext cx="8640125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Reaction should be in the presence of divalent cations Mg, Ca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740" y="2247011"/>
            <a:ext cx="1376782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and Mn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840" y="2578877"/>
            <a:ext cx="7205045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Most commonly for HDL and is reasonably specific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840" y="3389782"/>
            <a:ext cx="4663237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6FC0"/>
                </a:solidFill>
                <a:latin typeface="Calibri" panose="020F0502020204030204" pitchFamily="34" charset="0"/>
              </a:rPr>
              <a:t>LIPOPROTEIN ELECTROPHORESIS: </a:t>
            </a:r>
            <a:endParaRPr lang="en-US" sz="24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40" y="3722131"/>
            <a:ext cx="7754927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Used to identify rare familial disorders (e.g Type I, III, V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740" y="4076065"/>
            <a:ext cx="244239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Hyperlipidemia)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840" y="4407931"/>
            <a:ext cx="2211188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Indications: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040" y="4786836"/>
            <a:ext cx="53606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7857" y="4830064"/>
            <a:ext cx="2955153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FF0000"/>
                </a:solidFill>
                <a:latin typeface="Calibri" panose="020F0502020204030204" pitchFamily="34" charset="0"/>
              </a:rPr>
              <a:t>serum TG &gt; 300 mg/dL </a:t>
            </a:r>
            <a:endParaRPr lang="en-US" sz="21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1040" y="5121840"/>
            <a:ext cx="536233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87857" y="5165115"/>
            <a:ext cx="3034171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fasting serum is lipemic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" y="5457726"/>
            <a:ext cx="53606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87857" y="5500954"/>
            <a:ext cx="6635153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significant hyperglycemia, impaired glucose intolerance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1040" y="5793006"/>
            <a:ext cx="53606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87857" y="5836234"/>
            <a:ext cx="3526653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FF0000"/>
                </a:solidFill>
                <a:latin typeface="Calibri" panose="020F0502020204030204" pitchFamily="34" charset="0"/>
              </a:rPr>
              <a:t>serum uric acid &gt; 8.5 mg/dL </a:t>
            </a:r>
            <a:endParaRPr lang="en-US" sz="21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1040" y="6128286"/>
            <a:ext cx="53606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87857" y="6171514"/>
            <a:ext cx="7812529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clinical evidence of CHD or atherosclerosis in patient &lt; 40 years of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87857" y="6439738"/>
            <a:ext cx="85204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age.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06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" y="58208"/>
            <a:ext cx="8093194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 Provides visual display useful in detecting unusual or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" y="440588"/>
            <a:ext cx="2591925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variant patterns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" y="799401"/>
            <a:ext cx="8733689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 Agarose gel - most common; provides a clear background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740" y="1181735"/>
            <a:ext cx="3417036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and convenient in use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" y="1540065"/>
            <a:ext cx="8790521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endParaRPr 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740" y="1922170"/>
            <a:ext cx="2414488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endParaRPr 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840" y="2281111"/>
            <a:ext cx="5450776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 More useful in qualitative analysis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840" y="2692590"/>
            <a:ext cx="8767305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 Not desirable in LP quantitation due to poor precision and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740" y="3074924"/>
            <a:ext cx="3272333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large systemic biases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3840" y="3898138"/>
            <a:ext cx="3946728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6FC0"/>
                </a:solidFill>
                <a:latin typeface="Calibri" panose="020F0502020204030204" pitchFamily="34" charset="0"/>
              </a:rPr>
              <a:t>ULTRA-CENTRIFUGATION: </a:t>
            </a:r>
            <a:endParaRPr lang="en-US" sz="27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840" y="4256468"/>
            <a:ext cx="5044783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 Preparative Ultracentrifugation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040" y="4665853"/>
            <a:ext cx="8101584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Uses sequential density adjustments of serum to fractionate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7857" y="5005476"/>
            <a:ext cx="4051106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major and minor classes of LP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40" y="5326647"/>
            <a:ext cx="8794724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Density gradient methods  </a:t>
            </a:r>
            <a:endParaRPr 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740" y="5708980"/>
            <a:ext cx="8278330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permits fractionation or several or all classes </a:t>
            </a:r>
            <a:endParaRPr 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6740" y="6038164"/>
            <a:ext cx="3210268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of LPs in a single run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67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" y="1295"/>
            <a:ext cx="3809802" cy="5539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600" smtClean="0">
                <a:solidFill>
                  <a:srgbClr val="C00000"/>
                </a:solidFill>
                <a:latin typeface="Calibri" panose="020F0502020204030204" pitchFamily="34" charset="0"/>
              </a:rPr>
              <a:t>HDL - C Estimation: </a:t>
            </a:r>
            <a:endParaRPr lang="en-US" sz="360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" y="526415"/>
            <a:ext cx="3898468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6FC0"/>
                </a:solidFill>
                <a:latin typeface="Calibri" panose="020F0502020204030204" pitchFamily="34" charset="0"/>
              </a:rPr>
              <a:t>PRECIPITATION METHOD: </a:t>
            </a:r>
            <a:endParaRPr lang="en-US" sz="27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1040" y="919226"/>
            <a:ext cx="8286344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Precipitating reagents such as divalent cations and polyanions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7857" y="1295654"/>
            <a:ext cx="614233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are used to remove all lipoproteins except HDL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040" y="1650746"/>
            <a:ext cx="8426247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Enzymatic method for total cholesterol (Cholesterol Oxidase) is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7857" y="2026945"/>
            <a:ext cx="3546231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used to quantitate HDL - C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1040" y="2382647"/>
            <a:ext cx="1763878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8545" y="2777157"/>
            <a:ext cx="7949305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 Interference from elevated TG levels causing incomplete sedimentation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87094" y="3090926"/>
            <a:ext cx="6484129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after centrifuging which results in over estimation of HDL-C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3840" y="3454171"/>
            <a:ext cx="3267353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6FC0"/>
                </a:solidFill>
                <a:latin typeface="Calibri" panose="020F0502020204030204" pitchFamily="34" charset="0"/>
              </a:rPr>
              <a:t>MAGNETIC METHOD </a:t>
            </a:r>
            <a:endParaRPr lang="en-US" sz="27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840" y="3854133"/>
            <a:ext cx="8033334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 Similar to the HDL-C precipitation method but uses a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6740" y="4277614"/>
            <a:ext cx="7278573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precipitant that is complexed to magnetic particle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3840" y="4677092"/>
            <a:ext cx="7808899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 This sediments and does not require centrifugation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40" y="5130102"/>
            <a:ext cx="8683295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 Has been adapted for use in automated clinical chemistry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740" y="5553532"/>
            <a:ext cx="2973997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analysers because,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3840" y="5953011"/>
            <a:ext cx="8768956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 It allows the supernatant to be analysed without the need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6740" y="6376264"/>
            <a:ext cx="6431789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to remove it from the sedimented complex.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70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" y="187604"/>
            <a:ext cx="6483407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6FC0"/>
                </a:solidFill>
                <a:latin typeface="Calibri" panose="020F0502020204030204" pitchFamily="34" charset="0"/>
              </a:rPr>
              <a:t>HOMOGENOUS ASSAY (Direct HDL-C Assay): </a:t>
            </a:r>
            <a:endParaRPr lang="en-US" sz="27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" y="546418"/>
            <a:ext cx="3382061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i="1" smtClean="0">
                <a:solidFill>
                  <a:srgbClr val="006FC0"/>
                </a:solidFill>
                <a:latin typeface="Calibri" panose="020F0502020204030204" pitchFamily="34" charset="0"/>
              </a:rPr>
              <a:t> Enzymatic method: </a:t>
            </a:r>
            <a:endParaRPr lang="en-US" sz="2700" i="1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1040" y="955802"/>
            <a:ext cx="4799406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Calibri" panose="020F0502020204030204" pitchFamily="34" charset="0"/>
              </a:rPr>
              <a:t>- First reagent - "blocks" non -HDLs </a:t>
            </a:r>
            <a:endParaRPr lang="en-US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8545" y="1318308"/>
            <a:ext cx="7583266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 Use of Antibodies or Polymers or complexing agent e.g Cyclodextrin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8545" y="1623108"/>
            <a:ext cx="7948288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 Modification of cholesterol esterase and oxidase enzymes which makes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87094" y="1906168"/>
            <a:ext cx="2935784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them selective for HDL-C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58545" y="2172129"/>
            <a:ext cx="8122690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 Use of blanking step that selectively consumes cholesterol from non-HDL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7094" y="2455418"/>
            <a:ext cx="1133326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species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1040" y="2724023"/>
            <a:ext cx="6251727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Second reagent - quantifies accessible HDL-C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8545" y="3086529"/>
            <a:ext cx="7758679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 Highly precise and reasonably accurate but lacks specificity for HDL in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87094" y="3369589"/>
            <a:ext cx="5055669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unusual specimens e.g liver or kidney disease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58545" y="3635423"/>
            <a:ext cx="3792026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3840" y="3945572"/>
            <a:ext cx="8595792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i="1" smtClean="0">
                <a:solidFill>
                  <a:srgbClr val="006FC0"/>
                </a:solidFill>
                <a:latin typeface="Calibri" panose="020F0502020204030204" pitchFamily="34" charset="0"/>
              </a:rPr>
              <a:t> The "Three - step Procedure"(Reference method for HDL -C </a:t>
            </a:r>
            <a:endParaRPr lang="en-US" sz="2700" i="1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740" y="4327906"/>
            <a:ext cx="2056409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i="1" smtClean="0">
                <a:solidFill>
                  <a:srgbClr val="006FC0"/>
                </a:solidFill>
                <a:latin typeface="Calibri" panose="020F0502020204030204" pitchFamily="34" charset="0"/>
              </a:rPr>
              <a:t>estimation): </a:t>
            </a:r>
            <a:endParaRPr lang="en-US" sz="2700" i="1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1040" y="4684141"/>
            <a:ext cx="5047793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Ultracentrifugation to remove VLDL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" y="5049625"/>
            <a:ext cx="6636203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Heparin manganese precipitation to remove LDL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1040" y="5415991"/>
            <a:ext cx="8252434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Analysis of supernatant cholesterol by the Abell Kendall assay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58545" y="5778497"/>
            <a:ext cx="3325959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 It is tedious and expensive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2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640" y="24638"/>
            <a:ext cx="3595522" cy="5539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600" smtClean="0">
                <a:solidFill>
                  <a:srgbClr val="C00000"/>
                </a:solidFill>
                <a:latin typeface="Calibri" panose="020F0502020204030204" pitchFamily="34" charset="0"/>
              </a:rPr>
              <a:t>LDL - C Estimation </a:t>
            </a:r>
            <a:endParaRPr lang="en-US" sz="360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" y="491744"/>
            <a:ext cx="3616452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006FC0"/>
                </a:solidFill>
                <a:latin typeface="Calibri" panose="020F0502020204030204" pitchFamily="34" charset="0"/>
              </a:rPr>
              <a:t>INDIRECT METHODS: </a:t>
            </a:r>
            <a:endParaRPr lang="en-US" sz="30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" y="889889"/>
            <a:ext cx="8595106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i="1" smtClean="0">
                <a:solidFill>
                  <a:srgbClr val="006FC0"/>
                </a:solidFill>
                <a:latin typeface="Calibri" panose="020F0502020204030204" pitchFamily="34" charset="0"/>
              </a:rPr>
              <a:t> Fridewald Equation(Calculation Method) - Routine. </a:t>
            </a:r>
            <a:endParaRPr lang="en-US" sz="3000" i="1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40" y="1343835"/>
            <a:ext cx="8241276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FF0000"/>
                </a:solidFill>
                <a:latin typeface="Calibri" panose="020F0502020204030204" pitchFamily="34" charset="0"/>
              </a:rPr>
              <a:t>- LDL - Chol(mmol/L) = [TC - HDL-Chol] - Plasma TG/2.175; </a:t>
            </a:r>
            <a:endParaRPr lang="en-US" sz="26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7857" y="1712087"/>
            <a:ext cx="7463155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FF0000"/>
                </a:solidFill>
                <a:latin typeface="Calibri" panose="020F0502020204030204" pitchFamily="34" charset="0"/>
              </a:rPr>
              <a:t>or, LDL-Chol(mg/dL) = [TC - HDL-Chol] - Plasma TG/5 </a:t>
            </a:r>
            <a:endParaRPr lang="en-US" sz="26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8545" y="2055574"/>
            <a:ext cx="7171541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b="1" i="1" smtClean="0">
                <a:solidFill>
                  <a:srgbClr val="000000"/>
                </a:solidFill>
                <a:latin typeface="Calibri" panose="020F0502020204030204" pitchFamily="34" charset="0"/>
              </a:rPr>
              <a:t> VLDL (mg/dL) = [TAG]/5 or VLDL (mmol/L) = [TAG]/2.175 </a:t>
            </a:r>
            <a:endParaRPr lang="en-US" sz="2100" b="1" i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58545" y="2390854"/>
            <a:ext cx="773663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 The factor [TAG]/5 is an estimate of the VLDL cholesterol and is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7094" y="2702306"/>
            <a:ext cx="7549919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based on the average ratio of triglyceride to cholesterol in VLDL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8545" y="2994358"/>
            <a:ext cx="7386903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 Equation assumes patient fasted and plasma [TAG] does not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87094" y="3305810"/>
            <a:ext cx="2472980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exceed 5.0mmol/L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1040" y="3599990"/>
            <a:ext cx="4751730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Limitations: not appropriate in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58545" y="3994356"/>
            <a:ext cx="3916797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FF0000"/>
                </a:solidFill>
                <a:latin typeface="Calibri" panose="020F0502020204030204" pitchFamily="34" charset="0"/>
              </a:rPr>
              <a:t> Samples with TG &gt; 400mg/dL </a:t>
            </a:r>
            <a:endParaRPr lang="en-US" sz="21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58545" y="4329636"/>
            <a:ext cx="621465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 Patients with suspected Dysbetalipoproteinaemia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1040" y="4666790"/>
            <a:ext cx="3031056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Other limitations: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58545" y="5060880"/>
            <a:ext cx="478719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87094" y="5104156"/>
            <a:ext cx="7536849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Does not account for cholesterol assosciated with IDL and Lp(a)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58545" y="5396766"/>
            <a:ext cx="47861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87094" y="5439994"/>
            <a:ext cx="5118113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Underestimate LDL-C in chronic alcoholics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58545" y="5732046"/>
            <a:ext cx="47861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87094" y="5775274"/>
            <a:ext cx="3306298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Unsuitable for monitoring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58545" y="6067326"/>
            <a:ext cx="47861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87094" y="6110554"/>
            <a:ext cx="7566880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Mis-classifies 15 - 40 % of patients when TG levels are between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87094" y="6378778"/>
            <a:ext cx="239437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200 to 400 mg/dL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32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879600" y="2730500"/>
            <a:ext cx="889000" cy="12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48686" y="133985"/>
            <a:ext cx="3627917" cy="67710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4400" smtClean="0">
                <a:solidFill>
                  <a:srgbClr val="C00000"/>
                </a:solidFill>
                <a:latin typeface="Calibri" panose="020F0502020204030204" pitchFamily="34" charset="0"/>
              </a:rPr>
              <a:t>Triaglycerides: </a:t>
            </a:r>
            <a:endParaRPr lang="en-US" sz="440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" y="798830"/>
            <a:ext cx="3082406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6FC0"/>
                </a:solidFill>
                <a:latin typeface="Calibri" panose="020F0502020204030204" pitchFamily="34" charset="0"/>
              </a:rPr>
              <a:t>CHEMICAL METHOD: </a:t>
            </a:r>
            <a:endParaRPr lang="en-US" sz="24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40" y="1130696"/>
            <a:ext cx="8628142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First, Lipids are extracted using chloroform and phospholipids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" y="1484630"/>
            <a:ext cx="4860597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and removed by  absorption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" y="1816220"/>
            <a:ext cx="899901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i="1" smtClean="0">
                <a:solidFill>
                  <a:srgbClr val="006FC0"/>
                </a:solidFill>
                <a:latin typeface="Calibri" panose="020F0502020204030204" pitchFamily="34" charset="0"/>
              </a:rPr>
              <a:t> Van Handel and Zilversmith Method (former Reference Method): </a:t>
            </a:r>
            <a:endParaRPr lang="en-US" sz="2400" i="1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840" y="2197877"/>
            <a:ext cx="1926885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Principle: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8545" y="2574686"/>
            <a:ext cx="4398482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 TAG alcoholic KOH - &gt; Glycerol + Fatty acids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8545" y="2864246"/>
            <a:ext cx="5694765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 Glycerol + periodic acid ---------------&gt; Formaldehyde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8545" y="3153806"/>
            <a:ext cx="647888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 Formaldehyde + Chromotropic acid-------------&gt; Blue solution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840" y="3447281"/>
            <a:ext cx="1864265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040" y="3826716"/>
            <a:ext cx="3856143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</a:t>
            </a:r>
            <a:endParaRPr lang="en-US" sz="21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3840" y="4548505"/>
            <a:ext cx="5282733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i="1" smtClean="0">
                <a:solidFill>
                  <a:srgbClr val="006FC0"/>
                </a:solidFill>
                <a:latin typeface="Calibri" panose="020F0502020204030204" pitchFamily="34" charset="0"/>
              </a:rPr>
              <a:t>GC - MS METHOD (Reference Method): </a:t>
            </a:r>
            <a:endParaRPr lang="en-US" sz="2400" i="1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40" y="4880096"/>
            <a:ext cx="8593178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Hydrolysis of fatty acids on TGs and measurement of Glycerol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3840" y="5996635"/>
            <a:ext cx="8832688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3840" y="6301435"/>
            <a:ext cx="509276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0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133600"/>
            <a:ext cx="482600" cy="254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2578100"/>
            <a:ext cx="1219200" cy="127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08400" y="3022600"/>
            <a:ext cx="2184400" cy="127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4254500"/>
            <a:ext cx="889000" cy="25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3840" y="273710"/>
            <a:ext cx="4016596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smtClean="0">
                <a:solidFill>
                  <a:srgbClr val="006FC0"/>
                </a:solidFill>
                <a:latin typeface="Calibri" panose="020F0502020204030204" pitchFamily="34" charset="0"/>
              </a:rPr>
              <a:t>ENZYMATIC METHOD: </a:t>
            </a:r>
            <a:endParaRPr lang="en-US" sz="32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" y="796338"/>
            <a:ext cx="4732758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i="1" smtClean="0">
                <a:solidFill>
                  <a:srgbClr val="006FC0"/>
                </a:solidFill>
                <a:latin typeface="Calibri" panose="020F0502020204030204" pitchFamily="34" charset="0"/>
              </a:rPr>
              <a:t> Glycerol Kinase Method: </a:t>
            </a:r>
            <a:endParaRPr lang="en-US" sz="3200" i="1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840" y="1381554"/>
            <a:ext cx="2265268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Principle: 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8545" y="1938506"/>
            <a:ext cx="5633303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TAG + 3H 2 0 lipase -&gt; Glycerol + 3fatty acids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8545" y="2378075"/>
            <a:ext cx="702591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Glycerol + ATP glycerol kinase -&gt; </a:t>
            </a:r>
            <a:r>
              <a:rPr lang="en-US" sz="2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Glycerophosphate</a:t>
            </a:r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+ ADP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8545" y="2816987"/>
            <a:ext cx="7947634" cy="67710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Glycerophosphate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Glycerophosphate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Oxidase -&gt; </a:t>
            </a:r>
            <a:r>
              <a:rPr lang="en-US" sz="2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Dihydroxyacetone</a:t>
            </a:r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87094" y="3229991"/>
            <a:ext cx="977541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1500" smtClean="0">
                <a:solidFill>
                  <a:srgbClr val="000000"/>
                </a:solidFill>
                <a:latin typeface="Calibri" panose="020F0502020204030204" pitchFamily="34" charset="0"/>
              </a:rPr>
              <a:t>H 2 O 2 </a:t>
            </a:r>
            <a:endParaRPr lang="en-US" sz="15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58545" y="4060825"/>
            <a:ext cx="7124751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H 2 O 2 + </a:t>
            </a:r>
            <a:r>
              <a:rPr lang="en-US" sz="2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Chromogen</a:t>
            </a:r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peroxidase -&gt; Pink compound + H 2 O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40" y="4527725"/>
            <a:ext cx="8042773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smtClean="0">
                <a:solidFill>
                  <a:srgbClr val="000000"/>
                </a:solidFill>
                <a:latin typeface="Calibri" panose="020F0502020204030204" pitchFamily="34" charset="0"/>
              </a:rPr>
              <a:t> Read absorbance at 500nm wavelength, and </a:t>
            </a:r>
            <a:endParaRPr lang="en-US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740" y="5078247"/>
            <a:ext cx="4062436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smtClean="0">
                <a:solidFill>
                  <a:srgbClr val="000000"/>
                </a:solidFill>
                <a:latin typeface="Calibri" panose="020F0502020204030204" pitchFamily="34" charset="0"/>
              </a:rPr>
              <a:t>linear up to 700mg/dL </a:t>
            </a:r>
            <a:endParaRPr lang="en-US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3840" y="5600952"/>
            <a:ext cx="1912885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1040" y="6172101"/>
            <a:ext cx="2590995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66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040" y="286792"/>
            <a:ext cx="2342571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7240" y="858472"/>
            <a:ext cx="8234472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- Glycerol kinase reacts with endogenous free glycerol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4057" y="1340231"/>
            <a:ext cx="7660741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causing interference which is clinically insignificant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4057" y="1766722"/>
            <a:ext cx="1679265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except in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4745" y="2210435"/>
            <a:ext cx="48768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63294" y="2257679"/>
            <a:ext cx="905256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DM,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34745" y="2649347"/>
            <a:ext cx="48768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63294" y="2696591"/>
            <a:ext cx="249936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emotional stress,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34745" y="3088259"/>
            <a:ext cx="48768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63294" y="3135503"/>
            <a:ext cx="6552895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IV admin of glycerol containing drugs or nutrients,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34745" y="3526895"/>
            <a:ext cx="487787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63294" y="3574186"/>
            <a:ext cx="6195077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contamination of blood collecting devices, and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34745" y="3966337"/>
            <a:ext cx="48768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63294" y="4013581"/>
            <a:ext cx="7134784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prolonged storage under non-refridgerated conditions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91894" y="4391327"/>
            <a:ext cx="6984140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- 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20494" y="4735576"/>
            <a:ext cx="5984170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Corrected by  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91894" y="5061612"/>
            <a:ext cx="6845431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by enzymatically consuming glycerol in a </a:t>
            </a:r>
            <a:r>
              <a:rPr lang="en-US" sz="20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prereaction</a:t>
            </a:r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step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20494" y="5406466"/>
            <a:ext cx="2533120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before measuring TG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040" y="5760621"/>
            <a:ext cx="8720217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i="1" smtClean="0">
                <a:solidFill>
                  <a:srgbClr val="000000"/>
                </a:solidFill>
                <a:latin typeface="Calibri" panose="020F0502020204030204" pitchFamily="34" charset="0"/>
              </a:rPr>
              <a:t> Triglycerides Desirable Level: &lt;176 mg/dl (&lt;2.0mmol/L); </a:t>
            </a:r>
            <a:endParaRPr lang="en-US" sz="2700" i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2940" y="6242380"/>
            <a:ext cx="3960327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i="1" smtClean="0">
                <a:solidFill>
                  <a:srgbClr val="000000"/>
                </a:solidFill>
                <a:latin typeface="Calibri" panose="020F0502020204030204" pitchFamily="34" charset="0"/>
              </a:rPr>
              <a:t>Conversion factor: 0.011 </a:t>
            </a:r>
            <a:endParaRPr lang="en-US" sz="2700" i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61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53233" y="172085"/>
            <a:ext cx="4018739" cy="67710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4400" smtClean="0">
                <a:solidFill>
                  <a:srgbClr val="C00000"/>
                </a:solidFill>
                <a:latin typeface="Calibri" panose="020F0502020204030204" pitchFamily="34" charset="0"/>
              </a:rPr>
              <a:t>Apolipoproteins </a:t>
            </a:r>
            <a:endParaRPr lang="en-US" sz="440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" y="832945"/>
            <a:ext cx="5535815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 Apolipoproteins of clinical importance are: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1040" y="1165908"/>
            <a:ext cx="6923115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- Apo B: an indicator of combined LDL and VLDL concentration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40" y="1470708"/>
            <a:ext cx="3783587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- Apo A-1: major protein of HDL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040" y="1775232"/>
            <a:ext cx="7052146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- Lp(a): the variant of LDL, an independent indicator of CHD risk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" y="2083006"/>
            <a:ext cx="723519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 Commonly measured by Immunoassays of different types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840" y="2461514"/>
            <a:ext cx="3240201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6FC0"/>
                </a:solidFill>
                <a:latin typeface="Calibri" panose="020F0502020204030204" pitchFamily="34" charset="0"/>
              </a:rPr>
              <a:t>IMMUNOTURBIDIMETRY: </a:t>
            </a:r>
            <a:endParaRPr lang="en-US" sz="21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840" y="2753566"/>
            <a:ext cx="482863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 Most common method; advantages: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1040" y="3086529"/>
            <a:ext cx="5283460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- Easily adapted spectrophotometric analysers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040" y="3391053"/>
            <a:ext cx="7744919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- allows the use of commercially available antisera and reference sera.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840" y="3698700"/>
            <a:ext cx="744881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1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3840" y="4302204"/>
            <a:ext cx="8872471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1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3840" y="4905432"/>
            <a:ext cx="6488755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 Other immunochemical methods available include: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" y="5239052"/>
            <a:ext cx="5297960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- Enzyme-linked Immunosorbent Assay (ELISA)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1040" y="5543802"/>
            <a:ext cx="3704218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- Radial Immunodiffusion (RID)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1040" y="5848602"/>
            <a:ext cx="3234276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000" smtClean="0">
                <a:solidFill>
                  <a:srgbClr val="000000"/>
                </a:solidFill>
                <a:latin typeface="Calibri" panose="020F0502020204030204" pitchFamily="34" charset="0"/>
              </a:rPr>
              <a:t>- Radioimmunoassay (RIA) </a:t>
            </a:r>
            <a:endParaRPr 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3840" y="6155718"/>
            <a:ext cx="7102718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 Antibodies used may be either monoclonal or polyclonal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53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5858" y="164211"/>
            <a:ext cx="8132449" cy="67710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4400" smtClean="0">
                <a:solidFill>
                  <a:srgbClr val="C00000"/>
                </a:solidFill>
                <a:latin typeface="Calibri" panose="020F0502020204030204" pitchFamily="34" charset="0"/>
              </a:rPr>
              <a:t>PREANALYTICAL CONSIDERATIONS </a:t>
            </a:r>
            <a:endParaRPr lang="en-US" sz="440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" y="749696"/>
            <a:ext cx="8348191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It is important to standardize conditions under which blood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" y="1103630"/>
            <a:ext cx="6130918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specimen are drawn &amp; prepared for analysis.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40" y="1502537"/>
            <a:ext cx="3806758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smtClean="0">
                <a:solidFill>
                  <a:srgbClr val="006FC0"/>
                </a:solidFill>
                <a:latin typeface="Calibri" panose="020F0502020204030204" pitchFamily="34" charset="0"/>
              </a:rPr>
              <a:t>Biological Variations: </a:t>
            </a:r>
            <a:endParaRPr lang="en-US" sz="32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" y="1922900"/>
            <a:ext cx="6005015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Age : cholesterol levels increase with age.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" y="2304557"/>
            <a:ext cx="8625657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Sex : women have lower level than men except in childhood &amp;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740" y="2658491"/>
            <a:ext cx="2366004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after early 50's.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840" y="2990357"/>
            <a:ext cx="841916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Season : cholesterol levels are slightly higher in cold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wether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40" y="3371081"/>
            <a:ext cx="823606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Food intake: daily intake of fat increases cholesterol levels.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740" y="3725545"/>
            <a:ext cx="8394085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Patients should be on their usual diet for 2wks and are neither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6740" y="4030345"/>
            <a:ext cx="3672585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gaining nor losing weight.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3840" y="4362211"/>
            <a:ext cx="7614551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Medical conditions: thyroid, liver, and kidney diseases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3840" y="4743211"/>
            <a:ext cx="8971847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Acute illness : It is recommended that lipoproteins measurement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740" y="5096916"/>
            <a:ext cx="776637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should be made no sooner than 8weeks after any form of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740" y="5402275"/>
            <a:ext cx="8519247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trauma or acute bacterial/viral infection and 3 - 4 months after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6740" y="5707075"/>
            <a:ext cx="169026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child birth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3840" y="6038941"/>
            <a:ext cx="718671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Life-style : higher in sedentary and poor diet habits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87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" y="185318"/>
            <a:ext cx="5904434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smtClean="0">
                <a:solidFill>
                  <a:srgbClr val="006FC0"/>
                </a:solidFill>
                <a:latin typeface="Calibri" panose="020F0502020204030204" pitchFamily="34" charset="0"/>
              </a:rPr>
              <a:t>Specimen Collection and Storage: </a:t>
            </a:r>
            <a:endParaRPr lang="en-US" sz="32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" y="606440"/>
            <a:ext cx="6899953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Patient should fast for 12hours before sampling.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1040" y="985345"/>
            <a:ext cx="6903286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FF0000"/>
                </a:solidFill>
                <a:latin typeface="Calibri" panose="020F0502020204030204" pitchFamily="34" charset="0"/>
              </a:rPr>
              <a:t>- The concentration of LDL-C/HDL-C declines after eating </a:t>
            </a:r>
            <a:endParaRPr lang="en-US" sz="21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40" y="1320625"/>
            <a:ext cx="792686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- Chylomicrons are cleared within 6 - 9hrs and their presence after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7857" y="1632077"/>
            <a:ext cx="2951033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12hrs fast is abnormal.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" y="1925948"/>
            <a:ext cx="1791604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Calibri" panose="020F0502020204030204" pitchFamily="34" charset="0"/>
              </a:rPr>
              <a:t> Posture: </a:t>
            </a:r>
            <a:endParaRPr lang="en-US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1040" y="2305510"/>
            <a:ext cx="822952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- Decreases of as much 10% in conc. of TC, LDL-C, HDL-C and apo-A-I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7857" y="2616962"/>
            <a:ext cx="6845226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and B, have been observed after 20 minutes recumbence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1040" y="2909014"/>
            <a:ext cx="8020555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- patient to be seated for 5min prior to sampling to prevent hemo-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7857" y="3220466"/>
            <a:ext cx="2025347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concentration.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840" y="3514337"/>
            <a:ext cx="842619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 Prolonged venous occlusion leads to increase in cholesterol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6740" y="3868801"/>
            <a:ext cx="2459564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Calibri" panose="020F0502020204030204" pitchFamily="34" charset="0"/>
              </a:rPr>
              <a:t>conc by 10 - 15% </a:t>
            </a:r>
            <a:endParaRPr lang="en-US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1040" y="4198572"/>
            <a:ext cx="688040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- Torniquet should not be for more than minutes or two.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40" y="4535947"/>
            <a:ext cx="1847954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Calibri" panose="020F0502020204030204" pitchFamily="34" charset="0"/>
              </a:rPr>
              <a:t> Exercise: </a:t>
            </a:r>
            <a:endParaRPr lang="en-US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1040" y="4914576"/>
            <a:ext cx="8545811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- Mild exercise produces a slight decrease in conc of cholesterol and TG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7857" y="5226685"/>
            <a:ext cx="4201410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that may persists for several days.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1040" y="5518686"/>
            <a:ext cx="767330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- Those who walk for about 4 hours each week have an average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87857" y="5830138"/>
            <a:ext cx="8242366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cholesterol conc. 5% lower and HDL-C conc 3.4% higher than inactive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87857" y="6098362"/>
            <a:ext cx="127150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persons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20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" y="134408"/>
            <a:ext cx="3011703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FF0000"/>
                </a:solidFill>
                <a:latin typeface="Calibri" panose="020F0502020204030204" pitchFamily="34" charset="0"/>
              </a:rPr>
              <a:t> Menstrual cycle: </a:t>
            </a:r>
            <a:endParaRPr lang="en-US" sz="27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1040" y="544322"/>
            <a:ext cx="811657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Calibri" panose="020F0502020204030204" pitchFamily="34" charset="0"/>
              </a:rPr>
              <a:t>- The plasma chol and TG conc tend to be highest at midcycle, </a:t>
            </a:r>
            <a:endParaRPr lang="en-US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7857" y="884174"/>
            <a:ext cx="5422722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the time of maximum estrogen secretion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40" y="1202690"/>
            <a:ext cx="7548016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The cyclical variation in cholesterol is not observed with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7857" y="1542542"/>
            <a:ext cx="2665425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anovulatory cycles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" y="1862878"/>
            <a:ext cx="1389717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FF0000"/>
                </a:solidFill>
                <a:latin typeface="Calibri" panose="020F0502020204030204" pitchFamily="34" charset="0"/>
              </a:rPr>
              <a:t> Diet: </a:t>
            </a:r>
            <a:endParaRPr lang="en-US" sz="27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1040" y="2272919"/>
            <a:ext cx="506001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A high fat diet increases serum TGs.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040" y="2638679"/>
            <a:ext cx="7381316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Ingestion of monounsaturated fat reduces cholesterol.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1040" y="3004439"/>
            <a:ext cx="784407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Plasma triglyceride conc is reduced when sucrose intake is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7857" y="3344063"/>
            <a:ext cx="1474496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reduced.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1040" y="3663061"/>
            <a:ext cx="846830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7857" y="4002913"/>
            <a:ext cx="381033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1040" y="4321429"/>
            <a:ext cx="8440521" cy="369332"/>
          </a:xfrm>
          <a:prstGeom prst="rect">
            <a:avLst/>
          </a:prstGeom>
          <a:solidFill>
            <a:srgbClr val="FFFF00"/>
          </a:solidFill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Individuals who eat many small meals throughout the day tend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87857" y="4661281"/>
            <a:ext cx="8067726" cy="369332"/>
          </a:xfrm>
          <a:prstGeom prst="rect">
            <a:avLst/>
          </a:prstGeom>
          <a:solidFill>
            <a:srgbClr val="FFFF00"/>
          </a:solidFill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to have conc. of total LDL and HDL-C that are lower than when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87857" y="4953660"/>
            <a:ext cx="713744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same type and amount of food is eaten in three meals.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" y="5272786"/>
            <a:ext cx="8467903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Large protein meals at lunch or in the evening also increase the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87857" y="5612587"/>
            <a:ext cx="6433134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serum cholesterol for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atleast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1 hour after a meal.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1040" y="5931103"/>
            <a:ext cx="8485606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In </a:t>
            </a:r>
            <a:r>
              <a:rPr lang="en-US" sz="2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vegeterian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individuals, conc. Of LDL &amp; VLDL-C are reduced by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87857" y="6270955"/>
            <a:ext cx="217987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37 % and 12%.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20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" y="127359"/>
            <a:ext cx="2147692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latin typeface="Calibri" panose="020F0502020204030204" pitchFamily="34" charset="0"/>
              </a:rPr>
              <a:t> Smoking: </a:t>
            </a:r>
            <a:endParaRPr lang="en-US" sz="30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1040" y="581835"/>
            <a:ext cx="8196923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The plasma cholesterol , triglyceride and LDL cholesterol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7857" y="950087"/>
            <a:ext cx="8292591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conc. are higher by about 3 %, 9.1 % and 1.7 % respectively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7857" y="1267079"/>
            <a:ext cx="4692771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in smokers than in non smokers.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040" y="1612059"/>
            <a:ext cx="8195339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HDL cholesterol is lower in smokers than in non smokers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" y="2011934"/>
            <a:ext cx="3481197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latin typeface="Calibri" panose="020F0502020204030204" pitchFamily="34" charset="0"/>
              </a:rPr>
              <a:t> Alcohol ingestion: </a:t>
            </a:r>
            <a:endParaRPr lang="en-US" sz="30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1040" y="2465880"/>
            <a:ext cx="8560020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When moderate amount of alcohol is ingested for 1wk, the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7857" y="2834132"/>
            <a:ext cx="7239484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serum TG conc is increased by more than 20mg/dL.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1040" y="3179112"/>
            <a:ext cx="8234299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Prolonged moderate ingestion may increase HDL-C conc,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7857" y="3547135"/>
            <a:ext cx="6866144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which is associated with reduced plasma conc of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7857" y="3864610"/>
            <a:ext cx="5749012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cholesterol ester transfer protein(CETP).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3840" y="4212844"/>
            <a:ext cx="3420618" cy="4616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latin typeface="Calibri" panose="020F0502020204030204" pitchFamily="34" charset="0"/>
              </a:rPr>
              <a:t> Plasma vs Serum: </a:t>
            </a:r>
            <a:endParaRPr lang="en-US" sz="30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1040" y="4666790"/>
            <a:ext cx="8362721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Either can be used when TC, TG and HDL-C are measured.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1040" y="5062755"/>
            <a:ext cx="7932224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Plasma is preferred when lipoprotein are measured by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87857" y="5431612"/>
            <a:ext cx="7061836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ultra-centrifugation and electrophoretic methods.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" y="5776592"/>
            <a:ext cx="8245329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- Serum can be used when it is necessary to store samples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87857" y="6144844"/>
            <a:ext cx="3219798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600" smtClean="0">
                <a:solidFill>
                  <a:srgbClr val="000000"/>
                </a:solidFill>
                <a:latin typeface="Calibri" panose="020F0502020204030204" pitchFamily="34" charset="0"/>
              </a:rPr>
              <a:t>for weeks or months. </a:t>
            </a:r>
            <a:endParaRPr lang="en-US" sz="2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07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640" y="139842"/>
            <a:ext cx="4401641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Calibri" panose="020F0502020204030204" pitchFamily="34" charset="0"/>
              </a:rPr>
              <a:t> Venous vs Capillary samples: </a:t>
            </a:r>
            <a:endParaRPr lang="en-US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4840" y="519001"/>
            <a:ext cx="8295208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- Measurements in the capillary samples seem to be little lower than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1352" y="830453"/>
            <a:ext cx="2253760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venous samples.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" y="1124600"/>
            <a:ext cx="2719682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Calibri" panose="020F0502020204030204" pitchFamily="34" charset="0"/>
              </a:rPr>
              <a:t> Anticoagulants: </a:t>
            </a:r>
            <a:endParaRPr lang="en-US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" y="1503505"/>
            <a:ext cx="8699579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- Some anticoagulants such as citrate exert large osmotic effect resulting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1352" y="1814728"/>
            <a:ext cx="6834641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in falsely low plasma lipid and lipoprotein concentration.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4840" y="2107390"/>
            <a:ext cx="8553382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- Heparin: because of its high M.W can alter electrophoretic mobility of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1352" y="2418842"/>
            <a:ext cx="1810879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lipoproteins.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840" y="2710894"/>
            <a:ext cx="8418331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- EDTA is preferred anticoagulant even though TC and TG conc in EDTA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1352" y="3022346"/>
            <a:ext cx="450553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plasma are 3 % lower than in serum.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4840" y="3314122"/>
            <a:ext cx="8113775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EDTA inhibits </a:t>
            </a:r>
            <a:r>
              <a:rPr lang="en-US" sz="2100" dirty="0">
                <a:solidFill>
                  <a:srgbClr val="000000"/>
                </a:solidFill>
                <a:latin typeface="Calibri" panose="020F0502020204030204" pitchFamily="34" charset="0"/>
              </a:rPr>
              <a:t>o</a:t>
            </a:r>
            <a:r>
              <a:rPr lang="en-US" sz="21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xidation of lipids and proteolysis of </a:t>
            </a:r>
            <a:r>
              <a:rPr lang="en-US" sz="21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apolipoprotein</a:t>
            </a:r>
            <a:r>
              <a:rPr lang="en-US" sz="21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sz="21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840" y="3649932"/>
            <a:ext cx="802691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- TC values of EDTA plasma should be multiplied by 1.03 to make it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1352" y="3961384"/>
            <a:ext cx="3653798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comparable to serum values.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640" y="4255531"/>
            <a:ext cx="1788042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Calibri" panose="020F0502020204030204" pitchFamily="34" charset="0"/>
              </a:rPr>
              <a:t> Storage: </a:t>
            </a:r>
            <a:endParaRPr lang="en-US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840" y="4634436"/>
            <a:ext cx="53606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1352" y="4677664"/>
            <a:ext cx="7387138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TC, TG, HDL-C can be satisfactorily analyzed in frozen samples.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4840" y="4969440"/>
            <a:ext cx="536233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1352" y="5012715"/>
            <a:ext cx="6820211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Apolipoproteins can also be measured in frozen samples.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4840" y="5305377"/>
            <a:ext cx="53606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1352" y="5334508"/>
            <a:ext cx="7745575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Serum or plasma must be stored at - 70 o C if stored for long time.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4840" y="5640606"/>
            <a:ext cx="536064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1352" y="5683834"/>
            <a:ext cx="8292605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For short time storage ( upto a month or two ) the sample can be kept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1352" y="5937961"/>
            <a:ext cx="1181531" cy="32316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100" smtClean="0">
                <a:solidFill>
                  <a:srgbClr val="000000"/>
                </a:solidFill>
                <a:latin typeface="Calibri" panose="020F0502020204030204" pitchFamily="34" charset="0"/>
              </a:rPr>
              <a:t>at - 2 o . </a:t>
            </a:r>
            <a:endParaRPr lang="en-US" sz="2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73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5661" y="94640"/>
            <a:ext cx="6312574" cy="600164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900" smtClean="0">
                <a:solidFill>
                  <a:srgbClr val="C00000"/>
                </a:solidFill>
                <a:latin typeface="Calibri" panose="020F0502020204030204" pitchFamily="34" charset="0"/>
              </a:rPr>
              <a:t>ANALYTICAL METHODOLOGY </a:t>
            </a:r>
            <a:endParaRPr lang="en-US" sz="390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" y="572516"/>
            <a:ext cx="238125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6FC0"/>
                </a:solidFill>
                <a:latin typeface="Calibri" panose="020F0502020204030204" pitchFamily="34" charset="0"/>
              </a:rPr>
              <a:t>TOTAL CHOLESTEROL: </a:t>
            </a:r>
            <a:endParaRPr lang="en-US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" y="811403"/>
            <a:ext cx="5765622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 Chemical Method: via Liebermann-Burchardt Reaction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840" y="1542923"/>
            <a:ext cx="46101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740" y="1578356"/>
            <a:ext cx="2177796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Enzymatic Method: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040" y="1815148"/>
            <a:ext cx="3247758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1500" smtClean="0">
                <a:solidFill>
                  <a:srgbClr val="000000"/>
                </a:solidFill>
                <a:latin typeface="Calibri" panose="020F0502020204030204" pitchFamily="34" charset="0"/>
              </a:rPr>
              <a:t>- Cholesterol oxidase (Routine Lab) </a:t>
            </a:r>
            <a:endParaRPr lang="en-US" sz="15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40" y="2045567"/>
            <a:ext cx="4126519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3840" y="2320544"/>
            <a:ext cx="5941238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840" y="2630297"/>
            <a:ext cx="1727225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6FC0"/>
                </a:solidFill>
                <a:latin typeface="Calibri" panose="020F0502020204030204" pitchFamily="34" charset="0"/>
              </a:rPr>
              <a:t>TRIGLYCERIDE: </a:t>
            </a:r>
            <a:endParaRPr lang="en-US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3840" y="2869184"/>
            <a:ext cx="2369134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 Chemical Method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1040" y="3141408"/>
            <a:ext cx="2778696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1500" smtClean="0">
                <a:solidFill>
                  <a:srgbClr val="000000"/>
                </a:solidFill>
                <a:latin typeface="Calibri" panose="020F0502020204030204" pitchFamily="34" charset="0"/>
              </a:rPr>
              <a:t>- Van Handel and Zilversmith </a:t>
            </a:r>
            <a:endParaRPr lang="en-US" sz="15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40" y="3372104"/>
            <a:ext cx="46101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740" y="3407537"/>
            <a:ext cx="2116531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Enzymatic Method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" y="3644053"/>
            <a:ext cx="1847372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1500" smtClean="0">
                <a:solidFill>
                  <a:srgbClr val="000000"/>
                </a:solidFill>
                <a:latin typeface="Calibri" panose="020F0502020204030204" pitchFamily="34" charset="0"/>
              </a:rPr>
              <a:t>- Glycerol Kinase </a:t>
            </a:r>
            <a:endParaRPr lang="en-US" sz="15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3840" y="3875278"/>
            <a:ext cx="4126789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3840" y="4185031"/>
            <a:ext cx="1781404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6FC0"/>
                </a:solidFill>
                <a:latin typeface="Calibri" panose="020F0502020204030204" pitchFamily="34" charset="0"/>
              </a:rPr>
              <a:t>LIPOPROTEINS: </a:t>
            </a:r>
            <a:endParaRPr lang="en-US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3840" y="4423918"/>
            <a:ext cx="2863317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 Polyanion Precipitation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3840" y="4698238"/>
            <a:ext cx="215265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 Electrophoresis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3840" y="4972558"/>
            <a:ext cx="2559939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 Ultra-centrifugation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3840" y="5247259"/>
            <a:ext cx="2420341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t> Immunochemistry </a:t>
            </a:r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3840" y="5556961"/>
            <a:ext cx="2083156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mtClean="0">
                <a:solidFill>
                  <a:srgbClr val="006FC0"/>
                </a:solidFill>
                <a:latin typeface="Calibri" panose="020F0502020204030204" pitchFamily="34" charset="0"/>
              </a:rPr>
              <a:t>OTHER METHODS: </a:t>
            </a:r>
            <a:endParaRPr lang="en-US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1040" y="5793753"/>
            <a:ext cx="2169338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1500" smtClean="0">
                <a:solidFill>
                  <a:srgbClr val="000000"/>
                </a:solidFill>
                <a:latin typeface="Calibri" panose="020F0502020204030204" pitchFamily="34" charset="0"/>
              </a:rPr>
              <a:t>- Mass Spectrometry </a:t>
            </a:r>
            <a:endParaRPr lang="en-US" sz="15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1040" y="6022353"/>
            <a:ext cx="1965312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1500" smtClean="0">
                <a:solidFill>
                  <a:srgbClr val="000000"/>
                </a:solidFill>
                <a:latin typeface="Calibri" panose="020F0502020204030204" pitchFamily="34" charset="0"/>
              </a:rPr>
              <a:t>- Chromatography </a:t>
            </a:r>
            <a:endParaRPr lang="en-US" sz="15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1040" y="6250953"/>
            <a:ext cx="2154288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1500" smtClean="0">
                <a:solidFill>
                  <a:srgbClr val="000000"/>
                </a:solidFill>
                <a:latin typeface="Calibri" panose="020F0502020204030204" pitchFamily="34" charset="0"/>
              </a:rPr>
              <a:t>- Homogenous assay </a:t>
            </a:r>
            <a:endParaRPr lang="en-US" sz="15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0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08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48789" y="79883"/>
            <a:ext cx="5025059" cy="600164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900" smtClean="0">
                <a:solidFill>
                  <a:srgbClr val="C00000"/>
                </a:solidFill>
                <a:latin typeface="Calibri" panose="020F0502020204030204" pitchFamily="34" charset="0"/>
              </a:rPr>
              <a:t>Cholesterol Estimation </a:t>
            </a:r>
            <a:endParaRPr lang="en-US" sz="390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" y="606425"/>
            <a:ext cx="4028930" cy="4924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3200" smtClean="0">
                <a:solidFill>
                  <a:srgbClr val="006FC0"/>
                </a:solidFill>
                <a:latin typeface="Calibri" panose="020F0502020204030204" pitchFamily="34" charset="0"/>
              </a:rPr>
              <a:t>CHEMICAL METHODS: </a:t>
            </a:r>
            <a:endParaRPr lang="en-US" sz="32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40" y="1608004"/>
            <a:ext cx="2971096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-</a:t>
            </a:r>
            <a:endParaRPr lang="en-US" sz="27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8545" y="2070227"/>
            <a:ext cx="6063056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25727" y="2442076"/>
            <a:ext cx="7626147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3594" y="2530521"/>
            <a:ext cx="7458351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- Liebermann-</a:t>
            </a:r>
            <a:r>
              <a:rPr lang="en-US" sz="2700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Burchardt</a:t>
            </a:r>
            <a:r>
              <a:rPr lang="en-US" sz="27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Reaction (L-B Reaction): </a:t>
            </a:r>
            <a:endParaRPr lang="en-US" sz="27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8545" y="3794125"/>
            <a:ext cx="7960513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Cholesterol + Sulfuric acid + Acetic anhydride =&gt; bluish green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8545" y="4123309"/>
            <a:ext cx="1382878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solution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58545" y="5484571"/>
            <a:ext cx="7335063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66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56000" y="1778000"/>
            <a:ext cx="1358900" cy="127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870200" y="2082800"/>
            <a:ext cx="1308100" cy="127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2755900"/>
            <a:ext cx="787400" cy="12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" y="111404"/>
            <a:ext cx="3443760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6FC0"/>
                </a:solidFill>
                <a:latin typeface="Calibri" panose="020F0502020204030204" pitchFamily="34" charset="0"/>
              </a:rPr>
              <a:t>ENZYMATIC METHOD: </a:t>
            </a:r>
            <a:endParaRPr lang="en-US" sz="2700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" y="470218"/>
            <a:ext cx="7929423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i="1" smtClean="0">
                <a:solidFill>
                  <a:srgbClr val="006FC0"/>
                </a:solidFill>
                <a:latin typeface="Calibri" panose="020F0502020204030204" pitchFamily="34" charset="0"/>
              </a:rPr>
              <a:t> Cholesterol Oxidase Method (Routine Lab - Assay of </a:t>
            </a:r>
            <a:endParaRPr lang="en-US" sz="2700" i="1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540" y="852551"/>
            <a:ext cx="1492339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i="1" smtClean="0">
                <a:solidFill>
                  <a:srgbClr val="006FC0"/>
                </a:solidFill>
                <a:latin typeface="Calibri" panose="020F0502020204030204" pitchFamily="34" charset="0"/>
              </a:rPr>
              <a:t>Choice): </a:t>
            </a:r>
            <a:endParaRPr lang="en-US" sz="2700" i="1">
              <a:solidFill>
                <a:srgbClr val="006FC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640" y="1210882"/>
            <a:ext cx="2023834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 Principle: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2345" y="1644269"/>
            <a:ext cx="6260012" cy="30777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Cholesterol ester + H 2 0 cholesterol esterase -&gt; Free </a:t>
            </a:r>
            <a:r>
              <a:rPr lang="en-US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cholesterol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2345" y="1949069"/>
            <a:ext cx="6554742" cy="20005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1300" smtClean="0">
                <a:solidFill>
                  <a:srgbClr val="000000"/>
                </a:solidFill>
                <a:latin typeface="Calibri" panose="020F0502020204030204" pitchFamily="34" charset="0"/>
              </a:rPr>
              <a:t>Free Cholesterol cholesterol oxidase -&gt; 4 cholestene-3-one + H 2 0 2 </a:t>
            </a:r>
            <a:endParaRPr 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840" y="2230247"/>
            <a:ext cx="2899512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Calibri" panose="020F0502020204030204" pitchFamily="34" charset="0"/>
              </a:rPr>
              <a:t>- Trinders Reaction: </a:t>
            </a:r>
            <a:endParaRPr lang="en-US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82345" y="2620010"/>
            <a:ext cx="727129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H 2 0 2 + 4-aminophenazone peroxidase -&gt; 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Quinoneimine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dye (red) + H 2 O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840" y="2900807"/>
            <a:ext cx="4028186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Read at 500nm wavelength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4840" y="3266567"/>
            <a:ext cx="712078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Linear up to 600 - 700mg/dL (15.54 - 18.13mmol/L)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640" y="3634677"/>
            <a:ext cx="8127797" cy="4154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700" smtClean="0">
                <a:solidFill>
                  <a:srgbClr val="000000"/>
                </a:solidFill>
                <a:latin typeface="Calibri" panose="020F0502020204030204" pitchFamily="34" charset="0"/>
              </a:rPr>
              <a:t> Advantages (in comparison to the Chemical Method): </a:t>
            </a:r>
            <a:endParaRPr lang="en-US" sz="27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840" y="4044061"/>
            <a:ext cx="55046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1352" y="4091305"/>
            <a:ext cx="2929738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Precise and accurate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4840" y="4409821"/>
            <a:ext cx="55046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1352" y="4457065"/>
            <a:ext cx="6410833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Lesser interferences - bilirubin, ascorbic acid, Hb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4840" y="4775581"/>
            <a:ext cx="55046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1352" y="4822825"/>
            <a:ext cx="337505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Smaller sample quantity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4840" y="5141722"/>
            <a:ext cx="55046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1352" y="5188966"/>
            <a:ext cx="6694932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Rapid; does not require preliminary extraction step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4840" y="5507431"/>
            <a:ext cx="550469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1352" y="5554675"/>
            <a:ext cx="8313471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Can be used to measure unesterified cholesterol by omitting de-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1352" y="5847283"/>
            <a:ext cx="2601163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esterification step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4840" y="6165799"/>
            <a:ext cx="7183806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r>
              <a:rPr lang="en-US" sz="2400" smtClean="0">
                <a:solidFill>
                  <a:srgbClr val="000000"/>
                </a:solidFill>
                <a:latin typeface="Calibri" panose="020F0502020204030204" pitchFamily="34" charset="0"/>
              </a:rPr>
              <a:t>- Mild reagents; better suited for automated analysers </a:t>
            </a: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45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4220</TotalTime>
  <Words>2151</Words>
  <Application>Microsoft Office PowerPoint</Application>
  <PresentationFormat>On-screen Show (4:3)</PresentationFormat>
  <Paragraphs>340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(C)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13</cp:revision>
  <dcterms:created xsi:type="dcterms:W3CDTF">2021-05-06T13:56:03Z</dcterms:created>
  <dcterms:modified xsi:type="dcterms:W3CDTF">2021-05-18T08:37:34Z</dcterms:modified>
</cp:coreProperties>
</file>