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73"/>
  </p:notesMasterIdLst>
  <p:sldIdLst>
    <p:sldId id="256" r:id="rId2"/>
    <p:sldId id="443" r:id="rId3"/>
    <p:sldId id="395" r:id="rId4"/>
    <p:sldId id="448" r:id="rId5"/>
    <p:sldId id="381" r:id="rId6"/>
    <p:sldId id="383" r:id="rId7"/>
    <p:sldId id="446" r:id="rId8"/>
    <p:sldId id="444" r:id="rId9"/>
    <p:sldId id="409" r:id="rId10"/>
    <p:sldId id="410" r:id="rId11"/>
    <p:sldId id="412" r:id="rId12"/>
    <p:sldId id="414" r:id="rId13"/>
    <p:sldId id="451" r:id="rId14"/>
    <p:sldId id="452" r:id="rId15"/>
    <p:sldId id="453" r:id="rId16"/>
    <p:sldId id="454" r:id="rId17"/>
    <p:sldId id="455" r:id="rId18"/>
    <p:sldId id="456" r:id="rId19"/>
    <p:sldId id="457" r:id="rId20"/>
    <p:sldId id="458" r:id="rId21"/>
    <p:sldId id="459" r:id="rId22"/>
    <p:sldId id="460" r:id="rId23"/>
    <p:sldId id="461" r:id="rId24"/>
    <p:sldId id="462" r:id="rId25"/>
    <p:sldId id="463" r:id="rId26"/>
    <p:sldId id="464" r:id="rId27"/>
    <p:sldId id="466" r:id="rId28"/>
    <p:sldId id="479" r:id="rId29"/>
    <p:sldId id="467" r:id="rId30"/>
    <p:sldId id="468" r:id="rId31"/>
    <p:sldId id="469" r:id="rId32"/>
    <p:sldId id="480" r:id="rId33"/>
    <p:sldId id="481" r:id="rId34"/>
    <p:sldId id="470" r:id="rId35"/>
    <p:sldId id="471" r:id="rId36"/>
    <p:sldId id="532" r:id="rId37"/>
    <p:sldId id="472" r:id="rId38"/>
    <p:sldId id="474" r:id="rId39"/>
    <p:sldId id="483" r:id="rId40"/>
    <p:sldId id="533" r:id="rId41"/>
    <p:sldId id="484" r:id="rId42"/>
    <p:sldId id="487" r:id="rId43"/>
    <p:sldId id="534" r:id="rId44"/>
    <p:sldId id="488" r:id="rId45"/>
    <p:sldId id="489" r:id="rId46"/>
    <p:sldId id="490" r:id="rId47"/>
    <p:sldId id="491" r:id="rId48"/>
    <p:sldId id="492" r:id="rId49"/>
    <p:sldId id="493" r:id="rId50"/>
    <p:sldId id="494" r:id="rId51"/>
    <p:sldId id="495" r:id="rId52"/>
    <p:sldId id="496" r:id="rId53"/>
    <p:sldId id="497" r:id="rId54"/>
    <p:sldId id="498" r:id="rId55"/>
    <p:sldId id="499" r:id="rId56"/>
    <p:sldId id="500" r:id="rId57"/>
    <p:sldId id="501" r:id="rId58"/>
    <p:sldId id="502" r:id="rId59"/>
    <p:sldId id="535" r:id="rId60"/>
    <p:sldId id="526" r:id="rId61"/>
    <p:sldId id="527" r:id="rId62"/>
    <p:sldId id="528" r:id="rId63"/>
    <p:sldId id="536" r:id="rId64"/>
    <p:sldId id="529" r:id="rId65"/>
    <p:sldId id="530" r:id="rId66"/>
    <p:sldId id="531" r:id="rId67"/>
    <p:sldId id="504" r:id="rId68"/>
    <p:sldId id="517" r:id="rId69"/>
    <p:sldId id="521" r:id="rId70"/>
    <p:sldId id="522" r:id="rId71"/>
    <p:sldId id="524" r:id="rId7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33"/>
    <a:srgbClr val="FF00FF"/>
    <a:srgbClr val="CCFF66"/>
    <a:srgbClr val="FF0066"/>
    <a:srgbClr val="9933FF"/>
    <a:srgbClr val="66FFFF"/>
    <a:srgbClr val="FF99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15" autoAdjust="0"/>
    <p:restoredTop sz="93432" autoAdjust="0"/>
  </p:normalViewPr>
  <p:slideViewPr>
    <p:cSldViewPr showGuides="1">
      <p:cViewPr varScale="1">
        <p:scale>
          <a:sx n="89" d="100"/>
          <a:sy n="89" d="100"/>
        </p:scale>
        <p:origin x="941" y="77"/>
      </p:cViewPr>
      <p:guideLst>
        <p:guide orient="horz" pos="2160"/>
        <p:guide pos="28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97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E3A431-36C9-48DD-ACC2-738C73F686AB}" type="datetimeFigureOut">
              <a:rPr lang="en-US" smtClean="0"/>
              <a:t>12-Mar-22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6E8F7-2400-4197-851E-9828E3AFB751}" type="slidenum">
              <a:rPr lang="en-US" smtClean="0"/>
              <a:t>‹#›</a:t>
            </a:fld>
            <a:endParaRPr lang="en-US"/>
          </a:p>
        </p:txBody>
      </p:sp>
    </p:spTree>
    <p:extLst>
      <p:ext uri="{BB962C8B-B14F-4D97-AF65-F5344CB8AC3E}">
        <p14:creationId xmlns:p14="http://schemas.microsoft.com/office/powerpoint/2010/main" val="1090361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DA5B158-6510-4DF1-8A26-1E92A89F4705}" type="slidenum">
              <a:rPr lang="en-US" smtClean="0"/>
              <a:pPr>
                <a:defRPr/>
              </a:pPr>
              <a:t>‹#›</a:t>
            </a:fld>
            <a:endParaRPr lang="en-US"/>
          </a:p>
        </p:txBody>
      </p:sp>
    </p:spTree>
    <p:extLst>
      <p:ext uri="{BB962C8B-B14F-4D97-AF65-F5344CB8AC3E}">
        <p14:creationId xmlns:p14="http://schemas.microsoft.com/office/powerpoint/2010/main" val="371588622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A392C2-D63F-4315-AD86-F1074DDA7F45}" type="slidenum">
              <a:rPr lang="en-US" smtClean="0"/>
              <a:pPr>
                <a:defRPr/>
              </a:pPr>
              <a:t>‹#›</a:t>
            </a:fld>
            <a:endParaRPr lang="en-US"/>
          </a:p>
        </p:txBody>
      </p:sp>
    </p:spTree>
    <p:extLst>
      <p:ext uri="{BB962C8B-B14F-4D97-AF65-F5344CB8AC3E}">
        <p14:creationId xmlns:p14="http://schemas.microsoft.com/office/powerpoint/2010/main" val="806851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A392C2-D63F-4315-AD86-F1074DDA7F45}"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1803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A392C2-D63F-4315-AD86-F1074DDA7F45}" type="slidenum">
              <a:rPr lang="en-US" smtClean="0"/>
              <a:pPr>
                <a:defRPr/>
              </a:pPr>
              <a:t>‹#›</a:t>
            </a:fld>
            <a:endParaRPr lang="en-US"/>
          </a:p>
        </p:txBody>
      </p:sp>
    </p:spTree>
    <p:extLst>
      <p:ext uri="{BB962C8B-B14F-4D97-AF65-F5344CB8AC3E}">
        <p14:creationId xmlns:p14="http://schemas.microsoft.com/office/powerpoint/2010/main" val="2763409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A392C2-D63F-4315-AD86-F1074DDA7F45}"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5651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A392C2-D63F-4315-AD86-F1074DDA7F45}" type="slidenum">
              <a:rPr lang="en-US" smtClean="0"/>
              <a:pPr>
                <a:defRPr/>
              </a:pPr>
              <a:t>‹#›</a:t>
            </a:fld>
            <a:endParaRPr lang="en-US"/>
          </a:p>
        </p:txBody>
      </p:sp>
    </p:spTree>
    <p:extLst>
      <p:ext uri="{BB962C8B-B14F-4D97-AF65-F5344CB8AC3E}">
        <p14:creationId xmlns:p14="http://schemas.microsoft.com/office/powerpoint/2010/main" val="3714335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7166200-5F5C-4CD5-9FFD-5082196D446E}" type="slidenum">
              <a:rPr lang="en-US" smtClean="0"/>
              <a:pPr>
                <a:defRPr/>
              </a:pPr>
              <a:t>‹#›</a:t>
            </a:fld>
            <a:endParaRPr lang="en-US"/>
          </a:p>
        </p:txBody>
      </p:sp>
    </p:spTree>
    <p:extLst>
      <p:ext uri="{BB962C8B-B14F-4D97-AF65-F5344CB8AC3E}">
        <p14:creationId xmlns:p14="http://schemas.microsoft.com/office/powerpoint/2010/main" val="307155879"/>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3245121-9214-443B-A83F-A058CC999F9D}" type="slidenum">
              <a:rPr lang="en-US" smtClean="0"/>
              <a:pPr>
                <a:defRPr/>
              </a:pPr>
              <a:t>‹#›</a:t>
            </a:fld>
            <a:endParaRPr lang="en-US"/>
          </a:p>
        </p:txBody>
      </p:sp>
    </p:spTree>
    <p:extLst>
      <p:ext uri="{BB962C8B-B14F-4D97-AF65-F5344CB8AC3E}">
        <p14:creationId xmlns:p14="http://schemas.microsoft.com/office/powerpoint/2010/main" val="287415180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BCFA1A2-8AD9-40A2-963B-CB01D5BB7BFC}" type="slidenum">
              <a:rPr lang="en-US" smtClean="0"/>
              <a:pPr>
                <a:defRPr/>
              </a:pPr>
              <a:t>‹#›</a:t>
            </a:fld>
            <a:endParaRPr lang="en-US"/>
          </a:p>
        </p:txBody>
      </p:sp>
    </p:spTree>
    <p:extLst>
      <p:ext uri="{BB962C8B-B14F-4D97-AF65-F5344CB8AC3E}">
        <p14:creationId xmlns:p14="http://schemas.microsoft.com/office/powerpoint/2010/main" val="205976276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2806819-A00C-4142-9FD4-A7D9B356EC44}" type="slidenum">
              <a:rPr lang="en-US" smtClean="0"/>
              <a:pPr>
                <a:defRPr/>
              </a:pPr>
              <a:t>‹#›</a:t>
            </a:fld>
            <a:endParaRPr lang="en-US"/>
          </a:p>
        </p:txBody>
      </p:sp>
    </p:spTree>
    <p:extLst>
      <p:ext uri="{BB962C8B-B14F-4D97-AF65-F5344CB8AC3E}">
        <p14:creationId xmlns:p14="http://schemas.microsoft.com/office/powerpoint/2010/main" val="230487375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8803920-5654-4AEB-BCBF-5F7E6D24176F}" type="slidenum">
              <a:rPr lang="en-US" smtClean="0"/>
              <a:pPr>
                <a:defRPr/>
              </a:pPr>
              <a:t>‹#›</a:t>
            </a:fld>
            <a:endParaRPr lang="en-US"/>
          </a:p>
        </p:txBody>
      </p:sp>
    </p:spTree>
    <p:extLst>
      <p:ext uri="{BB962C8B-B14F-4D97-AF65-F5344CB8AC3E}">
        <p14:creationId xmlns:p14="http://schemas.microsoft.com/office/powerpoint/2010/main" val="123409358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BFFB32E-59B5-4FC8-8438-119EC36B1D8F}" type="slidenum">
              <a:rPr lang="en-US" smtClean="0"/>
              <a:pPr>
                <a:defRPr/>
              </a:pPr>
              <a:t>‹#›</a:t>
            </a:fld>
            <a:endParaRPr lang="en-US"/>
          </a:p>
        </p:txBody>
      </p:sp>
    </p:spTree>
    <p:extLst>
      <p:ext uri="{BB962C8B-B14F-4D97-AF65-F5344CB8AC3E}">
        <p14:creationId xmlns:p14="http://schemas.microsoft.com/office/powerpoint/2010/main" val="170144510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4FEA165-E9B6-4790-BF28-33011C5B9694}" type="slidenum">
              <a:rPr lang="en-US" smtClean="0"/>
              <a:pPr>
                <a:defRPr/>
              </a:pPr>
              <a:t>‹#›</a:t>
            </a:fld>
            <a:endParaRPr lang="en-US"/>
          </a:p>
        </p:txBody>
      </p:sp>
    </p:spTree>
    <p:extLst>
      <p:ext uri="{BB962C8B-B14F-4D97-AF65-F5344CB8AC3E}">
        <p14:creationId xmlns:p14="http://schemas.microsoft.com/office/powerpoint/2010/main" val="4127517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E233B22-AAA4-403D-834E-2BC5C4C55080}" type="slidenum">
              <a:rPr lang="en-US" smtClean="0"/>
              <a:pPr>
                <a:defRPr/>
              </a:pPr>
              <a:t>‹#›</a:t>
            </a:fld>
            <a:endParaRPr lang="en-US"/>
          </a:p>
        </p:txBody>
      </p:sp>
    </p:spTree>
    <p:extLst>
      <p:ext uri="{BB962C8B-B14F-4D97-AF65-F5344CB8AC3E}">
        <p14:creationId xmlns:p14="http://schemas.microsoft.com/office/powerpoint/2010/main" val="242768098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39D3CC9-D0BE-475A-B86B-3C15989F4809}" type="slidenum">
              <a:rPr lang="en-US" smtClean="0"/>
              <a:pPr>
                <a:defRPr/>
              </a:pPr>
              <a:t>‹#›</a:t>
            </a:fld>
            <a:endParaRPr lang="en-US"/>
          </a:p>
        </p:txBody>
      </p:sp>
    </p:spTree>
    <p:extLst>
      <p:ext uri="{BB962C8B-B14F-4D97-AF65-F5344CB8AC3E}">
        <p14:creationId xmlns:p14="http://schemas.microsoft.com/office/powerpoint/2010/main" val="403439583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0861FDA-9A58-43DE-9298-CDF736EEE6C2}" type="slidenum">
              <a:rPr lang="en-US" smtClean="0"/>
              <a:pPr>
                <a:defRPr/>
              </a:pPr>
              <a:t>‹#›</a:t>
            </a:fld>
            <a:endParaRPr lang="en-US"/>
          </a:p>
        </p:txBody>
      </p:sp>
    </p:spTree>
    <p:extLst>
      <p:ext uri="{BB962C8B-B14F-4D97-AF65-F5344CB8AC3E}">
        <p14:creationId xmlns:p14="http://schemas.microsoft.com/office/powerpoint/2010/main" val="292990081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1DA392C2-D63F-4315-AD86-F1074DDA7F45}" type="slidenum">
              <a:rPr lang="en-US" smtClean="0"/>
              <a:pPr>
                <a:defRPr/>
              </a:pPr>
              <a:t>‹#›</a:t>
            </a:fld>
            <a:endParaRPr lang="en-US"/>
          </a:p>
        </p:txBody>
      </p:sp>
    </p:spTree>
    <p:extLst>
      <p:ext uri="{BB962C8B-B14F-4D97-AF65-F5344CB8AC3E}">
        <p14:creationId xmlns:p14="http://schemas.microsoft.com/office/powerpoint/2010/main" val="295277015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anim calcmode="lin" valueType="num">
                                      <p:cBhvr>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500"/>
                                        <p:tgtEl>
                                          <p:spTgt spid="3">
                                            <p:txEl>
                                              <p:pRg st="4" end="4"/>
                                            </p:txEl>
                                          </p:spTgt>
                                        </p:tgtEl>
                                      </p:cBhvr>
                                    </p:animEffect>
                                    <p:anim calcmode="lin" valueType="num">
                                      <p:cBhvr>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thmar.habeeb.12@ucl.ac.uk" TargetMode="External"/><Relationship Id="rId2" Type="http://schemas.openxmlformats.org/officeDocument/2006/relationships/hyperlink" Target="mailto:athmar1978@yahoo.com"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838200" y="838200"/>
            <a:ext cx="7391400" cy="5693866"/>
          </a:xfrm>
          <a:prstGeom prst="rect">
            <a:avLst/>
          </a:prstGeom>
          <a:solidFill>
            <a:schemeClr val="bg1"/>
          </a:solidFill>
          <a:ln w="12700" cap="sq">
            <a:noFill/>
            <a:miter lim="800000"/>
            <a:headEnd type="none" w="sm" len="sm"/>
            <a:tailEnd type="none" w="sm" len="sm"/>
          </a:ln>
          <a:effectLst/>
        </p:spPr>
        <p:txBody>
          <a:bodyPr wrap="square">
            <a:spAutoFit/>
          </a:bodyPr>
          <a:lstStyle/>
          <a:p>
            <a:pPr algn="ctr"/>
            <a:r>
              <a:rPr lang="en-US" sz="4800" dirty="0"/>
              <a:t>Dosage Form Design</a:t>
            </a:r>
          </a:p>
          <a:p>
            <a:pPr algn="ctr"/>
            <a:endParaRPr lang="en-US" sz="4400" dirty="0"/>
          </a:p>
          <a:p>
            <a:pPr algn="ctr"/>
            <a:endParaRPr lang="en-US" sz="4400" dirty="0"/>
          </a:p>
          <a:p>
            <a:pPr algn="ctr"/>
            <a:r>
              <a:rPr lang="en-US" sz="2800" dirty="0" smtClean="0"/>
              <a:t>Chapter 1</a:t>
            </a:r>
            <a:endParaRPr lang="en-US" sz="2800" dirty="0" smtClean="0"/>
          </a:p>
          <a:p>
            <a:pPr algn="ctr"/>
            <a:r>
              <a:rPr lang="en-US" sz="2800" dirty="0" smtClean="0"/>
              <a:t>Dr</a:t>
            </a:r>
            <a:r>
              <a:rPr lang="en-US" sz="2800" dirty="0"/>
              <a:t>. </a:t>
            </a:r>
            <a:r>
              <a:rPr lang="en-US" sz="2800" dirty="0" err="1"/>
              <a:t>Athmar</a:t>
            </a:r>
            <a:r>
              <a:rPr lang="en-US" sz="2800" dirty="0"/>
              <a:t> </a:t>
            </a:r>
            <a:r>
              <a:rPr lang="en-US" sz="2800" dirty="0" err="1"/>
              <a:t>Dhahir</a:t>
            </a:r>
            <a:r>
              <a:rPr lang="en-US" sz="2800" dirty="0"/>
              <a:t> Habeeb</a:t>
            </a:r>
          </a:p>
          <a:p>
            <a:pPr algn="ctr"/>
            <a:r>
              <a:rPr lang="en-US" sz="2800" dirty="0"/>
              <a:t>PhD in Industrial pharmacy and drug delivery</a:t>
            </a:r>
          </a:p>
          <a:p>
            <a:pPr algn="ctr"/>
            <a:r>
              <a:rPr lang="en-US" sz="2400" dirty="0" smtClean="0">
                <a:hlinkClick r:id="rId2"/>
              </a:rPr>
              <a:t>athmar1978@uomustansiriyah.edu.iq</a:t>
            </a:r>
          </a:p>
          <a:p>
            <a:pPr algn="ctr"/>
            <a:r>
              <a:rPr lang="en-US" sz="2400" dirty="0" smtClean="0">
                <a:hlinkClick r:id="rId2"/>
              </a:rPr>
              <a:t>athmar1978@yahoo.com</a:t>
            </a:r>
            <a:endParaRPr lang="en-US" sz="2400" dirty="0"/>
          </a:p>
          <a:p>
            <a:pPr algn="ctr"/>
            <a:r>
              <a:rPr lang="en-US" sz="2400" u="sng" dirty="0"/>
              <a:t>a</a:t>
            </a:r>
            <a:r>
              <a:rPr lang="en-US" sz="2400" u="sng" dirty="0">
                <a:hlinkClick r:id="rId3"/>
              </a:rPr>
              <a:t>th</a:t>
            </a:r>
            <a:r>
              <a:rPr lang="en-US" sz="2400" dirty="0">
                <a:hlinkClick r:id="rId3"/>
              </a:rPr>
              <a:t>mar.habeeb.12@ucl.ac.uk</a:t>
            </a:r>
            <a:endParaRPr lang="en-US" sz="2400" dirty="0"/>
          </a:p>
          <a:p>
            <a:pPr algn="ctr"/>
            <a:endParaRPr lang="en-US" sz="2800" dirty="0"/>
          </a:p>
          <a:p>
            <a:pPr algn="ctr"/>
            <a:endParaRPr lang="en-US" sz="4400" dirty="0"/>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707" y="685800"/>
            <a:ext cx="8579893" cy="5486400"/>
          </a:xfrm>
        </p:spPr>
        <p:txBody>
          <a:bodyPr>
            <a:normAutofit fontScale="85000" lnSpcReduction="10000"/>
          </a:bodyPr>
          <a:lstStyle/>
          <a:p>
            <a:pPr algn="just"/>
            <a:r>
              <a:rPr lang="en-GB" sz="2400" dirty="0" smtClean="0"/>
              <a:t>In </a:t>
            </a:r>
            <a:r>
              <a:rPr lang="en-GB" sz="2400" dirty="0"/>
              <a:t>addition to the general new drug approval process, special regulations apply for the approval of certain new drugs to treat serious or life-threatening illnesses, such as AIDS and cancer. </a:t>
            </a:r>
            <a:r>
              <a:rPr lang="en-GB" sz="2400" dirty="0" smtClean="0">
                <a:solidFill>
                  <a:schemeClr val="tx1"/>
                </a:solidFill>
              </a:rPr>
              <a:t>These </a:t>
            </a:r>
            <a:r>
              <a:rPr lang="en-GB" sz="2400" dirty="0">
                <a:solidFill>
                  <a:schemeClr val="tx1"/>
                </a:solidFill>
              </a:rPr>
              <a:t>may be placed on an accelerated of fast-track program for approval. </a:t>
            </a:r>
            <a:r>
              <a:rPr lang="en-GB" sz="2400" dirty="0" smtClean="0">
                <a:solidFill>
                  <a:schemeClr val="tx1"/>
                </a:solidFill>
              </a:rPr>
              <a:t>Also if there is no satisfactory approved drugs for serious medical condition, special protocol may be issued permitting the use of IND before approval by NDA. This type of protocol is called </a:t>
            </a:r>
            <a:r>
              <a:rPr lang="en-GB" sz="2400" dirty="0">
                <a:solidFill>
                  <a:srgbClr val="FF0000"/>
                </a:solidFill>
              </a:rPr>
              <a:t>Treatment IND. </a:t>
            </a:r>
            <a:endParaRPr lang="en-GB" sz="2400" b="1" dirty="0">
              <a:solidFill>
                <a:srgbClr val="FF0000"/>
              </a:solidFill>
            </a:endParaRPr>
          </a:p>
          <a:p>
            <a:pPr algn="just"/>
            <a:r>
              <a:rPr lang="en-GB" sz="2400" dirty="0" smtClean="0">
                <a:solidFill>
                  <a:srgbClr val="FF0000"/>
                </a:solidFill>
              </a:rPr>
              <a:t>Treatment </a:t>
            </a:r>
            <a:r>
              <a:rPr lang="en-GB" sz="2400" dirty="0">
                <a:solidFill>
                  <a:srgbClr val="FF0000"/>
                </a:solidFill>
              </a:rPr>
              <a:t>INDs </a:t>
            </a:r>
            <a:r>
              <a:rPr lang="en-GB" sz="2400" dirty="0"/>
              <a:t>often sought for orphan drugs, which are targeted for small numbers of patients who have rare conditions or diseases for which there are no satisfactory alternative treatments.</a:t>
            </a:r>
          </a:p>
          <a:p>
            <a:pPr algn="just"/>
            <a:r>
              <a:rPr lang="en-GB" sz="2400" dirty="0">
                <a:solidFill>
                  <a:schemeClr val="tx1"/>
                </a:solidFill>
              </a:rPr>
              <a:t>For certain changes in a previously approved NDA, such as a labelling or a formulation change, a manufacturer is required to submit for approval a </a:t>
            </a:r>
            <a:r>
              <a:rPr lang="en-GB" sz="2400" u="sng" dirty="0">
                <a:solidFill>
                  <a:schemeClr val="accent5"/>
                </a:solidFill>
              </a:rPr>
              <a:t>supplemental new drug application (SNDA).</a:t>
            </a:r>
          </a:p>
          <a:p>
            <a:pPr algn="just"/>
            <a:r>
              <a:rPr lang="en-GB" sz="2400" dirty="0" smtClean="0">
                <a:solidFill>
                  <a:srgbClr val="C00000"/>
                </a:solidFill>
              </a:rPr>
              <a:t>Abbreviated </a:t>
            </a:r>
            <a:r>
              <a:rPr lang="en-GB" sz="2400" dirty="0">
                <a:solidFill>
                  <a:srgbClr val="C00000"/>
                </a:solidFill>
              </a:rPr>
              <a:t>new drug application (</a:t>
            </a:r>
            <a:r>
              <a:rPr lang="en-GB" sz="2400" dirty="0" smtClean="0">
                <a:solidFill>
                  <a:srgbClr val="C00000"/>
                </a:solidFill>
              </a:rPr>
              <a:t>ANDA) </a:t>
            </a:r>
            <a:r>
              <a:rPr lang="en-GB" sz="2400" dirty="0" smtClean="0">
                <a:solidFill>
                  <a:schemeClr val="tx1"/>
                </a:solidFill>
              </a:rPr>
              <a:t>is application for generic drugs previously approved by NDA in which non clinical laboratory studies and clinical investigation could be omitted except for those pertaining to the drug bioavailability.</a:t>
            </a:r>
            <a:r>
              <a:rPr lang="en-GB" sz="2400" u="sng" dirty="0" smtClean="0">
                <a:solidFill>
                  <a:schemeClr val="tx1"/>
                </a:solidFill>
              </a:rPr>
              <a:t>   </a:t>
            </a:r>
            <a:endParaRPr lang="ar-IQ" sz="2400" u="sng"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5988796" cy="591312"/>
          </a:xfrm>
          <a:solidFill>
            <a:schemeClr val="accent1"/>
          </a:solidFill>
        </p:spPr>
        <p:txBody>
          <a:bodyPr>
            <a:normAutofit/>
          </a:bodyPr>
          <a:lstStyle/>
          <a:p>
            <a:pPr rtl="0"/>
            <a:r>
              <a:rPr lang="en-GB" sz="3200" dirty="0">
                <a:ln w="0"/>
                <a:solidFill>
                  <a:schemeClr val="tx1"/>
                </a:solidFill>
                <a:effectLst>
                  <a:outerShdw blurRad="38100" dist="19050" dir="2700000" algn="tl" rotWithShape="0">
                    <a:schemeClr val="dk1">
                      <a:alpha val="40000"/>
                    </a:schemeClr>
                  </a:outerShdw>
                </a:effectLst>
              </a:rPr>
              <a:t>Drug discovery and drug design</a:t>
            </a:r>
            <a:endParaRPr lang="ar-IQ" sz="3200"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304800" y="1143000"/>
            <a:ext cx="8458200" cy="5410200"/>
          </a:xfrm>
          <a:solidFill>
            <a:schemeClr val="bg1"/>
          </a:solidFill>
        </p:spPr>
        <p:txBody>
          <a:bodyPr>
            <a:noAutofit/>
          </a:bodyPr>
          <a:lstStyle/>
          <a:p>
            <a:pPr algn="just" rtl="0"/>
            <a:r>
              <a:rPr lang="en-GB" dirty="0">
                <a:solidFill>
                  <a:schemeClr val="tx1"/>
                </a:solidFill>
              </a:rPr>
              <a:t>The discovery of new drugs and their development into commercial products take place across the broad scope of pharmaceutical industry.</a:t>
            </a:r>
          </a:p>
          <a:p>
            <a:pPr algn="just"/>
            <a:r>
              <a:rPr lang="en-GB" dirty="0">
                <a:solidFill>
                  <a:schemeClr val="tx1"/>
                </a:solidFill>
              </a:rPr>
              <a:t>The basic underpinning for this effort is the cumulative body of scientific and biomedical information generated worldwide in research institutes, academic centers, and industry. </a:t>
            </a:r>
            <a:r>
              <a:rPr lang="en-GB" b="1" dirty="0" smtClean="0">
                <a:solidFill>
                  <a:srgbClr val="FF0000"/>
                </a:solidFill>
              </a:rPr>
              <a:t>(</a:t>
            </a:r>
            <a:r>
              <a:rPr lang="en-US" b="1" dirty="0" smtClean="0">
                <a:solidFill>
                  <a:srgbClr val="FF0000"/>
                </a:solidFill>
                <a:latin typeface="Times New Roman" pitchFamily="18" charset="0"/>
                <a:cs typeface="Times New Roman" pitchFamily="18" charset="0"/>
              </a:rPr>
              <a:t>The </a:t>
            </a:r>
            <a:r>
              <a:rPr lang="en-US" b="1" dirty="0">
                <a:solidFill>
                  <a:srgbClr val="FF0000"/>
                </a:solidFill>
                <a:latin typeface="Times New Roman" pitchFamily="18" charset="0"/>
                <a:cs typeface="Times New Roman" pitchFamily="18" charset="0"/>
              </a:rPr>
              <a:t>combined efforts of chemists, biologists, molecular biologists, pharmacologists, toxicologists, statisticians, physicians, pharmacists and pharmaceutical scientists, engineers, and many others participate in drug discovery and development</a:t>
            </a:r>
            <a:r>
              <a:rPr lang="en-US" b="1" dirty="0" smtClean="0">
                <a:solidFill>
                  <a:srgbClr val="FF0000"/>
                </a:solidFill>
                <a:latin typeface="Times New Roman" pitchFamily="18" charset="0"/>
                <a:cs typeface="Times New Roman" pitchFamily="18" charset="0"/>
              </a:rPr>
              <a:t>.)</a:t>
            </a:r>
            <a:endParaRPr lang="en-US" b="1" dirty="0">
              <a:solidFill>
                <a:srgbClr val="FF0000"/>
              </a:solidFill>
              <a:latin typeface="Times New Roman" pitchFamily="18" charset="0"/>
              <a:cs typeface="Times New Roman" pitchFamily="18" charset="0"/>
            </a:endParaRPr>
          </a:p>
          <a:p>
            <a:pPr algn="just"/>
            <a:r>
              <a:rPr lang="en-GB" dirty="0" smtClean="0">
                <a:solidFill>
                  <a:schemeClr val="tx1"/>
                </a:solidFill>
              </a:rPr>
              <a:t>The </a:t>
            </a:r>
            <a:r>
              <a:rPr lang="en-GB" dirty="0">
                <a:solidFill>
                  <a:schemeClr val="tx1"/>
                </a:solidFill>
              </a:rPr>
              <a:t>pharmaceutical industry in the United States grew rapidly during World War II and in the years immediately </a:t>
            </a:r>
            <a:r>
              <a:rPr lang="en-GB" dirty="0" smtClean="0">
                <a:solidFill>
                  <a:schemeClr val="tx1"/>
                </a:solidFill>
              </a:rPr>
              <a:t>following the upsurge in production is due </a:t>
            </a:r>
            <a:r>
              <a:rPr lang="en-GB" dirty="0" smtClean="0">
                <a:solidFill>
                  <a:schemeClr val="tx1"/>
                </a:solidFill>
              </a:rPr>
              <a:t>to: </a:t>
            </a:r>
          </a:p>
          <a:p>
            <a:pPr algn="just">
              <a:buFont typeface="+mj-lt"/>
              <a:buAutoNum type="arabicPeriod"/>
            </a:pPr>
            <a:r>
              <a:rPr lang="en-GB" dirty="0" smtClean="0">
                <a:solidFill>
                  <a:schemeClr val="tx1"/>
                </a:solidFill>
              </a:rPr>
              <a:t>wartime </a:t>
            </a:r>
            <a:r>
              <a:rPr lang="en-GB" dirty="0" smtClean="0">
                <a:solidFill>
                  <a:schemeClr val="tx1"/>
                </a:solidFill>
              </a:rPr>
              <a:t>hazards </a:t>
            </a:r>
            <a:endParaRPr lang="en-GB" dirty="0" smtClean="0">
              <a:solidFill>
                <a:schemeClr val="tx1"/>
              </a:solidFill>
            </a:endParaRPr>
          </a:p>
          <a:p>
            <a:pPr algn="just">
              <a:buFont typeface="+mj-lt"/>
              <a:buAutoNum type="arabicPeriod"/>
            </a:pPr>
            <a:r>
              <a:rPr lang="en-GB" dirty="0" smtClean="0">
                <a:solidFill>
                  <a:schemeClr val="tx1"/>
                </a:solidFill>
              </a:rPr>
              <a:t>consequent </a:t>
            </a:r>
            <a:r>
              <a:rPr lang="en-GB" dirty="0" smtClean="0">
                <a:solidFill>
                  <a:schemeClr val="tx1"/>
                </a:solidFill>
              </a:rPr>
              <a:t>undependability of overseas </a:t>
            </a:r>
            <a:r>
              <a:rPr lang="en-GB" dirty="0" smtClean="0">
                <a:solidFill>
                  <a:schemeClr val="tx1"/>
                </a:solidFill>
              </a:rPr>
              <a:t>shipping</a:t>
            </a:r>
          </a:p>
          <a:p>
            <a:pPr algn="just">
              <a:buFont typeface="+mj-lt"/>
              <a:buAutoNum type="arabicPeriod"/>
            </a:pPr>
            <a:r>
              <a:rPr lang="en-GB" dirty="0" smtClean="0">
                <a:solidFill>
                  <a:schemeClr val="tx1"/>
                </a:solidFill>
              </a:rPr>
              <a:t>the </a:t>
            </a:r>
            <a:r>
              <a:rPr lang="en-GB" dirty="0" smtClean="0">
                <a:solidFill>
                  <a:schemeClr val="tx1"/>
                </a:solidFill>
              </a:rPr>
              <a:t>unavailability of drugs from previous sources </a:t>
            </a:r>
            <a:endParaRPr lang="en-GB" dirty="0" smtClean="0">
              <a:solidFill>
                <a:schemeClr val="tx1"/>
              </a:solidFill>
            </a:endParaRPr>
          </a:p>
          <a:p>
            <a:pPr algn="just">
              <a:buFont typeface="+mj-lt"/>
              <a:buAutoNum type="arabicPeriod"/>
            </a:pPr>
            <a:r>
              <a:rPr lang="en-GB" dirty="0" smtClean="0">
                <a:solidFill>
                  <a:schemeClr val="tx1"/>
                </a:solidFill>
              </a:rPr>
              <a:t>the </a:t>
            </a:r>
            <a:r>
              <a:rPr lang="en-GB" dirty="0" smtClean="0">
                <a:solidFill>
                  <a:schemeClr val="tx1"/>
                </a:solidFill>
              </a:rPr>
              <a:t>increased need of drugs of all kinds</a:t>
            </a:r>
            <a:r>
              <a:rPr lang="en-GB" dirty="0" smtClean="0">
                <a:solidFill>
                  <a:schemeClr val="tx1"/>
                </a:solidFill>
              </a:rPr>
              <a:t>.</a:t>
            </a:r>
            <a:endParaRPr lang="en-GB" dirty="0" smtClean="0">
              <a:solidFill>
                <a:schemeClr val="tx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a:solidFill>
            <a:schemeClr val="bg1"/>
          </a:solidFill>
        </p:spPr>
        <p:txBody>
          <a:bodyPr>
            <a:noAutofit/>
          </a:bodyPr>
          <a:lstStyle/>
          <a:p>
            <a:pPr algn="just"/>
            <a:r>
              <a:rPr lang="en-US" sz="2000" b="1" dirty="0">
                <a:solidFill>
                  <a:srgbClr val="FF0000"/>
                </a:solidFill>
                <a:latin typeface="Times New Roman" pitchFamily="18" charset="0"/>
                <a:cs typeface="Times New Roman" pitchFamily="18" charset="0"/>
              </a:rPr>
              <a:t>Penicillin, antibiotic that became commercially available in 1944, 15 years after its discovery in England by Sir Alexander Fleming and 1 year before the end of the war.</a:t>
            </a:r>
          </a:p>
          <a:p>
            <a:pPr algn="just" rtl="0"/>
            <a:r>
              <a:rPr lang="en-GB" sz="2000" dirty="0" smtClean="0">
                <a:solidFill>
                  <a:schemeClr val="tx1"/>
                </a:solidFill>
              </a:rPr>
              <a:t>The </a:t>
            </a:r>
            <a:r>
              <a:rPr lang="en-GB" sz="2000" dirty="0">
                <a:solidFill>
                  <a:schemeClr val="tx1"/>
                </a:solidFill>
              </a:rPr>
              <a:t>post war boom in drug discovery continued with the development of many new agents, such as </a:t>
            </a:r>
            <a:r>
              <a:rPr lang="en-GB" sz="2000" dirty="0">
                <a:solidFill>
                  <a:srgbClr val="FF0000"/>
                </a:solidFill>
              </a:rPr>
              <a:t>vaccines</a:t>
            </a:r>
            <a:r>
              <a:rPr lang="en-GB" sz="2000" dirty="0">
                <a:solidFill>
                  <a:schemeClr val="tx1"/>
                </a:solidFill>
              </a:rPr>
              <a:t> to protect against poliomyelitis, measles, and influenza, and new pharmacologic categories of drugs including </a:t>
            </a:r>
            <a:r>
              <a:rPr lang="en-GB" sz="2000" dirty="0">
                <a:solidFill>
                  <a:srgbClr val="FF0000"/>
                </a:solidFill>
              </a:rPr>
              <a:t>oral hypoglycaemic </a:t>
            </a:r>
            <a:r>
              <a:rPr lang="en-GB" sz="2000" dirty="0">
                <a:solidFill>
                  <a:schemeClr val="tx1"/>
                </a:solidFill>
              </a:rPr>
              <a:t>drugs effective against certain types of diabetes mellitus, </a:t>
            </a:r>
            <a:r>
              <a:rPr lang="en-GB" sz="2000" dirty="0">
                <a:solidFill>
                  <a:srgbClr val="FF0000"/>
                </a:solidFill>
              </a:rPr>
              <a:t>antineoplastic or anticancer drugs, immunosuppressive agents </a:t>
            </a:r>
            <a:r>
              <a:rPr lang="en-GB" sz="2000" dirty="0">
                <a:solidFill>
                  <a:schemeClr val="tx1"/>
                </a:solidFill>
              </a:rPr>
              <a:t>to assist the body’s acceptance of organ transplants. </a:t>
            </a:r>
            <a:r>
              <a:rPr lang="en-GB" sz="2000" dirty="0">
                <a:solidFill>
                  <a:srgbClr val="FF0000"/>
                </a:solidFill>
              </a:rPr>
              <a:t>Oral contraceptives </a:t>
            </a:r>
            <a:r>
              <a:rPr lang="en-GB" sz="2000" dirty="0">
                <a:solidFill>
                  <a:schemeClr val="tx1"/>
                </a:solidFill>
              </a:rPr>
              <a:t>to prevent pregnancy, and a host of </a:t>
            </a:r>
            <a:r>
              <a:rPr lang="en-GB" sz="2000" dirty="0">
                <a:solidFill>
                  <a:srgbClr val="FF0000"/>
                </a:solidFill>
              </a:rPr>
              <a:t>tranquilizers and antidepressant</a:t>
            </a:r>
            <a:r>
              <a:rPr lang="en-GB" sz="2000" dirty="0">
                <a:solidFill>
                  <a:schemeClr val="tx1"/>
                </a:solidFill>
              </a:rPr>
              <a:t> drugs  to treat the emotionally distressed. </a:t>
            </a:r>
          </a:p>
          <a:p>
            <a:pPr algn="just"/>
            <a:r>
              <a:rPr lang="en-GB" sz="2000" dirty="0" smtClean="0">
                <a:solidFill>
                  <a:schemeClr val="tx1"/>
                </a:solidFill>
              </a:rPr>
              <a:t>Annually</a:t>
            </a:r>
            <a:r>
              <a:rPr lang="en-GB" sz="2000" dirty="0">
                <a:solidFill>
                  <a:schemeClr val="tx1"/>
                </a:solidFill>
              </a:rPr>
              <a:t>, approximately 40 new molecular entities receive FDA approval for marketing. In addition, many new dosage strength and dosage forms of previously approved drugs, new generic products, and new biologics are approved each year</a:t>
            </a:r>
            <a:r>
              <a:rPr lang="en-GB" sz="2000" dirty="0" smtClean="0">
                <a:solidFill>
                  <a:schemeClr val="tx1"/>
                </a:solidFill>
              </a:rPr>
              <a:t>.  </a:t>
            </a:r>
            <a:endParaRPr lang="ar-IQ" sz="2000" dirty="0">
              <a:solidFill>
                <a:schemeClr val="tx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4419601" cy="762000"/>
          </a:xfrm>
          <a:solidFill>
            <a:schemeClr val="accent1"/>
          </a:solidFill>
        </p:spPr>
        <p:txBody>
          <a:bodyPr/>
          <a:lstStyle/>
          <a:p>
            <a:r>
              <a:rPr lang="en-GB" dirty="0" smtClean="0">
                <a:ln w="0"/>
                <a:solidFill>
                  <a:schemeClr val="tx1"/>
                </a:solidFill>
                <a:effectLst>
                  <a:outerShdw blurRad="38100" dist="19050" dir="2700000" algn="tl" rotWithShape="0">
                    <a:schemeClr val="dk1">
                      <a:alpha val="40000"/>
                    </a:schemeClr>
                  </a:outerShdw>
                </a:effectLst>
              </a:rPr>
              <a:t>Source of new drugs </a:t>
            </a:r>
            <a:endParaRPr lang="en-US"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671423" y="1752600"/>
            <a:ext cx="7086600" cy="3880773"/>
          </a:xfrm>
        </p:spPr>
        <p:txBody>
          <a:bodyPr>
            <a:normAutofit/>
          </a:bodyPr>
          <a:lstStyle/>
          <a:p>
            <a:pPr algn="just">
              <a:buFont typeface="+mj-lt"/>
              <a:buAutoNum type="arabicPeriod"/>
            </a:pPr>
            <a:r>
              <a:rPr lang="en-GB" sz="2400" b="1" dirty="0" smtClean="0">
                <a:solidFill>
                  <a:srgbClr val="FF0000"/>
                </a:solidFill>
              </a:rPr>
              <a:t>natural sources </a:t>
            </a:r>
            <a:r>
              <a:rPr lang="en-GB" sz="2400" dirty="0" smtClean="0"/>
              <a:t>(Plant materials)</a:t>
            </a:r>
          </a:p>
          <a:p>
            <a:pPr algn="just">
              <a:buFont typeface="+mj-lt"/>
              <a:buAutoNum type="arabicPeriod"/>
            </a:pPr>
            <a:r>
              <a:rPr lang="en-GB" sz="2400" b="1" dirty="0" smtClean="0">
                <a:solidFill>
                  <a:srgbClr val="FF0000"/>
                </a:solidFill>
              </a:rPr>
              <a:t>synthesized in the laboratory </a:t>
            </a:r>
            <a:r>
              <a:rPr lang="en-GB" sz="2400" dirty="0" smtClean="0"/>
              <a:t>(some by accident, mostly by many years of work).</a:t>
            </a:r>
          </a:p>
          <a:p>
            <a:pPr algn="just">
              <a:buFont typeface="+mj-lt"/>
              <a:buAutoNum type="arabicPeriod"/>
            </a:pPr>
            <a:r>
              <a:rPr lang="en-GB" sz="2400" b="1" dirty="0" smtClean="0">
                <a:solidFill>
                  <a:srgbClr val="FF0000"/>
                </a:solidFill>
              </a:rPr>
              <a:t>Biotechnology</a:t>
            </a:r>
            <a:r>
              <a:rPr lang="en-GB" sz="2400" dirty="0" smtClean="0"/>
              <a:t> (</a:t>
            </a:r>
            <a:r>
              <a:rPr lang="en-US" sz="2400" dirty="0" smtClean="0"/>
              <a:t>engineered biologic material resulting from research that is more targeted; that is, directed specifically toward the identified physiologic/metabolic process or </a:t>
            </a:r>
            <a:r>
              <a:rPr lang="en-US" sz="2400" dirty="0" err="1" smtClean="0"/>
              <a:t>biomolecular</a:t>
            </a:r>
            <a:r>
              <a:rPr lang="en-US" sz="2400" dirty="0" smtClean="0"/>
              <a:t> target of a disease</a:t>
            </a:r>
            <a:r>
              <a:rPr lang="en-GB" sz="2400" dirty="0" smtClean="0"/>
              <a:t> </a:t>
            </a:r>
          </a:p>
          <a:p>
            <a:pPr algn="just"/>
            <a:endParaRPr lang="en-US" sz="2400" dirty="0"/>
          </a:p>
        </p:txBody>
      </p:sp>
    </p:spTree>
    <p:extLst>
      <p:ext uri="{BB962C8B-B14F-4D97-AF65-F5344CB8AC3E}">
        <p14:creationId xmlns:p14="http://schemas.microsoft.com/office/powerpoint/2010/main" val="105083304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077202" cy="4745963"/>
          </a:xfrm>
          <a:solidFill>
            <a:schemeClr val="bg1"/>
          </a:solidFill>
        </p:spPr>
        <p:txBody>
          <a:bodyPr>
            <a:normAutofit/>
          </a:bodyPr>
          <a:lstStyle/>
          <a:p>
            <a:pPr algn="just"/>
            <a:r>
              <a:rPr lang="en-US" dirty="0" smtClean="0"/>
              <a:t>Throughout history, plant materials have served as a reservoir of potential new drugs.</a:t>
            </a:r>
          </a:p>
          <a:p>
            <a:pPr algn="just"/>
            <a:r>
              <a:rPr lang="en-US" dirty="0" smtClean="0"/>
              <a:t>Yet, only a small portion of the approximately </a:t>
            </a:r>
            <a:r>
              <a:rPr lang="en-US" b="1" dirty="0" smtClean="0">
                <a:solidFill>
                  <a:srgbClr val="FF0000"/>
                </a:solidFill>
              </a:rPr>
              <a:t>270,000 </a:t>
            </a:r>
            <a:r>
              <a:rPr lang="en-US" dirty="0" smtClean="0"/>
              <a:t>known plants thus far have been investigated for medicinal activity. </a:t>
            </a:r>
          </a:p>
          <a:p>
            <a:pPr algn="just"/>
            <a:r>
              <a:rPr lang="en-US" dirty="0" smtClean="0"/>
              <a:t>Certain major contributions to modern drug therapy may be attributed to the successful conversion of botanic folklore remedies into modern wonder drugs. </a:t>
            </a:r>
          </a:p>
          <a:p>
            <a:pPr algn="just"/>
            <a:r>
              <a:rPr lang="en-US" dirty="0" smtClean="0"/>
              <a:t>EX: </a:t>
            </a:r>
            <a:r>
              <a:rPr lang="en-US" b="1" dirty="0" smtClean="0">
                <a:solidFill>
                  <a:srgbClr val="FF0000"/>
                </a:solidFill>
              </a:rPr>
              <a:t>Reserpine</a:t>
            </a:r>
            <a:r>
              <a:rPr lang="en-US" dirty="0" smtClean="0"/>
              <a:t> a tranquilizers and a hypotensive agent, is an example of medicinal chemical isolated from plant </a:t>
            </a:r>
            <a:r>
              <a:rPr lang="en-US" u="sng" dirty="0" err="1" smtClean="0">
                <a:solidFill>
                  <a:srgbClr val="FF0000"/>
                </a:solidFill>
              </a:rPr>
              <a:t>Rauwolfia</a:t>
            </a:r>
            <a:r>
              <a:rPr lang="en-US" u="sng" dirty="0" smtClean="0">
                <a:solidFill>
                  <a:srgbClr val="FF0000"/>
                </a:solidFill>
              </a:rPr>
              <a:t> </a:t>
            </a:r>
            <a:r>
              <a:rPr lang="en-US" u="sng" dirty="0" err="1" smtClean="0">
                <a:solidFill>
                  <a:srgbClr val="FF0000"/>
                </a:solidFill>
              </a:rPr>
              <a:t>serpentina</a:t>
            </a:r>
            <a:r>
              <a:rPr lang="en-US" dirty="0" smtClean="0"/>
              <a:t>.</a:t>
            </a:r>
          </a:p>
          <a:p>
            <a:pPr algn="just"/>
            <a:r>
              <a:rPr lang="en-US" dirty="0" smtClean="0"/>
              <a:t>Plant extracts from </a:t>
            </a:r>
            <a:r>
              <a:rPr lang="en-US" i="1" dirty="0" smtClean="0">
                <a:solidFill>
                  <a:srgbClr val="FF0000"/>
                </a:solidFill>
              </a:rPr>
              <a:t>V. </a:t>
            </a:r>
            <a:r>
              <a:rPr lang="en-US" i="1" dirty="0" err="1" smtClean="0">
                <a:solidFill>
                  <a:srgbClr val="FF0000"/>
                </a:solidFill>
              </a:rPr>
              <a:t>rosea</a:t>
            </a:r>
            <a:r>
              <a:rPr lang="en-US" i="1" dirty="0" smtClean="0">
                <a:solidFill>
                  <a:srgbClr val="FF0000"/>
                </a:solidFill>
              </a:rPr>
              <a:t> </a:t>
            </a:r>
            <a:r>
              <a:rPr lang="en-US" dirty="0" smtClean="0"/>
              <a:t>yield two potent drugs that, when screened for pharmacologic activity, surprisingly exhibited antitumor capabilities. These two materials, </a:t>
            </a:r>
            <a:r>
              <a:rPr lang="en-US" dirty="0" smtClean="0">
                <a:solidFill>
                  <a:srgbClr val="FF0000"/>
                </a:solidFill>
              </a:rPr>
              <a:t>vinblastine and vincristine</a:t>
            </a:r>
            <a:r>
              <a:rPr lang="en-US" dirty="0" smtClean="0"/>
              <a:t>, since have been used successfully in the treatment of certain types of cancer, including acute leukemia, Hodgkin disease, lymphocytic lymphoma, and other malignancies</a:t>
            </a:r>
            <a:endParaRPr lang="en-US" dirty="0"/>
          </a:p>
        </p:txBody>
      </p:sp>
      <p:sp>
        <p:nvSpPr>
          <p:cNvPr id="4" name="Title 1"/>
          <p:cNvSpPr>
            <a:spLocks noGrp="1"/>
          </p:cNvSpPr>
          <p:nvPr>
            <p:ph type="title"/>
          </p:nvPr>
        </p:nvSpPr>
        <p:spPr>
          <a:xfrm>
            <a:off x="685800" y="381000"/>
            <a:ext cx="4419601" cy="762000"/>
          </a:xfrm>
          <a:solidFill>
            <a:schemeClr val="accent1"/>
          </a:solidFill>
        </p:spPr>
        <p:txBody>
          <a:bodyPr/>
          <a:lstStyle/>
          <a:p>
            <a:pPr algn="ctr"/>
            <a:r>
              <a:rPr lang="en-GB" dirty="0" smtClean="0">
                <a:ln w="0"/>
                <a:solidFill>
                  <a:schemeClr val="tx1"/>
                </a:solidFill>
                <a:effectLst>
                  <a:outerShdw blurRad="38100" dist="19050" dir="2700000" algn="tl" rotWithShape="0">
                    <a:schemeClr val="dk1">
                      <a:alpha val="40000"/>
                    </a:schemeClr>
                  </a:outerShdw>
                </a:effectLst>
              </a:rPr>
              <a:t>Natural sources</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3033381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077201" cy="5203163"/>
          </a:xfrm>
          <a:solidFill>
            <a:schemeClr val="bg1"/>
          </a:solidFill>
        </p:spPr>
        <p:txBody>
          <a:bodyPr>
            <a:normAutofit/>
          </a:bodyPr>
          <a:lstStyle/>
          <a:p>
            <a:pPr algn="just"/>
            <a:r>
              <a:rPr lang="en-US" sz="2400" dirty="0" smtClean="0"/>
              <a:t>After the isolation and structural identification of active plant constituents, organic chemists may recreate them by </a:t>
            </a:r>
          </a:p>
          <a:p>
            <a:pPr algn="just">
              <a:buFont typeface="+mj-lt"/>
              <a:buAutoNum type="arabicPeriod"/>
            </a:pPr>
            <a:r>
              <a:rPr lang="en-US" sz="2400" dirty="0" smtClean="0"/>
              <a:t>total synthesis in the laboratory </a:t>
            </a:r>
          </a:p>
          <a:p>
            <a:pPr algn="just">
              <a:buFont typeface="+mj-lt"/>
              <a:buAutoNum type="arabicPeriod"/>
            </a:pPr>
            <a:r>
              <a:rPr lang="en-US" sz="2400" dirty="0" smtClean="0"/>
              <a:t>more importantly, use the natural chemical as the starting material in the creation of slightly different chemical structures through molecular manipulation.</a:t>
            </a:r>
          </a:p>
          <a:p>
            <a:pPr algn="just"/>
            <a:r>
              <a:rPr lang="en-US" sz="2400" dirty="0" smtClean="0"/>
              <a:t>The new structures, termed </a:t>
            </a:r>
            <a:r>
              <a:rPr lang="en-US" sz="2400" dirty="0" smtClean="0">
                <a:solidFill>
                  <a:srgbClr val="FF0000"/>
                </a:solidFill>
              </a:rPr>
              <a:t>semisynthetic </a:t>
            </a:r>
            <a:r>
              <a:rPr lang="en-US" sz="2400" dirty="0" smtClean="0"/>
              <a:t>drugs, may have a slightly or vastly different pharmacologic activity from that of the starting substance, depending on the </a:t>
            </a:r>
            <a:r>
              <a:rPr lang="en-US" sz="2400" dirty="0" smtClean="0">
                <a:solidFill>
                  <a:srgbClr val="FF0000"/>
                </a:solidFill>
              </a:rPr>
              <a:t>nature</a:t>
            </a:r>
            <a:r>
              <a:rPr lang="en-US" sz="2400" dirty="0" smtClean="0"/>
              <a:t> and </a:t>
            </a:r>
            <a:r>
              <a:rPr lang="en-US" sz="2400" dirty="0" smtClean="0">
                <a:solidFill>
                  <a:srgbClr val="FF0000"/>
                </a:solidFill>
              </a:rPr>
              <a:t>extent of chemical alteration</a:t>
            </a:r>
            <a:r>
              <a:rPr lang="en-US" sz="2400" dirty="0" smtClean="0"/>
              <a:t>.</a:t>
            </a:r>
          </a:p>
          <a:p>
            <a:endParaRPr lang="en-US" sz="2400" dirty="0"/>
          </a:p>
        </p:txBody>
      </p:sp>
    </p:spTree>
    <p:extLst>
      <p:ext uri="{BB962C8B-B14F-4D97-AF65-F5344CB8AC3E}">
        <p14:creationId xmlns:p14="http://schemas.microsoft.com/office/powerpoint/2010/main" val="166957912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05800" cy="4876800"/>
          </a:xfrm>
          <a:solidFill>
            <a:schemeClr val="bg1"/>
          </a:solidFill>
        </p:spPr>
        <p:txBody>
          <a:bodyPr>
            <a:normAutofit/>
          </a:bodyPr>
          <a:lstStyle/>
          <a:p>
            <a:pPr algn="just"/>
            <a:r>
              <a:rPr lang="en-US" sz="2000" dirty="0">
                <a:latin typeface="Arial" panose="020B0604020202020204" pitchFamily="34" charset="0"/>
                <a:cs typeface="Arial" panose="020B0604020202020204" pitchFamily="34" charset="0"/>
              </a:rPr>
              <a:t>techniques that </a:t>
            </a:r>
            <a:r>
              <a:rPr lang="en-US" sz="2000" b="1" dirty="0">
                <a:solidFill>
                  <a:srgbClr val="FF0000"/>
                </a:solidFill>
                <a:latin typeface="Arial" panose="020B0604020202020204" pitchFamily="34" charset="0"/>
                <a:cs typeface="Arial" panose="020B0604020202020204" pitchFamily="34" charset="0"/>
              </a:rPr>
              <a:t>influence cells' ability to produce proteins.</a:t>
            </a:r>
            <a:endParaRPr lang="en-GB" sz="2000" dirty="0">
              <a:latin typeface="Arial" panose="020B0604020202020204" pitchFamily="34" charset="0"/>
              <a:cs typeface="Arial" panose="020B0604020202020204" pitchFamily="34" charset="0"/>
            </a:endParaRPr>
          </a:p>
          <a:p>
            <a:pPr algn="just"/>
            <a:r>
              <a:rPr lang="en-GB" sz="2000" u="sng" dirty="0" smtClean="0">
                <a:latin typeface="Arial" panose="020B0604020202020204" pitchFamily="34" charset="0"/>
                <a:cs typeface="Arial" panose="020B0604020202020204" pitchFamily="34" charset="0"/>
              </a:rPr>
              <a:t>The </a:t>
            </a:r>
            <a:r>
              <a:rPr lang="en-GB" sz="2000" u="sng" dirty="0" smtClean="0">
                <a:latin typeface="Arial" panose="020B0604020202020204" pitchFamily="34" charset="0"/>
                <a:cs typeface="Arial" panose="020B0604020202020204" pitchFamily="34" charset="0"/>
              </a:rPr>
              <a:t>two basic technologies that drive the genetic field of drug development are:</a:t>
            </a:r>
          </a:p>
          <a:p>
            <a:pPr marL="385763" indent="-385763" algn="just">
              <a:buFont typeface="+mj-lt"/>
              <a:buAutoNum type="arabicPeriod"/>
            </a:pPr>
            <a:r>
              <a:rPr lang="en-GB" sz="2000" dirty="0" smtClean="0">
                <a:solidFill>
                  <a:schemeClr val="accent1"/>
                </a:solidFill>
                <a:latin typeface="Arial" panose="020B0604020202020204" pitchFamily="34" charset="0"/>
                <a:cs typeface="Arial" panose="020B0604020202020204" pitchFamily="34" charset="0"/>
              </a:rPr>
              <a:t>Recombinant DNA </a:t>
            </a:r>
            <a:r>
              <a:rPr lang="en-GB" sz="2000" dirty="0" smtClean="0">
                <a:latin typeface="Arial" panose="020B0604020202020204" pitchFamily="34" charset="0"/>
                <a:cs typeface="Arial" panose="020B0604020202020204" pitchFamily="34" charset="0"/>
              </a:rPr>
              <a:t>(It has the potential to produce almost any protein) </a:t>
            </a:r>
            <a:r>
              <a:rPr lang="en-GB" sz="2000" dirty="0" smtClean="0">
                <a:solidFill>
                  <a:schemeClr val="accent1"/>
                </a:solidFill>
                <a:latin typeface="Arial" panose="020B0604020202020204" pitchFamily="34" charset="0"/>
                <a:cs typeface="Arial" panose="020B0604020202020204" pitchFamily="34" charset="0"/>
              </a:rPr>
              <a:t>Monoclonal </a:t>
            </a:r>
            <a:r>
              <a:rPr lang="en-GB" sz="2000" dirty="0" smtClean="0">
                <a:solidFill>
                  <a:schemeClr val="accent1"/>
                </a:solidFill>
                <a:latin typeface="Arial" panose="020B0604020202020204" pitchFamily="34" charset="0"/>
                <a:cs typeface="Arial" panose="020B0604020202020204" pitchFamily="34" charset="0"/>
              </a:rPr>
              <a:t>antibody production</a:t>
            </a:r>
            <a:r>
              <a:rPr lang="en-GB" sz="2000" dirty="0" smtClean="0">
                <a:latin typeface="Arial" panose="020B0604020202020204" pitchFamily="34" charset="0"/>
                <a:cs typeface="Arial" panose="020B0604020202020204" pitchFamily="34" charset="0"/>
              </a:rPr>
              <a:t>. The technique exploits the ability of cells with the potential to produce a desired antibody and stimulates an unending stream of pure antibody production in higher animals. These antibodies have the capacity to combat the specific target.  </a:t>
            </a:r>
          </a:p>
          <a:p>
            <a:pPr marL="385763" indent="-385763" algn="just"/>
            <a:r>
              <a:rPr lang="en-GB" sz="2000" dirty="0" smtClean="0">
                <a:latin typeface="Arial" panose="020B0604020202020204" pitchFamily="34" charset="0"/>
                <a:cs typeface="Arial" panose="020B0604020202020204" pitchFamily="34" charset="0"/>
              </a:rPr>
              <a:t>Common to each technique is the ability to </a:t>
            </a:r>
            <a:r>
              <a:rPr lang="en-GB" sz="2000" u="sng" dirty="0" smtClean="0">
                <a:latin typeface="Arial" panose="020B0604020202020204" pitchFamily="34" charset="0"/>
                <a:cs typeface="Arial" panose="020B0604020202020204" pitchFamily="34" charset="0"/>
              </a:rPr>
              <a:t>manipulate and produce proteins, the building blocks of living matter</a:t>
            </a:r>
            <a:r>
              <a:rPr lang="en-GB" sz="2000" dirty="0" smtClean="0">
                <a:latin typeface="Arial" panose="020B0604020202020204" pitchFamily="34" charset="0"/>
                <a:cs typeface="Arial" panose="020B0604020202020204" pitchFamily="34" charset="0"/>
              </a:rPr>
              <a:t>. </a:t>
            </a:r>
          </a:p>
          <a:p>
            <a:pPr marL="0" indent="0">
              <a:buNone/>
            </a:pPr>
            <a:endParaRPr lang="en-US" sz="2000" dirty="0"/>
          </a:p>
        </p:txBody>
      </p:sp>
      <p:sp>
        <p:nvSpPr>
          <p:cNvPr id="4" name="Title 1"/>
          <p:cNvSpPr>
            <a:spLocks noGrp="1"/>
          </p:cNvSpPr>
          <p:nvPr>
            <p:ph type="title"/>
          </p:nvPr>
        </p:nvSpPr>
        <p:spPr>
          <a:xfrm>
            <a:off x="685800" y="381000"/>
            <a:ext cx="4419601" cy="762000"/>
          </a:xfrm>
          <a:solidFill>
            <a:schemeClr val="accent1"/>
          </a:solidFill>
        </p:spPr>
        <p:txBody>
          <a:bodyPr/>
          <a:lstStyle/>
          <a:p>
            <a:pPr algn="ctr"/>
            <a:r>
              <a:rPr lang="en-GB" dirty="0" smtClean="0">
                <a:ln w="0"/>
                <a:solidFill>
                  <a:schemeClr val="tx1"/>
                </a:solidFill>
                <a:effectLst>
                  <a:outerShdw blurRad="38100" dist="19050" dir="2700000" algn="tl" rotWithShape="0">
                    <a:schemeClr val="dk1">
                      <a:alpha val="40000"/>
                    </a:schemeClr>
                  </a:outerShdw>
                </a:effectLst>
              </a:rPr>
              <a:t>Biotechnology</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19819070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305800" cy="4669763"/>
          </a:xfrm>
          <a:solidFill>
            <a:schemeClr val="bg1"/>
          </a:solidFill>
        </p:spPr>
        <p:txBody>
          <a:bodyPr>
            <a:normAutofit/>
          </a:bodyPr>
          <a:lstStyle/>
          <a:p>
            <a:pPr algn="just"/>
            <a:r>
              <a:rPr lang="en-US" sz="2000" dirty="0" smtClean="0">
                <a:ln w="0"/>
                <a:solidFill>
                  <a:schemeClr val="tx1"/>
                </a:solidFill>
                <a:effectLst>
                  <a:outerShdw blurRad="38100" dist="19050" dir="2700000" algn="tl" rotWithShape="0">
                    <a:schemeClr val="dk1">
                      <a:alpha val="40000"/>
                    </a:schemeClr>
                  </a:outerShdw>
                </a:effectLst>
              </a:rPr>
              <a:t>Genetic material can be transplanted from higher species, such as humans, into a lowly bacterium.</a:t>
            </a:r>
          </a:p>
          <a:p>
            <a:pPr algn="just"/>
            <a:r>
              <a:rPr lang="en-US" sz="2000" dirty="0" smtClean="0">
                <a:ln w="0"/>
                <a:solidFill>
                  <a:schemeClr val="tx1"/>
                </a:solidFill>
                <a:effectLst>
                  <a:outerShdw blurRad="38100" dist="19050" dir="2700000" algn="tl" rotWithShape="0">
                    <a:schemeClr val="dk1">
                      <a:alpha val="40000"/>
                    </a:schemeClr>
                  </a:outerShdw>
                </a:effectLst>
              </a:rPr>
              <a:t>This so-called gene splicing can induce the lower organism to make proteins it would not otherwise have made. </a:t>
            </a:r>
          </a:p>
          <a:p>
            <a:pPr algn="just"/>
            <a:r>
              <a:rPr lang="en-US" sz="2000" dirty="0" smtClean="0">
                <a:ln w="0"/>
                <a:solidFill>
                  <a:schemeClr val="tx1"/>
                </a:solidFill>
                <a:effectLst>
                  <a:outerShdw blurRad="38100" dist="19050" dir="2700000" algn="tl" rotWithShape="0">
                    <a:schemeClr val="dk1">
                      <a:alpha val="40000"/>
                    </a:schemeClr>
                  </a:outerShdw>
                </a:effectLst>
              </a:rPr>
              <a:t>Such drug products as human insulin, human growth hormone, hepatitis B vaccine, </a:t>
            </a:r>
            <a:r>
              <a:rPr lang="en-US" sz="2000" dirty="0" err="1" smtClean="0">
                <a:ln w="0"/>
                <a:solidFill>
                  <a:schemeClr val="tx1"/>
                </a:solidFill>
                <a:effectLst>
                  <a:outerShdw blurRad="38100" dist="19050" dir="2700000" algn="tl" rotWithShape="0">
                    <a:schemeClr val="dk1">
                      <a:alpha val="40000"/>
                    </a:schemeClr>
                  </a:outerShdw>
                </a:effectLst>
              </a:rPr>
              <a:t>epoetin</a:t>
            </a:r>
            <a:r>
              <a:rPr lang="en-US" sz="2000" dirty="0" smtClean="0">
                <a:ln w="0"/>
                <a:solidFill>
                  <a:schemeClr val="tx1"/>
                </a:solidFill>
                <a:effectLst>
                  <a:outerShdw blurRad="38100" dist="19050" dir="2700000" algn="tl" rotWithShape="0">
                    <a:schemeClr val="dk1">
                      <a:alpha val="40000"/>
                    </a:schemeClr>
                  </a:outerShdw>
                </a:effectLst>
              </a:rPr>
              <a:t> </a:t>
            </a:r>
            <a:r>
              <a:rPr lang="en-US" sz="2000" dirty="0" err="1" smtClean="0">
                <a:ln w="0"/>
                <a:solidFill>
                  <a:schemeClr val="tx1"/>
                </a:solidFill>
                <a:effectLst>
                  <a:outerShdw blurRad="38100" dist="19050" dir="2700000" algn="tl" rotWithShape="0">
                    <a:schemeClr val="dk1">
                      <a:alpha val="40000"/>
                    </a:schemeClr>
                  </a:outerShdw>
                </a:effectLst>
              </a:rPr>
              <a:t>alfa</a:t>
            </a:r>
            <a:r>
              <a:rPr lang="en-US" sz="2000" dirty="0" smtClean="0">
                <a:ln w="0"/>
                <a:solidFill>
                  <a:schemeClr val="tx1"/>
                </a:solidFill>
                <a:effectLst>
                  <a:outerShdw blurRad="38100" dist="19050" dir="2700000" algn="tl" rotWithShape="0">
                    <a:schemeClr val="dk1">
                      <a:alpha val="40000"/>
                    </a:schemeClr>
                  </a:outerShdw>
                </a:effectLst>
              </a:rPr>
              <a:t>, and interferon are being produced in this manner. </a:t>
            </a:r>
          </a:p>
          <a:p>
            <a:pPr algn="just"/>
            <a:r>
              <a:rPr lang="en-US" sz="2000" dirty="0" smtClean="0">
                <a:ln w="0"/>
                <a:solidFill>
                  <a:schemeClr val="tx1"/>
                </a:solidFill>
                <a:effectLst>
                  <a:outerShdw blurRad="38100" dist="19050" dir="2700000" algn="tl" rotWithShape="0">
                    <a:schemeClr val="dk1">
                      <a:alpha val="40000"/>
                    </a:schemeClr>
                  </a:outerShdw>
                </a:effectLst>
              </a:rPr>
              <a:t>Human insulin was the first recombinant biopharmaceutical approved in the United States, in 1982.</a:t>
            </a:r>
          </a:p>
          <a:p>
            <a:pPr algn="just"/>
            <a:r>
              <a:rPr lang="en-US" sz="2000" dirty="0" smtClean="0">
                <a:ln w="0"/>
                <a:solidFill>
                  <a:schemeClr val="tx1"/>
                </a:solidFill>
                <a:effectLst>
                  <a:outerShdw blurRad="38100" dist="19050" dir="2700000" algn="tl" rotWithShape="0">
                    <a:schemeClr val="dk1">
                      <a:alpha val="40000"/>
                    </a:schemeClr>
                  </a:outerShdw>
                </a:effectLst>
              </a:rPr>
              <a:t>involve the manipulation of proteins within the cells of lower animals</a:t>
            </a:r>
          </a:p>
          <a:p>
            <a:endParaRPr lang="en-US" sz="2000" dirty="0">
              <a:ln w="0"/>
              <a:solidFill>
                <a:schemeClr val="tx1"/>
              </a:solidFill>
              <a:effectLst>
                <a:outerShdw blurRad="38100" dist="19050" dir="2700000" algn="tl" rotWithShape="0">
                  <a:schemeClr val="dk1">
                    <a:alpha val="40000"/>
                  </a:schemeClr>
                </a:outerShdw>
              </a:effectLst>
            </a:endParaRPr>
          </a:p>
        </p:txBody>
      </p:sp>
      <p:sp>
        <p:nvSpPr>
          <p:cNvPr id="4" name="Title 1"/>
          <p:cNvSpPr txBox="1">
            <a:spLocks/>
          </p:cNvSpPr>
          <p:nvPr/>
        </p:nvSpPr>
        <p:spPr>
          <a:xfrm>
            <a:off x="644105" y="381000"/>
            <a:ext cx="4419601" cy="762000"/>
          </a:xfrm>
          <a:prstGeom prst="rect">
            <a:avLst/>
          </a:prstGeom>
          <a:solidFill>
            <a:schemeClr val="accent1"/>
          </a:solidFill>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Recombinant DNA</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6519825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077200" cy="4876800"/>
          </a:xfrm>
          <a:solidFill>
            <a:schemeClr val="bg1"/>
          </a:solidFill>
        </p:spPr>
        <p:txBody>
          <a:bodyPr>
            <a:normAutofit/>
          </a:bodyPr>
          <a:lstStyle/>
          <a:p>
            <a:pPr algn="just"/>
            <a:r>
              <a:rPr lang="en-US" dirty="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rPr>
              <a:t>Whereas recombinant DNA techniques involve the manipulation of proteins within the cells of </a:t>
            </a:r>
            <a:r>
              <a:rPr lang="en-US" b="1" dirty="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rPr>
              <a:t>lower animals, </a:t>
            </a:r>
            <a:r>
              <a:rPr lang="en-US" dirty="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rPr>
              <a:t>monoclonal antibody production is conducted entirely within the cells of </a:t>
            </a:r>
            <a:r>
              <a:rPr lang="en-US" b="1" dirty="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rPr>
              <a:t>higher animals</a:t>
            </a:r>
            <a:r>
              <a:rPr lang="en-US" dirty="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rPr>
              <a:t>, including the patient. </a:t>
            </a:r>
            <a:endParaRPr lang="en-US" dirty="0" smtClean="0">
              <a:ln w="0"/>
              <a:solidFill>
                <a:schemeClr val="tx1"/>
              </a:solidFill>
              <a:effectLst>
                <a:outerShdw blurRad="38100" dist="19050" dir="2700000" algn="tl" rotWithShape="0">
                  <a:schemeClr val="dk1">
                    <a:alpha val="40000"/>
                  </a:schemeClr>
                </a:outerShdw>
              </a:effectLst>
              <a:latin typeface="Times New Roman" pitchFamily="18" charset="0"/>
              <a:cs typeface="Times New Roman" pitchFamily="18" charset="0"/>
            </a:endParaRPr>
          </a:p>
          <a:p>
            <a:pPr algn="just"/>
            <a:r>
              <a:rPr lang="en-US" dirty="0" err="1" smtClean="0">
                <a:ln w="0"/>
                <a:solidFill>
                  <a:schemeClr val="tx1"/>
                </a:solidFill>
                <a:effectLst>
                  <a:outerShdw blurRad="38100" dist="19050" dir="2700000" algn="tl" rotWithShape="0">
                    <a:schemeClr val="dk1">
                      <a:alpha val="40000"/>
                    </a:schemeClr>
                  </a:outerShdw>
                </a:effectLst>
              </a:rPr>
              <a:t>mAb</a:t>
            </a:r>
            <a:r>
              <a:rPr lang="en-US" dirty="0" smtClean="0">
                <a:ln w="0"/>
                <a:solidFill>
                  <a:schemeClr val="tx1"/>
                </a:solidFill>
                <a:effectLst>
                  <a:outerShdw blurRad="38100" dist="19050" dir="2700000" algn="tl" rotWithShape="0">
                    <a:schemeClr val="dk1">
                      <a:alpha val="40000"/>
                    </a:schemeClr>
                  </a:outerShdw>
                </a:effectLst>
              </a:rPr>
              <a:t> production is conducted entirely within the cells of higher animals, including the patient. </a:t>
            </a:r>
          </a:p>
          <a:p>
            <a:pPr algn="just"/>
            <a:r>
              <a:rPr lang="en-US" dirty="0" smtClean="0">
                <a:ln w="0"/>
                <a:solidFill>
                  <a:schemeClr val="tx1"/>
                </a:solidFill>
                <a:effectLst>
                  <a:outerShdw blurRad="38100" dist="19050" dir="2700000" algn="tl" rotWithShape="0">
                    <a:schemeClr val="dk1">
                      <a:alpha val="40000"/>
                    </a:schemeClr>
                  </a:outerShdw>
                </a:effectLst>
              </a:rPr>
              <a:t>The technique exploits the ability of cells with the potential to produce a desired antibody and stimulates an unending stream of pure antibody production.</a:t>
            </a:r>
          </a:p>
          <a:p>
            <a:pPr algn="just"/>
            <a:r>
              <a:rPr lang="en-US" dirty="0" smtClean="0">
                <a:ln w="0"/>
                <a:solidFill>
                  <a:schemeClr val="tx1"/>
                </a:solidFill>
                <a:effectLst>
                  <a:outerShdw blurRad="38100" dist="19050" dir="2700000" algn="tl" rotWithShape="0">
                    <a:schemeClr val="dk1">
                      <a:alpha val="40000"/>
                    </a:schemeClr>
                  </a:outerShdw>
                </a:effectLst>
              </a:rPr>
              <a:t>These antibodies have the capacity to combat the specific target.</a:t>
            </a:r>
          </a:p>
          <a:p>
            <a:pPr algn="just"/>
            <a:r>
              <a:rPr lang="en-US" dirty="0" smtClean="0">
                <a:ln w="0"/>
                <a:solidFill>
                  <a:schemeClr val="tx1"/>
                </a:solidFill>
                <a:effectLst>
                  <a:outerShdw blurRad="38100" dist="19050" dir="2700000" algn="tl" rotWithShape="0">
                    <a:schemeClr val="dk1">
                      <a:alpha val="40000"/>
                    </a:schemeClr>
                  </a:outerShdw>
                </a:effectLst>
              </a:rPr>
              <a:t>The development and use of monoclonal antibodies is having a profound impact in both diagnostic medicine and in the treatment of disease</a:t>
            </a:r>
            <a:endParaRPr lang="en-US" dirty="0">
              <a:ln w="0"/>
              <a:solidFill>
                <a:schemeClr val="tx1"/>
              </a:solidFill>
              <a:effectLst>
                <a:outerShdw blurRad="38100" dist="19050" dir="2700000" algn="tl" rotWithShape="0">
                  <a:schemeClr val="dk1">
                    <a:alpha val="40000"/>
                  </a:schemeClr>
                </a:outerShdw>
              </a:effectLst>
            </a:endParaRPr>
          </a:p>
        </p:txBody>
      </p:sp>
      <p:sp>
        <p:nvSpPr>
          <p:cNvPr id="4" name="Title 1"/>
          <p:cNvSpPr txBox="1">
            <a:spLocks/>
          </p:cNvSpPr>
          <p:nvPr/>
        </p:nvSpPr>
        <p:spPr>
          <a:xfrm>
            <a:off x="685800" y="457200"/>
            <a:ext cx="4419601" cy="762000"/>
          </a:xfrm>
          <a:prstGeom prst="rect">
            <a:avLst/>
          </a:prstGeom>
          <a:solidFill>
            <a:schemeClr val="accent1"/>
          </a:solidFill>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Monoclonal antibody</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59151910"/>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334000"/>
          </a:xfrm>
          <a:solidFill>
            <a:schemeClr val="bg1"/>
          </a:solidFill>
        </p:spPr>
        <p:txBody>
          <a:bodyPr>
            <a:noAutofit/>
          </a:bodyPr>
          <a:lstStyle/>
          <a:p>
            <a:pPr algn="just"/>
            <a:r>
              <a:rPr lang="en-US" sz="2000" b="1" dirty="0">
                <a:solidFill>
                  <a:srgbClr val="FF0000"/>
                </a:solidFill>
                <a:latin typeface="Arial" panose="020B0604020202020204" pitchFamily="34" charset="0"/>
                <a:cs typeface="Arial" panose="020B0604020202020204" pitchFamily="34" charset="0"/>
              </a:rPr>
              <a:t>Diagnostically</a:t>
            </a:r>
            <a:r>
              <a:rPr lang="en-US" sz="2000" dirty="0">
                <a:latin typeface="Arial" panose="020B0604020202020204" pitchFamily="34" charset="0"/>
                <a:cs typeface="Arial" panose="020B0604020202020204" pitchFamily="34" charset="0"/>
              </a:rPr>
              <a:t>: home pregnancy testing products </a:t>
            </a:r>
            <a:r>
              <a:rPr lang="en-GB" sz="2000" dirty="0" smtClean="0">
                <a:solidFill>
                  <a:schemeClr val="tx1"/>
                </a:solidFill>
                <a:latin typeface="Arial" panose="020B0604020202020204" pitchFamily="34" charset="0"/>
                <a:cs typeface="Arial" panose="020B0604020202020204" pitchFamily="34" charset="0"/>
              </a:rPr>
              <a:t>Example on Monoclonal antibodies application (</a:t>
            </a:r>
            <a:r>
              <a:rPr lang="en-GB" sz="2000" dirty="0" smtClean="0">
                <a:solidFill>
                  <a:srgbClr val="FF0000"/>
                </a:solidFill>
                <a:latin typeface="Arial" panose="020B0604020202020204" pitchFamily="34" charset="0"/>
                <a:cs typeface="Arial" panose="020B0604020202020204" pitchFamily="34" charset="0"/>
              </a:rPr>
              <a:t>home pregnancy testing products)</a:t>
            </a:r>
            <a:r>
              <a:rPr lang="en-GB" sz="2000" dirty="0" smtClean="0">
                <a:solidFill>
                  <a:schemeClr val="tx1"/>
                </a:solidFill>
                <a:latin typeface="Arial" panose="020B0604020202020204" pitchFamily="34" charset="0"/>
                <a:cs typeface="Arial" panose="020B0604020202020204" pitchFamily="34" charset="0"/>
              </a:rPr>
              <a:t>. Their use ensures that a women can perform the test easily in a short period with high reproducibility and in an inexpensive manner. </a:t>
            </a:r>
          </a:p>
          <a:p>
            <a:pPr algn="just"/>
            <a:r>
              <a:rPr lang="en-US" sz="2000" dirty="0" smtClean="0">
                <a:latin typeface="Arial" panose="020B0604020202020204" pitchFamily="34" charset="0"/>
                <a:cs typeface="Arial" panose="020B0604020202020204" pitchFamily="34" charset="0"/>
              </a:rPr>
              <a:t>In these tests, the </a:t>
            </a:r>
            <a:r>
              <a:rPr lang="en-US" sz="2000" dirty="0" err="1" smtClean="0">
                <a:latin typeface="Arial" panose="020B0604020202020204" pitchFamily="34" charset="0"/>
                <a:cs typeface="Arial" panose="020B0604020202020204" pitchFamily="34" charset="0"/>
              </a:rPr>
              <a:t>mAb</a:t>
            </a:r>
            <a:r>
              <a:rPr lang="en-US" sz="2000" dirty="0" smtClean="0">
                <a:latin typeface="Arial" panose="020B0604020202020204" pitchFamily="34" charset="0"/>
                <a:cs typeface="Arial" panose="020B0604020202020204" pitchFamily="34" charset="0"/>
              </a:rPr>
              <a:t> is highly sensitive to binding on one site on the human chorionic gonadotropin (HCG) molecule, a specific marker to pregnancy because in healthy women, HCG is synthesized exclusively by the placenta. </a:t>
            </a:r>
          </a:p>
          <a:p>
            <a:pPr algn="just"/>
            <a:r>
              <a:rPr lang="en-US" sz="2000" dirty="0" smtClean="0">
                <a:latin typeface="Arial" panose="020B0604020202020204" pitchFamily="34" charset="0"/>
                <a:cs typeface="Arial" panose="020B0604020202020204" pitchFamily="34" charset="0"/>
              </a:rPr>
              <a:t>The first FDA-approved therapeutic </a:t>
            </a:r>
            <a:r>
              <a:rPr lang="en-US" sz="2000" dirty="0" err="1" smtClean="0">
                <a:latin typeface="Arial" panose="020B0604020202020204" pitchFamily="34" charset="0"/>
                <a:cs typeface="Arial" panose="020B0604020202020204" pitchFamily="34" charset="0"/>
              </a:rPr>
              <a:t>mAb</a:t>
            </a:r>
            <a:r>
              <a:rPr lang="en-US" sz="2000" dirty="0" smtClean="0">
                <a:latin typeface="Arial" panose="020B0604020202020204" pitchFamily="34" charset="0"/>
                <a:cs typeface="Arial" panose="020B0604020202020204" pitchFamily="34" charset="0"/>
              </a:rPr>
              <a:t> was </a:t>
            </a:r>
            <a:r>
              <a:rPr lang="en-US" sz="2000" dirty="0" err="1" smtClean="0">
                <a:latin typeface="Arial" panose="020B0604020202020204" pitchFamily="34" charset="0"/>
                <a:cs typeface="Arial" panose="020B0604020202020204" pitchFamily="34" charset="0"/>
              </a:rPr>
              <a:t>muromonab</a:t>
            </a:r>
            <a:r>
              <a:rPr lang="en-US" sz="2000" dirty="0" smtClean="0">
                <a:latin typeface="Arial" panose="020B0604020202020204" pitchFamily="34" charset="0"/>
                <a:cs typeface="Arial" panose="020B0604020202020204" pitchFamily="34" charset="0"/>
              </a:rPr>
              <a:t>, a transplant rejection drug, approved in 1986.</a:t>
            </a:r>
            <a:endParaRPr lang="en-GB" sz="2000" dirty="0" smtClean="0">
              <a:solidFill>
                <a:schemeClr val="tx1"/>
              </a:solidFill>
              <a:latin typeface="Arial" panose="020B0604020202020204" pitchFamily="34" charset="0"/>
              <a:cs typeface="Arial" panose="020B0604020202020204" pitchFamily="34" charset="0"/>
            </a:endParaRPr>
          </a:p>
          <a:p>
            <a:pPr algn="just"/>
            <a:r>
              <a:rPr lang="en-US" sz="2000" u="sng" dirty="0" smtClean="0">
                <a:latin typeface="Arial" panose="020B0604020202020204" pitchFamily="34" charset="0"/>
                <a:cs typeface="Arial" panose="020B0604020202020204" pitchFamily="34" charset="0"/>
              </a:rPr>
              <a:t>In medicine</a:t>
            </a:r>
            <a:r>
              <a:rPr lang="en-US" sz="2000" dirty="0" smtClean="0">
                <a:latin typeface="Arial" panose="020B0604020202020204" pitchFamily="34" charset="0"/>
                <a:cs typeface="Arial" panose="020B0604020202020204" pitchFamily="34" charset="0"/>
              </a:rPr>
              <a:t>, monoclonal antibodies are being used to stage and to localize malignant cells of cancer, and it is anticipated that they will be used in the future to combat diseases such as lupus erythematosus, juvenile-onset diabetes, and myasthenia gravis</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15574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a:extLst>
              <a:ext uri="{FF2B5EF4-FFF2-40B4-BE49-F238E27FC236}">
                <a16:creationId xmlns="" xmlns:a16="http://schemas.microsoft.com/office/drawing/2014/main" id="{D74F44A8-6AEB-4C1F-8031-1F4927129D46}"/>
              </a:ext>
            </a:extLst>
          </p:cNvPr>
          <p:cNvSpPr txBox="1">
            <a:spLocks/>
          </p:cNvSpPr>
          <p:nvPr/>
        </p:nvSpPr>
        <p:spPr>
          <a:xfrm>
            <a:off x="457200" y="1066800"/>
            <a:ext cx="8229600" cy="4876800"/>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GB" sz="2800" b="1" dirty="0" smtClean="0">
                <a:solidFill>
                  <a:srgbClr val="FF0000"/>
                </a:solidFill>
              </a:rPr>
              <a:t>Topics covered through the course</a:t>
            </a:r>
          </a:p>
          <a:p>
            <a:pPr marL="0" indent="0" algn="ctr">
              <a:buNone/>
            </a:pPr>
            <a:endParaRPr lang="en-GB" sz="2800" b="1" dirty="0" smtClean="0">
              <a:solidFill>
                <a:srgbClr val="FF0000"/>
              </a:solidFill>
            </a:endParaRPr>
          </a:p>
          <a:p>
            <a:r>
              <a:rPr lang="en-GB" sz="2800" dirty="0" smtClean="0"/>
              <a:t>New </a:t>
            </a:r>
            <a:r>
              <a:rPr lang="en-GB" sz="2800" dirty="0"/>
              <a:t>drug development and approval process</a:t>
            </a:r>
          </a:p>
          <a:p>
            <a:r>
              <a:rPr lang="en-GB" sz="2800" dirty="0"/>
              <a:t>Current good manufacturing practices</a:t>
            </a:r>
          </a:p>
          <a:p>
            <a:r>
              <a:rPr lang="en-GB" sz="2800" dirty="0"/>
              <a:t>Dosage form design pharmaceutical and formulation consideration</a:t>
            </a:r>
          </a:p>
          <a:p>
            <a:r>
              <a:rPr lang="en-GB" sz="2800" dirty="0"/>
              <a:t>Dosage form design Biopharmaceutical and pharmacokinetic consideration</a:t>
            </a:r>
          </a:p>
          <a:p>
            <a:endParaRPr lang="en-GB" sz="2800" dirty="0"/>
          </a:p>
          <a:p>
            <a:endParaRPr lang="ar-IQ" dirty="0"/>
          </a:p>
        </p:txBody>
      </p:sp>
    </p:spTree>
    <p:extLst>
      <p:ext uri="{BB962C8B-B14F-4D97-AF65-F5344CB8AC3E}">
        <p14:creationId xmlns:p14="http://schemas.microsoft.com/office/powerpoint/2010/main" val="29838092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382000" cy="5334000"/>
          </a:xfrm>
          <a:solidFill>
            <a:schemeClr val="bg1"/>
          </a:solidFill>
        </p:spPr>
        <p:txBody>
          <a:bodyPr>
            <a:normAutofit fontScale="92500" lnSpcReduction="10000"/>
          </a:bodyPr>
          <a:lstStyle/>
          <a:p>
            <a:pPr algn="just"/>
            <a:r>
              <a:rPr lang="en-US" sz="1900" dirty="0" smtClean="0"/>
              <a:t>Used </a:t>
            </a:r>
            <a:r>
              <a:rPr lang="en-US" sz="1900" dirty="0" smtClean="0"/>
              <a:t>to prevent, treat, cure, diagnose, or mitigate human disease caused by genetic disorders, is another promising new technology </a:t>
            </a:r>
            <a:r>
              <a:rPr lang="en-US" sz="1900" u="sng" dirty="0" smtClean="0">
                <a:solidFill>
                  <a:schemeClr val="accent2">
                    <a:lumMod val="75000"/>
                  </a:schemeClr>
                </a:solidFill>
              </a:rPr>
              <a:t>When a gene is expressed, a specific type of protein is produced.</a:t>
            </a:r>
            <a:r>
              <a:rPr lang="en-US" sz="1900" dirty="0" smtClean="0">
                <a:solidFill>
                  <a:schemeClr val="accent2">
                    <a:lumMod val="75000"/>
                  </a:schemeClr>
                </a:solidFill>
              </a:rPr>
              <a:t> </a:t>
            </a:r>
          </a:p>
          <a:p>
            <a:pPr algn="just"/>
            <a:r>
              <a:rPr lang="en-GB" sz="1900" b="1" dirty="0" smtClean="0"/>
              <a:t>Gene therapy </a:t>
            </a:r>
            <a:r>
              <a:rPr lang="en-GB" sz="1900" dirty="0" smtClean="0"/>
              <a:t>is a medicinal intervention based on the modification of the genetic material of living cells. gene therapy entails the transfer of new genetic material to the cells of a patient with a genetic disease. </a:t>
            </a:r>
          </a:p>
          <a:p>
            <a:pPr algn="just"/>
            <a:r>
              <a:rPr lang="en-GB" sz="1900" dirty="0" smtClean="0"/>
              <a:t>(modified outside the body (ex vivo))</a:t>
            </a:r>
          </a:p>
          <a:p>
            <a:pPr algn="just"/>
            <a:r>
              <a:rPr lang="en-GB" sz="1900" dirty="0" smtClean="0"/>
              <a:t>(modified within the body (in vivo)) by gene therapy products given directly to the patient. </a:t>
            </a:r>
          </a:p>
          <a:p>
            <a:pPr algn="just"/>
            <a:r>
              <a:rPr lang="en-GB" sz="1900" dirty="0" smtClean="0"/>
              <a:t>The first human gene therapy used was to treat </a:t>
            </a:r>
            <a:r>
              <a:rPr lang="en-GB" sz="1900" u="sng" dirty="0" err="1" smtClean="0"/>
              <a:t>adnosine</a:t>
            </a:r>
            <a:r>
              <a:rPr lang="en-GB" sz="1900" u="sng" dirty="0" smtClean="0"/>
              <a:t> </a:t>
            </a:r>
            <a:r>
              <a:rPr lang="en-GB" sz="1900" u="sng" dirty="0" err="1" smtClean="0"/>
              <a:t>deaminase</a:t>
            </a:r>
            <a:r>
              <a:rPr lang="en-GB" sz="1900" u="sng" dirty="0" smtClean="0"/>
              <a:t> (ADA) deficiency, a condition that results in abnormal functioning of immune system.</a:t>
            </a:r>
            <a:r>
              <a:rPr lang="en-GB" sz="1900" dirty="0" smtClean="0"/>
              <a:t> Therapy consisted of the administration of genetically modified cells capable of producing ADA.</a:t>
            </a:r>
          </a:p>
          <a:p>
            <a:r>
              <a:rPr lang="en-US" sz="1900" dirty="0">
                <a:latin typeface="Times New Roman" pitchFamily="18" charset="0"/>
                <a:cs typeface="Times New Roman" pitchFamily="18" charset="0"/>
              </a:rPr>
              <a:t>The human body contains up to 100,000 genes. Genes that are aligned on a double strand of DNA in the nucleus of every cell control all of the body’s functions.</a:t>
            </a:r>
          </a:p>
          <a:p>
            <a:r>
              <a:rPr lang="en-US" sz="1900" dirty="0">
                <a:latin typeface="Times New Roman" pitchFamily="18" charset="0"/>
                <a:cs typeface="Times New Roman" pitchFamily="18" charset="0"/>
              </a:rPr>
              <a:t>Base pairs of </a:t>
            </a:r>
            <a:r>
              <a:rPr lang="en-US" sz="1900" b="1" dirty="0">
                <a:solidFill>
                  <a:srgbClr val="FF0000"/>
                </a:solidFill>
                <a:latin typeface="Times New Roman" pitchFamily="18" charset="0"/>
                <a:cs typeface="Times New Roman" pitchFamily="18" charset="0"/>
              </a:rPr>
              <a:t>adenine and thymine</a:t>
            </a:r>
            <a:r>
              <a:rPr lang="en-US" sz="1900" dirty="0">
                <a:latin typeface="Times New Roman" pitchFamily="18" charset="0"/>
                <a:cs typeface="Times New Roman" pitchFamily="18" charset="0"/>
              </a:rPr>
              <a:t> (A and T, respectively) and </a:t>
            </a:r>
            <a:r>
              <a:rPr lang="en-US" sz="1900" b="1" dirty="0">
                <a:solidFill>
                  <a:srgbClr val="FF0000"/>
                </a:solidFill>
                <a:latin typeface="Times New Roman" pitchFamily="18" charset="0"/>
                <a:cs typeface="Times New Roman" pitchFamily="18" charset="0"/>
              </a:rPr>
              <a:t>cytosine and guanine </a:t>
            </a:r>
            <a:r>
              <a:rPr lang="en-US" sz="1900" dirty="0">
                <a:latin typeface="Times New Roman" pitchFamily="18" charset="0"/>
                <a:cs typeface="Times New Roman" pitchFamily="18" charset="0"/>
              </a:rPr>
              <a:t>(C and G, respectively) </a:t>
            </a:r>
            <a:r>
              <a:rPr lang="en-US" sz="1900" b="1" dirty="0">
                <a:latin typeface="Times New Roman" pitchFamily="18" charset="0"/>
                <a:cs typeface="Times New Roman" pitchFamily="18" charset="0"/>
              </a:rPr>
              <a:t>constitute the instructions on a gene</a:t>
            </a:r>
            <a:r>
              <a:rPr lang="en-US" sz="1900" dirty="0">
                <a:latin typeface="Times New Roman" pitchFamily="18" charset="0"/>
                <a:cs typeface="Times New Roman" pitchFamily="18" charset="0"/>
              </a:rPr>
              <a:t>. Only genes necessary for a specific cell’s function are active or expressed</a:t>
            </a:r>
            <a:endParaRPr lang="ar-IQ" sz="1900" dirty="0" smtClean="0"/>
          </a:p>
          <a:p>
            <a:endParaRPr lang="en-US" dirty="0"/>
          </a:p>
        </p:txBody>
      </p:sp>
      <p:sp>
        <p:nvSpPr>
          <p:cNvPr id="4" name="Title 1"/>
          <p:cNvSpPr txBox="1">
            <a:spLocks/>
          </p:cNvSpPr>
          <p:nvPr/>
        </p:nvSpPr>
        <p:spPr>
          <a:xfrm>
            <a:off x="685800" y="228600"/>
            <a:ext cx="4419601" cy="762000"/>
          </a:xfrm>
          <a:prstGeom prst="rect">
            <a:avLst/>
          </a:prstGeom>
          <a:solidFill>
            <a:schemeClr val="accent1"/>
          </a:solidFill>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Human Gene Therapy</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31796282"/>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34400" cy="5715000"/>
          </a:xfrm>
          <a:solidFill>
            <a:schemeClr val="bg1"/>
          </a:solidFill>
        </p:spPr>
        <p:txBody>
          <a:bodyPr>
            <a:noAutofit/>
          </a:bodyPr>
          <a:lstStyle/>
          <a:p>
            <a:pPr algn="just"/>
            <a:r>
              <a:rPr lang="en-US" dirty="0" smtClean="0">
                <a:ln w="0"/>
                <a:solidFill>
                  <a:schemeClr val="tx1"/>
                </a:solidFill>
                <a:effectLst>
                  <a:outerShdw blurRad="38100" dist="19050" dir="2700000" algn="tl" rotWithShape="0">
                    <a:schemeClr val="dk1">
                      <a:alpha val="40000"/>
                    </a:schemeClr>
                  </a:outerShdw>
                </a:effectLst>
              </a:rPr>
              <a:t>Animals </a:t>
            </a:r>
            <a:r>
              <a:rPr lang="en-US" dirty="0" smtClean="0">
                <a:ln w="0"/>
                <a:solidFill>
                  <a:schemeClr val="tx1"/>
                </a:solidFill>
                <a:effectLst>
                  <a:outerShdw blurRad="38100" dist="19050" dir="2700000" algn="tl" rotWithShape="0">
                    <a:schemeClr val="dk1">
                      <a:alpha val="40000"/>
                    </a:schemeClr>
                  </a:outerShdw>
                </a:effectLst>
              </a:rPr>
              <a:t>have served humans in their search for drugs in a number of ways. They not only have yielded to drug testing and biologic assay but also have provided drugs that are mannered from their tissues or through their biologic </a:t>
            </a:r>
            <a:r>
              <a:rPr lang="en-US" dirty="0" smtClean="0">
                <a:ln w="0"/>
                <a:solidFill>
                  <a:schemeClr val="tx1"/>
                </a:solidFill>
                <a:effectLst>
                  <a:outerShdw blurRad="38100" dist="19050" dir="2700000" algn="tl" rotWithShape="0">
                    <a:schemeClr val="dk1">
                      <a:alpha val="40000"/>
                    </a:schemeClr>
                  </a:outerShdw>
                </a:effectLst>
              </a:rPr>
              <a:t>processes </a:t>
            </a:r>
            <a:r>
              <a:rPr lang="en-GB" dirty="0" smtClean="0">
                <a:ln w="0"/>
                <a:solidFill>
                  <a:schemeClr val="tx1"/>
                </a:solidFill>
                <a:effectLst>
                  <a:outerShdw blurRad="38100" dist="19050" dir="2700000" algn="tl" rotWithShape="0">
                    <a:schemeClr val="dk1">
                      <a:alpha val="40000"/>
                    </a:schemeClr>
                  </a:outerShdw>
                </a:effectLst>
              </a:rPr>
              <a:t>examples: </a:t>
            </a:r>
            <a:endParaRPr lang="en-GB" dirty="0" smtClean="0">
              <a:ln w="0"/>
              <a:solidFill>
                <a:schemeClr val="tx1"/>
              </a:solidFill>
              <a:effectLst>
                <a:outerShdw blurRad="38100" dist="19050" dir="2700000" algn="tl" rotWithShape="0">
                  <a:schemeClr val="dk1">
                    <a:alpha val="40000"/>
                  </a:schemeClr>
                </a:outerShdw>
              </a:effectLst>
            </a:endParaRPr>
          </a:p>
          <a:p>
            <a:pPr algn="just">
              <a:buFont typeface="+mj-lt"/>
              <a:buAutoNum type="arabicPeriod"/>
            </a:pPr>
            <a:r>
              <a:rPr lang="en-GB" dirty="0" smtClean="0">
                <a:ln w="0"/>
                <a:solidFill>
                  <a:schemeClr val="tx1"/>
                </a:solidFill>
                <a:effectLst>
                  <a:outerShdw blurRad="38100" dist="19050" dir="2700000" algn="tl" rotWithShape="0">
                    <a:schemeClr val="dk1">
                      <a:alpha val="40000"/>
                    </a:schemeClr>
                  </a:outerShdw>
                </a:effectLst>
              </a:rPr>
              <a:t>Hormonal substances (thyroid extract, insulin, pituitary hormone) obtained from the endocrine glands of cattle, sheep, and swine.</a:t>
            </a:r>
            <a:endParaRPr lang="ar-IQ" dirty="0" smtClean="0">
              <a:ln w="0"/>
              <a:solidFill>
                <a:schemeClr val="tx1"/>
              </a:solidFill>
              <a:effectLst>
                <a:outerShdw blurRad="38100" dist="19050" dir="2700000" algn="tl" rotWithShape="0">
                  <a:schemeClr val="dk1">
                    <a:alpha val="40000"/>
                  </a:schemeClr>
                </a:outerShdw>
              </a:effectLst>
            </a:endParaRPr>
          </a:p>
          <a:p>
            <a:pPr algn="just">
              <a:buFont typeface="+mj-lt"/>
              <a:buAutoNum type="arabicPeriod"/>
            </a:pPr>
            <a:r>
              <a:rPr lang="en-GB" dirty="0" smtClean="0">
                <a:ln w="0"/>
                <a:solidFill>
                  <a:schemeClr val="tx1"/>
                </a:solidFill>
                <a:effectLst>
                  <a:outerShdw blurRad="38100" dist="19050" dir="2700000" algn="tl" rotWithShape="0">
                    <a:schemeClr val="dk1">
                      <a:alpha val="40000"/>
                    </a:schemeClr>
                  </a:outerShdw>
                </a:effectLst>
              </a:rPr>
              <a:t>The urine of pregnant mares is a rich source of </a:t>
            </a:r>
            <a:r>
              <a:rPr lang="en-GB" dirty="0" err="1" smtClean="0">
                <a:ln w="0"/>
                <a:solidFill>
                  <a:schemeClr val="tx1"/>
                </a:solidFill>
                <a:effectLst>
                  <a:outerShdw blurRad="38100" dist="19050" dir="2700000" algn="tl" rotWithShape="0">
                    <a:schemeClr val="dk1">
                      <a:alpha val="40000"/>
                    </a:schemeClr>
                  </a:outerShdw>
                </a:effectLst>
              </a:rPr>
              <a:t>estrogens</a:t>
            </a:r>
            <a:r>
              <a:rPr lang="en-GB" dirty="0" smtClean="0">
                <a:ln w="0"/>
                <a:solidFill>
                  <a:schemeClr val="tx1"/>
                </a:solidFill>
                <a:effectLst>
                  <a:outerShdw blurRad="38100" dist="19050" dir="2700000" algn="tl" rotWithShape="0">
                    <a:schemeClr val="dk1">
                      <a:alpha val="40000"/>
                    </a:schemeClr>
                  </a:outerShdw>
                </a:effectLst>
              </a:rPr>
              <a:t>.</a:t>
            </a:r>
          </a:p>
          <a:p>
            <a:pPr algn="just">
              <a:buFont typeface="+mj-lt"/>
              <a:buAutoNum type="arabicPeriod"/>
            </a:pPr>
            <a:r>
              <a:rPr lang="en-US" dirty="0" smtClean="0">
                <a:ln w="0"/>
                <a:solidFill>
                  <a:schemeClr val="tx1"/>
                </a:solidFill>
                <a:effectLst>
                  <a:outerShdw blurRad="38100" dist="19050" dir="2700000" algn="tl" rotWithShape="0">
                    <a:schemeClr val="dk1">
                      <a:alpha val="40000"/>
                    </a:schemeClr>
                  </a:outerShdw>
                </a:effectLst>
              </a:rPr>
              <a:t>Today the poliomyelitis vaccine is prepared in cultures of renal monkey tissue, the mumps and influenza vaccines in fluids of chick embryo, the rubella (German measles) vaccine in duck embryo, and the smallpox vaccine from the skin of bovine calves inoculated with </a:t>
            </a:r>
            <a:r>
              <a:rPr lang="en-US" dirty="0" err="1" smtClean="0">
                <a:ln w="0"/>
                <a:solidFill>
                  <a:schemeClr val="tx1"/>
                </a:solidFill>
                <a:effectLst>
                  <a:outerShdw blurRad="38100" dist="19050" dir="2700000" algn="tl" rotWithShape="0">
                    <a:schemeClr val="dk1">
                      <a:alpha val="40000"/>
                    </a:schemeClr>
                  </a:outerShdw>
                </a:effectLst>
              </a:rPr>
              <a:t>vaccinia</a:t>
            </a:r>
            <a:r>
              <a:rPr lang="en-US" dirty="0" smtClean="0">
                <a:ln w="0"/>
                <a:solidFill>
                  <a:schemeClr val="tx1"/>
                </a:solidFill>
                <a:effectLst>
                  <a:outerShdw blurRad="38100" dist="19050" dir="2700000" algn="tl" rotWithShape="0">
                    <a:schemeClr val="dk1">
                      <a:alpha val="40000"/>
                    </a:schemeClr>
                  </a:outerShdw>
                </a:effectLst>
              </a:rPr>
              <a:t> virus. </a:t>
            </a:r>
          </a:p>
          <a:p>
            <a:pPr algn="just">
              <a:buFont typeface="+mj-lt"/>
              <a:buAutoNum type="arabicPeriod"/>
            </a:pPr>
            <a:r>
              <a:rPr lang="en-US" dirty="0" smtClean="0">
                <a:ln w="0"/>
                <a:solidFill>
                  <a:schemeClr val="tx1"/>
                </a:solidFill>
                <a:effectLst>
                  <a:outerShdw blurRad="38100" dist="19050" dir="2700000" algn="tl" rotWithShape="0">
                    <a:schemeClr val="dk1">
                      <a:alpha val="40000"/>
                    </a:schemeClr>
                  </a:outerShdw>
                </a:effectLst>
              </a:rPr>
              <a:t>New vaccines for diseases such as AIDS and cancer are being developed through the use of cell and tissue cultures.</a:t>
            </a:r>
          </a:p>
          <a:p>
            <a:pPr algn="just"/>
            <a:r>
              <a:rPr lang="en-US" dirty="0" smtClean="0">
                <a:ln w="0"/>
                <a:solidFill>
                  <a:schemeClr val="tx1"/>
                </a:solidFill>
                <a:effectLst>
                  <a:outerShdw blurRad="38100" dist="19050" dir="2700000" algn="tl" rotWithShape="0">
                    <a:schemeClr val="dk1">
                      <a:alpha val="40000"/>
                    </a:schemeClr>
                  </a:outerShdw>
                </a:effectLst>
              </a:rPr>
              <a:t> Knowledge of the structural architecture of the individual hormonal substances has produced a variety of synthetic and semisynthetic compounds with hormone-like activity. The synthetic chemicals used as oral contraceptives are notable examples.</a:t>
            </a:r>
          </a:p>
          <a:p>
            <a:endParaRPr lang="en-US" dirty="0">
              <a:ln w="0"/>
              <a:solidFill>
                <a:schemeClr val="tx1"/>
              </a:solidFill>
              <a:effectLst>
                <a:outerShdw blurRad="38100" dist="19050" dir="2700000" algn="tl" rotWithShape="0">
                  <a:schemeClr val="dk1">
                    <a:alpha val="40000"/>
                  </a:schemeClr>
                </a:outerShdw>
              </a:effectLst>
            </a:endParaRPr>
          </a:p>
        </p:txBody>
      </p:sp>
      <p:sp>
        <p:nvSpPr>
          <p:cNvPr id="4" name="Title 1"/>
          <p:cNvSpPr txBox="1">
            <a:spLocks/>
          </p:cNvSpPr>
          <p:nvPr/>
        </p:nvSpPr>
        <p:spPr>
          <a:xfrm>
            <a:off x="533400" y="228600"/>
            <a:ext cx="2895600" cy="609600"/>
          </a:xfrm>
          <a:prstGeom prst="rect">
            <a:avLst/>
          </a:prstGeom>
          <a:solidFill>
            <a:schemeClr val="accent1"/>
          </a:solidFill>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Animals</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63668975"/>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305800" cy="5181600"/>
          </a:xfrm>
          <a:solidFill>
            <a:schemeClr val="bg1"/>
          </a:solidFill>
        </p:spPr>
        <p:txBody>
          <a:bodyPr>
            <a:normAutofit/>
          </a:bodyPr>
          <a:lstStyle/>
          <a:p>
            <a:pPr marL="257175" indent="-257175" algn="just"/>
            <a:r>
              <a:rPr lang="en-US" sz="2000" dirty="0" smtClean="0"/>
              <a:t>In theory, a goal drug</a:t>
            </a:r>
          </a:p>
          <a:p>
            <a:pPr marL="257175" indent="-257175" algn="just">
              <a:buFontTx/>
              <a:buAutoNum type="arabicPeriod"/>
            </a:pPr>
            <a:r>
              <a:rPr lang="en-US" sz="2000" dirty="0" smtClean="0"/>
              <a:t>Would produce the specifically desired effect</a:t>
            </a:r>
          </a:p>
          <a:p>
            <a:pPr marL="385763" indent="-385763" algn="just">
              <a:buFont typeface="+mj-lt"/>
              <a:buAutoNum type="arabicPeriod"/>
            </a:pPr>
            <a:r>
              <a:rPr lang="en-US" sz="2000" dirty="0" smtClean="0"/>
              <a:t>Be administered by the most desired route (generally oral) </a:t>
            </a:r>
          </a:p>
          <a:p>
            <a:pPr marL="385763" indent="-385763" algn="just">
              <a:buFont typeface="+mj-lt"/>
              <a:buAutoNum type="arabicPeriod"/>
            </a:pPr>
            <a:r>
              <a:rPr lang="en-US" sz="2000" dirty="0" smtClean="0"/>
              <a:t>minimal dosage and dosing frequency</a:t>
            </a:r>
          </a:p>
          <a:p>
            <a:pPr marL="385763" indent="-385763" algn="just">
              <a:buFont typeface="+mj-lt"/>
              <a:buAutoNum type="arabicPeriod"/>
            </a:pPr>
            <a:r>
              <a:rPr lang="en-US" sz="2000" dirty="0" smtClean="0"/>
              <a:t>Have optimal onset and duration of activity</a:t>
            </a:r>
          </a:p>
          <a:p>
            <a:pPr marL="385763" indent="-385763" algn="just">
              <a:buFont typeface="+mj-lt"/>
              <a:buAutoNum type="arabicPeriod"/>
            </a:pPr>
            <a:r>
              <a:rPr lang="en-US" sz="2000" dirty="0" smtClean="0"/>
              <a:t>Exhibit no side effects and</a:t>
            </a:r>
          </a:p>
          <a:p>
            <a:pPr marL="385763" indent="-385763" algn="just">
              <a:buFont typeface="+mj-lt"/>
              <a:buAutoNum type="arabicPeriod"/>
            </a:pPr>
            <a:r>
              <a:rPr lang="en-US" sz="2000" dirty="0" smtClean="0"/>
              <a:t>Following its desired effect would be eliminated from the body efficiently and completely and without residual effect</a:t>
            </a:r>
          </a:p>
          <a:p>
            <a:pPr marL="385763" indent="-385763" algn="just">
              <a:buFont typeface="+mj-lt"/>
              <a:buAutoNum type="arabicPeriod"/>
            </a:pPr>
            <a:r>
              <a:rPr lang="en-US" sz="2000" dirty="0" smtClean="0"/>
              <a:t> It would be easily produced at low cost</a:t>
            </a:r>
          </a:p>
          <a:p>
            <a:pPr marL="385763" indent="-385763" algn="just">
              <a:buFont typeface="+mj-lt"/>
              <a:buAutoNum type="arabicPeriod"/>
            </a:pPr>
            <a:r>
              <a:rPr lang="en-US" sz="2000" dirty="0" smtClean="0"/>
              <a:t> Be pharmaceutically elegant</a:t>
            </a:r>
          </a:p>
          <a:p>
            <a:pPr marL="385763" indent="-385763" algn="just">
              <a:buFont typeface="+mj-lt"/>
              <a:buAutoNum type="arabicPeriod"/>
            </a:pPr>
            <a:r>
              <a:rPr lang="en-US" sz="2000" dirty="0" smtClean="0"/>
              <a:t>Physically and chemically stable under various conditions of use and storage</a:t>
            </a:r>
            <a:r>
              <a:rPr lang="en-US" sz="2000" dirty="0" smtClean="0"/>
              <a:t>.</a:t>
            </a:r>
            <a:endParaRPr lang="en-US" sz="2000" dirty="0" smtClean="0"/>
          </a:p>
        </p:txBody>
      </p:sp>
      <p:sp>
        <p:nvSpPr>
          <p:cNvPr id="4" name="Title 1"/>
          <p:cNvSpPr txBox="1">
            <a:spLocks/>
          </p:cNvSpPr>
          <p:nvPr/>
        </p:nvSpPr>
        <p:spPr>
          <a:xfrm>
            <a:off x="533400" y="228600"/>
            <a:ext cx="2895600" cy="609600"/>
          </a:xfrm>
          <a:prstGeom prst="rect">
            <a:avLst/>
          </a:prstGeom>
          <a:solidFill>
            <a:schemeClr val="accent1"/>
          </a:solidFill>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A goal drug</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31434873"/>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229600" cy="5029200"/>
          </a:xfrm>
          <a:solidFill>
            <a:schemeClr val="bg1"/>
          </a:solidFill>
        </p:spPr>
        <p:txBody>
          <a:bodyPr>
            <a:normAutofit/>
          </a:bodyPr>
          <a:lstStyle/>
          <a:p>
            <a:pPr algn="just">
              <a:buFont typeface="+mj-lt"/>
              <a:buAutoNum type="arabicPeriod"/>
            </a:pPr>
            <a:r>
              <a:rPr lang="en-US" sz="2800" b="1" dirty="0">
                <a:solidFill>
                  <a:schemeClr val="accent2">
                    <a:lumMod val="75000"/>
                  </a:schemeClr>
                </a:solidFill>
              </a:rPr>
              <a:t>Random or untargeted screening:</a:t>
            </a:r>
            <a:r>
              <a:rPr lang="en-US" sz="2800" dirty="0">
                <a:solidFill>
                  <a:schemeClr val="accent2">
                    <a:lumMod val="75000"/>
                  </a:schemeClr>
                </a:solidFill>
              </a:rPr>
              <a:t> </a:t>
            </a:r>
            <a:endParaRPr lang="en-US" sz="2800" dirty="0" smtClean="0">
              <a:solidFill>
                <a:schemeClr val="accent2">
                  <a:lumMod val="75000"/>
                </a:schemeClr>
              </a:solidFill>
            </a:endParaRPr>
          </a:p>
          <a:p>
            <a:pPr marL="0" indent="0" algn="just">
              <a:buNone/>
            </a:pPr>
            <a:r>
              <a:rPr lang="en-US" sz="1950" dirty="0" smtClean="0"/>
              <a:t>involves </a:t>
            </a:r>
            <a:r>
              <a:rPr lang="en-US" sz="1950" dirty="0"/>
              <a:t>the testing of large numbers of synthetic organic compounds or substances of natural origin for biologic activity</a:t>
            </a:r>
          </a:p>
          <a:p>
            <a:pPr algn="just"/>
            <a:r>
              <a:rPr lang="en-US" sz="1950" dirty="0"/>
              <a:t> Purposes: random screens may be use initially</a:t>
            </a:r>
          </a:p>
          <a:p>
            <a:pPr marL="685800" lvl="1" indent="-342900" algn="just">
              <a:buFont typeface="+mj-lt"/>
              <a:buAutoNum type="arabicPeriod"/>
            </a:pPr>
            <a:r>
              <a:rPr lang="en-US" sz="1950" dirty="0"/>
              <a:t>to detect an unknown activity of the test compound or  substance </a:t>
            </a:r>
          </a:p>
          <a:p>
            <a:pPr marL="685800" lvl="1" indent="-342900" algn="just">
              <a:buFont typeface="+mj-lt"/>
              <a:buAutoNum type="arabicPeriod"/>
            </a:pPr>
            <a:r>
              <a:rPr lang="en-US" sz="1950" dirty="0"/>
              <a:t>to identify the most promising compounds to be studied by more sophisticated nonrandom </a:t>
            </a:r>
          </a:p>
          <a:p>
            <a:pPr marL="685800" lvl="1" indent="-342900" algn="just">
              <a:buFont typeface="+mj-lt"/>
              <a:buAutoNum type="arabicPeriod"/>
            </a:pPr>
            <a:r>
              <a:rPr lang="en-US" sz="1950" dirty="0"/>
              <a:t>targeted screens to determine a specific activity</a:t>
            </a:r>
          </a:p>
          <a:p>
            <a:pPr algn="just"/>
            <a:r>
              <a:rPr lang="en-GB" sz="1950" dirty="0"/>
              <a:t>sometimes promising compounds may be overlooked if the screening models are not sensitive enough to reflect accurately the specific disease against which the agent or its metabolites may be useful. </a:t>
            </a:r>
          </a:p>
          <a:p>
            <a:endParaRPr lang="en-US" dirty="0"/>
          </a:p>
        </p:txBody>
      </p:sp>
      <p:sp>
        <p:nvSpPr>
          <p:cNvPr id="4" name="Title 1"/>
          <p:cNvSpPr txBox="1">
            <a:spLocks/>
          </p:cNvSpPr>
          <p:nvPr/>
        </p:nvSpPr>
        <p:spPr>
          <a:xfrm>
            <a:off x="533400" y="228600"/>
            <a:ext cx="5410200" cy="609600"/>
          </a:xfrm>
          <a:prstGeom prst="rect">
            <a:avLst/>
          </a:prstGeom>
          <a:solidFill>
            <a:schemeClr val="accent1"/>
          </a:solidFill>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Methods of drug discovery</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829863334"/>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8077200" cy="5410200"/>
          </a:xfrm>
          <a:solidFill>
            <a:schemeClr val="bg1"/>
          </a:solidFill>
        </p:spPr>
        <p:txBody>
          <a:bodyPr>
            <a:normAutofit/>
          </a:bodyPr>
          <a:lstStyle/>
          <a:p>
            <a:pPr algn="just"/>
            <a:r>
              <a:rPr lang="en-GB" sz="2000" dirty="0"/>
              <a:t>Bioassays are used to differentiate the effect and potency (strength of effect) of test agent from those of controls of known action and effect</a:t>
            </a:r>
            <a:r>
              <a:rPr lang="en-GB" sz="2000" dirty="0" smtClean="0"/>
              <a:t>.</a:t>
            </a:r>
          </a:p>
          <a:p>
            <a:pPr algn="just"/>
            <a:endParaRPr lang="en-GB" sz="2000" dirty="0"/>
          </a:p>
          <a:p>
            <a:pPr algn="just"/>
            <a:r>
              <a:rPr lang="en-US" sz="2000" dirty="0" smtClean="0"/>
              <a:t>The </a:t>
            </a:r>
            <a:r>
              <a:rPr lang="en-US" sz="2000" dirty="0" smtClean="0"/>
              <a:t>initial bioassays may be performed in vitro using </a:t>
            </a:r>
            <a:r>
              <a:rPr lang="en-US" sz="2000" dirty="0" smtClean="0">
                <a:solidFill>
                  <a:schemeClr val="accent5"/>
                </a:solidFill>
              </a:rPr>
              <a:t>cell cultures </a:t>
            </a:r>
            <a:r>
              <a:rPr lang="en-US" sz="2000" dirty="0" smtClean="0"/>
              <a:t>to test the new agent’s effect against enzyme systems or tumor cells</a:t>
            </a:r>
          </a:p>
          <a:p>
            <a:pPr algn="just"/>
            <a:endParaRPr lang="en-US" sz="2000" dirty="0" smtClean="0"/>
          </a:p>
          <a:p>
            <a:pPr algn="just"/>
            <a:r>
              <a:rPr lang="en-US" sz="2000" dirty="0" smtClean="0"/>
              <a:t>whereas subsequent bioassays may be performed in vivo and may use more expensive and disease-specific animal models.</a:t>
            </a:r>
          </a:p>
          <a:p>
            <a:pPr algn="just"/>
            <a:endParaRPr lang="en-US" sz="2000" dirty="0" smtClean="0"/>
          </a:p>
          <a:p>
            <a:pPr algn="just"/>
            <a:r>
              <a:rPr lang="en-GB" sz="2000" dirty="0" smtClean="0"/>
              <a:t>Newer </a:t>
            </a:r>
            <a:r>
              <a:rPr lang="en-GB" sz="2000" dirty="0" smtClean="0"/>
              <a:t>method, </a:t>
            </a:r>
            <a:r>
              <a:rPr lang="en-GB" sz="2000" dirty="0" smtClean="0"/>
              <a:t>such </a:t>
            </a:r>
            <a:r>
              <a:rPr lang="en-GB" sz="2000" dirty="0" smtClean="0"/>
              <a:t>as </a:t>
            </a:r>
            <a:r>
              <a:rPr lang="en-GB" sz="2000" b="1" dirty="0" smtClean="0"/>
              <a:t>(combinatorial chemistry) </a:t>
            </a:r>
            <a:r>
              <a:rPr lang="en-GB" sz="2000" dirty="0" smtClean="0"/>
              <a:t>are </a:t>
            </a:r>
            <a:r>
              <a:rPr lang="en-GB" sz="2000" dirty="0" smtClean="0"/>
              <a:t>capable of examining 15,000 chemical compounds a week using 10 to 20 biologic assays.  </a:t>
            </a:r>
            <a:endParaRPr lang="ar-IQ" sz="2000" dirty="0" smtClean="0"/>
          </a:p>
          <a:p>
            <a:endParaRPr lang="en-US" sz="2000" dirty="0"/>
          </a:p>
        </p:txBody>
      </p:sp>
    </p:spTree>
    <p:extLst>
      <p:ext uri="{BB962C8B-B14F-4D97-AF65-F5344CB8AC3E}">
        <p14:creationId xmlns:p14="http://schemas.microsoft.com/office/powerpoint/2010/main" val="4260021987"/>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153400" cy="5867400"/>
          </a:xfrm>
          <a:solidFill>
            <a:schemeClr val="bg1"/>
          </a:solidFill>
        </p:spPr>
        <p:txBody>
          <a:bodyPr>
            <a:normAutofit fontScale="92500" lnSpcReduction="10000"/>
          </a:bodyPr>
          <a:lstStyle/>
          <a:p>
            <a:pPr marL="385763" indent="-385763" algn="just">
              <a:spcBef>
                <a:spcPct val="50000"/>
              </a:spcBef>
              <a:buFont typeface="+mj-lt"/>
              <a:buAutoNum type="arabicPeriod" startAt="2"/>
            </a:pPr>
            <a:r>
              <a:rPr lang="en-US" sz="3000" b="1" dirty="0" smtClean="0">
                <a:solidFill>
                  <a:schemeClr val="accent2">
                    <a:lumMod val="75000"/>
                  </a:schemeClr>
                </a:solidFill>
              </a:rPr>
              <a:t>Molecular modification: </a:t>
            </a:r>
            <a:endParaRPr lang="en-US" sz="3000" b="1" dirty="0" smtClean="0">
              <a:solidFill>
                <a:schemeClr val="accent2">
                  <a:lumMod val="75000"/>
                </a:schemeClr>
              </a:solidFill>
            </a:endParaRPr>
          </a:p>
          <a:p>
            <a:pPr marL="0" indent="0" algn="just">
              <a:spcBef>
                <a:spcPct val="50000"/>
              </a:spcBef>
              <a:buNone/>
            </a:pPr>
            <a:r>
              <a:rPr lang="en-US" dirty="0" smtClean="0"/>
              <a:t>is </a:t>
            </a:r>
            <a:r>
              <a:rPr lang="en-US" dirty="0" smtClean="0"/>
              <a:t>chemical alteration of a known and previously characterized organic compound (frequently a </a:t>
            </a:r>
            <a:r>
              <a:rPr lang="en-US" sz="2200" dirty="0" smtClean="0">
                <a:solidFill>
                  <a:schemeClr val="accent5"/>
                </a:solidFill>
              </a:rPr>
              <a:t>lead compound</a:t>
            </a:r>
            <a:r>
              <a:rPr lang="en-US" dirty="0" smtClean="0">
                <a:solidFill>
                  <a:schemeClr val="accent5"/>
                </a:solidFill>
              </a:rPr>
              <a:t>) </a:t>
            </a:r>
            <a:r>
              <a:rPr lang="en-US" dirty="0" smtClean="0"/>
              <a:t>for the purpose of enhancing its useful as a </a:t>
            </a:r>
            <a:r>
              <a:rPr lang="en-US" dirty="0" smtClean="0"/>
              <a:t>drug by: </a:t>
            </a:r>
            <a:endParaRPr lang="en-US" dirty="0" smtClean="0"/>
          </a:p>
          <a:p>
            <a:pPr marL="385763" indent="-385763" algn="just">
              <a:spcBef>
                <a:spcPct val="50000"/>
              </a:spcBef>
              <a:buFont typeface="+mj-lt"/>
              <a:buAutoNum type="arabicPeriod"/>
            </a:pPr>
            <a:r>
              <a:rPr lang="en-US" dirty="0" smtClean="0"/>
              <a:t>Enhancing </a:t>
            </a:r>
            <a:r>
              <a:rPr lang="en-US" dirty="0" smtClean="0"/>
              <a:t>its specificity for a particular body target site</a:t>
            </a:r>
          </a:p>
          <a:p>
            <a:pPr marL="385763" indent="-385763" algn="just">
              <a:spcBef>
                <a:spcPct val="50000"/>
              </a:spcBef>
              <a:buFont typeface="+mj-lt"/>
              <a:buAutoNum type="arabicPeriod"/>
            </a:pPr>
            <a:r>
              <a:rPr lang="en-US" dirty="0" smtClean="0"/>
              <a:t>Increasing its potency</a:t>
            </a:r>
          </a:p>
          <a:p>
            <a:pPr marL="385763" indent="-385763" algn="just">
              <a:spcBef>
                <a:spcPct val="50000"/>
              </a:spcBef>
              <a:buFont typeface="+mj-lt"/>
              <a:buAutoNum type="arabicPeriod"/>
            </a:pPr>
            <a:r>
              <a:rPr lang="en-US" dirty="0" smtClean="0"/>
              <a:t>Improving its rate and extent of absorption</a:t>
            </a:r>
          </a:p>
          <a:p>
            <a:pPr marL="385763" indent="-385763" algn="just">
              <a:spcBef>
                <a:spcPct val="50000"/>
              </a:spcBef>
              <a:buFont typeface="+mj-lt"/>
              <a:buAutoNum type="arabicPeriod"/>
            </a:pPr>
            <a:r>
              <a:rPr lang="en-US" dirty="0" smtClean="0"/>
              <a:t>Modifying to the advantage its time-course in the body</a:t>
            </a:r>
          </a:p>
          <a:p>
            <a:pPr marL="385763" indent="-385763" algn="just">
              <a:spcBef>
                <a:spcPct val="50000"/>
              </a:spcBef>
              <a:buFont typeface="+mj-lt"/>
              <a:buAutoNum type="arabicPeriod"/>
            </a:pPr>
            <a:r>
              <a:rPr lang="en-US" dirty="0" smtClean="0"/>
              <a:t>Reducing its toxicity</a:t>
            </a:r>
          </a:p>
          <a:p>
            <a:pPr marL="385763" indent="-385763" algn="just">
              <a:spcBef>
                <a:spcPct val="50000"/>
              </a:spcBef>
              <a:buFont typeface="+mj-lt"/>
              <a:buAutoNum type="arabicPeriod"/>
            </a:pPr>
            <a:r>
              <a:rPr lang="en-US" dirty="0" smtClean="0"/>
              <a:t>Changing its physical and chemical properties (e.g., solubility) to provide desired features. </a:t>
            </a:r>
          </a:p>
          <a:p>
            <a:pPr algn="just"/>
            <a:r>
              <a:rPr lang="en-GB" dirty="0" smtClean="0"/>
              <a:t>The molecular modifications may be slight or substantial </a:t>
            </a:r>
            <a:r>
              <a:rPr lang="en-US" dirty="0">
                <a:latin typeface="Times New Roman" pitchFamily="18" charset="0"/>
                <a:cs typeface="Times New Roman" pitchFamily="18" charset="0"/>
              </a:rPr>
              <a:t>involving </a:t>
            </a:r>
            <a:r>
              <a:rPr lang="en-US" b="1" dirty="0">
                <a:latin typeface="Times New Roman" pitchFamily="18" charset="0"/>
                <a:cs typeface="Times New Roman" pitchFamily="18" charset="0"/>
              </a:rPr>
              <a:t>changes in functional groups</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ring structures</a:t>
            </a:r>
            <a:r>
              <a:rPr lang="en-US" dirty="0">
                <a:latin typeface="Times New Roman" pitchFamily="18" charset="0"/>
                <a:cs typeface="Times New Roman" pitchFamily="18" charset="0"/>
              </a:rPr>
              <a:t>, or </a:t>
            </a:r>
            <a:r>
              <a:rPr lang="en-US" b="1" dirty="0">
                <a:latin typeface="Times New Roman" pitchFamily="18" charset="0"/>
                <a:cs typeface="Times New Roman" pitchFamily="18" charset="0"/>
              </a:rPr>
              <a:t>configuration</a:t>
            </a:r>
            <a:r>
              <a:rPr lang="en-US" dirty="0">
                <a:latin typeface="Times New Roman" pitchFamily="18" charset="0"/>
                <a:cs typeface="Times New Roman" pitchFamily="18" charset="0"/>
              </a:rPr>
              <a:t>.</a:t>
            </a:r>
            <a:endParaRPr lang="en-GB" dirty="0" smtClean="0"/>
          </a:p>
          <a:p>
            <a:pPr algn="just"/>
            <a:r>
              <a:rPr lang="en-GB" dirty="0" smtClean="0"/>
              <a:t>Knowledge of chemical structure-pharmacologic activity relationships plays an important role in designing new drug molecules. </a:t>
            </a:r>
          </a:p>
          <a:p>
            <a:pPr algn="just"/>
            <a:r>
              <a:rPr lang="en-US" b="1" dirty="0">
                <a:latin typeface="Times New Roman" pitchFamily="18" charset="0"/>
                <a:cs typeface="Times New Roman" pitchFamily="18" charset="0"/>
              </a:rPr>
              <a:t>Molecular modification produces new chemical entities and improved therapeutic agents. </a:t>
            </a:r>
          </a:p>
          <a:p>
            <a:pPr algn="just"/>
            <a:endParaRPr lang="en-GB" dirty="0" smtClean="0"/>
          </a:p>
          <a:p>
            <a:pPr algn="just"/>
            <a:endParaRPr lang="en-US" dirty="0"/>
          </a:p>
        </p:txBody>
      </p:sp>
    </p:spTree>
    <p:extLst>
      <p:ext uri="{BB962C8B-B14F-4D97-AF65-F5344CB8AC3E}">
        <p14:creationId xmlns:p14="http://schemas.microsoft.com/office/powerpoint/2010/main" val="2332673880"/>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322412" y="457200"/>
            <a:ext cx="8134350" cy="4546169"/>
          </a:xfrm>
          <a:prstGeom prst="rect">
            <a:avLst/>
          </a:prstGeom>
          <a:noFill/>
          <a:ln w="9525">
            <a:noFill/>
            <a:miter lim="800000"/>
            <a:headEnd/>
            <a:tailEnd/>
          </a:ln>
        </p:spPr>
      </p:pic>
      <p:sp>
        <p:nvSpPr>
          <p:cNvPr id="5" name="Rectangle 4">
            <a:extLst>
              <a:ext uri="{FF2B5EF4-FFF2-40B4-BE49-F238E27FC236}">
                <a16:creationId xmlns="" xmlns:a16="http://schemas.microsoft.com/office/drawing/2014/main" id="{275769B8-0963-42BE-8494-4671781C9CAA}"/>
              </a:ext>
            </a:extLst>
          </p:cNvPr>
          <p:cNvSpPr/>
          <p:nvPr/>
        </p:nvSpPr>
        <p:spPr>
          <a:xfrm>
            <a:off x="381000" y="5181600"/>
            <a:ext cx="8077200" cy="1015663"/>
          </a:xfrm>
          <a:prstGeom prst="rect">
            <a:avLst/>
          </a:prstGeom>
        </p:spPr>
        <p:txBody>
          <a:bodyPr wrap="square">
            <a:spAutoFit/>
          </a:bodyPr>
          <a:lstStyle/>
          <a:p>
            <a:pPr algn="just"/>
            <a:r>
              <a:rPr lang="en-GB" sz="2000" dirty="0"/>
              <a:t>The molecular modifications that led to the discoveries of the first commercial beta-blocker, propranolol, and the first commercial histamine H</a:t>
            </a:r>
            <a:r>
              <a:rPr lang="en-GB" sz="2000" baseline="-25000" dirty="0"/>
              <a:t>2</a:t>
            </a:r>
            <a:r>
              <a:rPr lang="en-GB" sz="2000" dirty="0"/>
              <a:t>-receptor blocking agent, cimetidine.  </a:t>
            </a:r>
            <a:endParaRPr lang="ar-IQ" sz="2000" dirty="0"/>
          </a:p>
        </p:txBody>
      </p:sp>
    </p:spTree>
    <p:extLst>
      <p:ext uri="{BB962C8B-B14F-4D97-AF65-F5344CB8AC3E}">
        <p14:creationId xmlns:p14="http://schemas.microsoft.com/office/powerpoint/2010/main" val="4191229257"/>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457200" y="457200"/>
            <a:ext cx="8153400" cy="1527341"/>
          </a:xfrm>
          <a:prstGeom prst="rect">
            <a:avLst/>
          </a:prstGeom>
          <a:solidFill>
            <a:schemeClr val="bg1"/>
          </a:solidFill>
          <a:ln w="12700" cap="sq">
            <a:noFill/>
            <a:miter lim="800000"/>
            <a:headEnd type="none" w="sm" len="sm"/>
            <a:tailEnd type="none" w="sm" len="sm"/>
          </a:ln>
          <a:effectLst/>
        </p:spPr>
        <p:txBody>
          <a:bodyPr wrap="square">
            <a:spAutoFit/>
          </a:bodyPr>
          <a:lstStyle/>
          <a:p>
            <a:pPr marL="342900" indent="-342900" algn="just">
              <a:buAutoNum type="arabicPeriod" startAt="3"/>
            </a:pPr>
            <a:r>
              <a:rPr lang="en-US" sz="2800" b="1" dirty="0" smtClean="0">
                <a:solidFill>
                  <a:schemeClr val="accent2">
                    <a:lumMod val="75000"/>
                  </a:schemeClr>
                </a:solidFill>
              </a:rPr>
              <a:t>Mechanism-based </a:t>
            </a:r>
            <a:r>
              <a:rPr lang="en-US" sz="2800" b="1" dirty="0">
                <a:solidFill>
                  <a:schemeClr val="accent2">
                    <a:lumMod val="75000"/>
                  </a:schemeClr>
                </a:solidFill>
              </a:rPr>
              <a:t>drug design:</a:t>
            </a:r>
            <a:r>
              <a:rPr lang="en-US" sz="2800" dirty="0">
                <a:solidFill>
                  <a:schemeClr val="accent2">
                    <a:lumMod val="75000"/>
                  </a:schemeClr>
                </a:solidFill>
              </a:rPr>
              <a:t> </a:t>
            </a:r>
            <a:endParaRPr lang="en-US" sz="2800" dirty="0" smtClean="0">
              <a:solidFill>
                <a:schemeClr val="accent2">
                  <a:lumMod val="75000"/>
                </a:schemeClr>
              </a:solidFill>
            </a:endParaRPr>
          </a:p>
          <a:p>
            <a:pPr algn="just"/>
            <a:r>
              <a:rPr lang="en-US" dirty="0" smtClean="0"/>
              <a:t>is </a:t>
            </a:r>
            <a:r>
              <a:rPr lang="en-US" dirty="0"/>
              <a:t>a molecular modification to design a drug that interferes specifically with the known or suspected biochemical pathway or mechanism of a disease </a:t>
            </a:r>
            <a:r>
              <a:rPr lang="en-US" dirty="0" smtClean="0"/>
              <a:t>process.</a:t>
            </a:r>
            <a:endParaRPr lang="en-US" dirty="0"/>
          </a:p>
          <a:p>
            <a:endParaRPr lang="en-US" sz="1125" dirty="0"/>
          </a:p>
        </p:txBody>
      </p:sp>
      <p:sp>
        <p:nvSpPr>
          <p:cNvPr id="5" name="Rectangle 4"/>
          <p:cNvSpPr/>
          <p:nvPr/>
        </p:nvSpPr>
        <p:spPr>
          <a:xfrm>
            <a:off x="457200" y="1828800"/>
            <a:ext cx="8153400" cy="4585871"/>
          </a:xfrm>
          <a:prstGeom prst="rect">
            <a:avLst/>
          </a:prstGeom>
          <a:solidFill>
            <a:schemeClr val="bg1"/>
          </a:solidFill>
        </p:spPr>
        <p:txBody>
          <a:bodyPr wrap="square">
            <a:spAutoFit/>
          </a:bodyPr>
          <a:lstStyle/>
          <a:p>
            <a:pPr algn="just">
              <a:spcBef>
                <a:spcPct val="50000"/>
              </a:spcBef>
            </a:pPr>
            <a:r>
              <a:rPr lang="en-US" dirty="0"/>
              <a:t>Purpose: The intention is the interaction of the drug with specific cell receptors, enzymes systems, or metabolic process of pathogens or tumor cells</a:t>
            </a:r>
            <a:r>
              <a:rPr lang="en-US" dirty="0">
                <a:solidFill>
                  <a:srgbClr val="7030A0"/>
                </a:solidFill>
              </a:rPr>
              <a:t>, resulting in blocking, disruption, or reversal of the disease process</a:t>
            </a:r>
            <a:r>
              <a:rPr lang="en-GB" dirty="0">
                <a:solidFill>
                  <a:srgbClr val="7030A0"/>
                </a:solidFill>
              </a:rPr>
              <a:t>.</a:t>
            </a:r>
          </a:p>
          <a:p>
            <a:pPr algn="just">
              <a:lnSpc>
                <a:spcPct val="150000"/>
              </a:lnSpc>
              <a:spcBef>
                <a:spcPct val="50000"/>
              </a:spcBef>
            </a:pPr>
            <a:r>
              <a:rPr lang="en-GB" dirty="0"/>
              <a:t> </a:t>
            </a:r>
            <a:r>
              <a:rPr lang="en-GB" sz="2000" b="1" dirty="0">
                <a:solidFill>
                  <a:schemeClr val="accent2">
                    <a:lumMod val="75000"/>
                  </a:schemeClr>
                </a:solidFill>
              </a:rPr>
              <a:t>Molecular </a:t>
            </a:r>
            <a:r>
              <a:rPr lang="en-GB" sz="2000" b="1" dirty="0" smtClean="0">
                <a:solidFill>
                  <a:schemeClr val="accent2">
                    <a:lumMod val="75000"/>
                  </a:schemeClr>
                </a:solidFill>
              </a:rPr>
              <a:t>graphics</a:t>
            </a:r>
          </a:p>
          <a:p>
            <a:pPr algn="just">
              <a:spcBef>
                <a:spcPct val="50000"/>
              </a:spcBef>
              <a:buFont typeface="Wingdings" pitchFamily="2" charset="2"/>
              <a:buChar char="Ø"/>
            </a:pPr>
            <a:r>
              <a:rPr lang="en-US" b="1" dirty="0" smtClean="0">
                <a:latin typeface="Times New Roman" pitchFamily="18" charset="0"/>
                <a:cs typeface="Times New Roman" pitchFamily="18" charset="0"/>
              </a:rPr>
              <a:t>the use of computer graphics </a:t>
            </a:r>
            <a:r>
              <a:rPr lang="en-US" dirty="0" smtClean="0">
                <a:latin typeface="Times New Roman" pitchFamily="18" charset="0"/>
                <a:cs typeface="Times New Roman" pitchFamily="18" charset="0"/>
              </a:rPr>
              <a:t>to represent the </a:t>
            </a:r>
            <a:r>
              <a:rPr lang="en-US" b="1" dirty="0" smtClean="0">
                <a:solidFill>
                  <a:schemeClr val="accent5">
                    <a:lumMod val="60000"/>
                    <a:lumOff val="40000"/>
                  </a:schemeClr>
                </a:solidFill>
                <a:latin typeface="Times New Roman" pitchFamily="18" charset="0"/>
                <a:cs typeface="Times New Roman" pitchFamily="18" charset="0"/>
              </a:rPr>
              <a:t>structure of drug </a:t>
            </a:r>
            <a:r>
              <a:rPr lang="en-US" dirty="0" smtClean="0">
                <a:latin typeface="Times New Roman" pitchFamily="18" charset="0"/>
                <a:cs typeface="Times New Roman" pitchFamily="18" charset="0"/>
              </a:rPr>
              <a:t>molecule to fit the simulated molecular structure of the receptor site, is a useful complementary tool in drug molecule design.</a:t>
            </a:r>
          </a:p>
          <a:p>
            <a:pPr algn="just">
              <a:spcBef>
                <a:spcPct val="50000"/>
              </a:spcBef>
            </a:pPr>
            <a:endParaRPr lang="en-US" dirty="0" smtClean="0">
              <a:latin typeface="Times New Roman" pitchFamily="18" charset="0"/>
              <a:cs typeface="Times New Roman" pitchFamily="18" charset="0"/>
            </a:endParaRPr>
          </a:p>
          <a:p>
            <a:pPr marL="257175" indent="-257175"/>
            <a:r>
              <a:rPr lang="en-US" b="1" dirty="0" smtClean="0"/>
              <a:t>Example of Mechanism-based drug design</a:t>
            </a:r>
          </a:p>
          <a:p>
            <a:pPr marL="257175" indent="-257175" algn="just">
              <a:buFontTx/>
              <a:buAutoNum type="arabicPeriod"/>
            </a:pPr>
            <a:r>
              <a:rPr lang="en-US" b="1" dirty="0" err="1" smtClean="0"/>
              <a:t>Enalaprilat</a:t>
            </a:r>
            <a:r>
              <a:rPr lang="en-US" b="1" dirty="0" smtClean="0"/>
              <a:t> </a:t>
            </a:r>
            <a:r>
              <a:rPr lang="en-US" b="1" dirty="0"/>
              <a:t>(Vasotec)</a:t>
            </a:r>
            <a:r>
              <a:rPr lang="en-US" dirty="0"/>
              <a:t>, which inhibits the angiotensin-converting enzyme (ACE) that catalyzes the conversion of angiotensin I to the vasoconstrictor substance angiotensin II. Inhibition of the enzyme results in  decreased plasma angiotensin II, leading to decrease vasopressor effects and lower blood pressure. </a:t>
            </a:r>
          </a:p>
        </p:txBody>
      </p:sp>
    </p:spTree>
    <p:extLst>
      <p:ext uri="{BB962C8B-B14F-4D97-AF65-F5344CB8AC3E}">
        <p14:creationId xmlns:p14="http://schemas.microsoft.com/office/powerpoint/2010/main" val="8565549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7467600" cy="3886200"/>
          </a:xfrm>
        </p:spPr>
        <p:txBody>
          <a:bodyPr>
            <a:noAutofit/>
          </a:bodyPr>
          <a:lstStyle/>
          <a:p>
            <a:pPr algn="just"/>
            <a:r>
              <a:rPr lang="en-US" sz="2400" dirty="0" smtClean="0">
                <a:latin typeface="Times New Roman" pitchFamily="18" charset="0"/>
                <a:cs typeface="Times New Roman" pitchFamily="18" charset="0"/>
              </a:rPr>
              <a:t>Another example is </a:t>
            </a:r>
            <a:r>
              <a:rPr lang="en-US" sz="2400" b="1" dirty="0" smtClean="0">
                <a:latin typeface="Times New Roman" pitchFamily="18" charset="0"/>
                <a:cs typeface="Times New Roman" pitchFamily="18" charset="0"/>
              </a:rPr>
              <a:t>ranitidine</a:t>
            </a:r>
            <a:r>
              <a:rPr lang="en-US" sz="2400" dirty="0" smtClean="0">
                <a:latin typeface="Times New Roman" pitchFamily="18" charset="0"/>
                <a:cs typeface="Times New Roman" pitchFamily="18" charset="0"/>
              </a:rPr>
              <a:t> (Zantac), </a:t>
            </a:r>
            <a:r>
              <a:rPr lang="en-US" sz="2400" b="1" dirty="0" smtClean="0">
                <a:solidFill>
                  <a:srgbClr val="00B050"/>
                </a:solidFill>
                <a:latin typeface="Times New Roman" pitchFamily="18" charset="0"/>
                <a:cs typeface="Times New Roman" pitchFamily="18" charset="0"/>
              </a:rPr>
              <a:t>inhibitor </a:t>
            </a:r>
            <a:r>
              <a:rPr lang="en-US" sz="2400" dirty="0" smtClean="0">
                <a:latin typeface="Times New Roman" pitchFamily="18" charset="0"/>
                <a:cs typeface="Times New Roman" pitchFamily="18" charset="0"/>
              </a:rPr>
              <a:t>of histamine at </a:t>
            </a:r>
            <a:r>
              <a:rPr lang="en-US" sz="2400" b="1" dirty="0" smtClean="0">
                <a:solidFill>
                  <a:srgbClr val="00B050"/>
                </a:solidFill>
                <a:latin typeface="Times New Roman" pitchFamily="18" charset="0"/>
                <a:cs typeface="Times New Roman" pitchFamily="18" charset="0"/>
              </a:rPr>
              <a:t>histamine  </a:t>
            </a:r>
            <a:r>
              <a:rPr lang="en-US" sz="2400" b="1" dirty="0" smtClean="0">
                <a:solidFill>
                  <a:srgbClr val="00B050"/>
                </a:solidFill>
                <a:latin typeface="Times New Roman" pitchFamily="18" charset="0"/>
                <a:cs typeface="Times New Roman" pitchFamily="18" charset="0"/>
              </a:rPr>
              <a:t>H</a:t>
            </a:r>
            <a:r>
              <a:rPr lang="en-US" sz="2400" b="1" baseline="-25000" dirty="0" smtClean="0">
                <a:solidFill>
                  <a:srgbClr val="00B050"/>
                </a:solidFill>
                <a:latin typeface="Times New Roman" pitchFamily="18" charset="0"/>
                <a:cs typeface="Times New Roman" pitchFamily="18" charset="0"/>
              </a:rPr>
              <a:t>2</a:t>
            </a:r>
            <a:r>
              <a:rPr lang="en-US" sz="2400" b="1" dirty="0" smtClean="0">
                <a:solidFill>
                  <a:srgbClr val="00B050"/>
                </a:solidFill>
                <a:latin typeface="Times New Roman" pitchFamily="18" charset="0"/>
                <a:cs typeface="Times New Roman" pitchFamily="18" charset="0"/>
              </a:rPr>
              <a:t>-receptors</a:t>
            </a:r>
            <a:r>
              <a:rPr lang="en-US" sz="2400" dirty="0" smtClean="0">
                <a:latin typeface="Times New Roman" pitchFamily="18" charset="0"/>
                <a:cs typeface="Times New Roman" pitchFamily="18" charset="0"/>
              </a:rPr>
              <a:t>. This </a:t>
            </a:r>
            <a:r>
              <a:rPr lang="en-US" sz="2400" b="1" dirty="0" smtClean="0">
                <a:latin typeface="Times New Roman" pitchFamily="18" charset="0"/>
                <a:cs typeface="Times New Roman" pitchFamily="18" charset="0"/>
              </a:rPr>
              <a:t>inhibits gastric acid secretion</a:t>
            </a:r>
            <a:r>
              <a:rPr lang="en-US" sz="2400" dirty="0" smtClean="0">
                <a:latin typeface="Times New Roman" pitchFamily="18" charset="0"/>
                <a:cs typeface="Times New Roman" pitchFamily="18" charset="0"/>
              </a:rPr>
              <a:t>, making the drug effective in the treatment of gastric ulcers.</a:t>
            </a:r>
          </a:p>
          <a:p>
            <a:pPr algn="just"/>
            <a:r>
              <a:rPr lang="en-US" sz="2400" dirty="0" smtClean="0">
                <a:latin typeface="Times New Roman" pitchFamily="18" charset="0"/>
                <a:cs typeface="Times New Roman" pitchFamily="18" charset="0"/>
              </a:rPr>
              <a:t>A third example is </a:t>
            </a:r>
            <a:r>
              <a:rPr lang="en-US" sz="2400" b="1" dirty="0" err="1" smtClean="0">
                <a:latin typeface="Times New Roman" pitchFamily="18" charset="0"/>
                <a:cs typeface="Times New Roman" pitchFamily="18" charset="0"/>
              </a:rPr>
              <a:t>sertraline</a:t>
            </a:r>
            <a:r>
              <a:rPr lang="en-US" sz="2400" dirty="0" smtClean="0">
                <a:latin typeface="Times New Roman" pitchFamily="18" charset="0"/>
                <a:cs typeface="Times New Roman" pitchFamily="18" charset="0"/>
              </a:rPr>
              <a:t> which inhibits the central nervous system's neuronal uptake of serotonin, making drug useful in treatment of depression.</a:t>
            </a:r>
          </a:p>
          <a:p>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4041261545"/>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05800" cy="5943600"/>
          </a:xfrm>
          <a:solidFill>
            <a:schemeClr val="bg1"/>
          </a:solidFill>
        </p:spPr>
        <p:txBody>
          <a:bodyPr>
            <a:normAutofit/>
          </a:bodyPr>
          <a:lstStyle/>
          <a:p>
            <a:pPr algn="just" eaLnBrk="0" hangingPunct="0">
              <a:spcBef>
                <a:spcPct val="50000"/>
              </a:spcBef>
            </a:pPr>
            <a:r>
              <a:rPr lang="en-US" sz="2700" b="1" dirty="0">
                <a:solidFill>
                  <a:schemeClr val="accent1"/>
                </a:solidFill>
              </a:rPr>
              <a:t>Lead compound</a:t>
            </a:r>
            <a:r>
              <a:rPr lang="en-US" sz="2700" dirty="0">
                <a:solidFill>
                  <a:schemeClr val="accent1"/>
                </a:solidFill>
              </a:rPr>
              <a:t>: </a:t>
            </a:r>
            <a:r>
              <a:rPr lang="en-US" dirty="0" smtClean="0"/>
              <a:t>is a prototype chemical compound that has a fundamental desired biologic or pharmacologic activity.</a:t>
            </a:r>
            <a:r>
              <a:rPr lang="ar-IQ" dirty="0" smtClean="0"/>
              <a:t> </a:t>
            </a:r>
            <a:r>
              <a:rPr lang="en-US" dirty="0">
                <a:latin typeface="Times New Roman" pitchFamily="18" charset="0"/>
                <a:cs typeface="Times New Roman" pitchFamily="18" charset="0"/>
              </a:rPr>
              <a:t>The synthesis of derivatives of chemical may lead to successive generations of new compounds of same pharmacologic type. </a:t>
            </a:r>
          </a:p>
          <a:p>
            <a:pPr algn="just" eaLnBrk="0" hangingPunct="0">
              <a:spcBef>
                <a:spcPct val="50000"/>
              </a:spcBef>
            </a:pPr>
            <a:endParaRPr lang="en-GB" dirty="0" smtClean="0"/>
          </a:p>
          <a:p>
            <a:pPr marL="257175" indent="-257175" algn="just" eaLnBrk="0" hangingPunct="0">
              <a:spcBef>
                <a:spcPct val="50000"/>
              </a:spcBef>
              <a:buFont typeface="Wingdings" panose="05000000000000000000" pitchFamily="2" charset="2"/>
              <a:buChar char="Ø"/>
            </a:pPr>
            <a:r>
              <a:rPr lang="en-GB" dirty="0" smtClean="0"/>
              <a:t> Although active, the lead compound may not possess all of the features desired, such as potency, absorbability, solubility, low toxicity, and so forth.</a:t>
            </a:r>
          </a:p>
          <a:p>
            <a:pPr marL="257175" indent="-257175" algn="just">
              <a:buFont typeface="Wingdings" panose="05000000000000000000" pitchFamily="2" charset="2"/>
              <a:buChar char="Ø"/>
            </a:pPr>
            <a:r>
              <a:rPr lang="en-US" dirty="0" smtClean="0"/>
              <a:t>the medicinal chemist ma seek to modify the lead compound’s chemical structure to </a:t>
            </a:r>
            <a:r>
              <a:rPr lang="en-US" dirty="0" smtClean="0">
                <a:solidFill>
                  <a:schemeClr val="accent5"/>
                </a:solidFill>
              </a:rPr>
              <a:t>achieve the desired feature while reducing the undesired ones</a:t>
            </a:r>
            <a:r>
              <a:rPr lang="en-US" dirty="0" smtClean="0"/>
              <a:t>.</a:t>
            </a:r>
          </a:p>
          <a:p>
            <a:pPr marL="257175" indent="-257175" algn="just">
              <a:buFont typeface="Wingdings" panose="05000000000000000000" pitchFamily="2" charset="2"/>
              <a:buChar char="Ø"/>
            </a:pPr>
            <a:r>
              <a:rPr lang="en-GB" dirty="0" smtClean="0"/>
              <a:t>The chemical modifications produce </a:t>
            </a:r>
            <a:r>
              <a:rPr lang="en-GB" dirty="0" err="1" smtClean="0"/>
              <a:t>analogs</a:t>
            </a:r>
            <a:r>
              <a:rPr lang="en-GB" dirty="0" smtClean="0"/>
              <a:t> </a:t>
            </a:r>
            <a:r>
              <a:rPr lang="en-GB" dirty="0" smtClean="0"/>
              <a:t>with</a:t>
            </a:r>
          </a:p>
          <a:p>
            <a:pPr algn="just" eaLnBrk="0" hangingPunct="0">
              <a:spcBef>
                <a:spcPct val="50000"/>
              </a:spcBef>
              <a:buFont typeface="+mj-lt"/>
              <a:buAutoNum type="arabicPeriod"/>
            </a:pPr>
            <a:r>
              <a:rPr lang="en-GB" dirty="0" smtClean="0"/>
              <a:t> additional or different functional groups</a:t>
            </a:r>
          </a:p>
          <a:p>
            <a:pPr algn="just" eaLnBrk="0" hangingPunct="0">
              <a:spcBef>
                <a:spcPct val="50000"/>
              </a:spcBef>
              <a:buFont typeface="+mj-lt"/>
              <a:buAutoNum type="arabicPeriod"/>
            </a:pPr>
            <a:r>
              <a:rPr lang="en-GB" dirty="0" smtClean="0"/>
              <a:t>Altered ring structures</a:t>
            </a:r>
          </a:p>
          <a:p>
            <a:pPr algn="just" eaLnBrk="0" hangingPunct="0">
              <a:spcBef>
                <a:spcPct val="50000"/>
              </a:spcBef>
              <a:buFont typeface="+mj-lt"/>
              <a:buAutoNum type="arabicPeriod"/>
            </a:pPr>
            <a:r>
              <a:rPr lang="en-GB" dirty="0" smtClean="0"/>
              <a:t>Different chemical configurations. </a:t>
            </a:r>
          </a:p>
          <a:p>
            <a:pPr algn="just" eaLnBrk="0" hangingPunct="0">
              <a:spcBef>
                <a:spcPct val="50000"/>
              </a:spcBef>
              <a:buFont typeface="Wingdings" pitchFamily="2" charset="2"/>
              <a:buChar char="Ø"/>
            </a:pPr>
            <a:r>
              <a:rPr lang="en-GB" dirty="0" smtClean="0"/>
              <a:t>The results are modified chemical compounds capable of having different interactions with the body’s receptors, thereby eliciting different actions and intensities of action</a:t>
            </a:r>
            <a:endParaRPr lang="en-US" dirty="0"/>
          </a:p>
        </p:txBody>
      </p:sp>
    </p:spTree>
    <p:extLst>
      <p:ext uri="{BB962C8B-B14F-4D97-AF65-F5344CB8AC3E}">
        <p14:creationId xmlns:p14="http://schemas.microsoft.com/office/powerpoint/2010/main" val="54227315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609600"/>
            <a:ext cx="8229600" cy="707400"/>
          </a:xfrm>
        </p:spPr>
        <p:txBody>
          <a:bodyPr>
            <a:normAutofit fontScale="90000"/>
          </a:bodyPr>
          <a:lstStyle/>
          <a:p>
            <a:pPr rtl="0"/>
            <a:r>
              <a:rPr lang="en-US" sz="3200" dirty="0"/>
              <a:t>New Drug Development and Approval Process</a:t>
            </a:r>
            <a:endParaRPr lang="ar-IQ" sz="4800" dirty="0"/>
          </a:p>
        </p:txBody>
      </p:sp>
      <p:sp>
        <p:nvSpPr>
          <p:cNvPr id="4" name="Content Placeholder 3"/>
          <p:cNvSpPr>
            <a:spLocks noGrp="1"/>
          </p:cNvSpPr>
          <p:nvPr>
            <p:ph idx="1"/>
          </p:nvPr>
        </p:nvSpPr>
        <p:spPr>
          <a:xfrm>
            <a:off x="0" y="1404257"/>
            <a:ext cx="8229600" cy="4876800"/>
          </a:xfrm>
        </p:spPr>
        <p:txBody>
          <a:bodyPr>
            <a:normAutofit fontScale="85000" lnSpcReduction="10000"/>
          </a:bodyPr>
          <a:lstStyle/>
          <a:p>
            <a:pPr algn="just"/>
            <a:r>
              <a:rPr lang="en-GB" sz="2800" dirty="0"/>
              <a:t>To gain approval for marketing, a drug’s sponsor (e.g., a pharmaceutical company) must demonstrate, through supporting scientific evidence, that </a:t>
            </a:r>
          </a:p>
          <a:p>
            <a:pPr marL="514350" indent="-514350" algn="just" rtl="0">
              <a:buFont typeface="+mj-lt"/>
              <a:buAutoNum type="arabicPeriod"/>
            </a:pPr>
            <a:r>
              <a:rPr lang="en-GB" sz="2800" dirty="0"/>
              <a:t>The new drug or drug product is safe and effective for its proposed use.</a:t>
            </a:r>
          </a:p>
          <a:p>
            <a:pPr marL="514350" indent="-514350" algn="just" rtl="0">
              <a:buFont typeface="+mj-lt"/>
              <a:buAutoNum type="arabicPeriod"/>
            </a:pPr>
            <a:r>
              <a:rPr lang="en-GB" sz="2800" dirty="0"/>
              <a:t>The various processes and controls used in producing the drug substance and in manufacturing, packaging, and labeling are properly controlled and validated to ensure that the product meets the established standards of quality.</a:t>
            </a:r>
          </a:p>
          <a:p>
            <a:r>
              <a:rPr lang="en-GB" sz="2800" dirty="0"/>
              <a:t>The process and time course from drug discovery to approval for marketing can be lengthy and tedious </a:t>
            </a:r>
          </a:p>
          <a:p>
            <a:pPr algn="l" rtl="0"/>
            <a:endParaRPr lang="en-GB" sz="2800" dirty="0"/>
          </a:p>
          <a:p>
            <a:pPr algn="l" rtl="0"/>
            <a:endParaRPr lang="en-GB" sz="2800" dirty="0"/>
          </a:p>
          <a:p>
            <a:pPr algn="l" rtl="0"/>
            <a:endParaRPr lang="ar-IQ" dirty="0"/>
          </a:p>
        </p:txBody>
      </p:sp>
    </p:spTree>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24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153400" cy="5715000"/>
          </a:xfrm>
          <a:solidFill>
            <a:schemeClr val="bg1"/>
          </a:solidFill>
        </p:spPr>
        <p:txBody>
          <a:bodyPr>
            <a:normAutofit/>
          </a:bodyPr>
          <a:lstStyle/>
          <a:p>
            <a:pPr marL="257175" indent="-257175" algn="just"/>
            <a:r>
              <a:rPr lang="en-US" dirty="0" smtClean="0"/>
              <a:t>The synthesis of derivatives of the prototype chemical may ultimately lead to successive generations of new compounds of the same pharmacologic type. </a:t>
            </a:r>
          </a:p>
          <a:p>
            <a:pPr marL="257175" indent="-257175" algn="just"/>
            <a:r>
              <a:rPr lang="en-US" dirty="0" smtClean="0"/>
              <a:t>This may be exemplified by </a:t>
            </a:r>
          </a:p>
          <a:p>
            <a:pPr algn="just">
              <a:buFont typeface="+mj-lt"/>
              <a:buAutoNum type="arabicPeriod"/>
            </a:pPr>
            <a:r>
              <a:rPr lang="en-US" dirty="0" smtClean="0"/>
              <a:t>The development of new generations of cephalosporin antibiotics,</a:t>
            </a:r>
          </a:p>
          <a:p>
            <a:pPr algn="just">
              <a:buFont typeface="+mj-lt"/>
              <a:buAutoNum type="arabicPeriod"/>
            </a:pPr>
            <a:r>
              <a:rPr lang="en-US" dirty="0" smtClean="0"/>
              <a:t> Additional H</a:t>
            </a:r>
            <a:r>
              <a:rPr lang="en-US" baseline="-25000" dirty="0" smtClean="0"/>
              <a:t>2</a:t>
            </a:r>
            <a:r>
              <a:rPr lang="en-US" dirty="0" smtClean="0"/>
              <a:t> antagonists from the pioneer drug Cimetidine. </a:t>
            </a:r>
          </a:p>
          <a:p>
            <a:pPr algn="just">
              <a:buFont typeface="+mj-lt"/>
              <a:buAutoNum type="arabicPeriod"/>
            </a:pPr>
            <a:r>
              <a:rPr lang="en-US" dirty="0" smtClean="0"/>
              <a:t>The large series of antianxiety drugs derived from Benzodiazepine structure and the innovator drug </a:t>
            </a:r>
            <a:r>
              <a:rPr lang="en-US" dirty="0" err="1" smtClean="0"/>
              <a:t>chlordiazepine</a:t>
            </a:r>
            <a:r>
              <a:rPr lang="en-US" dirty="0" smtClean="0"/>
              <a:t> (Librium).</a:t>
            </a:r>
          </a:p>
          <a:p>
            <a:pPr algn="just"/>
            <a:endParaRPr lang="en-US" dirty="0" smtClean="0"/>
          </a:p>
          <a:p>
            <a:pPr algn="just"/>
            <a:r>
              <a:rPr lang="en-US" dirty="0" smtClean="0">
                <a:solidFill>
                  <a:schemeClr val="accent2">
                    <a:lumMod val="75000"/>
                  </a:schemeClr>
                </a:solidFill>
              </a:rPr>
              <a:t>Most drugs exhibit activities secondary to their primary pharmacologic action. It is fairly common to take advantage of a secondary activity by using molecular modification to develop new compounds that amplify the secondary use of the drug or by gaining approval to market the drug for a secondary indication</a:t>
            </a:r>
          </a:p>
          <a:p>
            <a:pPr marL="257175" indent="-257175" algn="just"/>
            <a:r>
              <a:rPr lang="en-US" b="1" dirty="0" smtClean="0"/>
              <a:t>Example</a:t>
            </a:r>
            <a:r>
              <a:rPr lang="en-US" dirty="0" smtClean="0"/>
              <a:t>:  </a:t>
            </a:r>
            <a:r>
              <a:rPr lang="en-US" dirty="0" err="1" smtClean="0">
                <a:solidFill>
                  <a:schemeClr val="accent4">
                    <a:lumMod val="75000"/>
                  </a:schemeClr>
                </a:solidFill>
              </a:rPr>
              <a:t>Finasteride</a:t>
            </a:r>
            <a:r>
              <a:rPr lang="en-US" dirty="0" smtClean="0">
                <a:solidFill>
                  <a:schemeClr val="accent4">
                    <a:lumMod val="75000"/>
                  </a:schemeClr>
                </a:solidFill>
              </a:rPr>
              <a:t> (</a:t>
            </a:r>
            <a:r>
              <a:rPr lang="en-US" dirty="0" err="1" smtClean="0">
                <a:solidFill>
                  <a:schemeClr val="accent4">
                    <a:lumMod val="75000"/>
                  </a:schemeClr>
                </a:solidFill>
              </a:rPr>
              <a:t>Proscar</a:t>
            </a:r>
            <a:r>
              <a:rPr lang="en-US" dirty="0" smtClean="0">
                <a:solidFill>
                  <a:schemeClr val="accent4">
                    <a:lumMod val="75000"/>
                  </a:schemeClr>
                </a:solidFill>
              </a:rPr>
              <a:t>) </a:t>
            </a:r>
            <a:r>
              <a:rPr lang="en-US" dirty="0" smtClean="0"/>
              <a:t>was originally developed and approved to treat benign prostatic hyperplasia. Later, the same drug as (</a:t>
            </a:r>
            <a:r>
              <a:rPr lang="en-US" dirty="0" err="1" smtClean="0"/>
              <a:t>Propecia</a:t>
            </a:r>
            <a:r>
              <a:rPr lang="en-US" u="sng" dirty="0" smtClean="0"/>
              <a:t>)</a:t>
            </a:r>
            <a:r>
              <a:rPr lang="en-US" dirty="0" smtClean="0"/>
              <a:t> was approved at lower recommended dosage to treat male pattern baldness.</a:t>
            </a:r>
          </a:p>
          <a:p>
            <a:endParaRPr lang="en-US" dirty="0"/>
          </a:p>
        </p:txBody>
      </p:sp>
    </p:spTree>
    <p:extLst>
      <p:ext uri="{BB962C8B-B14F-4D97-AF65-F5344CB8AC3E}">
        <p14:creationId xmlns:p14="http://schemas.microsoft.com/office/powerpoint/2010/main" val="3585618927"/>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305800" cy="6096000"/>
          </a:xfrm>
          <a:solidFill>
            <a:schemeClr val="bg1"/>
          </a:solidFill>
        </p:spPr>
        <p:txBody>
          <a:bodyPr>
            <a:normAutofit/>
          </a:bodyPr>
          <a:lstStyle/>
          <a:p>
            <a:pPr marL="0" indent="0" algn="just" eaLnBrk="0" hangingPunct="0">
              <a:spcBef>
                <a:spcPct val="50000"/>
              </a:spcBef>
              <a:buNone/>
            </a:pPr>
            <a:r>
              <a:rPr lang="en-US" sz="3300" b="1" dirty="0" err="1" smtClean="0">
                <a:solidFill>
                  <a:schemeClr val="accent1"/>
                </a:solidFill>
              </a:rPr>
              <a:t>Prodrugs</a:t>
            </a:r>
            <a:r>
              <a:rPr lang="en-US" sz="3300" b="1" dirty="0" smtClean="0">
                <a:solidFill>
                  <a:schemeClr val="accent1"/>
                </a:solidFill>
              </a:rPr>
              <a:t>:</a:t>
            </a:r>
            <a:r>
              <a:rPr lang="en-US" sz="3300" b="1" dirty="0" smtClean="0"/>
              <a:t> </a:t>
            </a:r>
            <a:endParaRPr lang="en-US" sz="3300" b="1" dirty="0" smtClean="0"/>
          </a:p>
          <a:p>
            <a:pPr algn="just" eaLnBrk="0" hangingPunct="0">
              <a:spcBef>
                <a:spcPct val="50000"/>
              </a:spcBef>
            </a:pPr>
            <a:r>
              <a:rPr lang="en-US" dirty="0" smtClean="0"/>
              <a:t>is </a:t>
            </a:r>
            <a:r>
              <a:rPr lang="en-US" dirty="0" smtClean="0"/>
              <a:t>a term used to described a compound that requires metabolic biotransformation following administration to produce the desired pharmacologically active compound.</a:t>
            </a:r>
          </a:p>
          <a:p>
            <a:pPr algn="just" eaLnBrk="0" hangingPunct="0">
              <a:spcBef>
                <a:spcPct val="50000"/>
              </a:spcBef>
              <a:buFont typeface="Wingdings" pitchFamily="2" charset="2"/>
              <a:buChar char="Ø"/>
            </a:pPr>
            <a:r>
              <a:rPr lang="en-GB" dirty="0" smtClean="0"/>
              <a:t> The conversion of an inactive </a:t>
            </a:r>
            <a:r>
              <a:rPr lang="en-GB" dirty="0" err="1" smtClean="0"/>
              <a:t>prodrug</a:t>
            </a:r>
            <a:r>
              <a:rPr lang="en-GB" dirty="0" smtClean="0"/>
              <a:t> to an active compound occurs primarily through enzymatic biochemical cleavage. </a:t>
            </a:r>
            <a:r>
              <a:rPr lang="en-US" b="1" dirty="0">
                <a:solidFill>
                  <a:schemeClr val="accent2"/>
                </a:solidFill>
                <a:latin typeface="Times New Roman" pitchFamily="18" charset="0"/>
                <a:cs typeface="Times New Roman" pitchFamily="18" charset="0"/>
              </a:rPr>
              <a:t>Biotransformation occur at body where enzymes are present. </a:t>
            </a:r>
            <a:endParaRPr lang="en-GB" dirty="0" smtClean="0"/>
          </a:p>
          <a:p>
            <a:pPr marL="0" indent="0" algn="just">
              <a:buNone/>
            </a:pPr>
            <a:r>
              <a:rPr lang="en-US" b="1" dirty="0" smtClean="0">
                <a:solidFill>
                  <a:schemeClr val="accent4">
                    <a:lumMod val="75000"/>
                  </a:schemeClr>
                </a:solidFill>
              </a:rPr>
              <a:t>Example of </a:t>
            </a:r>
            <a:r>
              <a:rPr lang="en-US" b="1" dirty="0" err="1" smtClean="0">
                <a:solidFill>
                  <a:schemeClr val="accent4">
                    <a:lumMod val="75000"/>
                  </a:schemeClr>
                </a:solidFill>
              </a:rPr>
              <a:t>Prodrug</a:t>
            </a:r>
            <a:r>
              <a:rPr lang="en-US" b="1" dirty="0" smtClean="0">
                <a:solidFill>
                  <a:schemeClr val="accent4">
                    <a:lumMod val="75000"/>
                  </a:schemeClr>
                </a:solidFill>
              </a:rPr>
              <a:t>:</a:t>
            </a:r>
          </a:p>
          <a:p>
            <a:pPr algn="just"/>
            <a:r>
              <a:rPr lang="en-US" b="1" dirty="0" smtClean="0"/>
              <a:t> </a:t>
            </a:r>
            <a:r>
              <a:rPr lang="en-US" dirty="0" err="1" smtClean="0"/>
              <a:t>Enalapril</a:t>
            </a:r>
            <a:r>
              <a:rPr lang="en-US" dirty="0" smtClean="0"/>
              <a:t> maleate (</a:t>
            </a:r>
            <a:r>
              <a:rPr lang="en-US" dirty="0" err="1" smtClean="0"/>
              <a:t>Vasotec</a:t>
            </a:r>
            <a:r>
              <a:rPr lang="en-US" dirty="0" smtClean="0"/>
              <a:t>) which, after oral administration, is </a:t>
            </a:r>
            <a:r>
              <a:rPr lang="en-US" dirty="0" err="1" smtClean="0"/>
              <a:t>bioactivated</a:t>
            </a:r>
            <a:r>
              <a:rPr lang="en-US" dirty="0" smtClean="0"/>
              <a:t> by hydrolysis to </a:t>
            </a:r>
            <a:r>
              <a:rPr lang="en-US" dirty="0" err="1" smtClean="0"/>
              <a:t>enalaprilat</a:t>
            </a:r>
            <a:r>
              <a:rPr lang="en-US" dirty="0" smtClean="0"/>
              <a:t>, an ACE inhibitor used in the treatment of hypertension.</a:t>
            </a:r>
          </a:p>
          <a:p>
            <a:pPr algn="just"/>
            <a:r>
              <a:rPr lang="en-US" dirty="0" err="1" smtClean="0"/>
              <a:t>Prodrug</a:t>
            </a:r>
            <a:r>
              <a:rPr lang="en-US" dirty="0" smtClean="0"/>
              <a:t> may be design preferentially for </a:t>
            </a:r>
          </a:p>
          <a:p>
            <a:pPr algn="just">
              <a:buFont typeface="+mj-lt"/>
              <a:buAutoNum type="arabicPeriod"/>
            </a:pPr>
            <a:r>
              <a:rPr lang="en-US" sz="2000" b="1" dirty="0" smtClean="0">
                <a:solidFill>
                  <a:schemeClr val="accent1"/>
                </a:solidFill>
              </a:rPr>
              <a:t>solubility,</a:t>
            </a:r>
            <a:r>
              <a:rPr lang="en-US" sz="2000" b="1" dirty="0" smtClean="0"/>
              <a:t> </a:t>
            </a:r>
            <a:endParaRPr lang="en-US" sz="2000" b="1" dirty="0" smtClean="0"/>
          </a:p>
          <a:p>
            <a:pPr algn="just">
              <a:buFont typeface="+mj-lt"/>
              <a:buAutoNum type="arabicPeriod"/>
            </a:pPr>
            <a:r>
              <a:rPr lang="en-US" sz="2000" b="1" dirty="0" smtClean="0">
                <a:solidFill>
                  <a:schemeClr val="accent1"/>
                </a:solidFill>
              </a:rPr>
              <a:t>absorption,</a:t>
            </a:r>
            <a:endParaRPr lang="en-US" sz="2000" b="1" dirty="0" smtClean="0">
              <a:solidFill>
                <a:schemeClr val="accent1"/>
              </a:solidFill>
            </a:endParaRPr>
          </a:p>
          <a:p>
            <a:pPr algn="just">
              <a:buFont typeface="+mj-lt"/>
              <a:buAutoNum type="arabicPeriod"/>
            </a:pPr>
            <a:r>
              <a:rPr lang="en-US" sz="2000" b="1" dirty="0" smtClean="0">
                <a:solidFill>
                  <a:schemeClr val="accent1"/>
                </a:solidFill>
              </a:rPr>
              <a:t>prolonged release </a:t>
            </a:r>
            <a:endParaRPr lang="en-US" sz="2000" b="1" dirty="0" smtClean="0">
              <a:solidFill>
                <a:schemeClr val="accent1"/>
              </a:solidFill>
            </a:endParaRPr>
          </a:p>
          <a:p>
            <a:pPr algn="just">
              <a:buFont typeface="+mj-lt"/>
              <a:buAutoNum type="arabicPeriod"/>
            </a:pPr>
            <a:r>
              <a:rPr lang="en-US" sz="2000" b="1" dirty="0" err="1" smtClean="0">
                <a:solidFill>
                  <a:schemeClr val="accent1"/>
                </a:solidFill>
              </a:rPr>
              <a:t>biostability</a:t>
            </a:r>
            <a:endParaRPr lang="en-US" sz="2000" b="1" dirty="0" smtClean="0">
              <a:solidFill>
                <a:schemeClr val="accent1"/>
              </a:solidFill>
            </a:endParaRPr>
          </a:p>
          <a:p>
            <a:endParaRPr lang="en-US" dirty="0"/>
          </a:p>
        </p:txBody>
      </p:sp>
    </p:spTree>
    <p:extLst>
      <p:ext uri="{BB962C8B-B14F-4D97-AF65-F5344CB8AC3E}">
        <p14:creationId xmlns:p14="http://schemas.microsoft.com/office/powerpoint/2010/main" val="523238587"/>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305800" cy="5257800"/>
          </a:xfrm>
          <a:solidFill>
            <a:schemeClr val="bg1"/>
          </a:solidFill>
        </p:spPr>
        <p:txBody>
          <a:bodyPr>
            <a:noAutofit/>
          </a:bodyPr>
          <a:lstStyle/>
          <a:p>
            <a:pPr algn="just"/>
            <a:r>
              <a:rPr lang="en-US" sz="2400" dirty="0" smtClean="0">
                <a:latin typeface="Arial" panose="020B0604020202020204" pitchFamily="34" charset="0"/>
                <a:cs typeface="Arial" panose="020B0604020202020204" pitchFamily="34" charset="0"/>
              </a:rPr>
              <a:t>A </a:t>
            </a:r>
            <a:r>
              <a:rPr lang="en-US" sz="2400" dirty="0" err="1" smtClean="0">
                <a:latin typeface="Arial" panose="020B0604020202020204" pitchFamily="34" charset="0"/>
                <a:cs typeface="Arial" panose="020B0604020202020204" pitchFamily="34" charset="0"/>
              </a:rPr>
              <a:t>prodrug</a:t>
            </a:r>
            <a:r>
              <a:rPr lang="en-US" sz="2400" dirty="0" smtClean="0">
                <a:latin typeface="Arial" panose="020B0604020202020204" pitchFamily="34" charset="0"/>
                <a:cs typeface="Arial" panose="020B0604020202020204" pitchFamily="34" charset="0"/>
              </a:rPr>
              <a:t> may be designed to possess </a:t>
            </a:r>
            <a:r>
              <a:rPr lang="en-US" sz="2400" b="1" dirty="0" smtClean="0">
                <a:latin typeface="Arial" panose="020B0604020202020204" pitchFamily="34" charset="0"/>
                <a:cs typeface="Arial" panose="020B0604020202020204" pitchFamily="34" charset="0"/>
              </a:rPr>
              <a:t>solubility</a:t>
            </a:r>
            <a:r>
              <a:rPr lang="en-US" sz="2400" dirty="0" smtClean="0">
                <a:latin typeface="Arial" panose="020B0604020202020204" pitchFamily="34" charset="0"/>
                <a:cs typeface="Arial" panose="020B0604020202020204" pitchFamily="34" charset="0"/>
              </a:rPr>
              <a:t> advantages over the active drug, enabling the use of specifically desired dosage forms and routes of administration. </a:t>
            </a:r>
          </a:p>
          <a:p>
            <a:pPr algn="just"/>
            <a:endParaRPr lang="en-US" sz="2400" dirty="0" smtClean="0">
              <a:latin typeface="Arial" panose="020B0604020202020204" pitchFamily="34" charset="0"/>
              <a:cs typeface="Arial" panose="020B0604020202020204" pitchFamily="34" charset="0"/>
            </a:endParaRPr>
          </a:p>
          <a:p>
            <a:pPr algn="just"/>
            <a:r>
              <a:rPr lang="en-US" sz="2400" dirty="0" smtClean="0">
                <a:latin typeface="Arial" panose="020B0604020202020204" pitchFamily="34" charset="0"/>
                <a:cs typeface="Arial" panose="020B0604020202020204" pitchFamily="34" charset="0"/>
              </a:rPr>
              <a:t>For example, if an active drug is </a:t>
            </a:r>
            <a:r>
              <a:rPr lang="en-US" sz="2400" b="1" dirty="0" smtClean="0">
                <a:solidFill>
                  <a:srgbClr val="FF0000"/>
                </a:solidFill>
                <a:latin typeface="Arial" panose="020B0604020202020204" pitchFamily="34" charset="0"/>
                <a:cs typeface="Arial" panose="020B0604020202020204" pitchFamily="34" charset="0"/>
              </a:rPr>
              <a:t>insufficiently soluble </a:t>
            </a:r>
            <a:r>
              <a:rPr lang="en-US" sz="2400" dirty="0" smtClean="0">
                <a:solidFill>
                  <a:srgbClr val="FF0000"/>
                </a:solidFill>
                <a:latin typeface="Arial" panose="020B0604020202020204" pitchFamily="34" charset="0"/>
                <a:cs typeface="Arial" panose="020B0604020202020204" pitchFamily="34" charset="0"/>
              </a:rPr>
              <a:t>in water </a:t>
            </a:r>
            <a:r>
              <a:rPr lang="en-US" sz="2400" dirty="0" smtClean="0">
                <a:latin typeface="Arial" panose="020B0604020202020204" pitchFamily="34" charset="0"/>
                <a:cs typeface="Arial" panose="020B0604020202020204" pitchFamily="34" charset="0"/>
              </a:rPr>
              <a:t>to prepare a desired </a:t>
            </a:r>
            <a:r>
              <a:rPr lang="en-US" sz="2400" b="1" dirty="0" smtClean="0">
                <a:latin typeface="Arial" panose="020B0604020202020204" pitchFamily="34" charset="0"/>
                <a:cs typeface="Arial" panose="020B0604020202020204" pitchFamily="34" charset="0"/>
              </a:rPr>
              <a:t>intravenous </a:t>
            </a:r>
            <a:r>
              <a:rPr lang="en-US" sz="2400" dirty="0" smtClean="0">
                <a:latin typeface="Arial" panose="020B0604020202020204" pitchFamily="34" charset="0"/>
                <a:cs typeface="Arial" panose="020B0604020202020204" pitchFamily="34" charset="0"/>
              </a:rPr>
              <a:t>injection, a water-soluble </a:t>
            </a:r>
            <a:r>
              <a:rPr lang="en-US" sz="2400" dirty="0" err="1" smtClean="0">
                <a:latin typeface="Arial" panose="020B0604020202020204" pitchFamily="34" charset="0"/>
                <a:cs typeface="Arial" panose="020B0604020202020204" pitchFamily="34" charset="0"/>
              </a:rPr>
              <a:t>prodrug</a:t>
            </a:r>
            <a:r>
              <a:rPr lang="en-US" sz="2400" dirty="0" smtClean="0">
                <a:latin typeface="Arial" panose="020B0604020202020204" pitchFamily="34" charset="0"/>
                <a:cs typeface="Arial" panose="020B0604020202020204" pitchFamily="34" charset="0"/>
              </a:rPr>
              <a:t>, for example, </a:t>
            </a:r>
            <a:r>
              <a:rPr lang="en-US" sz="2400" b="1" dirty="0" smtClean="0">
                <a:latin typeface="Arial" panose="020B0604020202020204" pitchFamily="34" charset="0"/>
                <a:cs typeface="Arial" panose="020B0604020202020204" pitchFamily="34" charset="0"/>
              </a:rPr>
              <a:t>hydrocortisone sodium </a:t>
            </a:r>
            <a:r>
              <a:rPr lang="en-US" sz="2400" b="1" dirty="0" err="1" smtClean="0">
                <a:latin typeface="Arial" panose="020B0604020202020204" pitchFamily="34" charset="0"/>
                <a:cs typeface="Arial" panose="020B0604020202020204" pitchFamily="34" charset="0"/>
              </a:rPr>
              <a:t>succinate</a:t>
            </a:r>
            <a:r>
              <a:rPr lang="en-US" sz="2400" dirty="0" smtClean="0">
                <a:latin typeface="Arial" panose="020B0604020202020204" pitchFamily="34" charset="0"/>
                <a:cs typeface="Arial" panose="020B0604020202020204" pitchFamily="34" charset="0"/>
              </a:rPr>
              <a:t>, could be prepared through the addition of a functional group that later would be detached by the metabolic process to yield, once again, the active drug molecule.</a:t>
            </a:r>
          </a:p>
          <a:p>
            <a:pPr algn="just"/>
            <a:endParaRPr lang="en-US" sz="2400" dirty="0" smtClean="0">
              <a:latin typeface="Arial" panose="020B0604020202020204" pitchFamily="34" charset="0"/>
              <a:cs typeface="Arial" panose="020B0604020202020204" pitchFamily="34" charset="0"/>
            </a:endParaRPr>
          </a:p>
          <a:p>
            <a:pPr algn="just"/>
            <a:endParaRPr lang="en-US" sz="2400" dirty="0">
              <a:latin typeface="Arial" panose="020B0604020202020204" pitchFamily="34" charset="0"/>
              <a:cs typeface="Arial" panose="020B0604020202020204" pitchFamily="34" charset="0"/>
            </a:endParaRPr>
          </a:p>
        </p:txBody>
      </p:sp>
      <p:sp>
        <p:nvSpPr>
          <p:cNvPr id="3" name="Title 1"/>
          <p:cNvSpPr txBox="1">
            <a:spLocks/>
          </p:cNvSpPr>
          <p:nvPr/>
        </p:nvSpPr>
        <p:spPr>
          <a:xfrm>
            <a:off x="914400" y="381000"/>
            <a:ext cx="2819400" cy="609600"/>
          </a:xfrm>
          <a:prstGeom prst="rect">
            <a:avLst/>
          </a:prstGeom>
          <a:solidFill>
            <a:schemeClr val="accent1"/>
          </a:solidFill>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Solubility</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73289414"/>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95400"/>
            <a:ext cx="8229600" cy="4800600"/>
          </a:xfrm>
          <a:solidFill>
            <a:schemeClr val="bg1"/>
          </a:solidFill>
        </p:spPr>
        <p:txBody>
          <a:bodyPr>
            <a:normAutofit fontScale="85000" lnSpcReduction="10000"/>
          </a:bodyPr>
          <a:lstStyle/>
          <a:p>
            <a:pPr algn="just"/>
            <a:r>
              <a:rPr lang="en-US" sz="2800" dirty="0" smtClean="0">
                <a:latin typeface="Times New Roman" pitchFamily="18" charset="0"/>
                <a:cs typeface="Times New Roman" pitchFamily="18" charset="0"/>
              </a:rPr>
              <a:t>A </a:t>
            </a:r>
            <a:r>
              <a:rPr lang="en-US" sz="2800" dirty="0" smtClean="0">
                <a:latin typeface="Times New Roman" pitchFamily="18" charset="0"/>
                <a:cs typeface="Times New Roman" pitchFamily="18" charset="0"/>
              </a:rPr>
              <a:t>drug may be made more </a:t>
            </a:r>
            <a:r>
              <a:rPr lang="en-US" sz="2800" b="1" dirty="0" smtClean="0">
                <a:latin typeface="Times New Roman" pitchFamily="18" charset="0"/>
                <a:cs typeface="Times New Roman" pitchFamily="18" charset="0"/>
              </a:rPr>
              <a:t>water or lipid soluble</a:t>
            </a:r>
            <a:r>
              <a:rPr lang="en-US" sz="2800" dirty="0" smtClean="0">
                <a:latin typeface="Times New Roman" pitchFamily="18" charset="0"/>
                <a:cs typeface="Times New Roman" pitchFamily="18" charset="0"/>
              </a:rPr>
              <a:t>, as desired, to facilitate absorption via the intended route of administration. </a:t>
            </a:r>
          </a:p>
          <a:p>
            <a:pPr algn="just"/>
            <a:r>
              <a:rPr lang="en-GB" sz="2800" dirty="0"/>
              <a:t>the addition of the </a:t>
            </a:r>
            <a:r>
              <a:rPr lang="en-GB" sz="2800" dirty="0" err="1"/>
              <a:t>decanoate</a:t>
            </a:r>
            <a:r>
              <a:rPr lang="en-GB" sz="2800" dirty="0"/>
              <a:t> ester to the haloperidol molecule makes the molecule </a:t>
            </a:r>
            <a:r>
              <a:rPr lang="en-GB" sz="2800" b="1" dirty="0">
                <a:solidFill>
                  <a:schemeClr val="accent2"/>
                </a:solidFill>
              </a:rPr>
              <a:t>less water soluble</a:t>
            </a:r>
            <a:r>
              <a:rPr lang="en-GB" sz="2800" dirty="0"/>
              <a:t>. Subsequently, when it is administered by a deep IM provides a sustained effect 4 Weeks</a:t>
            </a:r>
            <a:r>
              <a:rPr lang="en-GB" sz="2800" dirty="0" smtClean="0"/>
              <a:t>.</a:t>
            </a:r>
          </a:p>
          <a:p>
            <a:pPr marL="0" indent="0" algn="just">
              <a:buNone/>
            </a:pPr>
            <a:endParaRPr lang="en-US" sz="2800" dirty="0" smtClean="0">
              <a:latin typeface="Times New Roman" pitchFamily="18" charset="0"/>
              <a:cs typeface="Times New Roman" pitchFamily="18" charset="0"/>
            </a:endParaRPr>
          </a:p>
          <a:p>
            <a:pPr marL="0" indent="0" algn="just">
              <a:buNone/>
            </a:pPr>
            <a:endParaRPr lang="en-US" sz="2800" dirty="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Depending on a </a:t>
            </a:r>
            <a:r>
              <a:rPr lang="en-US" sz="2800" dirty="0" err="1">
                <a:latin typeface="Times New Roman" pitchFamily="18" charset="0"/>
                <a:cs typeface="Times New Roman" pitchFamily="18" charset="0"/>
              </a:rPr>
              <a:t>prodrug's</a:t>
            </a:r>
            <a:r>
              <a:rPr lang="en-US" sz="2800" dirty="0">
                <a:latin typeface="Times New Roman" pitchFamily="18" charset="0"/>
                <a:cs typeface="Times New Roman" pitchFamily="18" charset="0"/>
              </a:rPr>
              <a:t> rate of metabolic conversion to an active drug, it may provide prolonged drug release and extended therapeutic activity</a:t>
            </a:r>
            <a:endParaRPr lang="en-US" sz="2800" dirty="0"/>
          </a:p>
          <a:p>
            <a:pPr algn="just"/>
            <a:endParaRPr lang="en-US" sz="2800" dirty="0">
              <a:latin typeface="Times New Roman" pitchFamily="18" charset="0"/>
              <a:cs typeface="Times New Roman" pitchFamily="18" charset="0"/>
            </a:endParaRPr>
          </a:p>
        </p:txBody>
      </p:sp>
      <p:sp>
        <p:nvSpPr>
          <p:cNvPr id="3" name="Title 1"/>
          <p:cNvSpPr txBox="1">
            <a:spLocks/>
          </p:cNvSpPr>
          <p:nvPr/>
        </p:nvSpPr>
        <p:spPr>
          <a:xfrm>
            <a:off x="685800" y="304800"/>
            <a:ext cx="2819400" cy="609600"/>
          </a:xfrm>
          <a:prstGeom prst="rect">
            <a:avLst/>
          </a:prstGeom>
          <a:solidFill>
            <a:schemeClr val="accent1"/>
          </a:solidFill>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Absorption</a:t>
            </a:r>
            <a:endParaRPr lang="en-US" dirty="0">
              <a:ln w="0"/>
              <a:solidFill>
                <a:schemeClr val="tx1"/>
              </a:solidFill>
              <a:effectLst>
                <a:outerShdw blurRad="38100" dist="19050" dir="2700000" algn="tl" rotWithShape="0">
                  <a:schemeClr val="dk1">
                    <a:alpha val="40000"/>
                  </a:schemeClr>
                </a:outerShdw>
              </a:effectLst>
            </a:endParaRPr>
          </a:p>
        </p:txBody>
      </p:sp>
      <p:sp>
        <p:nvSpPr>
          <p:cNvPr id="4" name="Title 1"/>
          <p:cNvSpPr txBox="1">
            <a:spLocks/>
          </p:cNvSpPr>
          <p:nvPr/>
        </p:nvSpPr>
        <p:spPr>
          <a:xfrm>
            <a:off x="715992" y="3838755"/>
            <a:ext cx="3429000" cy="609600"/>
          </a:xfrm>
          <a:prstGeom prst="rect">
            <a:avLst/>
          </a:prstGeom>
          <a:solidFill>
            <a:schemeClr val="accent1"/>
          </a:solidFill>
        </p:spPr>
        <p:txBody>
          <a:bodyPr vert="horz" lIns="91440" tIns="45720" rIns="91440" bIns="45720" rtlCol="0" anchor="t">
            <a:normAutofit fontScale="850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smtClean="0">
                <a:ln w="0"/>
                <a:solidFill>
                  <a:schemeClr val="tx1"/>
                </a:solidFill>
                <a:effectLst>
                  <a:outerShdw blurRad="38100" dist="19050" dir="2700000" algn="tl" rotWithShape="0">
                    <a:schemeClr val="dk1">
                      <a:alpha val="40000"/>
                    </a:schemeClr>
                  </a:outerShdw>
                </a:effectLst>
              </a:rPr>
              <a:t>Prolonged release</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479106437"/>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305800" cy="4745963"/>
          </a:xfrm>
          <a:solidFill>
            <a:schemeClr val="bg1"/>
          </a:solidFill>
        </p:spPr>
        <p:txBody>
          <a:bodyPr>
            <a:normAutofit/>
          </a:bodyPr>
          <a:lstStyle/>
          <a:p>
            <a:pPr algn="just">
              <a:buFontTx/>
              <a:buChar char="-"/>
            </a:pPr>
            <a:r>
              <a:rPr lang="en-US" sz="2000" dirty="0" smtClean="0"/>
              <a:t>If </a:t>
            </a:r>
            <a:r>
              <a:rPr lang="en-US" sz="2000" dirty="0" smtClean="0"/>
              <a:t>an active drug is prematurely destroyed by biochemical or enzymatic process, the design of a </a:t>
            </a:r>
            <a:r>
              <a:rPr lang="en-US" sz="2000" dirty="0" err="1" smtClean="0"/>
              <a:t>prodrug</a:t>
            </a:r>
            <a:r>
              <a:rPr lang="en-US" sz="2000" dirty="0" smtClean="0"/>
              <a:t> may protect the drug during its transport in the body. </a:t>
            </a:r>
          </a:p>
          <a:p>
            <a:pPr algn="just">
              <a:buFontTx/>
              <a:buChar char="-"/>
            </a:pPr>
            <a:r>
              <a:rPr lang="en-US" sz="2000" dirty="0" err="1" smtClean="0">
                <a:solidFill>
                  <a:srgbClr val="FF0000"/>
                </a:solidFill>
              </a:rPr>
              <a:t>valacyclovir</a:t>
            </a:r>
            <a:r>
              <a:rPr lang="en-US" sz="2000" dirty="0" smtClean="0"/>
              <a:t> is a </a:t>
            </a:r>
            <a:r>
              <a:rPr lang="en-US" sz="2000" dirty="0" err="1" smtClean="0"/>
              <a:t>prodrug</a:t>
            </a:r>
            <a:r>
              <a:rPr lang="en-US" sz="2000" dirty="0" smtClean="0"/>
              <a:t> of </a:t>
            </a:r>
            <a:r>
              <a:rPr lang="en-US" sz="2000" dirty="0" smtClean="0">
                <a:solidFill>
                  <a:srgbClr val="FF0000"/>
                </a:solidFill>
              </a:rPr>
              <a:t>acyclovir. </a:t>
            </a:r>
            <a:r>
              <a:rPr lang="en-US" sz="2000" dirty="0" smtClean="0"/>
              <a:t>Normally, the bioavailability of acyclovir is 10% to 20% after oral administration. </a:t>
            </a:r>
            <a:r>
              <a:rPr lang="en-US" sz="2000" dirty="0" err="1" smtClean="0"/>
              <a:t>Valacyclovir</a:t>
            </a:r>
            <a:r>
              <a:rPr lang="en-US" sz="2000" dirty="0" smtClean="0"/>
              <a:t> is converted to acyclovir by liver esterase via the first pass metabolism resulting in a 55% bioavailability.</a:t>
            </a:r>
          </a:p>
          <a:p>
            <a:pPr algn="just">
              <a:buFontTx/>
              <a:buChar char="-"/>
            </a:pPr>
            <a:r>
              <a:rPr lang="en-US" sz="2000" dirty="0" smtClean="0"/>
              <a:t> In addition, the use of a </a:t>
            </a:r>
            <a:r>
              <a:rPr lang="en-US" sz="2000" dirty="0" err="1" smtClean="0"/>
              <a:t>prodrug</a:t>
            </a:r>
            <a:r>
              <a:rPr lang="en-US" sz="2000" dirty="0" smtClean="0"/>
              <a:t> could result in </a:t>
            </a:r>
            <a:r>
              <a:rPr lang="en-US" sz="2000" b="1" dirty="0" smtClean="0">
                <a:solidFill>
                  <a:schemeClr val="accent2"/>
                </a:solidFill>
              </a:rPr>
              <a:t>site-specific action </a:t>
            </a:r>
            <a:r>
              <a:rPr lang="en-US" sz="2000" dirty="0" smtClean="0"/>
              <a:t>of greater potency. </a:t>
            </a:r>
          </a:p>
          <a:p>
            <a:pPr algn="just">
              <a:buFontTx/>
              <a:buChar char="-"/>
            </a:pPr>
            <a:r>
              <a:rPr lang="en-US" sz="2000" dirty="0" smtClean="0"/>
              <a:t>For example, </a:t>
            </a:r>
            <a:r>
              <a:rPr lang="en-US" sz="2000" dirty="0" smtClean="0">
                <a:solidFill>
                  <a:srgbClr val="FF0000"/>
                </a:solidFill>
              </a:rPr>
              <a:t>dopamine</a:t>
            </a:r>
            <a:r>
              <a:rPr lang="en-US" sz="2000" dirty="0" smtClean="0"/>
              <a:t> in the treatment of </a:t>
            </a:r>
            <a:r>
              <a:rPr lang="en-US" sz="2000" dirty="0" err="1" smtClean="0"/>
              <a:t>parkinson</a:t>
            </a:r>
            <a:r>
              <a:rPr lang="en-US" sz="2000" dirty="0" smtClean="0"/>
              <a:t> disease is unable to cross the blood-brain barrier. However, its </a:t>
            </a:r>
            <a:r>
              <a:rPr lang="en-US" sz="2000" dirty="0" err="1" smtClean="0"/>
              <a:t>prodrug</a:t>
            </a:r>
            <a:r>
              <a:rPr lang="en-US" sz="2000" dirty="0" smtClean="0"/>
              <a:t>, </a:t>
            </a:r>
            <a:r>
              <a:rPr lang="en-US" sz="2000" dirty="0" smtClean="0">
                <a:solidFill>
                  <a:srgbClr val="FF0000"/>
                </a:solidFill>
              </a:rPr>
              <a:t>levodopa</a:t>
            </a:r>
            <a:r>
              <a:rPr lang="en-US" sz="2000" dirty="0" smtClean="0"/>
              <a:t>, is able to cross the blood-brain barrier and then is converted to </a:t>
            </a:r>
            <a:r>
              <a:rPr lang="en-US" sz="2000" dirty="0" smtClean="0"/>
              <a:t>dopamine</a:t>
            </a:r>
            <a:endParaRPr lang="en-US" sz="2000" dirty="0" smtClean="0"/>
          </a:p>
        </p:txBody>
      </p:sp>
      <p:sp>
        <p:nvSpPr>
          <p:cNvPr id="4" name="Title 1"/>
          <p:cNvSpPr txBox="1">
            <a:spLocks/>
          </p:cNvSpPr>
          <p:nvPr/>
        </p:nvSpPr>
        <p:spPr>
          <a:xfrm>
            <a:off x="685800" y="304800"/>
            <a:ext cx="2819400" cy="609600"/>
          </a:xfrm>
          <a:prstGeom prst="rect">
            <a:avLst/>
          </a:prstGeom>
          <a:solidFill>
            <a:schemeClr val="accent1"/>
          </a:solidFill>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dirty="0" err="1" smtClean="0">
                <a:ln w="0"/>
                <a:solidFill>
                  <a:schemeClr val="tx1"/>
                </a:solidFill>
                <a:effectLst>
                  <a:outerShdw blurRad="38100" dist="19050" dir="2700000" algn="tl" rotWithShape="0">
                    <a:schemeClr val="dk1">
                      <a:alpha val="40000"/>
                    </a:schemeClr>
                  </a:outerShdw>
                </a:effectLst>
              </a:rPr>
              <a:t>Biostability</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995778697"/>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solidFill>
              </a:rPr>
              <a:t/>
            </a:r>
            <a:br>
              <a:rPr lang="en-US" dirty="0" smtClean="0">
                <a:solidFill>
                  <a:schemeClr val="accent1"/>
                </a:solidFill>
              </a:rPr>
            </a:br>
            <a:endParaRPr lang="en-US" dirty="0"/>
          </a:p>
        </p:txBody>
      </p:sp>
      <p:sp>
        <p:nvSpPr>
          <p:cNvPr id="3" name="Content Placeholder 2"/>
          <p:cNvSpPr>
            <a:spLocks noGrp="1"/>
          </p:cNvSpPr>
          <p:nvPr>
            <p:ph idx="1"/>
          </p:nvPr>
        </p:nvSpPr>
        <p:spPr>
          <a:xfrm>
            <a:off x="457200" y="1219200"/>
            <a:ext cx="8305800" cy="4876800"/>
          </a:xfrm>
          <a:solidFill>
            <a:schemeClr val="bg1"/>
          </a:solidFill>
        </p:spPr>
        <p:txBody>
          <a:bodyPr>
            <a:normAutofit/>
          </a:bodyPr>
          <a:lstStyle/>
          <a:p>
            <a:pPr marL="0" indent="0" algn="just">
              <a:buNone/>
            </a:pPr>
            <a:r>
              <a:rPr lang="en-US" sz="2400" b="1" dirty="0" smtClean="0">
                <a:solidFill>
                  <a:schemeClr val="accent2"/>
                </a:solidFill>
              </a:rPr>
              <a:t>A </a:t>
            </a:r>
            <a:r>
              <a:rPr lang="en-US" sz="2400" b="1" dirty="0" smtClean="0">
                <a:solidFill>
                  <a:schemeClr val="accent2"/>
                </a:solidFill>
              </a:rPr>
              <a:t>New Molecular Entity (NME</a:t>
            </a:r>
            <a:r>
              <a:rPr lang="en-US" sz="2400" b="1" dirty="0" smtClean="0">
                <a:solidFill>
                  <a:schemeClr val="accent2"/>
                </a:solidFill>
              </a:rPr>
              <a:t>)</a:t>
            </a:r>
          </a:p>
          <a:p>
            <a:pPr marL="257175" indent="-257175" algn="just">
              <a:buFont typeface="Wingdings" panose="05000000000000000000" pitchFamily="2" charset="2"/>
              <a:buChar char="Ø"/>
            </a:pPr>
            <a:r>
              <a:rPr lang="en-US" sz="2400" dirty="0" smtClean="0">
                <a:solidFill>
                  <a:srgbClr val="FF0000"/>
                </a:solidFill>
              </a:rPr>
              <a:t> </a:t>
            </a:r>
            <a:r>
              <a:rPr lang="en-US" sz="2400" dirty="0" smtClean="0">
                <a:solidFill>
                  <a:schemeClr val="tx1"/>
                </a:solidFill>
              </a:rPr>
              <a:t>is defined by the FDA as an active ingredient that has never before been marketed in the United States in any form</a:t>
            </a:r>
          </a:p>
          <a:p>
            <a:pPr marL="257175" indent="-257175">
              <a:buFont typeface="Wingdings" panose="05000000000000000000" pitchFamily="2" charset="2"/>
              <a:buChar char="Ø"/>
            </a:pPr>
            <a:r>
              <a:rPr lang="en-US" sz="2400" dirty="0" smtClean="0">
                <a:solidFill>
                  <a:schemeClr val="tx1"/>
                </a:solidFill>
              </a:rPr>
              <a:t>According to the FDA, a new drug is any drug that is not recognized as being </a:t>
            </a:r>
            <a:r>
              <a:rPr lang="en-US" sz="2400" b="1" dirty="0" smtClean="0">
                <a:solidFill>
                  <a:schemeClr val="accent2"/>
                </a:solidFill>
              </a:rPr>
              <a:t>safe and effective </a:t>
            </a:r>
            <a:r>
              <a:rPr lang="en-US" sz="2400" dirty="0" smtClean="0">
                <a:solidFill>
                  <a:schemeClr val="tx1"/>
                </a:solidFill>
              </a:rPr>
              <a:t>in the conditions recommended for its use in the labeling among experts who are qualified by scientific training and experience</a:t>
            </a:r>
            <a:r>
              <a:rPr lang="en-US" sz="2400" dirty="0" smtClean="0">
                <a:solidFill>
                  <a:schemeClr val="tx1"/>
                </a:solidFill>
              </a:rPr>
              <a:t>.</a:t>
            </a:r>
            <a:endParaRPr lang="en-US" sz="2400" dirty="0" smtClean="0">
              <a:solidFill>
                <a:schemeClr val="tx1"/>
              </a:solidFill>
            </a:endParaRPr>
          </a:p>
        </p:txBody>
      </p:sp>
      <p:sp>
        <p:nvSpPr>
          <p:cNvPr id="4" name="Title 1"/>
          <p:cNvSpPr txBox="1">
            <a:spLocks/>
          </p:cNvSpPr>
          <p:nvPr/>
        </p:nvSpPr>
        <p:spPr>
          <a:xfrm>
            <a:off x="685800" y="304800"/>
            <a:ext cx="5791200" cy="609600"/>
          </a:xfrm>
          <a:prstGeom prst="rect">
            <a:avLst/>
          </a:prstGeom>
          <a:solidFill>
            <a:schemeClr val="accent1"/>
          </a:solidFill>
        </p:spPr>
        <p:txBody>
          <a:bodyPr vert="horz" lIns="91440" tIns="45720" rIns="91440" bIns="45720" rtlCol="0" anchor="t">
            <a:normAutofit fontScale="850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ln w="0"/>
                <a:solidFill>
                  <a:schemeClr val="tx1"/>
                </a:solidFill>
                <a:effectLst>
                  <a:outerShdw blurRad="38100" dist="19050" dir="2700000" algn="tl" rotWithShape="0">
                    <a:schemeClr val="dk1">
                      <a:alpha val="40000"/>
                    </a:schemeClr>
                  </a:outerShdw>
                </a:effectLst>
              </a:rPr>
              <a:t>FDA’s Definition of a New Drug</a:t>
            </a:r>
          </a:p>
        </p:txBody>
      </p:sp>
    </p:spTree>
    <p:extLst>
      <p:ext uri="{BB962C8B-B14F-4D97-AF65-F5344CB8AC3E}">
        <p14:creationId xmlns:p14="http://schemas.microsoft.com/office/powerpoint/2010/main" val="2251791382"/>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1"/>
                </a:solidFill>
              </a:rPr>
              <a:t/>
            </a:r>
            <a:br>
              <a:rPr lang="en-US" dirty="0" smtClean="0">
                <a:solidFill>
                  <a:schemeClr val="accent1"/>
                </a:solidFill>
              </a:rPr>
            </a:br>
            <a:endParaRPr lang="en-US" dirty="0"/>
          </a:p>
        </p:txBody>
      </p:sp>
      <p:sp>
        <p:nvSpPr>
          <p:cNvPr id="3" name="Content Placeholder 2"/>
          <p:cNvSpPr>
            <a:spLocks noGrp="1"/>
          </p:cNvSpPr>
          <p:nvPr>
            <p:ph idx="1"/>
          </p:nvPr>
        </p:nvSpPr>
        <p:spPr>
          <a:xfrm>
            <a:off x="609599" y="609600"/>
            <a:ext cx="8305800" cy="5562600"/>
          </a:xfrm>
          <a:solidFill>
            <a:schemeClr val="bg1"/>
          </a:solidFill>
        </p:spPr>
        <p:txBody>
          <a:bodyPr>
            <a:noAutofit/>
          </a:bodyPr>
          <a:lstStyle/>
          <a:p>
            <a:pPr marL="0" indent="0" algn="just">
              <a:buNone/>
            </a:pPr>
            <a:r>
              <a:rPr lang="en-GB" sz="2400" b="1" dirty="0" smtClean="0">
                <a:solidFill>
                  <a:schemeClr val="accent2"/>
                </a:solidFill>
              </a:rPr>
              <a:t>Note</a:t>
            </a:r>
            <a:r>
              <a:rPr lang="en-GB" sz="2400" b="1" dirty="0" smtClean="0">
                <a:solidFill>
                  <a:schemeClr val="accent2"/>
                </a:solidFill>
              </a:rPr>
              <a:t>:  A drug need not be a new chemical entity to be considered new.</a:t>
            </a:r>
          </a:p>
          <a:p>
            <a:pPr algn="just">
              <a:buFont typeface="+mj-lt"/>
              <a:buAutoNum type="arabicPeriod"/>
            </a:pPr>
            <a:r>
              <a:rPr lang="en-GB" sz="2400" dirty="0" smtClean="0">
                <a:solidFill>
                  <a:srgbClr val="7030A0"/>
                </a:solidFill>
              </a:rPr>
              <a:t> </a:t>
            </a:r>
            <a:r>
              <a:rPr lang="en-GB" sz="2400" dirty="0" smtClean="0">
                <a:solidFill>
                  <a:schemeClr val="tx1"/>
                </a:solidFill>
              </a:rPr>
              <a:t>A change in a previously approved drug product’s formulation or method of manufacture </a:t>
            </a:r>
            <a:r>
              <a:rPr lang="en-US" sz="2400" dirty="0" smtClean="0">
                <a:solidFill>
                  <a:schemeClr val="tx1"/>
                </a:solidFill>
              </a:rPr>
              <a:t>constitutes newness under the law since such changes can alter the therapeutic efficacy and/or safety of a product</a:t>
            </a:r>
            <a:endParaRPr lang="en-GB" sz="2400" dirty="0" smtClean="0">
              <a:solidFill>
                <a:schemeClr val="tx1"/>
              </a:solidFill>
            </a:endParaRPr>
          </a:p>
          <a:p>
            <a:pPr algn="just">
              <a:buFont typeface="+mj-lt"/>
              <a:buAutoNum type="arabicPeriod"/>
            </a:pPr>
            <a:r>
              <a:rPr lang="en-US" sz="2400" dirty="0" smtClean="0">
                <a:solidFill>
                  <a:schemeClr val="tx1"/>
                </a:solidFill>
              </a:rPr>
              <a:t>A combination of two or more old drugs or a change in the usual proportions of drugs in an established combination product </a:t>
            </a:r>
          </a:p>
          <a:p>
            <a:pPr algn="just">
              <a:buFont typeface="+mj-lt"/>
              <a:buAutoNum type="arabicPeriod"/>
            </a:pPr>
            <a:r>
              <a:rPr lang="en-GB" sz="2400" dirty="0" smtClean="0">
                <a:solidFill>
                  <a:schemeClr val="tx1"/>
                </a:solidFill>
              </a:rPr>
              <a:t>A proposed new use for an established drug, a new dosage schedule or regimen, a new route of administration, or new dosage form makes a drug or a drug product’s status new and triggers reconsideration for safety and efficacy. </a:t>
            </a:r>
            <a:endParaRPr lang="en-US" sz="2400" dirty="0" smtClean="0">
              <a:solidFill>
                <a:schemeClr val="tx1"/>
              </a:solidFill>
            </a:endParaRPr>
          </a:p>
          <a:p>
            <a:endParaRPr lang="en-US" sz="2400" dirty="0"/>
          </a:p>
        </p:txBody>
      </p:sp>
    </p:spTree>
    <p:extLst>
      <p:ext uri="{BB962C8B-B14F-4D97-AF65-F5344CB8AC3E}">
        <p14:creationId xmlns:p14="http://schemas.microsoft.com/office/powerpoint/2010/main" val="4161574122"/>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041" y="381000"/>
            <a:ext cx="4267201" cy="762000"/>
          </a:xfrm>
          <a:solidFill>
            <a:schemeClr val="accent1"/>
          </a:solidFill>
        </p:spPr>
        <p:txBody>
          <a:bodyPr/>
          <a:lstStyle/>
          <a:p>
            <a:r>
              <a:rPr lang="en-GB" dirty="0" smtClean="0">
                <a:ln w="0"/>
                <a:solidFill>
                  <a:schemeClr val="tx1"/>
                </a:solidFill>
                <a:effectLst>
                  <a:outerShdw blurRad="38100" dist="19050" dir="2700000" algn="tl" rotWithShape="0">
                    <a:schemeClr val="dk1">
                      <a:alpha val="40000"/>
                    </a:schemeClr>
                  </a:outerShdw>
                </a:effectLst>
              </a:rPr>
              <a:t>Drug Nomenclature</a:t>
            </a:r>
            <a:endParaRPr lang="en-US"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381000" y="1600200"/>
            <a:ext cx="8458200" cy="4953000"/>
          </a:xfrm>
          <a:solidFill>
            <a:schemeClr val="bg1"/>
          </a:solidFill>
        </p:spPr>
        <p:txBody>
          <a:bodyPr>
            <a:normAutofit fontScale="92500" lnSpcReduction="10000"/>
          </a:bodyPr>
          <a:lstStyle/>
          <a:p>
            <a:pPr algn="just"/>
            <a:r>
              <a:rPr lang="en-GB" dirty="0" smtClean="0"/>
              <a:t>When first synthesized or identified </a:t>
            </a:r>
            <a:r>
              <a:rPr lang="en-GB" dirty="0" smtClean="0"/>
              <a:t>the drug is </a:t>
            </a:r>
            <a:r>
              <a:rPr lang="en-GB" dirty="0" smtClean="0"/>
              <a:t>represented by an empirical formula, for example, C</a:t>
            </a:r>
            <a:r>
              <a:rPr lang="en-GB" baseline="-25000" dirty="0" smtClean="0"/>
              <a:t>16</a:t>
            </a:r>
            <a:r>
              <a:rPr lang="en-GB" dirty="0" smtClean="0"/>
              <a:t>H</a:t>
            </a:r>
            <a:r>
              <a:rPr lang="en-GB" baseline="-25000" dirty="0" smtClean="0"/>
              <a:t>19</a:t>
            </a:r>
            <a:r>
              <a:rPr lang="en-GB" dirty="0" smtClean="0"/>
              <a:t>N</a:t>
            </a:r>
            <a:r>
              <a:rPr lang="en-GB" baseline="-25000" dirty="0" smtClean="0"/>
              <a:t>3</a:t>
            </a:r>
            <a:r>
              <a:rPr lang="en-GB" dirty="0" smtClean="0"/>
              <a:t>O</a:t>
            </a:r>
            <a:r>
              <a:rPr lang="en-GB" baseline="-25000" dirty="0" smtClean="0"/>
              <a:t>5</a:t>
            </a:r>
            <a:r>
              <a:rPr lang="en-GB" dirty="0" smtClean="0"/>
              <a:t>S.3H</a:t>
            </a:r>
            <a:r>
              <a:rPr lang="en-GB" baseline="-25000" dirty="0" smtClean="0"/>
              <a:t>2</a:t>
            </a:r>
            <a:r>
              <a:rPr lang="en-GB" dirty="0" smtClean="0"/>
              <a:t>O for amoxicillin, </a:t>
            </a:r>
            <a:endParaRPr lang="en-GB" dirty="0" smtClean="0"/>
          </a:p>
          <a:p>
            <a:pPr algn="just"/>
            <a:r>
              <a:rPr lang="en-GB" dirty="0" smtClean="0"/>
              <a:t>As </a:t>
            </a:r>
            <a:r>
              <a:rPr lang="en-GB" dirty="0" smtClean="0"/>
              <a:t>knowledge of the relative locations of these atoms increases, the compound receives a systematic chemical name, such </a:t>
            </a:r>
            <a:r>
              <a:rPr lang="en-GB" dirty="0" smtClean="0"/>
              <a:t>as 4-Thia-1-azabicylco[3.2.0]heptane-2-carboxylic </a:t>
            </a:r>
            <a:r>
              <a:rPr lang="en-GB" dirty="0" smtClean="0"/>
              <a:t>acid, 6-[amino(4-hydroxyphenyl)acetyl]amino-3,3-dimethyl-7—</a:t>
            </a:r>
            <a:r>
              <a:rPr lang="en-GB" dirty="0" err="1" smtClean="0"/>
              <a:t>oxo</a:t>
            </a:r>
            <a:r>
              <a:rPr lang="en-GB" dirty="0" smtClean="0"/>
              <a:t>, </a:t>
            </a:r>
            <a:r>
              <a:rPr lang="en-GB" dirty="0" err="1" smtClean="0"/>
              <a:t>trihydrate</a:t>
            </a:r>
            <a:r>
              <a:rPr lang="en-GB" dirty="0" smtClean="0"/>
              <a:t> 2S[2[alpha],[5[alpha].6[beta](S*)]]. </a:t>
            </a:r>
          </a:p>
          <a:p>
            <a:pPr algn="just"/>
            <a:r>
              <a:rPr lang="en-GB" dirty="0" smtClean="0"/>
              <a:t>To be adequate and fully specific, name must reveal every part of the compound’s molecular structure, so that it describes only that compound and no other.</a:t>
            </a:r>
            <a:endParaRPr lang="ar-IQ" dirty="0" smtClean="0"/>
          </a:p>
          <a:p>
            <a:pPr algn="just">
              <a:buFont typeface="Wingdings" pitchFamily="2" charset="2"/>
              <a:buChar char="Ø"/>
            </a:pPr>
            <a:r>
              <a:rPr lang="en-US" dirty="0"/>
              <a:t>The systematic name is generally so formidable that it soon is replaced in scientific communication by a shortened name, which, although less descriptive chemically, is understood to refer only to that chemical compound. </a:t>
            </a:r>
          </a:p>
          <a:p>
            <a:pPr algn="just">
              <a:buFont typeface="Wingdings" pitchFamily="2" charset="2"/>
              <a:buChar char="Ø"/>
            </a:pPr>
            <a:r>
              <a:rPr lang="en-GB" dirty="0"/>
              <a:t>This shortened name is the chemical’s </a:t>
            </a:r>
            <a:r>
              <a:rPr lang="en-GB" b="1" dirty="0" err="1">
                <a:ln w="0"/>
                <a:solidFill>
                  <a:schemeClr val="accent1"/>
                </a:solidFill>
                <a:effectLst>
                  <a:outerShdw blurRad="38100" dist="25400" dir="5400000" algn="ctr" rotWithShape="0">
                    <a:srgbClr val="6E747A">
                      <a:alpha val="43000"/>
                    </a:srgbClr>
                  </a:outerShdw>
                </a:effectLst>
              </a:rPr>
              <a:t>nonproprietary</a:t>
            </a:r>
            <a:r>
              <a:rPr lang="en-GB" b="1" dirty="0">
                <a:ln w="0"/>
                <a:solidFill>
                  <a:schemeClr val="accent1"/>
                </a:solidFill>
                <a:effectLst>
                  <a:outerShdw blurRad="38100" dist="25400" dir="5400000" algn="ctr" rotWithShape="0">
                    <a:srgbClr val="6E747A">
                      <a:alpha val="43000"/>
                    </a:srgbClr>
                  </a:outerShdw>
                </a:effectLst>
              </a:rPr>
              <a:t> (or generic) name </a:t>
            </a:r>
            <a:r>
              <a:rPr lang="en-GB" dirty="0"/>
              <a:t>(e.g., amoxicillin</a:t>
            </a:r>
            <a:r>
              <a:rPr lang="en-GB" dirty="0" smtClean="0"/>
              <a:t>). And sometimes code number (e.g</a:t>
            </a:r>
            <a:r>
              <a:rPr lang="en-GB" dirty="0"/>
              <a:t>., SQ 14,225,  the investigational code number for the drug captopril, initially developed by Squibb). </a:t>
            </a:r>
          </a:p>
          <a:p>
            <a:pPr algn="just">
              <a:buFont typeface="Wingdings" pitchFamily="2" charset="2"/>
              <a:buChar char="Ø"/>
            </a:pPr>
            <a:r>
              <a:rPr lang="en-GB" dirty="0"/>
              <a:t>The code number frequently stays with a compound from its initial preclinical laboratory investigation through human clinical trials.</a:t>
            </a:r>
          </a:p>
          <a:p>
            <a:endParaRPr lang="en-US" dirty="0"/>
          </a:p>
        </p:txBody>
      </p:sp>
    </p:spTree>
    <p:extLst>
      <p:ext uri="{BB962C8B-B14F-4D97-AF65-F5344CB8AC3E}">
        <p14:creationId xmlns:p14="http://schemas.microsoft.com/office/powerpoint/2010/main" val="3855546794"/>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153400" cy="5867400"/>
          </a:xfrm>
          <a:solidFill>
            <a:schemeClr val="bg1"/>
          </a:solidFill>
        </p:spPr>
        <p:txBody>
          <a:bodyPr>
            <a:normAutofit/>
          </a:bodyPr>
          <a:lstStyle/>
          <a:p>
            <a:pPr algn="just"/>
            <a:r>
              <a:rPr lang="en-GB" dirty="0" smtClean="0">
                <a:solidFill>
                  <a:schemeClr val="tx1"/>
                </a:solidFill>
              </a:rPr>
              <a:t>The </a:t>
            </a:r>
            <a:r>
              <a:rPr lang="en-GB" dirty="0" smtClean="0">
                <a:solidFill>
                  <a:schemeClr val="tx1"/>
                </a:solidFill>
              </a:rPr>
              <a:t>sponsor may formally propose a </a:t>
            </a:r>
            <a:r>
              <a:rPr lang="en-GB" dirty="0" err="1" smtClean="0">
                <a:solidFill>
                  <a:schemeClr val="tx1"/>
                </a:solidFill>
              </a:rPr>
              <a:t>nonproprietary</a:t>
            </a:r>
            <a:r>
              <a:rPr lang="en-GB" dirty="0" smtClean="0">
                <a:solidFill>
                  <a:schemeClr val="tx1"/>
                </a:solidFill>
              </a:rPr>
              <a:t> name to the </a:t>
            </a:r>
            <a:r>
              <a:rPr lang="en-GB" dirty="0" smtClean="0">
                <a:solidFill>
                  <a:srgbClr val="FF0000"/>
                </a:solidFill>
              </a:rPr>
              <a:t>U.S. Adopted Names (USAN) Council</a:t>
            </a:r>
            <a:r>
              <a:rPr lang="en-GB" dirty="0" smtClean="0">
                <a:solidFill>
                  <a:schemeClr val="tx1"/>
                </a:solidFill>
              </a:rPr>
              <a:t> in association with the USP Expert Committee on Nomenclature, the FDA, and the U.S. Patent and Trademark Office (and foreign agencies as well) for a proprietary or trademark name.</a:t>
            </a:r>
          </a:p>
          <a:p>
            <a:pPr algn="just"/>
            <a:r>
              <a:rPr lang="en-GB" b="1" dirty="0" err="1" smtClean="0">
                <a:ln w="0"/>
                <a:solidFill>
                  <a:schemeClr val="accent2"/>
                </a:solidFill>
                <a:effectLst>
                  <a:outerShdw blurRad="38100" dist="25400" dir="5400000" algn="ctr" rotWithShape="0">
                    <a:srgbClr val="6E747A">
                      <a:alpha val="43000"/>
                    </a:srgbClr>
                  </a:outerShdw>
                </a:effectLst>
              </a:rPr>
              <a:t>Nonproprietary</a:t>
            </a:r>
            <a:r>
              <a:rPr lang="en-GB" b="1" dirty="0" smtClean="0">
                <a:ln w="0"/>
                <a:solidFill>
                  <a:schemeClr val="accent2"/>
                </a:solidFill>
                <a:effectLst>
                  <a:outerShdw blurRad="38100" dist="25400" dir="5400000" algn="ctr" rotWithShape="0">
                    <a:srgbClr val="6E747A">
                      <a:alpha val="43000"/>
                    </a:srgbClr>
                  </a:outerShdw>
                </a:effectLst>
              </a:rPr>
              <a:t> names are issued only for single agents, whereas proprietary names may be associated with a single chemical entity or with a mixture of chemicals constituting a specific proprietary </a:t>
            </a:r>
            <a:r>
              <a:rPr lang="en-GB" b="1" dirty="0" smtClean="0">
                <a:ln w="0"/>
                <a:solidFill>
                  <a:schemeClr val="accent2"/>
                </a:solidFill>
                <a:effectLst>
                  <a:outerShdw blurRad="38100" dist="25400" dir="5400000" algn="ctr" rotWithShape="0">
                    <a:srgbClr val="6E747A">
                      <a:alpha val="43000"/>
                    </a:srgbClr>
                  </a:outerShdw>
                </a:effectLst>
              </a:rPr>
              <a:t>product</a:t>
            </a:r>
            <a:r>
              <a:rPr lang="en-US" dirty="0" smtClean="0">
                <a:solidFill>
                  <a:schemeClr val="tx1"/>
                </a:solidFill>
              </a:rPr>
              <a:t>.</a:t>
            </a:r>
            <a:endParaRPr lang="en-US" dirty="0" smtClean="0">
              <a:solidFill>
                <a:schemeClr val="tx1"/>
              </a:solidFill>
            </a:endParaRPr>
          </a:p>
          <a:p>
            <a:pPr algn="just">
              <a:buFont typeface="Wingdings" pitchFamily="2" charset="2"/>
              <a:buChar char="Ø"/>
            </a:pPr>
            <a:r>
              <a:rPr lang="en-US" dirty="0" smtClean="0">
                <a:solidFill>
                  <a:schemeClr val="tx1"/>
                </a:solidFill>
              </a:rPr>
              <a:t> The </a:t>
            </a:r>
            <a:r>
              <a:rPr lang="en-US" b="1" dirty="0" smtClean="0">
                <a:solidFill>
                  <a:schemeClr val="tx1"/>
                </a:solidFill>
              </a:rPr>
              <a:t>official name</a:t>
            </a:r>
            <a:r>
              <a:rPr lang="en-US" dirty="0" smtClean="0">
                <a:solidFill>
                  <a:schemeClr val="tx1"/>
                </a:solidFill>
              </a:rPr>
              <a:t> for a drug is referred to as the drug</a:t>
            </a:r>
            <a:r>
              <a:rPr lang="en-US" b="1" dirty="0" smtClean="0">
                <a:solidFill>
                  <a:schemeClr val="tx1"/>
                </a:solidFill>
              </a:rPr>
              <a:t> nonproprietary or public name</a:t>
            </a:r>
            <a:r>
              <a:rPr lang="en-GB" b="1" dirty="0" smtClean="0">
                <a:solidFill>
                  <a:schemeClr val="tx1"/>
                </a:solidFill>
              </a:rPr>
              <a:t>.</a:t>
            </a:r>
          </a:p>
          <a:p>
            <a:pPr algn="just">
              <a:buFont typeface="Wingdings" pitchFamily="2" charset="2"/>
              <a:buChar char="Ø"/>
            </a:pPr>
            <a:r>
              <a:rPr lang="en-GB" b="1" dirty="0" smtClean="0">
                <a:solidFill>
                  <a:schemeClr val="tx1"/>
                </a:solidFill>
              </a:rPr>
              <a:t> </a:t>
            </a:r>
            <a:r>
              <a:rPr lang="en-US" dirty="0" smtClean="0">
                <a:solidFill>
                  <a:schemeClr val="tx1"/>
                </a:solidFill>
              </a:rPr>
              <a:t>In contrast to the </a:t>
            </a:r>
            <a:r>
              <a:rPr lang="en-US" b="1" dirty="0" smtClean="0">
                <a:solidFill>
                  <a:schemeClr val="tx1"/>
                </a:solidFill>
              </a:rPr>
              <a:t>proprietary or brand names or trademark names</a:t>
            </a:r>
            <a:r>
              <a:rPr lang="en-US" dirty="0" smtClean="0">
                <a:solidFill>
                  <a:schemeClr val="tx1"/>
                </a:solidFill>
              </a:rPr>
              <a:t> given by the specific </a:t>
            </a:r>
            <a:r>
              <a:rPr lang="en-US" b="1" dirty="0" smtClean="0">
                <a:solidFill>
                  <a:schemeClr val="tx1"/>
                </a:solidFill>
              </a:rPr>
              <a:t>manufacturers or distributors</a:t>
            </a:r>
            <a:r>
              <a:rPr lang="en-US" dirty="0" smtClean="0">
                <a:solidFill>
                  <a:schemeClr val="tx1"/>
                </a:solidFill>
              </a:rPr>
              <a:t> of the drug, the term </a:t>
            </a:r>
            <a:r>
              <a:rPr lang="en-US" b="1" dirty="0" smtClean="0">
                <a:solidFill>
                  <a:schemeClr val="tx1"/>
                </a:solidFill>
              </a:rPr>
              <a:t>generic name,</a:t>
            </a:r>
            <a:r>
              <a:rPr lang="en-US" dirty="0" smtClean="0">
                <a:solidFill>
                  <a:schemeClr val="tx1"/>
                </a:solidFill>
              </a:rPr>
              <a:t> has been used extensively in referring to the </a:t>
            </a:r>
            <a:r>
              <a:rPr lang="en-US" b="1" dirty="0" smtClean="0">
                <a:solidFill>
                  <a:schemeClr val="tx1"/>
                </a:solidFill>
              </a:rPr>
              <a:t>nonproprietary names</a:t>
            </a:r>
            <a:r>
              <a:rPr lang="en-US" dirty="0" smtClean="0">
                <a:solidFill>
                  <a:schemeClr val="tx1"/>
                </a:solidFill>
              </a:rPr>
              <a:t> of the drugs. </a:t>
            </a:r>
          </a:p>
          <a:p>
            <a:pPr algn="just">
              <a:buFont typeface="Wingdings" pitchFamily="2" charset="2"/>
              <a:buChar char="Ø"/>
            </a:pPr>
            <a:r>
              <a:rPr lang="en-US" dirty="0" err="1" smtClean="0">
                <a:solidFill>
                  <a:srgbClr val="FF0000"/>
                </a:solidFill>
              </a:rPr>
              <a:t>paracetamol</a:t>
            </a:r>
            <a:r>
              <a:rPr lang="en-US" dirty="0" smtClean="0">
                <a:solidFill>
                  <a:srgbClr val="FF0000"/>
                </a:solidFill>
              </a:rPr>
              <a:t>/acetaminophen </a:t>
            </a:r>
            <a:r>
              <a:rPr lang="en-US" dirty="0" smtClean="0">
                <a:solidFill>
                  <a:srgbClr val="FF0000"/>
                </a:solidFill>
              </a:rPr>
              <a:t>is the non-proprietary name (generic name) while </a:t>
            </a:r>
            <a:r>
              <a:rPr lang="en-US" dirty="0" err="1" smtClean="0">
                <a:solidFill>
                  <a:srgbClr val="FF0000"/>
                </a:solidFill>
              </a:rPr>
              <a:t>Crocin</a:t>
            </a:r>
            <a:r>
              <a:rPr lang="en-US" dirty="0" smtClean="0">
                <a:solidFill>
                  <a:srgbClr val="FF0000"/>
                </a:solidFill>
              </a:rPr>
              <a:t>/</a:t>
            </a:r>
            <a:r>
              <a:rPr lang="en-US" dirty="0" err="1" smtClean="0">
                <a:solidFill>
                  <a:srgbClr val="FF0000"/>
                </a:solidFill>
              </a:rPr>
              <a:t>Metacin</a:t>
            </a:r>
            <a:r>
              <a:rPr lang="en-US" dirty="0" smtClean="0">
                <a:solidFill>
                  <a:srgbClr val="FF0000"/>
                </a:solidFill>
              </a:rPr>
              <a:t>/</a:t>
            </a:r>
            <a:r>
              <a:rPr lang="en-US" dirty="0" err="1" smtClean="0">
                <a:solidFill>
                  <a:srgbClr val="FF0000"/>
                </a:solidFill>
              </a:rPr>
              <a:t>Meftal</a:t>
            </a:r>
            <a:r>
              <a:rPr lang="en-US" dirty="0" smtClean="0">
                <a:solidFill>
                  <a:srgbClr val="FF0000"/>
                </a:solidFill>
              </a:rPr>
              <a:t>/Tylenol etc. are brand names</a:t>
            </a:r>
            <a:endParaRPr lang="en-US" b="1" dirty="0" smtClean="0">
              <a:solidFill>
                <a:srgbClr val="FF0000"/>
              </a:solidFill>
            </a:endParaRPr>
          </a:p>
          <a:p>
            <a:pPr marL="0" indent="0">
              <a:spcBef>
                <a:spcPct val="50000"/>
              </a:spcBef>
              <a:buNone/>
            </a:pPr>
            <a:endParaRPr lang="en-US" dirty="0"/>
          </a:p>
          <a:p>
            <a:endParaRPr lang="ar-IQ" dirty="0" smtClean="0"/>
          </a:p>
          <a:p>
            <a:endParaRPr lang="en-US" dirty="0"/>
          </a:p>
        </p:txBody>
      </p:sp>
    </p:spTree>
    <p:extLst>
      <p:ext uri="{BB962C8B-B14F-4D97-AF65-F5344CB8AC3E}">
        <p14:creationId xmlns:p14="http://schemas.microsoft.com/office/powerpoint/2010/main" val="3222362155"/>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4572000" cy="500634"/>
          </a:xfrm>
          <a:solidFill>
            <a:schemeClr val="accent1"/>
          </a:solidFill>
        </p:spPr>
        <p:txBody>
          <a:bodyPr>
            <a:normAutofit/>
          </a:bodyPr>
          <a:lstStyle/>
          <a:p>
            <a:pPr algn="ctr" rtl="0"/>
            <a:r>
              <a:rPr lang="en-GB" sz="2400" dirty="0">
                <a:ln w="0"/>
                <a:solidFill>
                  <a:schemeClr val="tx1"/>
                </a:solidFill>
                <a:effectLst>
                  <a:outerShdw blurRad="38100" dist="19050" dir="2700000" algn="tl" rotWithShape="0">
                    <a:schemeClr val="dk1">
                      <a:alpha val="40000"/>
                    </a:schemeClr>
                  </a:outerShdw>
                </a:effectLst>
              </a:rPr>
              <a:t>Biologic Characterization </a:t>
            </a:r>
            <a:endParaRPr lang="ar-IQ" sz="2400"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228600" y="1066800"/>
            <a:ext cx="8534399" cy="5333999"/>
          </a:xfrm>
          <a:solidFill>
            <a:schemeClr val="bg1"/>
          </a:solidFill>
        </p:spPr>
        <p:txBody>
          <a:bodyPr>
            <a:noAutofit/>
          </a:bodyPr>
          <a:lstStyle/>
          <a:p>
            <a:pPr algn="just" rtl="0"/>
            <a:r>
              <a:rPr lang="en-GB" sz="2000" dirty="0"/>
              <a:t>Drug substances undergo </a:t>
            </a:r>
            <a:r>
              <a:rPr lang="en-GB" sz="2000" dirty="0">
                <a:solidFill>
                  <a:srgbClr val="FF0000"/>
                </a:solidFill>
              </a:rPr>
              <a:t>preclinical testing </a:t>
            </a:r>
            <a:r>
              <a:rPr lang="en-GB" sz="2000" dirty="0"/>
              <a:t>for biologic activity to assess their therapeutic activity. </a:t>
            </a:r>
          </a:p>
          <a:p>
            <a:pPr algn="just"/>
            <a:r>
              <a:rPr lang="en-GB" sz="2000" dirty="0"/>
              <a:t>These studies, fall into areas of pharmacology, drug metabolism, and </a:t>
            </a:r>
            <a:r>
              <a:rPr lang="en-GB" sz="2000" dirty="0" smtClean="0"/>
              <a:t>toxicology</a:t>
            </a:r>
          </a:p>
          <a:p>
            <a:pPr algn="just"/>
            <a:r>
              <a:rPr lang="en-GB" sz="2000" dirty="0" smtClean="0">
                <a:solidFill>
                  <a:schemeClr val="tx1"/>
                </a:solidFill>
                <a:latin typeface="Arial" panose="020B0604020202020204" pitchFamily="34" charset="0"/>
                <a:cs typeface="Arial" panose="020B0604020202020204" pitchFamily="34" charset="0"/>
              </a:rPr>
              <a:t>It</a:t>
            </a:r>
            <a:r>
              <a:rPr lang="en-GB" sz="2000" dirty="0" smtClean="0">
                <a:solidFill>
                  <a:schemeClr val="tx1"/>
                </a:solidFill>
                <a:latin typeface="Arial" panose="020B0604020202020204" pitchFamily="34" charset="0"/>
                <a:cs typeface="Arial" panose="020B0604020202020204" pitchFamily="34" charset="0"/>
              </a:rPr>
              <a:t> involves </a:t>
            </a:r>
            <a:r>
              <a:rPr lang="en-GB" sz="2000" dirty="0">
                <a:solidFill>
                  <a:schemeClr val="tx1"/>
                </a:solidFill>
                <a:latin typeface="Arial" panose="020B0604020202020204" pitchFamily="34" charset="0"/>
                <a:cs typeface="Arial" panose="020B0604020202020204" pitchFamily="34" charset="0"/>
              </a:rPr>
              <a:t>many types of scientists, including general biologists, microbiologists, </a:t>
            </a:r>
            <a:r>
              <a:rPr lang="en-US" sz="2000" dirty="0">
                <a:solidFill>
                  <a:schemeClr val="tx1"/>
                </a:solidFill>
                <a:latin typeface="Arial" panose="020B0604020202020204" pitchFamily="34" charset="0"/>
                <a:cs typeface="Arial" panose="020B0604020202020204" pitchFamily="34" charset="0"/>
              </a:rPr>
              <a:t>molecular biologists, biochemists, geneticists, pharmacologists, physiologists, </a:t>
            </a:r>
            <a:r>
              <a:rPr lang="en-GB" sz="2000" dirty="0" err="1" smtClean="0">
                <a:solidFill>
                  <a:schemeClr val="tx1"/>
                </a:solidFill>
                <a:latin typeface="Arial" panose="020B0604020202020204" pitchFamily="34" charset="0"/>
                <a:cs typeface="Arial" panose="020B0604020202020204" pitchFamily="34" charset="0"/>
              </a:rPr>
              <a:t>pharmacokineticists</a:t>
            </a:r>
            <a:r>
              <a:rPr lang="en-GB" sz="2000" dirty="0">
                <a:solidFill>
                  <a:schemeClr val="tx1"/>
                </a:solidFill>
                <a:latin typeface="Arial" panose="020B0604020202020204" pitchFamily="34" charset="0"/>
                <a:cs typeface="Arial" panose="020B0604020202020204" pitchFamily="34" charset="0"/>
              </a:rPr>
              <a:t>, pathologists, toxicologists, statistician, and others. </a:t>
            </a:r>
            <a:endParaRPr lang="en-GB" sz="2000" dirty="0" smtClean="0">
              <a:solidFill>
                <a:schemeClr val="tx1"/>
              </a:solidFill>
              <a:latin typeface="Arial" panose="020B0604020202020204" pitchFamily="34" charset="0"/>
              <a:cs typeface="Arial" panose="020B0604020202020204" pitchFamily="34" charset="0"/>
            </a:endParaRPr>
          </a:p>
          <a:p>
            <a:pPr algn="just"/>
            <a:r>
              <a:rPr lang="en-GB" sz="2000" dirty="0" smtClean="0"/>
              <a:t>Their </a:t>
            </a:r>
            <a:r>
              <a:rPr lang="en-GB" sz="2000" dirty="0"/>
              <a:t>work leads to the determination of whether a chemical agent possesses adequate features of safety and sufficient promise of usefulness to pursue as a prospective new drug.</a:t>
            </a:r>
          </a:p>
          <a:p>
            <a:pPr algn="just" rtl="0"/>
            <a:r>
              <a:rPr lang="en-GB" sz="2000" dirty="0"/>
              <a:t>To judge whether a drug is safe and effective, information must be gained on how it is absorbed, distributed throughout the body, stored, metabolized, and excreted and how it affects the action of body’s cells, tissues, and organs</a:t>
            </a:r>
            <a:r>
              <a:rPr lang="en-GB" sz="2000" dirty="0" smtClean="0"/>
              <a:t>.</a:t>
            </a:r>
            <a:endParaRPr lang="en-GB" sz="2000" dirty="0"/>
          </a:p>
        </p:txBody>
      </p:sp>
    </p:spTree>
    <p:extLst>
      <p:ext uri="{BB962C8B-B14F-4D97-AF65-F5344CB8AC3E}">
        <p14:creationId xmlns:p14="http://schemas.microsoft.com/office/powerpoint/2010/main" val="105905301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057400" y="25"/>
            <a:ext cx="4267200" cy="6888001"/>
          </a:xfrm>
          <a:prstGeom prst="rect">
            <a:avLst/>
          </a:prstGeom>
        </p:spPr>
      </p:pic>
    </p:spTree>
    <p:extLst>
      <p:ext uri="{BB962C8B-B14F-4D97-AF65-F5344CB8AC3E}">
        <p14:creationId xmlns:p14="http://schemas.microsoft.com/office/powerpoint/2010/main" val="2997409342"/>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4572000" cy="500634"/>
          </a:xfrm>
          <a:solidFill>
            <a:schemeClr val="accent1"/>
          </a:solidFill>
        </p:spPr>
        <p:txBody>
          <a:bodyPr>
            <a:normAutofit/>
          </a:bodyPr>
          <a:lstStyle/>
          <a:p>
            <a:pPr algn="ctr" rtl="0"/>
            <a:r>
              <a:rPr lang="en-GB" sz="2400" dirty="0">
                <a:ln w="0"/>
                <a:solidFill>
                  <a:schemeClr val="tx1"/>
                </a:solidFill>
                <a:effectLst>
                  <a:outerShdw blurRad="38100" dist="19050" dir="2700000" algn="tl" rotWithShape="0">
                    <a:schemeClr val="dk1">
                      <a:alpha val="40000"/>
                    </a:schemeClr>
                  </a:outerShdw>
                </a:effectLst>
              </a:rPr>
              <a:t>Biologic Characterization </a:t>
            </a:r>
            <a:endParaRPr lang="ar-IQ" sz="2400"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609599" y="1143000"/>
            <a:ext cx="8001001" cy="5333999"/>
          </a:xfrm>
          <a:solidFill>
            <a:schemeClr val="bg1"/>
          </a:solidFill>
        </p:spPr>
        <p:txBody>
          <a:bodyPr>
            <a:noAutofit/>
          </a:bodyPr>
          <a:lstStyle/>
          <a:p>
            <a:pPr algn="just" rtl="0"/>
            <a:r>
              <a:rPr lang="en-GB" sz="2000" dirty="0" smtClean="0"/>
              <a:t>Scientists </a:t>
            </a:r>
            <a:r>
              <a:rPr lang="en-GB" sz="2000" dirty="0"/>
              <a:t>have developed studies conducted outside living body using cell and tissue culture and computer programs that simulate human and animal systems. </a:t>
            </a:r>
            <a:endParaRPr lang="en-GB" sz="2000" dirty="0" smtClean="0"/>
          </a:p>
          <a:p>
            <a:pPr algn="just" rtl="0"/>
            <a:r>
              <a:rPr lang="en-GB" sz="2000" dirty="0" smtClean="0">
                <a:solidFill>
                  <a:srgbClr val="FF0000"/>
                </a:solidFill>
              </a:rPr>
              <a:t>Cell </a:t>
            </a:r>
            <a:r>
              <a:rPr lang="en-GB" sz="2000" dirty="0">
                <a:solidFill>
                  <a:srgbClr val="FF0000"/>
                </a:solidFill>
              </a:rPr>
              <a:t>cultures are being used increasingly to screen for toxicity before progressing to whole-animal testing</a:t>
            </a:r>
            <a:r>
              <a:rPr lang="en-GB" sz="2000" dirty="0"/>
              <a:t>.</a:t>
            </a:r>
          </a:p>
          <a:p>
            <a:pPr algn="just"/>
            <a:r>
              <a:rPr lang="en-US" sz="2000" dirty="0">
                <a:solidFill>
                  <a:srgbClr val="C00000"/>
                </a:solidFill>
                <a:latin typeface="Times New Roman" pitchFamily="18" charset="0"/>
                <a:cs typeface="Times New Roman" pitchFamily="18" charset="0"/>
              </a:rPr>
              <a:t>Computer models help to predict the properties of substances and their probable actions in living systems. </a:t>
            </a:r>
          </a:p>
        </p:txBody>
      </p:sp>
    </p:spTree>
    <p:extLst>
      <p:ext uri="{BB962C8B-B14F-4D97-AF65-F5344CB8AC3E}">
        <p14:creationId xmlns:p14="http://schemas.microsoft.com/office/powerpoint/2010/main" val="2812691934"/>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381000"/>
            <a:ext cx="2347912" cy="492919"/>
          </a:xfrm>
          <a:solidFill>
            <a:schemeClr val="accent1"/>
          </a:solidFill>
        </p:spPr>
        <p:txBody>
          <a:bodyPr>
            <a:noAutofit/>
          </a:bodyPr>
          <a:lstStyle/>
          <a:p>
            <a:r>
              <a:rPr lang="en-GB" sz="2400" dirty="0">
                <a:ln w="0"/>
                <a:solidFill>
                  <a:schemeClr val="tx1"/>
                </a:solidFill>
                <a:effectLst>
                  <a:outerShdw blurRad="38100" dist="19050" dir="2700000" algn="tl" rotWithShape="0">
                    <a:schemeClr val="dk1">
                      <a:alpha val="40000"/>
                    </a:schemeClr>
                  </a:outerShdw>
                </a:effectLst>
              </a:rPr>
              <a:t>Pharmacology</a:t>
            </a:r>
            <a:endParaRPr lang="ar-IQ" sz="2400" dirty="0">
              <a:ln w="0"/>
              <a:solidFill>
                <a:schemeClr val="tx1"/>
              </a:solidFill>
              <a:effectLst>
                <a:outerShdw blurRad="38100" dist="19050" dir="2700000" algn="tl" rotWithShape="0">
                  <a:schemeClr val="dk1">
                    <a:alpha val="40000"/>
                  </a:schemeClr>
                </a:outerShdw>
              </a:effectLst>
            </a:endParaRPr>
          </a:p>
        </p:txBody>
      </p:sp>
      <p:sp>
        <p:nvSpPr>
          <p:cNvPr id="6" name="Content Placeholder 5"/>
          <p:cNvSpPr>
            <a:spLocks noGrp="1"/>
          </p:cNvSpPr>
          <p:nvPr>
            <p:ph idx="1"/>
          </p:nvPr>
        </p:nvSpPr>
        <p:spPr>
          <a:xfrm>
            <a:off x="381000" y="1066800"/>
            <a:ext cx="8382000" cy="5410200"/>
          </a:xfrm>
          <a:solidFill>
            <a:schemeClr val="bg1"/>
          </a:solidFill>
        </p:spPr>
        <p:txBody>
          <a:bodyPr>
            <a:noAutofit/>
          </a:bodyPr>
          <a:lstStyle/>
          <a:p>
            <a:pPr algn="just" rtl="0">
              <a:buFont typeface="Wingdings" pitchFamily="2" charset="2"/>
              <a:buChar char="Ø"/>
            </a:pPr>
            <a:r>
              <a:rPr lang="en-US" dirty="0" smtClean="0"/>
              <a:t>is </a:t>
            </a:r>
            <a:r>
              <a:rPr lang="en-US" dirty="0"/>
              <a:t>the science concerned with drugs, their sources, appearance, chemistry, actions, and uses.</a:t>
            </a:r>
          </a:p>
          <a:p>
            <a:pPr algn="just" rtl="0">
              <a:buFont typeface="Wingdings" pitchFamily="2" charset="2"/>
              <a:buChar char="Ø"/>
            </a:pPr>
            <a:r>
              <a:rPr lang="en-US" b="1" dirty="0"/>
              <a:t>The term in general can be expanded to include</a:t>
            </a:r>
            <a:endParaRPr lang="en-US" dirty="0"/>
          </a:p>
          <a:p>
            <a:pPr algn="just" rtl="0">
              <a:buNone/>
            </a:pPr>
            <a:r>
              <a:rPr lang="en-US" dirty="0"/>
              <a:t>	1. Properties</a:t>
            </a:r>
          </a:p>
          <a:p>
            <a:pPr algn="just" rtl="0">
              <a:buNone/>
            </a:pPr>
            <a:r>
              <a:rPr lang="en-US" dirty="0"/>
              <a:t>	2. Biochemical and physiologic effects</a:t>
            </a:r>
          </a:p>
          <a:p>
            <a:pPr algn="just" rtl="0">
              <a:buNone/>
            </a:pPr>
            <a:r>
              <a:rPr lang="en-US" dirty="0"/>
              <a:t>	3.  Mechanism of actions</a:t>
            </a:r>
          </a:p>
          <a:p>
            <a:pPr algn="just" rtl="0">
              <a:buNone/>
            </a:pPr>
            <a:r>
              <a:rPr lang="en-US" dirty="0"/>
              <a:t>	4.  Absorption, distribution, biotransformation, and excretion. </a:t>
            </a:r>
          </a:p>
          <a:p>
            <a:pPr algn="just" rtl="0">
              <a:buFont typeface="Wingdings" pitchFamily="2" charset="2"/>
              <a:buChar char="Ø"/>
            </a:pPr>
            <a:r>
              <a:rPr lang="en-GB" dirty="0"/>
              <a:t>From this basic field of study come subareas as </a:t>
            </a:r>
          </a:p>
          <a:p>
            <a:pPr algn="just" rtl="0">
              <a:buFont typeface="Wingdings" pitchFamily="2" charset="2"/>
              <a:buChar char="§"/>
            </a:pPr>
            <a:r>
              <a:rPr lang="en-US" b="1" dirty="0">
                <a:solidFill>
                  <a:srgbClr val="FF0000"/>
                </a:solidFill>
              </a:rPr>
              <a:t>Pharmacodynamics</a:t>
            </a:r>
            <a:r>
              <a:rPr lang="en-US" b="1" dirty="0"/>
              <a:t>, </a:t>
            </a:r>
            <a:r>
              <a:rPr lang="en-US" dirty="0"/>
              <a:t>the study of the biochemical and physiologic effects of drugs and their mechanisms of action.</a:t>
            </a:r>
          </a:p>
          <a:p>
            <a:pPr algn="just" rtl="0">
              <a:buFont typeface="Wingdings" pitchFamily="2" charset="2"/>
              <a:buChar char="§"/>
            </a:pPr>
            <a:r>
              <a:rPr lang="en-US" b="1" dirty="0">
                <a:solidFill>
                  <a:srgbClr val="FF0000"/>
                </a:solidFill>
              </a:rPr>
              <a:t>Pharmacokinetics</a:t>
            </a:r>
            <a:r>
              <a:rPr lang="en-US" dirty="0"/>
              <a:t>, which deals with the absorption, distribution, metabolism or biotransformation, and excretion (ADME) of drugs; and</a:t>
            </a:r>
          </a:p>
          <a:p>
            <a:pPr algn="just" rtl="0">
              <a:buFont typeface="Wingdings" pitchFamily="2" charset="2"/>
              <a:buChar char="§"/>
            </a:pPr>
            <a:r>
              <a:rPr lang="en-US" b="1" dirty="0">
                <a:solidFill>
                  <a:srgbClr val="FF0000"/>
                </a:solidFill>
              </a:rPr>
              <a:t>Clinical Pharmacology</a:t>
            </a:r>
            <a:r>
              <a:rPr lang="en-US" dirty="0"/>
              <a:t>, which applies pharmacologic principles to the study of the effects and actions of drugs in humans</a:t>
            </a:r>
          </a:p>
          <a:p>
            <a:pPr algn="just" rtl="0">
              <a:buNone/>
            </a:pPr>
            <a:endParaRPr lang="ar-IQ" dirty="0"/>
          </a:p>
        </p:txBody>
      </p:sp>
    </p:spTree>
    <p:extLst>
      <p:ext uri="{BB962C8B-B14F-4D97-AF65-F5344CB8AC3E}">
        <p14:creationId xmlns:p14="http://schemas.microsoft.com/office/powerpoint/2010/main" val="334259644"/>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458200" cy="6019800"/>
          </a:xfrm>
          <a:solidFill>
            <a:schemeClr val="bg1"/>
          </a:solidFill>
        </p:spPr>
        <p:txBody>
          <a:bodyPr>
            <a:normAutofit/>
          </a:bodyPr>
          <a:lstStyle/>
          <a:p>
            <a:pPr marL="0" indent="0" algn="just">
              <a:buNone/>
            </a:pPr>
            <a:r>
              <a:rPr lang="en-US" sz="2400" b="1" dirty="0" smtClean="0">
                <a:solidFill>
                  <a:schemeClr val="accent2"/>
                </a:solidFill>
              </a:rPr>
              <a:t>Receptors</a:t>
            </a:r>
          </a:p>
          <a:p>
            <a:pPr algn="just"/>
            <a:r>
              <a:rPr lang="en-GB" dirty="0">
                <a:solidFill>
                  <a:schemeClr val="tx1"/>
                </a:solidFill>
              </a:rPr>
              <a:t>Although receptors for many drugs have yet to be identified, like the active </a:t>
            </a:r>
            <a:r>
              <a:rPr lang="en-GB" dirty="0" err="1">
                <a:solidFill>
                  <a:schemeClr val="tx1"/>
                </a:solidFill>
              </a:rPr>
              <a:t>centers</a:t>
            </a:r>
            <a:r>
              <a:rPr lang="en-GB" dirty="0">
                <a:solidFill>
                  <a:schemeClr val="tx1"/>
                </a:solidFill>
              </a:rPr>
              <a:t> of enzymes, </a:t>
            </a:r>
            <a:r>
              <a:rPr lang="en-GB" dirty="0" smtClean="0">
                <a:solidFill>
                  <a:schemeClr val="tx1"/>
                </a:solidFill>
              </a:rPr>
              <a:t>they are </a:t>
            </a:r>
            <a:r>
              <a:rPr lang="en-GB" dirty="0">
                <a:solidFill>
                  <a:schemeClr val="tx1"/>
                </a:solidFill>
              </a:rPr>
              <a:t>considered to be carboxyl, amino, sulfhydryl, phosphate, and similar reactive groups oriented on or in the cell in a pattern complementary to that of the drugs with which they react. </a:t>
            </a:r>
          </a:p>
          <a:p>
            <a:pPr algn="just"/>
            <a:r>
              <a:rPr lang="en-GB" dirty="0" smtClean="0">
                <a:solidFill>
                  <a:schemeClr val="tx1"/>
                </a:solidFill>
              </a:rPr>
              <a:t>The </a:t>
            </a:r>
            <a:r>
              <a:rPr lang="en-GB" dirty="0">
                <a:solidFill>
                  <a:schemeClr val="tx1"/>
                </a:solidFill>
              </a:rPr>
              <a:t>binding of a drug to the receptor is thought to be accomplished mainly by ionic, covalent, and other relative weak reversible bonds. Occasionally, firm covalent bonding is involved, and the drug effect is then slowly reversible.</a:t>
            </a:r>
          </a:p>
          <a:p>
            <a:pPr algn="just" rtl="0"/>
            <a:r>
              <a:rPr lang="en-GB" dirty="0">
                <a:solidFill>
                  <a:schemeClr val="tx1"/>
                </a:solidFill>
              </a:rPr>
              <a:t> There is a relationship between the quantity of drug molecules available for interaction and the capacity of the specific receptor site. </a:t>
            </a:r>
          </a:p>
          <a:p>
            <a:pPr algn="just" rtl="0"/>
            <a:r>
              <a:rPr lang="en-GB" dirty="0">
                <a:solidFill>
                  <a:schemeClr val="tx1"/>
                </a:solidFill>
              </a:rPr>
              <a:t>For instance, after a dose of drug and its transit to the site of action, the cell’s receptors may or may not become fully saturated with the interacting drug. </a:t>
            </a:r>
            <a:endParaRPr lang="en-GB" dirty="0" smtClean="0">
              <a:solidFill>
                <a:schemeClr val="tx1"/>
              </a:solidFill>
            </a:endParaRPr>
          </a:p>
          <a:p>
            <a:pPr algn="just" rtl="0"/>
            <a:r>
              <a:rPr lang="en-GB" dirty="0" smtClean="0">
                <a:solidFill>
                  <a:schemeClr val="tx1"/>
                </a:solidFill>
              </a:rPr>
              <a:t>When </a:t>
            </a:r>
            <a:r>
              <a:rPr lang="en-GB" dirty="0">
                <a:solidFill>
                  <a:schemeClr val="tx1"/>
                </a:solidFill>
              </a:rPr>
              <a:t>the receptors are saturated, the effects of the specific interaction are maximized. Any additional drug present (as in the circulation) and not participating in the interaction may serve as a reservoir to replace the drug molecules released from complex. </a:t>
            </a:r>
          </a:p>
        </p:txBody>
      </p:sp>
    </p:spTree>
    <p:extLst>
      <p:ext uri="{BB962C8B-B14F-4D97-AF65-F5344CB8AC3E}">
        <p14:creationId xmlns:p14="http://schemas.microsoft.com/office/powerpoint/2010/main" val="773132012"/>
      </p:ext>
    </p:extLst>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305800" cy="6019800"/>
          </a:xfrm>
          <a:solidFill>
            <a:schemeClr val="bg1"/>
          </a:solidFill>
        </p:spPr>
        <p:txBody>
          <a:bodyPr>
            <a:normAutofit/>
          </a:bodyPr>
          <a:lstStyle/>
          <a:p>
            <a:pPr algn="just"/>
            <a:r>
              <a:rPr lang="en-GB" sz="2400" dirty="0" smtClean="0">
                <a:solidFill>
                  <a:schemeClr val="tx1"/>
                </a:solidFill>
              </a:rPr>
              <a:t>Two </a:t>
            </a:r>
            <a:r>
              <a:rPr lang="en-GB" sz="2400" dirty="0">
                <a:solidFill>
                  <a:schemeClr val="tx1"/>
                </a:solidFill>
              </a:rPr>
              <a:t>drugs in a biologic system may compete for the same binding sites, with the drug having the stronger bonding attraction for the site generally prevailing. </a:t>
            </a:r>
          </a:p>
          <a:p>
            <a:pPr algn="just"/>
            <a:r>
              <a:rPr lang="en-GB" sz="2400" dirty="0">
                <a:solidFill>
                  <a:schemeClr val="tx1"/>
                </a:solidFill>
              </a:rPr>
              <a:t>Already bound molecules of the more weakly bound drug may be displaced from the binding site and left free in the circulation.</a:t>
            </a:r>
          </a:p>
          <a:p>
            <a:pPr algn="just"/>
            <a:r>
              <a:rPr lang="en-GB" sz="2400" u="sng" dirty="0">
                <a:solidFill>
                  <a:schemeClr val="tx1"/>
                </a:solidFill>
              </a:rPr>
              <a:t>Certain cells within the body are capable of binding drugs without eliciting a drug effect</a:t>
            </a:r>
            <a:r>
              <a:rPr lang="en-GB" sz="2400" dirty="0">
                <a:solidFill>
                  <a:schemeClr val="tx1"/>
                </a:solidFill>
              </a:rPr>
              <a:t>. These cells act as carriers and may be important to a drug’s transport to active sites or to sites of the drug’s biotransformation and elimination</a:t>
            </a:r>
            <a:r>
              <a:rPr lang="en-GB" sz="2400" dirty="0" smtClean="0">
                <a:solidFill>
                  <a:schemeClr val="tx1"/>
                </a:solidFill>
              </a:rPr>
              <a:t>.</a:t>
            </a:r>
            <a:endParaRPr lang="ar-IQ" sz="2400" dirty="0">
              <a:solidFill>
                <a:schemeClr val="tx1"/>
              </a:solidFill>
            </a:endParaRPr>
          </a:p>
        </p:txBody>
      </p:sp>
    </p:spTree>
    <p:extLst>
      <p:ext uri="{BB962C8B-B14F-4D97-AF65-F5344CB8AC3E}">
        <p14:creationId xmlns:p14="http://schemas.microsoft.com/office/powerpoint/2010/main" val="488156357"/>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306519" cy="5410200"/>
          </a:xfrm>
          <a:solidFill>
            <a:schemeClr val="bg1"/>
          </a:solidFill>
        </p:spPr>
        <p:txBody>
          <a:bodyPr>
            <a:noAutofit/>
          </a:bodyPr>
          <a:lstStyle/>
          <a:p>
            <a:pPr marL="0" indent="0" algn="just">
              <a:buNone/>
            </a:pPr>
            <a:r>
              <a:rPr lang="en-GB" sz="2000" b="1" dirty="0" smtClean="0">
                <a:ln w="0"/>
                <a:solidFill>
                  <a:schemeClr val="tx1"/>
                </a:solidFill>
                <a:effectLst>
                  <a:outerShdw blurRad="38100" dist="25400" dir="5400000" algn="ctr" rotWithShape="0">
                    <a:srgbClr val="6E747A">
                      <a:alpha val="43000"/>
                    </a:srgbClr>
                  </a:outerShdw>
                </a:effectLst>
              </a:rPr>
              <a:t>General steps for pharmacologic studies</a:t>
            </a:r>
          </a:p>
          <a:p>
            <a:pPr marL="0" indent="0" algn="just">
              <a:buNone/>
            </a:pPr>
            <a:r>
              <a:rPr lang="en-US" sz="2000" b="1" dirty="0" smtClean="0">
                <a:solidFill>
                  <a:schemeClr val="tx1"/>
                </a:solidFill>
                <a:latin typeface="Times New Roman" pitchFamily="18" charset="0"/>
                <a:cs typeface="Times New Roman" pitchFamily="18" charset="0"/>
              </a:rPr>
              <a:t>1- Cell culture </a:t>
            </a:r>
          </a:p>
          <a:p>
            <a:pPr marL="0" indent="0" algn="just">
              <a:buNone/>
            </a:pPr>
            <a:r>
              <a:rPr lang="en-GB" sz="2000" dirty="0" smtClean="0">
                <a:solidFill>
                  <a:schemeClr val="tx1"/>
                </a:solidFill>
              </a:rPr>
              <a:t>Among </a:t>
            </a:r>
            <a:r>
              <a:rPr lang="en-GB" sz="2000" dirty="0">
                <a:solidFill>
                  <a:schemeClr val="tx1"/>
                </a:solidFill>
              </a:rPr>
              <a:t>the early studies are the determination of compound’s selectivity for various receptors and its activity against select enzyme systems. </a:t>
            </a:r>
            <a:r>
              <a:rPr lang="en-GB" sz="2000" dirty="0" smtClean="0">
                <a:solidFill>
                  <a:schemeClr val="tx1"/>
                </a:solidFill>
              </a:rPr>
              <a:t>Studies </a:t>
            </a:r>
            <a:r>
              <a:rPr lang="en-GB" sz="2000" dirty="0">
                <a:solidFill>
                  <a:schemeClr val="tx1"/>
                </a:solidFill>
              </a:rPr>
              <a:t>of the compound’s effect on cell function are then performed to detect evidence of efficacy and to determine whether the compound is an agonist or antagonist. </a:t>
            </a:r>
            <a:endParaRPr lang="en-GB" sz="2000" dirty="0" smtClean="0">
              <a:solidFill>
                <a:schemeClr val="tx1"/>
              </a:solidFill>
            </a:endParaRPr>
          </a:p>
          <a:p>
            <a:pPr marL="0" indent="0" algn="just">
              <a:buNone/>
            </a:pPr>
            <a:endParaRPr lang="en-GB" sz="2000" dirty="0">
              <a:solidFill>
                <a:schemeClr val="tx1"/>
              </a:solidFill>
            </a:endParaRPr>
          </a:p>
          <a:p>
            <a:pPr marL="0" indent="0" algn="just">
              <a:buNone/>
            </a:pPr>
            <a:r>
              <a:rPr lang="en-GB" sz="2000" dirty="0" smtClean="0">
                <a:solidFill>
                  <a:schemeClr val="tx1"/>
                </a:solidFill>
              </a:rPr>
              <a:t>2-  Studies </a:t>
            </a:r>
            <a:r>
              <a:rPr lang="en-GB" sz="2000" dirty="0">
                <a:solidFill>
                  <a:schemeClr val="tx1"/>
                </a:solidFill>
              </a:rPr>
              <a:t>with isolated animal tissues to define further the compound activity and selectivity.  </a:t>
            </a:r>
          </a:p>
          <a:p>
            <a:pPr marL="0" indent="0" algn="just">
              <a:buNone/>
            </a:pPr>
            <a:r>
              <a:rPr lang="en-GB" sz="2000" dirty="0" smtClean="0">
                <a:solidFill>
                  <a:schemeClr val="tx1"/>
                </a:solidFill>
              </a:rPr>
              <a:t>3- Whole-animal </a:t>
            </a:r>
            <a:r>
              <a:rPr lang="en-GB" sz="2000" dirty="0">
                <a:solidFill>
                  <a:schemeClr val="tx1"/>
                </a:solidFill>
              </a:rPr>
              <a:t>studies are used to evaluate the pharmacologic effects of the agent on specific organ systems. </a:t>
            </a:r>
          </a:p>
          <a:p>
            <a:pPr marL="0" indent="0" algn="just">
              <a:buNone/>
            </a:pPr>
            <a:r>
              <a:rPr lang="en-GB" sz="2000" dirty="0" smtClean="0">
                <a:solidFill>
                  <a:schemeClr val="tx1"/>
                </a:solidFill>
              </a:rPr>
              <a:t>4- Studies </a:t>
            </a:r>
            <a:r>
              <a:rPr lang="en-GB" sz="2000" dirty="0">
                <a:solidFill>
                  <a:schemeClr val="tx1"/>
                </a:solidFill>
              </a:rPr>
              <a:t>are undertaken using animal models of human disease for which the compound is considered a drug candidate.  </a:t>
            </a:r>
            <a:endParaRPr lang="en-US" sz="2000" dirty="0">
              <a:solidFill>
                <a:schemeClr val="tx1"/>
              </a:solidFill>
            </a:endParaRPr>
          </a:p>
          <a:p>
            <a:pPr algn="just" rtl="0"/>
            <a:endParaRPr lang="en-GB" sz="2000" dirty="0">
              <a:solidFill>
                <a:schemeClr val="tx1"/>
              </a:solidFill>
            </a:endParaRPr>
          </a:p>
          <a:p>
            <a:pPr algn="just" rtl="0"/>
            <a:endParaRPr lang="en-US" sz="2000" dirty="0">
              <a:solidFill>
                <a:schemeClr val="tx1"/>
              </a:solidFill>
            </a:endParaRPr>
          </a:p>
          <a:p>
            <a:pPr algn="just"/>
            <a:endParaRPr lang="ar-IQ" sz="2000" dirty="0">
              <a:solidFill>
                <a:schemeClr val="tx1"/>
              </a:solidFill>
            </a:endParaRPr>
          </a:p>
        </p:txBody>
      </p:sp>
      <p:sp>
        <p:nvSpPr>
          <p:cNvPr id="4" name="Title 2"/>
          <p:cNvSpPr>
            <a:spLocks noGrp="1"/>
          </p:cNvSpPr>
          <p:nvPr>
            <p:ph type="title"/>
          </p:nvPr>
        </p:nvSpPr>
        <p:spPr>
          <a:xfrm>
            <a:off x="505039" y="304800"/>
            <a:ext cx="6657761" cy="609600"/>
          </a:xfrm>
          <a:solidFill>
            <a:schemeClr val="accent1"/>
          </a:solidFill>
        </p:spPr>
        <p:txBody>
          <a:bodyPr>
            <a:normAutofit fontScale="90000"/>
          </a:bodyPr>
          <a:lstStyle/>
          <a:p>
            <a:r>
              <a:rPr lang="en-US" dirty="0" smtClean="0">
                <a:ln w="0"/>
                <a:solidFill>
                  <a:schemeClr val="tx1"/>
                </a:solidFill>
                <a:effectLst>
                  <a:outerShdw blurRad="38100" dist="19050" dir="2700000" algn="tl" rotWithShape="0">
                    <a:schemeClr val="dk1">
                      <a:alpha val="40000"/>
                    </a:schemeClr>
                  </a:outerShdw>
                </a:effectLst>
              </a:rPr>
              <a:t>To define a pharmacologic </a:t>
            </a:r>
            <a:r>
              <a:rPr lang="en-US" dirty="0" smtClean="0">
                <a:ln w="0"/>
                <a:solidFill>
                  <a:schemeClr val="tx1"/>
                </a:solidFill>
                <a:effectLst>
                  <a:outerShdw blurRad="38100" dist="19050" dir="2700000" algn="tl" rotWithShape="0">
                    <a:schemeClr val="dk1">
                      <a:alpha val="40000"/>
                    </a:schemeClr>
                  </a:outerShdw>
                </a:effectLst>
              </a:rPr>
              <a:t>profile</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02141834"/>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1" y="685800"/>
            <a:ext cx="8153400" cy="5715000"/>
          </a:xfrm>
          <a:solidFill>
            <a:schemeClr val="bg1"/>
          </a:solidFill>
        </p:spPr>
        <p:txBody>
          <a:bodyPr>
            <a:normAutofit lnSpcReduction="10000"/>
          </a:bodyPr>
          <a:lstStyle/>
          <a:p>
            <a:pPr marL="0" indent="0" algn="just" rtl="0">
              <a:buNone/>
            </a:pPr>
            <a:r>
              <a:rPr lang="en-US" dirty="0" smtClean="0"/>
              <a:t>Most </a:t>
            </a:r>
            <a:r>
              <a:rPr lang="en-US" dirty="0"/>
              <a:t>animal testing is done on small animals, usually rodents </a:t>
            </a:r>
            <a:r>
              <a:rPr lang="en-US" b="1" dirty="0">
                <a:solidFill>
                  <a:srgbClr val="C00000"/>
                </a:solidFill>
              </a:rPr>
              <a:t>(mouse, rats) </a:t>
            </a:r>
            <a:r>
              <a:rPr lang="en-US" dirty="0"/>
              <a:t>for a number of reasons including </a:t>
            </a:r>
          </a:p>
          <a:p>
            <a:pPr algn="just">
              <a:buFont typeface="+mj-lt"/>
              <a:buAutoNum type="arabicPeriod"/>
            </a:pPr>
            <a:r>
              <a:rPr lang="en-US" dirty="0"/>
              <a:t>cost, </a:t>
            </a:r>
          </a:p>
          <a:p>
            <a:pPr algn="just">
              <a:buFont typeface="+mj-lt"/>
              <a:buAutoNum type="arabicPeriod"/>
            </a:pPr>
            <a:r>
              <a:rPr lang="en-US" dirty="0"/>
              <a:t>availability, </a:t>
            </a:r>
          </a:p>
          <a:p>
            <a:pPr algn="just">
              <a:buFont typeface="+mj-lt"/>
              <a:buAutoNum type="arabicPeriod"/>
            </a:pPr>
            <a:r>
              <a:rPr lang="en-US" dirty="0"/>
              <a:t>the small amount of drug required for a study, </a:t>
            </a:r>
          </a:p>
          <a:p>
            <a:pPr algn="just">
              <a:buFont typeface="+mj-lt"/>
              <a:buAutoNum type="arabicPeriod"/>
            </a:pPr>
            <a:r>
              <a:rPr lang="en-US" dirty="0"/>
              <a:t>the ease of administration by various routes (oral, inhalation, intravenous) </a:t>
            </a:r>
          </a:p>
          <a:p>
            <a:pPr algn="just">
              <a:buFont typeface="+mj-lt"/>
              <a:buAutoNum type="arabicPeriod"/>
            </a:pPr>
            <a:r>
              <a:rPr lang="en-US" dirty="0"/>
              <a:t>experience with drug testing in these species. </a:t>
            </a:r>
          </a:p>
          <a:p>
            <a:pPr algn="just" rtl="0"/>
            <a:r>
              <a:rPr lang="en-GB" dirty="0"/>
              <a:t>However, in final pharmacologic and toxicologic studies, </a:t>
            </a:r>
            <a:r>
              <a:rPr lang="en-GB" b="1" dirty="0">
                <a:solidFill>
                  <a:schemeClr val="accent2"/>
                </a:solidFill>
              </a:rPr>
              <a:t>two or more animal species </a:t>
            </a:r>
            <a:r>
              <a:rPr lang="en-GB" dirty="0"/>
              <a:t>are used as required by the FDA, including a rodent and an animal from another order. </a:t>
            </a:r>
          </a:p>
          <a:p>
            <a:pPr algn="just" rtl="0"/>
            <a:r>
              <a:rPr lang="en-GB" dirty="0"/>
              <a:t>Drug are studied at various dose levels to determine the </a:t>
            </a:r>
            <a:r>
              <a:rPr lang="en-GB" b="1" dirty="0">
                <a:solidFill>
                  <a:srgbClr val="7030A0"/>
                </a:solidFill>
              </a:rPr>
              <a:t>effect, potency, and toxicity.</a:t>
            </a:r>
          </a:p>
          <a:p>
            <a:pPr algn="just" rtl="0"/>
            <a:r>
              <a:rPr lang="en-GB" dirty="0">
                <a:solidFill>
                  <a:srgbClr val="FF0000"/>
                </a:solidFill>
              </a:rPr>
              <a:t>The primary objective of the animal studies </a:t>
            </a:r>
            <a:r>
              <a:rPr lang="en-GB" dirty="0"/>
              <a:t>is to obtain basic information on the drug’s effects that may be used to predict safe and effective use in humans. </a:t>
            </a:r>
            <a:endParaRPr lang="en-GB" dirty="0" smtClean="0"/>
          </a:p>
          <a:p>
            <a:pPr algn="just" rtl="0"/>
            <a:r>
              <a:rPr lang="en-GB" dirty="0" smtClean="0"/>
              <a:t>This </a:t>
            </a:r>
            <a:r>
              <a:rPr lang="en-GB" dirty="0"/>
              <a:t>is a difficult task because of species variation and the fact that animals are not absolute predictors of human response. </a:t>
            </a:r>
          </a:p>
          <a:p>
            <a:pPr algn="just"/>
            <a:endParaRPr lang="ar-IQ" dirty="0"/>
          </a:p>
        </p:txBody>
      </p:sp>
    </p:spTree>
    <p:extLst>
      <p:ext uri="{BB962C8B-B14F-4D97-AF65-F5344CB8AC3E}">
        <p14:creationId xmlns:p14="http://schemas.microsoft.com/office/powerpoint/2010/main" val="3541254590"/>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82000" cy="6172200"/>
          </a:xfrm>
          <a:solidFill>
            <a:schemeClr val="bg1"/>
          </a:solidFill>
        </p:spPr>
        <p:txBody>
          <a:bodyPr>
            <a:noAutofit/>
          </a:bodyPr>
          <a:lstStyle/>
          <a:p>
            <a:pPr algn="just" rtl="0"/>
            <a:r>
              <a:rPr lang="en-GB" dirty="0"/>
              <a:t>However, a number of animal models have been developed to  mimic certain human diseases, and these are used effectively. </a:t>
            </a:r>
          </a:p>
          <a:p>
            <a:pPr algn="just" rtl="0"/>
            <a:r>
              <a:rPr lang="en-GB" dirty="0"/>
              <a:t>For instance, there are animal models for type I diabetes and hypertension, using genetically diabetic and hypertensive animals, respectively, and for tumor growth, using tumor transplants in various species. </a:t>
            </a:r>
            <a:endParaRPr lang="en-GB" dirty="0" smtClean="0"/>
          </a:p>
          <a:p>
            <a:pPr algn="just"/>
            <a:r>
              <a:rPr lang="en-US" b="1" dirty="0">
                <a:solidFill>
                  <a:schemeClr val="tx1"/>
                </a:solidFill>
                <a:latin typeface="Times New Roman" pitchFamily="18" charset="0"/>
                <a:cs typeface="Times New Roman" pitchFamily="18" charset="0"/>
              </a:rPr>
              <a:t>final pharmacologic and </a:t>
            </a:r>
            <a:r>
              <a:rPr lang="en-US" b="1" dirty="0" err="1">
                <a:solidFill>
                  <a:schemeClr val="tx1"/>
                </a:solidFill>
                <a:latin typeface="Times New Roman" pitchFamily="18" charset="0"/>
                <a:cs typeface="Times New Roman" pitchFamily="18" charset="0"/>
              </a:rPr>
              <a:t>toxicologic</a:t>
            </a:r>
            <a:r>
              <a:rPr lang="en-US" b="1" dirty="0">
                <a:solidFill>
                  <a:schemeClr val="tx1"/>
                </a:solidFill>
                <a:latin typeface="Times New Roman" pitchFamily="18" charset="0"/>
                <a:cs typeface="Times New Roman" pitchFamily="18" charset="0"/>
              </a:rPr>
              <a:t> studies, two or more animal species are used as required by the FDA</a:t>
            </a:r>
            <a:r>
              <a:rPr lang="en-US" b="1" dirty="0" smtClean="0">
                <a:solidFill>
                  <a:schemeClr val="tx1"/>
                </a:solidFill>
                <a:latin typeface="Times New Roman" pitchFamily="18" charset="0"/>
                <a:cs typeface="Times New Roman" pitchFamily="18" charset="0"/>
              </a:rPr>
              <a:t>.</a:t>
            </a:r>
            <a:endParaRPr lang="en-GB" dirty="0"/>
          </a:p>
          <a:p>
            <a:pPr algn="just" rtl="0"/>
            <a:r>
              <a:rPr lang="en-GB" dirty="0"/>
              <a:t>Certain animal species have been determined to be the best for certain studies of organ systems, or as human disease models, including </a:t>
            </a:r>
            <a:r>
              <a:rPr lang="en-US" dirty="0"/>
              <a:t> </a:t>
            </a:r>
          </a:p>
          <a:p>
            <a:pPr marL="385763" indent="-385763" algn="just">
              <a:buFont typeface="+mj-lt"/>
              <a:buAutoNum type="arabicPeriod"/>
            </a:pPr>
            <a:r>
              <a:rPr lang="en-US" dirty="0"/>
              <a:t>dogs or rats for hypertension, </a:t>
            </a:r>
          </a:p>
          <a:p>
            <a:pPr marL="385763" indent="-385763" algn="just">
              <a:buFont typeface="+mj-lt"/>
              <a:buAutoNum type="arabicPeriod"/>
            </a:pPr>
            <a:r>
              <a:rPr lang="en-US" dirty="0"/>
              <a:t>dogs and guinea pigs  for respiratory effects </a:t>
            </a:r>
          </a:p>
          <a:p>
            <a:pPr marL="385763" indent="-385763" algn="just">
              <a:buFont typeface="+mj-lt"/>
              <a:buAutoNum type="arabicPeriod"/>
            </a:pPr>
            <a:r>
              <a:rPr lang="en-US" dirty="0"/>
              <a:t>dogs for diuretic activity; </a:t>
            </a:r>
          </a:p>
          <a:p>
            <a:pPr marL="385763" indent="-385763" algn="just">
              <a:buFont typeface="+mj-lt"/>
              <a:buAutoNum type="arabicPeriod"/>
            </a:pPr>
            <a:r>
              <a:rPr lang="en-US" dirty="0"/>
              <a:t>rabbits for blood coagulation; </a:t>
            </a:r>
          </a:p>
          <a:p>
            <a:pPr marL="385763" indent="-385763" algn="just">
              <a:buFont typeface="+mj-lt"/>
              <a:buAutoNum type="arabicPeriod"/>
            </a:pPr>
            <a:r>
              <a:rPr lang="en-US" dirty="0"/>
              <a:t>mice and rats for CNS studies.</a:t>
            </a:r>
          </a:p>
          <a:p>
            <a:pPr algn="just" rtl="0"/>
            <a:r>
              <a:rPr lang="en-GB" dirty="0"/>
              <a:t>Unfortunately, useful animal models are not available for every human disease. </a:t>
            </a:r>
            <a:r>
              <a:rPr lang="en-GB" b="1" dirty="0" smtClean="0">
                <a:solidFill>
                  <a:srgbClr val="0070C0"/>
                </a:solidFill>
              </a:rPr>
              <a:t>As </a:t>
            </a:r>
            <a:r>
              <a:rPr lang="en-GB" b="1" dirty="0">
                <a:solidFill>
                  <a:srgbClr val="0070C0"/>
                </a:solidFill>
              </a:rPr>
              <a:t>a drug candidate progresses in its preclinical pharmacologic evaluation, drug metabolism and toxicity tests are initiated. </a:t>
            </a:r>
            <a:endParaRPr lang="en-US" b="1" dirty="0">
              <a:solidFill>
                <a:srgbClr val="0070C0"/>
              </a:solidFill>
            </a:endParaRPr>
          </a:p>
        </p:txBody>
      </p:sp>
    </p:spTree>
    <p:extLst>
      <p:ext uri="{BB962C8B-B14F-4D97-AF65-F5344CB8AC3E}">
        <p14:creationId xmlns:p14="http://schemas.microsoft.com/office/powerpoint/2010/main" val="4064144054"/>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2590800" cy="557784"/>
          </a:xfrm>
          <a:solidFill>
            <a:schemeClr val="accent1"/>
          </a:solidFill>
        </p:spPr>
        <p:txBody>
          <a:bodyPr>
            <a:normAutofit/>
          </a:bodyPr>
          <a:lstStyle/>
          <a:p>
            <a:r>
              <a:rPr lang="en-GB" sz="2400" dirty="0">
                <a:ln w="0"/>
                <a:solidFill>
                  <a:schemeClr val="tx1"/>
                </a:solidFill>
                <a:effectLst>
                  <a:outerShdw blurRad="38100" dist="19050" dir="2700000" algn="tl" rotWithShape="0">
                    <a:schemeClr val="dk1">
                      <a:alpha val="40000"/>
                    </a:schemeClr>
                  </a:outerShdw>
                </a:effectLst>
              </a:rPr>
              <a:t>Drug metabolism  </a:t>
            </a:r>
            <a:endParaRPr lang="ar-IQ" sz="2400" dirty="0">
              <a:ln w="0"/>
              <a:solidFill>
                <a:schemeClr val="tx1"/>
              </a:solidFill>
              <a:effectLst>
                <a:outerShdw blurRad="38100" dist="19050" dir="2700000" algn="tl" rotWithShape="0">
                  <a:schemeClr val="dk1">
                    <a:alpha val="40000"/>
                  </a:schemeClr>
                </a:outerShdw>
              </a:effectLst>
            </a:endParaRPr>
          </a:p>
        </p:txBody>
      </p:sp>
      <p:sp>
        <p:nvSpPr>
          <p:cNvPr id="4" name="Content Placeholder 3"/>
          <p:cNvSpPr>
            <a:spLocks noGrp="1"/>
          </p:cNvSpPr>
          <p:nvPr>
            <p:ph idx="1"/>
          </p:nvPr>
        </p:nvSpPr>
        <p:spPr>
          <a:xfrm>
            <a:off x="381000" y="914400"/>
            <a:ext cx="8382000" cy="5486400"/>
          </a:xfrm>
          <a:solidFill>
            <a:schemeClr val="bg1"/>
          </a:solidFill>
        </p:spPr>
        <p:txBody>
          <a:bodyPr>
            <a:noAutofit/>
          </a:bodyPr>
          <a:lstStyle/>
          <a:p>
            <a:pPr algn="just" rtl="0"/>
            <a:r>
              <a:rPr lang="en-GB" sz="1600" dirty="0"/>
              <a:t>A series of animal studies of a proposed drug’s ADME are undertaken to </a:t>
            </a:r>
          </a:p>
          <a:p>
            <a:pPr marL="385763" indent="-385763" algn="just">
              <a:buAutoNum type="arabicPeriod"/>
            </a:pPr>
            <a:r>
              <a:rPr lang="en-US" sz="1600" dirty="0"/>
              <a:t>The extent and rate of drug absorption from various  routes of administration, including the one intended for human use</a:t>
            </a:r>
          </a:p>
          <a:p>
            <a:pPr marL="385763" indent="-385763" algn="just">
              <a:buAutoNum type="arabicPeriod"/>
            </a:pPr>
            <a:r>
              <a:rPr lang="en-US" sz="1600" dirty="0"/>
              <a:t>The rate of distribution of the drug through the body and the site or sites and duration of the drug’s residence.</a:t>
            </a:r>
          </a:p>
          <a:p>
            <a:pPr marL="385763" indent="-385763" algn="just">
              <a:buAutoNum type="arabicPeriod"/>
            </a:pPr>
            <a:r>
              <a:rPr lang="en-US" sz="1600" dirty="0"/>
              <a:t>The rate, primary and secondary sites, and mechanism of the drug’s metabolism in the body and the chemistry and pharmacology of any metabolites</a:t>
            </a:r>
          </a:p>
          <a:p>
            <a:pPr marL="385763" indent="-385763" algn="just">
              <a:buAutoNum type="arabicPeriod"/>
            </a:pPr>
            <a:r>
              <a:rPr lang="en-US" sz="1600" dirty="0"/>
              <a:t>The proportion of administered dose eliminated from the body and its rate and route of elimination</a:t>
            </a:r>
            <a:r>
              <a:rPr lang="en-US" sz="1600" dirty="0" smtClean="0"/>
              <a:t>.</a:t>
            </a:r>
          </a:p>
          <a:p>
            <a:pPr marL="0" indent="0" algn="just">
              <a:buNone/>
            </a:pPr>
            <a:r>
              <a:rPr lang="en-US" sz="1600" dirty="0" smtClean="0"/>
              <a:t> </a:t>
            </a:r>
            <a:r>
              <a:rPr lang="en-US" sz="1600" dirty="0"/>
              <a:t>In these studies, a minimum of </a:t>
            </a:r>
            <a:r>
              <a:rPr lang="en-US" sz="1600" dirty="0">
                <a:ln w="0"/>
                <a:solidFill>
                  <a:schemeClr val="tx1"/>
                </a:solidFill>
                <a:effectLst>
                  <a:outerShdw blurRad="38100" dist="19050" dir="2700000" algn="tl" rotWithShape="0">
                    <a:schemeClr val="dk1">
                      <a:alpha val="40000"/>
                    </a:schemeClr>
                  </a:outerShdw>
                </a:effectLst>
              </a:rPr>
              <a:t>two animal species </a:t>
            </a:r>
            <a:r>
              <a:rPr lang="en-US" sz="1600" dirty="0"/>
              <a:t>are employed (generally the same as used in the pharmacologic and toxicologic studies), rodent and one other, usually a </a:t>
            </a:r>
            <a:r>
              <a:rPr lang="en-US" sz="1600" dirty="0">
                <a:ln w="0"/>
                <a:solidFill>
                  <a:schemeClr val="tx1"/>
                </a:solidFill>
                <a:effectLst>
                  <a:outerShdw blurRad="38100" dist="19050" dir="2700000" algn="tl" rotWithShape="0">
                    <a:schemeClr val="dk1">
                      <a:alpha val="40000"/>
                    </a:schemeClr>
                  </a:outerShdw>
                </a:effectLst>
              </a:rPr>
              <a:t>dog</a:t>
            </a:r>
            <a:r>
              <a:rPr lang="en-US" sz="1600" dirty="0"/>
              <a:t>. </a:t>
            </a:r>
          </a:p>
          <a:p>
            <a:pPr marL="385763" indent="-385763" algn="just"/>
            <a:r>
              <a:rPr lang="en-US" sz="1600" dirty="0"/>
              <a:t>The biochemical transformation or metabolism of drug substances is the body’s means of transforming non polar drug molecules into polar compounds, which are more readily </a:t>
            </a:r>
            <a:r>
              <a:rPr lang="en-US" sz="1600" dirty="0" smtClean="0"/>
              <a:t>eliminated. </a:t>
            </a:r>
          </a:p>
          <a:p>
            <a:pPr marL="385763" indent="-385763" algn="just"/>
            <a:r>
              <a:rPr lang="en-US" sz="1600" dirty="0" smtClean="0">
                <a:solidFill>
                  <a:schemeClr val="tx1"/>
                </a:solidFill>
                <a:latin typeface="Times New Roman" pitchFamily="18" charset="0"/>
                <a:cs typeface="Times New Roman" pitchFamily="18" charset="0"/>
              </a:rPr>
              <a:t>Enzymes</a:t>
            </a:r>
            <a:r>
              <a:rPr lang="en-US" sz="1600" dirty="0">
                <a:solidFill>
                  <a:schemeClr val="tx1"/>
                </a:solidFill>
                <a:latin typeface="Times New Roman" pitchFamily="18" charset="0"/>
                <a:cs typeface="Times New Roman" pitchFamily="18" charset="0"/>
              </a:rPr>
              <a:t>: </a:t>
            </a:r>
            <a:r>
              <a:rPr lang="en-US" sz="1600" b="1" dirty="0">
                <a:solidFill>
                  <a:schemeClr val="tx1"/>
                </a:solidFill>
                <a:latin typeface="Times New Roman" pitchFamily="18" charset="0"/>
                <a:cs typeface="Times New Roman" pitchFamily="18" charset="0"/>
              </a:rPr>
              <a:t>Liver, kidneys, lungs, and GIT</a:t>
            </a:r>
            <a:r>
              <a:rPr lang="en-US" sz="1600" dirty="0">
                <a:solidFill>
                  <a:schemeClr val="tx1"/>
                </a:solidFill>
                <a:latin typeface="Times New Roman" pitchFamily="18" charset="0"/>
                <a:cs typeface="Times New Roman" pitchFamily="18" charset="0"/>
              </a:rPr>
              <a:t>.</a:t>
            </a:r>
          </a:p>
          <a:p>
            <a:r>
              <a:rPr lang="en-US" sz="1600" dirty="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Determine </a:t>
            </a:r>
            <a:r>
              <a:rPr lang="en-US" sz="1600" dirty="0">
                <a:solidFill>
                  <a:schemeClr val="tx1"/>
                </a:solidFill>
                <a:latin typeface="Times New Roman" pitchFamily="18" charset="0"/>
                <a:cs typeface="Times New Roman" pitchFamily="18" charset="0"/>
              </a:rPr>
              <a:t>whether a drug's metabolic products are toxic or nontoxic to the animal and later to the human</a:t>
            </a:r>
            <a:r>
              <a:rPr lang="en-US" sz="1600" dirty="0" smtClean="0">
                <a:solidFill>
                  <a:schemeClr val="tx1"/>
                </a:solidFill>
                <a:latin typeface="Times New Roman" pitchFamily="18" charset="0"/>
                <a:cs typeface="Times New Roman" pitchFamily="18" charset="0"/>
              </a:rPr>
              <a:t>.</a:t>
            </a:r>
            <a:endParaRPr lang="en-US" sz="1600" dirty="0">
              <a:solidFill>
                <a:schemeClr val="tx1"/>
              </a:solidFill>
            </a:endParaRPr>
          </a:p>
          <a:p>
            <a:pPr algn="just">
              <a:buNone/>
            </a:pPr>
            <a:endParaRPr lang="en-US" sz="1600" dirty="0"/>
          </a:p>
          <a:p>
            <a:pPr algn="just" rtl="0"/>
            <a:endParaRPr lang="ar-IQ" sz="1600" dirty="0"/>
          </a:p>
        </p:txBody>
      </p:sp>
    </p:spTree>
    <p:extLst>
      <p:ext uri="{BB962C8B-B14F-4D97-AF65-F5344CB8AC3E}">
        <p14:creationId xmlns:p14="http://schemas.microsoft.com/office/powerpoint/2010/main" val="1899012691"/>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2126771" cy="609600"/>
          </a:xfrm>
          <a:solidFill>
            <a:schemeClr val="accent1"/>
          </a:solidFill>
        </p:spPr>
        <p:txBody>
          <a:bodyPr>
            <a:normAutofit fontScale="90000"/>
          </a:bodyPr>
          <a:lstStyle/>
          <a:p>
            <a:r>
              <a:rPr lang="en-US" dirty="0">
                <a:ln w="0"/>
                <a:solidFill>
                  <a:schemeClr val="tx1"/>
                </a:solidFill>
                <a:effectLst>
                  <a:outerShdw blurRad="38100" dist="19050" dir="2700000" algn="tl" rotWithShape="0">
                    <a:schemeClr val="dk1">
                      <a:alpha val="40000"/>
                    </a:schemeClr>
                  </a:outerShdw>
                </a:effectLst>
              </a:rPr>
              <a:t>Toxicology</a:t>
            </a:r>
            <a:br>
              <a:rPr lang="en-US" dirty="0">
                <a:ln w="0"/>
                <a:solidFill>
                  <a:schemeClr val="tx1"/>
                </a:solidFill>
                <a:effectLst>
                  <a:outerShdw blurRad="38100" dist="19050" dir="2700000" algn="tl" rotWithShape="0">
                    <a:schemeClr val="dk1">
                      <a:alpha val="40000"/>
                    </a:schemeClr>
                  </a:outerShdw>
                </a:effectLst>
              </a:rPr>
            </a:br>
            <a:endParaRPr lang="ar-IQ"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381000" y="914400"/>
            <a:ext cx="8305800" cy="5562600"/>
          </a:xfrm>
          <a:solidFill>
            <a:schemeClr val="bg1"/>
          </a:solidFill>
        </p:spPr>
        <p:txBody>
          <a:bodyPr>
            <a:normAutofit lnSpcReduction="10000"/>
          </a:bodyPr>
          <a:lstStyle/>
          <a:p>
            <a:pPr algn="just" rtl="0"/>
            <a:r>
              <a:rPr lang="en-US" dirty="0"/>
              <a:t>Deals with the adverse or undesired effects of drugs.</a:t>
            </a:r>
          </a:p>
          <a:p>
            <a:pPr algn="just" rtl="0"/>
            <a:r>
              <a:rPr lang="en-GB" dirty="0"/>
              <a:t>Initial toxicology studies are conducted on rodents. Another animal, dog is added </a:t>
            </a:r>
            <a:endParaRPr lang="en-US" dirty="0"/>
          </a:p>
          <a:p>
            <a:pPr algn="just" rtl="0"/>
            <a:r>
              <a:rPr lang="en-US" dirty="0"/>
              <a:t>Not all side effects of new drugs to be tested in animals will be detected but the greater the likelihood the effect will also be seen in humans  </a:t>
            </a:r>
            <a:r>
              <a:rPr lang="en-US" b="1" dirty="0"/>
              <a:t>Example:</a:t>
            </a:r>
            <a:r>
              <a:rPr lang="en-US" dirty="0"/>
              <a:t> headache</a:t>
            </a:r>
          </a:p>
          <a:p>
            <a:pPr marL="0" indent="0" algn="just">
              <a:buNone/>
            </a:pPr>
            <a:endParaRPr lang="en-US" dirty="0"/>
          </a:p>
          <a:p>
            <a:pPr algn="just" rtl="0">
              <a:buNone/>
            </a:pPr>
            <a:r>
              <a:rPr lang="en-US" b="1" dirty="0">
                <a:solidFill>
                  <a:srgbClr val="00B050"/>
                </a:solidFill>
              </a:rPr>
              <a:t>Purpose of Safety Evaluation and Toxicity Studies</a:t>
            </a:r>
          </a:p>
          <a:p>
            <a:pPr algn="just">
              <a:buFontTx/>
              <a:buAutoNum type="arabicPeriod"/>
            </a:pPr>
            <a:r>
              <a:rPr lang="en-US" dirty="0"/>
              <a:t>The substance’s potential for toxicity with short-term (acute effects) or long- term use (chronic effects)</a:t>
            </a:r>
          </a:p>
          <a:p>
            <a:pPr algn="just">
              <a:buFontTx/>
              <a:buAutoNum type="arabicPeriod" startAt="2"/>
            </a:pPr>
            <a:r>
              <a:rPr lang="en-US" dirty="0"/>
              <a:t>The substance’s potential for specific organ toxicity</a:t>
            </a:r>
          </a:p>
          <a:p>
            <a:pPr algn="just">
              <a:buFontTx/>
              <a:buAutoNum type="arabicPeriod" startAt="3"/>
            </a:pPr>
            <a:r>
              <a:rPr lang="en-US" dirty="0"/>
              <a:t>The mode, site, and degree of toxicity.</a:t>
            </a:r>
          </a:p>
          <a:p>
            <a:pPr algn="just">
              <a:buFontTx/>
              <a:buAutoNum type="arabicPeriod" startAt="4"/>
            </a:pPr>
            <a:r>
              <a:rPr lang="en-US" dirty="0"/>
              <a:t>Dose-response relationships for low, high, and intermediate doses over a specified time</a:t>
            </a:r>
          </a:p>
          <a:p>
            <a:pPr algn="just">
              <a:buFontTx/>
              <a:buAutoNum type="arabicPeriod" startAt="5"/>
            </a:pPr>
            <a:r>
              <a:rPr lang="en-US" dirty="0"/>
              <a:t>Gender, reproductive, or teratogenic toxicities</a:t>
            </a:r>
          </a:p>
          <a:p>
            <a:pPr marL="0" indent="0" algn="just">
              <a:buNone/>
            </a:pPr>
            <a:r>
              <a:rPr lang="en-US" dirty="0"/>
              <a:t>6.  The substance’s carcinogenic and </a:t>
            </a:r>
            <a:r>
              <a:rPr lang="en-US" dirty="0" err="1"/>
              <a:t>genotoxic</a:t>
            </a:r>
            <a:r>
              <a:rPr lang="en-US" dirty="0"/>
              <a:t> potential</a:t>
            </a:r>
          </a:p>
          <a:p>
            <a:pPr algn="just" rtl="0">
              <a:buNone/>
            </a:pPr>
            <a:endParaRPr lang="en-US" dirty="0"/>
          </a:p>
          <a:p>
            <a:pPr algn="just"/>
            <a:endParaRPr lang="ar-IQ" dirty="0"/>
          </a:p>
        </p:txBody>
      </p:sp>
    </p:spTree>
    <p:extLst>
      <p:ext uri="{BB962C8B-B14F-4D97-AF65-F5344CB8AC3E}">
        <p14:creationId xmlns:p14="http://schemas.microsoft.com/office/powerpoint/2010/main" val="2268608953"/>
      </p:ext>
    </p:extLst>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533400"/>
            <a:ext cx="8229600" cy="5791200"/>
          </a:xfrm>
          <a:solidFill>
            <a:schemeClr val="bg1"/>
          </a:solidFill>
        </p:spPr>
        <p:txBody>
          <a:bodyPr>
            <a:noAutofit/>
          </a:bodyPr>
          <a:lstStyle/>
          <a:p>
            <a:pPr marL="0" indent="0" algn="just">
              <a:buNone/>
            </a:pPr>
            <a:r>
              <a:rPr lang="en-US" sz="2000" b="1" dirty="0">
                <a:solidFill>
                  <a:schemeClr val="accent2"/>
                </a:solidFill>
              </a:rPr>
              <a:t>Acute or Short-Term Toxicity Studies</a:t>
            </a:r>
          </a:p>
          <a:p>
            <a:pPr algn="just" rtl="0">
              <a:buFont typeface="Wingdings" pitchFamily="2" charset="2"/>
              <a:buChar char="Ø"/>
            </a:pPr>
            <a:r>
              <a:rPr lang="en-US" dirty="0"/>
              <a:t> These studies are designed to determine the toxic effects of a test compound when administered in a </a:t>
            </a:r>
            <a:r>
              <a:rPr lang="en-US" b="1" u="sng" dirty="0"/>
              <a:t>single dose and/or in multiple dose doses over a short period, usually a single day.</a:t>
            </a:r>
          </a:p>
          <a:p>
            <a:r>
              <a:rPr lang="en-US" dirty="0">
                <a:solidFill>
                  <a:schemeClr val="tx1"/>
                </a:solidFill>
                <a:latin typeface="Times New Roman" pitchFamily="18" charset="0"/>
                <a:cs typeface="Times New Roman" pitchFamily="18" charset="0"/>
              </a:rPr>
              <a:t>Test compound administered at </a:t>
            </a:r>
            <a:r>
              <a:rPr lang="en-US" b="1" dirty="0">
                <a:solidFill>
                  <a:schemeClr val="tx1"/>
                </a:solidFill>
                <a:latin typeface="Times New Roman" pitchFamily="18" charset="0"/>
                <a:cs typeface="Times New Roman" pitchFamily="18" charset="0"/>
              </a:rPr>
              <a:t>various dose levels</a:t>
            </a:r>
            <a:r>
              <a:rPr lang="en-US" dirty="0">
                <a:solidFill>
                  <a:schemeClr val="tx1"/>
                </a:solidFill>
                <a:latin typeface="Times New Roman" pitchFamily="18" charset="0"/>
                <a:cs typeface="Times New Roman" pitchFamily="18" charset="0"/>
              </a:rPr>
              <a:t>, with toxic signs observed for:</a:t>
            </a:r>
          </a:p>
          <a:p>
            <a:pPr marL="468059" indent="-385763">
              <a:buFont typeface="+mj-lt"/>
              <a:buAutoNum type="arabicPeriod"/>
            </a:pPr>
            <a:r>
              <a:rPr lang="en-US" b="1" dirty="0">
                <a:solidFill>
                  <a:schemeClr val="tx1"/>
                </a:solidFill>
                <a:latin typeface="Times New Roman" pitchFamily="18" charset="0"/>
                <a:cs typeface="Times New Roman" pitchFamily="18" charset="0"/>
              </a:rPr>
              <a:t>Onset. </a:t>
            </a:r>
          </a:p>
          <a:p>
            <a:pPr marL="468059" indent="-385763">
              <a:buFont typeface="+mj-lt"/>
              <a:buAutoNum type="arabicPeriod"/>
            </a:pPr>
            <a:r>
              <a:rPr lang="en-US" b="1" dirty="0">
                <a:solidFill>
                  <a:schemeClr val="tx1"/>
                </a:solidFill>
                <a:latin typeface="Times New Roman" pitchFamily="18" charset="0"/>
                <a:cs typeface="Times New Roman" pitchFamily="18" charset="0"/>
              </a:rPr>
              <a:t>Progression or reversal.</a:t>
            </a:r>
          </a:p>
          <a:p>
            <a:pPr marL="468059" indent="-385763">
              <a:buFont typeface="+mj-lt"/>
              <a:buAutoNum type="arabicPeriod"/>
            </a:pPr>
            <a:r>
              <a:rPr lang="en-US" b="1" dirty="0">
                <a:solidFill>
                  <a:schemeClr val="tx1"/>
                </a:solidFill>
                <a:latin typeface="Times New Roman" pitchFamily="18" charset="0"/>
                <a:cs typeface="Times New Roman" pitchFamily="18" charset="0"/>
              </a:rPr>
              <a:t>Severity, </a:t>
            </a:r>
          </a:p>
          <a:p>
            <a:pPr marL="468059" indent="-385763">
              <a:buFont typeface="+mj-lt"/>
              <a:buAutoNum type="arabicPeriod"/>
            </a:pPr>
            <a:r>
              <a:rPr lang="en-US" b="1" dirty="0">
                <a:solidFill>
                  <a:schemeClr val="tx1"/>
                </a:solidFill>
                <a:latin typeface="Times New Roman" pitchFamily="18" charset="0"/>
                <a:cs typeface="Times New Roman" pitchFamily="18" charset="0"/>
              </a:rPr>
              <a:t>Mortality.</a:t>
            </a:r>
          </a:p>
          <a:p>
            <a:pPr marL="468059" indent="-385763">
              <a:buFont typeface="+mj-lt"/>
              <a:buAutoNum type="arabicPeriod"/>
            </a:pPr>
            <a:r>
              <a:rPr lang="en-US" b="1" dirty="0">
                <a:solidFill>
                  <a:schemeClr val="tx1"/>
                </a:solidFill>
                <a:latin typeface="Times New Roman" pitchFamily="18" charset="0"/>
                <a:cs typeface="Times New Roman" pitchFamily="18" charset="0"/>
              </a:rPr>
              <a:t>Rates of incidence.</a:t>
            </a:r>
            <a:r>
              <a:rPr lang="en-US" dirty="0">
                <a:solidFill>
                  <a:schemeClr val="tx1"/>
                </a:solidFill>
                <a:latin typeface="Times New Roman" pitchFamily="18" charset="0"/>
                <a:cs typeface="Times New Roman" pitchFamily="18" charset="0"/>
              </a:rPr>
              <a:t> </a:t>
            </a:r>
            <a:endParaRPr lang="en-US" b="1" u="sng" dirty="0">
              <a:solidFill>
                <a:schemeClr val="tx1"/>
              </a:solidFill>
            </a:endParaRPr>
          </a:p>
          <a:p>
            <a:r>
              <a:rPr lang="en-US" dirty="0">
                <a:solidFill>
                  <a:schemeClr val="tx1"/>
                </a:solidFill>
              </a:rPr>
              <a:t> </a:t>
            </a:r>
            <a:r>
              <a:rPr lang="en-US" b="1" dirty="0">
                <a:solidFill>
                  <a:schemeClr val="accent5"/>
                </a:solidFill>
                <a:latin typeface="Times New Roman" pitchFamily="18" charset="0"/>
                <a:cs typeface="Times New Roman" pitchFamily="18" charset="0"/>
              </a:rPr>
              <a:t>Doses are ranged to find;</a:t>
            </a:r>
          </a:p>
          <a:p>
            <a:pPr marL="468059" indent="-385763">
              <a:buFont typeface="+mj-lt"/>
              <a:buAutoNum type="arabicPeriod"/>
            </a:pPr>
            <a:r>
              <a:rPr lang="en-US" b="1" dirty="0">
                <a:solidFill>
                  <a:schemeClr val="accent5"/>
                </a:solidFill>
                <a:latin typeface="Times New Roman" pitchFamily="18" charset="0"/>
                <a:cs typeface="Times New Roman" pitchFamily="18" charset="0"/>
              </a:rPr>
              <a:t>Largest single dose </a:t>
            </a:r>
            <a:r>
              <a:rPr lang="en-US" dirty="0">
                <a:solidFill>
                  <a:schemeClr val="accent5"/>
                </a:solidFill>
                <a:latin typeface="Times New Roman" pitchFamily="18" charset="0"/>
                <a:cs typeface="Times New Roman" pitchFamily="18" charset="0"/>
              </a:rPr>
              <a:t>of test compound that will not produce toxic effect. </a:t>
            </a:r>
          </a:p>
          <a:p>
            <a:pPr marL="468059" indent="-385763">
              <a:buFont typeface="+mj-lt"/>
              <a:buAutoNum type="arabicPeriod"/>
            </a:pPr>
            <a:r>
              <a:rPr lang="en-US" b="1" dirty="0">
                <a:solidFill>
                  <a:schemeClr val="accent5"/>
                </a:solidFill>
                <a:latin typeface="Times New Roman" pitchFamily="18" charset="0"/>
                <a:cs typeface="Times New Roman" pitchFamily="18" charset="0"/>
              </a:rPr>
              <a:t>Dose </a:t>
            </a:r>
            <a:r>
              <a:rPr lang="en-US" dirty="0">
                <a:solidFill>
                  <a:schemeClr val="accent5"/>
                </a:solidFill>
                <a:latin typeface="Times New Roman" pitchFamily="18" charset="0"/>
                <a:cs typeface="Times New Roman" pitchFamily="18" charset="0"/>
              </a:rPr>
              <a:t>level at which </a:t>
            </a:r>
            <a:r>
              <a:rPr lang="en-US" b="1" dirty="0">
                <a:solidFill>
                  <a:schemeClr val="accent5"/>
                </a:solidFill>
                <a:latin typeface="Times New Roman" pitchFamily="18" charset="0"/>
                <a:cs typeface="Times New Roman" pitchFamily="18" charset="0"/>
              </a:rPr>
              <a:t>severe toxicity occurs</a:t>
            </a:r>
            <a:r>
              <a:rPr lang="en-US" dirty="0">
                <a:solidFill>
                  <a:schemeClr val="accent5"/>
                </a:solidFill>
                <a:latin typeface="Times New Roman" pitchFamily="18" charset="0"/>
                <a:cs typeface="Times New Roman" pitchFamily="18" charset="0"/>
              </a:rPr>
              <a:t>. </a:t>
            </a:r>
          </a:p>
          <a:p>
            <a:pPr marL="468059" indent="-385763">
              <a:buFont typeface="+mj-lt"/>
              <a:buAutoNum type="arabicPeriod"/>
            </a:pPr>
            <a:r>
              <a:rPr lang="en-US" b="1" dirty="0">
                <a:solidFill>
                  <a:schemeClr val="accent5"/>
                </a:solidFill>
                <a:latin typeface="Times New Roman" pitchFamily="18" charset="0"/>
                <a:cs typeface="Times New Roman" pitchFamily="18" charset="0"/>
              </a:rPr>
              <a:t>Intermediate toxicity </a:t>
            </a:r>
            <a:r>
              <a:rPr lang="en-US" dirty="0">
                <a:solidFill>
                  <a:schemeClr val="accent5"/>
                </a:solidFill>
                <a:latin typeface="Times New Roman" pitchFamily="18" charset="0"/>
                <a:cs typeface="Times New Roman" pitchFamily="18" charset="0"/>
              </a:rPr>
              <a:t>levels. </a:t>
            </a:r>
          </a:p>
          <a:p>
            <a:pPr algn="just"/>
            <a:endParaRPr lang="en-US" dirty="0"/>
          </a:p>
          <a:p>
            <a:pPr algn="just"/>
            <a:endParaRPr lang="en-US" dirty="0"/>
          </a:p>
          <a:p>
            <a:pPr algn="just" rtl="0"/>
            <a:endParaRPr lang="ar-IQ" dirty="0"/>
          </a:p>
        </p:txBody>
      </p:sp>
    </p:spTree>
    <p:extLst>
      <p:ext uri="{BB962C8B-B14F-4D97-AF65-F5344CB8AC3E}">
        <p14:creationId xmlns:p14="http://schemas.microsoft.com/office/powerpoint/2010/main" val="317918280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647700" y="502414"/>
            <a:ext cx="7696200" cy="5386090"/>
          </a:xfrm>
          <a:prstGeom prst="rect">
            <a:avLst/>
          </a:prstGeom>
          <a:noFill/>
          <a:ln w="12700" cap="sq">
            <a:noFill/>
            <a:miter lim="800000"/>
            <a:headEnd type="none" w="sm" len="sm"/>
            <a:tailEnd type="none" w="sm" len="sm"/>
          </a:ln>
          <a:effectLst/>
        </p:spPr>
        <p:txBody>
          <a:bodyPr wrap="square">
            <a:spAutoFit/>
          </a:bodyPr>
          <a:lstStyle/>
          <a:p>
            <a:pPr algn="ctr">
              <a:spcBef>
                <a:spcPct val="50000"/>
              </a:spcBef>
            </a:pPr>
            <a:endParaRPr lang="en-GB" sz="1600" b="1" dirty="0"/>
          </a:p>
          <a:p>
            <a:pPr algn="ctr">
              <a:spcBef>
                <a:spcPct val="50000"/>
              </a:spcBef>
            </a:pPr>
            <a:r>
              <a:rPr lang="en-GB" sz="1600" b="1" dirty="0"/>
              <a:t>New chemical entity sources </a:t>
            </a:r>
          </a:p>
          <a:p>
            <a:pPr algn="ctr">
              <a:buFont typeface="Arial" pitchFamily="34" charset="0"/>
              <a:buChar char="•"/>
            </a:pPr>
            <a:r>
              <a:rPr lang="en-GB" sz="1600" dirty="0"/>
              <a:t> Organic synthesis</a:t>
            </a:r>
          </a:p>
          <a:p>
            <a:pPr algn="ctr">
              <a:buFont typeface="Arial" pitchFamily="34" charset="0"/>
              <a:buChar char="•"/>
            </a:pPr>
            <a:r>
              <a:rPr lang="en-GB" sz="1600" dirty="0"/>
              <a:t> Molecular modification</a:t>
            </a:r>
          </a:p>
          <a:p>
            <a:pPr algn="ctr">
              <a:buFont typeface="Arial" pitchFamily="34" charset="0"/>
              <a:buChar char="•"/>
            </a:pPr>
            <a:r>
              <a:rPr lang="en-GB" sz="1600" dirty="0"/>
              <a:t> Isolation from plants</a:t>
            </a:r>
            <a:r>
              <a:rPr lang="en-US" sz="1600" b="1" dirty="0"/>
              <a:t> </a:t>
            </a:r>
          </a:p>
          <a:p>
            <a:pPr algn="ctr">
              <a:buFont typeface="Arial" pitchFamily="34" charset="0"/>
              <a:buChar char="•"/>
            </a:pPr>
            <a:r>
              <a:rPr lang="en-US" sz="1600" b="1" dirty="0"/>
              <a:t> </a:t>
            </a:r>
            <a:r>
              <a:rPr lang="en-US" sz="1600" dirty="0"/>
              <a:t>Genetic Engineering</a:t>
            </a:r>
          </a:p>
          <a:p>
            <a:pPr algn="ctr"/>
            <a:endParaRPr lang="en-GB" sz="1600" b="1" dirty="0"/>
          </a:p>
          <a:p>
            <a:pPr algn="ctr"/>
            <a:endParaRPr lang="en-GB" sz="1600" b="1" dirty="0"/>
          </a:p>
          <a:p>
            <a:pPr algn="ctr"/>
            <a:r>
              <a:rPr lang="en-GB" sz="1600" b="1" dirty="0"/>
              <a:t>Preclinical Studies including</a:t>
            </a:r>
          </a:p>
          <a:p>
            <a:pPr algn="ctr">
              <a:buFont typeface="Arial" pitchFamily="34" charset="0"/>
              <a:buChar char="•"/>
            </a:pPr>
            <a:r>
              <a:rPr lang="en-GB" sz="1600" dirty="0"/>
              <a:t> Chemistry</a:t>
            </a:r>
          </a:p>
          <a:p>
            <a:pPr algn="ctr">
              <a:buFont typeface="Arial" pitchFamily="34" charset="0"/>
              <a:buChar char="•"/>
            </a:pPr>
            <a:r>
              <a:rPr lang="en-GB" sz="1600" dirty="0"/>
              <a:t> Physical properties</a:t>
            </a:r>
          </a:p>
          <a:p>
            <a:pPr algn="ctr">
              <a:buFont typeface="Courier New" pitchFamily="49" charset="0"/>
              <a:buChar char="o"/>
            </a:pPr>
            <a:r>
              <a:rPr lang="en-GB" sz="1600" dirty="0"/>
              <a:t> Biological </a:t>
            </a:r>
          </a:p>
          <a:p>
            <a:pPr marL="342900" indent="-342900" algn="ctr">
              <a:buFont typeface="Courier New" pitchFamily="49" charset="0"/>
              <a:buChar char="o"/>
            </a:pPr>
            <a:r>
              <a:rPr lang="en-GB" sz="1600" dirty="0"/>
              <a:t>Pharmacology</a:t>
            </a:r>
          </a:p>
          <a:p>
            <a:pPr marL="342900" indent="-342900" algn="ctr">
              <a:buFont typeface="Courier New" pitchFamily="49" charset="0"/>
              <a:buChar char="o"/>
            </a:pPr>
            <a:r>
              <a:rPr lang="en-GB" sz="1600" dirty="0"/>
              <a:t>ADME</a:t>
            </a:r>
          </a:p>
          <a:p>
            <a:pPr marL="342900" indent="-342900" algn="ctr">
              <a:buFont typeface="Courier New" pitchFamily="49" charset="0"/>
              <a:buChar char="o"/>
            </a:pPr>
            <a:r>
              <a:rPr lang="en-GB" sz="1600" dirty="0"/>
              <a:t>Toxicology</a:t>
            </a:r>
          </a:p>
          <a:p>
            <a:pPr marL="342900" indent="-342900" algn="ctr">
              <a:buFont typeface="Arial" pitchFamily="34" charset="0"/>
              <a:buChar char="•"/>
            </a:pPr>
            <a:r>
              <a:rPr lang="en-GB" sz="1600" dirty="0"/>
              <a:t>Preformulation</a:t>
            </a:r>
          </a:p>
          <a:p>
            <a:pPr algn="ctr"/>
            <a:endParaRPr lang="en-GB" sz="1600" b="1" dirty="0"/>
          </a:p>
          <a:p>
            <a:pPr algn="ctr"/>
            <a:endParaRPr lang="en-GB" sz="1600" b="1" dirty="0"/>
          </a:p>
          <a:p>
            <a:pPr algn="ctr"/>
            <a:r>
              <a:rPr lang="en-GB" sz="1600" b="1" dirty="0"/>
              <a:t>Investigational new drug application (IND)</a:t>
            </a:r>
          </a:p>
          <a:p>
            <a:pPr algn="ctr">
              <a:buFont typeface="Arial" pitchFamily="34" charset="0"/>
              <a:buChar char="•"/>
            </a:pPr>
            <a:r>
              <a:rPr lang="en-GB" sz="1600" b="1" dirty="0"/>
              <a:t> </a:t>
            </a:r>
            <a:r>
              <a:rPr lang="en-GB" sz="1600" dirty="0"/>
              <a:t>Submission </a:t>
            </a:r>
          </a:p>
          <a:p>
            <a:pPr algn="ctr">
              <a:buFont typeface="Arial" pitchFamily="34" charset="0"/>
              <a:buChar char="•"/>
            </a:pPr>
            <a:r>
              <a:rPr lang="en-GB" sz="1600" dirty="0"/>
              <a:t> FDA Review</a:t>
            </a:r>
            <a:endParaRPr lang="en-US" sz="1600" dirty="0"/>
          </a:p>
        </p:txBody>
      </p:sp>
      <p:cxnSp>
        <p:nvCxnSpPr>
          <p:cNvPr id="7" name="Straight Arrow Connector 6"/>
          <p:cNvCxnSpPr/>
          <p:nvPr/>
        </p:nvCxnSpPr>
        <p:spPr>
          <a:xfrm>
            <a:off x="4495800" y="2133600"/>
            <a:ext cx="0"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51" name="Group 50"/>
          <p:cNvGrpSpPr/>
          <p:nvPr/>
        </p:nvGrpSpPr>
        <p:grpSpPr>
          <a:xfrm>
            <a:off x="2133600" y="838200"/>
            <a:ext cx="4724400" cy="5791201"/>
            <a:chOff x="2171700" y="461996"/>
            <a:chExt cx="4724400" cy="5426719"/>
          </a:xfrm>
        </p:grpSpPr>
        <p:sp>
          <p:nvSpPr>
            <p:cNvPr id="5" name="Rectangle 4"/>
            <p:cNvSpPr/>
            <p:nvPr/>
          </p:nvSpPr>
          <p:spPr>
            <a:xfrm>
              <a:off x="2628900" y="461996"/>
              <a:ext cx="3733800" cy="12144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grpSp>
          <p:nvGrpSpPr>
            <p:cNvPr id="50" name="Group 49"/>
            <p:cNvGrpSpPr/>
            <p:nvPr/>
          </p:nvGrpSpPr>
          <p:grpSpPr>
            <a:xfrm>
              <a:off x="2171700" y="1961484"/>
              <a:ext cx="4724400" cy="3927231"/>
              <a:chOff x="2171700" y="1961484"/>
              <a:chExt cx="4724400" cy="3927231"/>
            </a:xfrm>
          </p:grpSpPr>
          <p:sp>
            <p:nvSpPr>
              <p:cNvPr id="9" name="Rectangle 8"/>
              <p:cNvSpPr/>
              <p:nvPr/>
            </p:nvSpPr>
            <p:spPr>
              <a:xfrm>
                <a:off x="2933700" y="1961484"/>
                <a:ext cx="3200400" cy="19993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cxnSp>
            <p:nvCxnSpPr>
              <p:cNvPr id="11" name="Straight Arrow Connector 10"/>
              <p:cNvCxnSpPr/>
              <p:nvPr/>
            </p:nvCxnSpPr>
            <p:spPr>
              <a:xfrm>
                <a:off x="4533900" y="3960801"/>
                <a:ext cx="0" cy="21421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324100" y="4191000"/>
                <a:ext cx="4343400" cy="9836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cxnSp>
            <p:nvCxnSpPr>
              <p:cNvPr id="27" name="Straight Connector 26"/>
              <p:cNvCxnSpPr/>
              <p:nvPr/>
            </p:nvCxnSpPr>
            <p:spPr>
              <a:xfrm>
                <a:off x="6210300" y="2889738"/>
                <a:ext cx="68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896100" y="2889738"/>
                <a:ext cx="0" cy="29989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4098" idx="2"/>
              </p:cNvCxnSpPr>
              <p:nvPr/>
            </p:nvCxnSpPr>
            <p:spPr>
              <a:xfrm>
                <a:off x="4533900" y="5194448"/>
                <a:ext cx="0" cy="26584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209800" y="5460290"/>
                <a:ext cx="4648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2171700" y="5460290"/>
                <a:ext cx="0" cy="357021"/>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15" name="Rectangle 14"/>
          <p:cNvSpPr/>
          <p:nvPr/>
        </p:nvSpPr>
        <p:spPr>
          <a:xfrm>
            <a:off x="514349" y="228600"/>
            <a:ext cx="8248647" cy="400110"/>
          </a:xfrm>
          <a:prstGeom prst="rect">
            <a:avLst/>
          </a:prstGeom>
        </p:spPr>
        <p:txBody>
          <a:bodyPr wrap="square">
            <a:spAutoFit/>
          </a:bodyPr>
          <a:lstStyle/>
          <a:p>
            <a:r>
              <a:rPr lang="en-GB" sz="2000" dirty="0"/>
              <a:t>A schematic representation of the process for new drug development</a:t>
            </a:r>
            <a:endParaRPr lang="ar-IQ" sz="2000"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229600" cy="6019800"/>
          </a:xfrm>
          <a:solidFill>
            <a:schemeClr val="bg1"/>
          </a:solidFill>
        </p:spPr>
        <p:txBody>
          <a:bodyPr>
            <a:noAutofit/>
          </a:bodyPr>
          <a:lstStyle/>
          <a:p>
            <a:pPr algn="just"/>
            <a:r>
              <a:rPr lang="en-US" sz="2000" dirty="0" smtClean="0">
                <a:latin typeface="Arial" panose="020B0604020202020204" pitchFamily="34" charset="0"/>
                <a:cs typeface="Arial" panose="020B0604020202020204" pitchFamily="34" charset="0"/>
              </a:rPr>
              <a:t>Animals </a:t>
            </a:r>
            <a:r>
              <a:rPr lang="en-US" sz="2000" dirty="0">
                <a:latin typeface="Arial" panose="020B0604020202020204" pitchFamily="34" charset="0"/>
                <a:cs typeface="Arial" panose="020B0604020202020204" pitchFamily="34" charset="0"/>
              </a:rPr>
              <a:t>are observed and compared with the controls for eating and drinking habits, weight changes, toxic effects, psychomotor changes, and any other sign of untoward effects, usually over a </a:t>
            </a:r>
            <a:r>
              <a:rPr lang="en-US" sz="2000" b="1" u="sng" dirty="0">
                <a:latin typeface="Arial" panose="020B0604020202020204" pitchFamily="34" charset="0"/>
                <a:cs typeface="Arial" panose="020B0604020202020204" pitchFamily="34" charset="0"/>
              </a:rPr>
              <a:t>30-day </a:t>
            </a:r>
            <a:r>
              <a:rPr lang="en-US" sz="2000" b="1" u="sng" dirty="0" err="1">
                <a:latin typeface="Arial" panose="020B0604020202020204" pitchFamily="34" charset="0"/>
                <a:cs typeface="Arial" panose="020B0604020202020204" pitchFamily="34" charset="0"/>
              </a:rPr>
              <a:t>postdose</a:t>
            </a:r>
            <a:r>
              <a:rPr lang="en-US" sz="2000" b="1" u="sng" dirty="0">
                <a:latin typeface="Arial" panose="020B0604020202020204" pitchFamily="34" charset="0"/>
                <a:cs typeface="Arial" panose="020B0604020202020204" pitchFamily="34" charset="0"/>
              </a:rPr>
              <a:t> period</a:t>
            </a:r>
            <a:r>
              <a:rPr lang="en-US" sz="2000" dirty="0">
                <a:latin typeface="Arial" panose="020B0604020202020204" pitchFamily="34" charset="0"/>
                <a:cs typeface="Arial" panose="020B0604020202020204" pitchFamily="34" charset="0"/>
              </a:rPr>
              <a:t>.</a:t>
            </a:r>
          </a:p>
          <a:p>
            <a:pPr algn="just">
              <a:buFont typeface="Wingdings" pitchFamily="2" charset="2"/>
              <a:buChar char="Ø"/>
            </a:pPr>
            <a:r>
              <a:rPr lang="en-US" sz="2000" dirty="0">
                <a:latin typeface="Arial" panose="020B0604020202020204" pitchFamily="34" charset="0"/>
                <a:cs typeface="Arial" panose="020B0604020202020204" pitchFamily="34" charset="0"/>
              </a:rPr>
              <a:t> feces and urine are collected and clinical laboratory test performed to detect changes in clinical chemistry and other changes that could indicate toxicity.  </a:t>
            </a:r>
          </a:p>
          <a:p>
            <a:pPr algn="just"/>
            <a:r>
              <a:rPr lang="en-US" sz="2000" dirty="0">
                <a:solidFill>
                  <a:schemeClr val="tx1"/>
                </a:solidFill>
                <a:latin typeface="Arial" panose="020B0604020202020204" pitchFamily="34" charset="0"/>
                <a:cs typeface="Arial" panose="020B0604020202020204" pitchFamily="34" charset="0"/>
              </a:rPr>
              <a:t>Animal death: recorded; study on histology; pathology and statistically evaluated on the basis of dose response</a:t>
            </a:r>
            <a:r>
              <a:rPr lang="en-US" sz="2000" b="1" dirty="0">
                <a:solidFill>
                  <a:schemeClr val="tx1"/>
                </a:solidFill>
                <a:latin typeface="Arial" panose="020B0604020202020204" pitchFamily="34" charset="0"/>
                <a:cs typeface="Arial" panose="020B0604020202020204" pitchFamily="34" charset="0"/>
              </a:rPr>
              <a:t> gender, age, intra species and interspecies findings</a:t>
            </a:r>
            <a:r>
              <a:rPr lang="en-US" sz="2000" dirty="0">
                <a:solidFill>
                  <a:schemeClr val="tx1"/>
                </a:solidFill>
                <a:latin typeface="Arial" panose="020B0604020202020204" pitchFamily="34" charset="0"/>
                <a:cs typeface="Arial" panose="020B0604020202020204" pitchFamily="34" charset="0"/>
              </a:rPr>
              <a:t>, and against laboratory controls</a:t>
            </a:r>
            <a:r>
              <a:rPr lang="en-US" sz="2000" dirty="0" smtClean="0">
                <a:solidFill>
                  <a:schemeClr val="tx1"/>
                </a:solidFill>
                <a:latin typeface="Arial" panose="020B0604020202020204" pitchFamily="34" charset="0"/>
                <a:cs typeface="Arial" panose="020B0604020202020204" pitchFamily="34" charset="0"/>
              </a:rPr>
              <a:t>.</a:t>
            </a:r>
            <a:endParaRPr lang="en-US" sz="2000" b="1" dirty="0">
              <a:solidFill>
                <a:srgbClr val="FF0000"/>
              </a:solidFill>
              <a:latin typeface="Arial" panose="020B0604020202020204" pitchFamily="34" charset="0"/>
              <a:cs typeface="Arial" panose="020B0604020202020204" pitchFamily="34" charset="0"/>
            </a:endParaRPr>
          </a:p>
          <a:p>
            <a:pPr marL="0" indent="0" algn="just">
              <a:buNone/>
            </a:pPr>
            <a:r>
              <a:rPr lang="en-US" sz="2400" b="1" dirty="0" err="1">
                <a:solidFill>
                  <a:schemeClr val="accent2"/>
                </a:solidFill>
                <a:latin typeface="Arial" panose="020B0604020202020204" pitchFamily="34" charset="0"/>
                <a:cs typeface="Arial" panose="020B0604020202020204" pitchFamily="34" charset="0"/>
              </a:rPr>
              <a:t>Subacute</a:t>
            </a:r>
            <a:r>
              <a:rPr lang="en-US" sz="2400" b="1" dirty="0">
                <a:solidFill>
                  <a:schemeClr val="accent2"/>
                </a:solidFill>
                <a:latin typeface="Arial" panose="020B0604020202020204" pitchFamily="34" charset="0"/>
                <a:cs typeface="Arial" panose="020B0604020202020204" pitchFamily="34" charset="0"/>
              </a:rPr>
              <a:t> or </a:t>
            </a:r>
            <a:r>
              <a:rPr lang="en-US" sz="2400" b="1" dirty="0" err="1">
                <a:solidFill>
                  <a:schemeClr val="accent2"/>
                </a:solidFill>
                <a:latin typeface="Arial" panose="020B0604020202020204" pitchFamily="34" charset="0"/>
                <a:cs typeface="Arial" panose="020B0604020202020204" pitchFamily="34" charset="0"/>
              </a:rPr>
              <a:t>Subchronic</a:t>
            </a:r>
            <a:r>
              <a:rPr lang="en-US" sz="2400" b="1" dirty="0">
                <a:solidFill>
                  <a:schemeClr val="accent2"/>
                </a:solidFill>
                <a:latin typeface="Arial" panose="020B0604020202020204" pitchFamily="34" charset="0"/>
                <a:cs typeface="Arial" panose="020B0604020202020204" pitchFamily="34" charset="0"/>
              </a:rPr>
              <a:t> Studies</a:t>
            </a:r>
          </a:p>
          <a:p>
            <a:pPr algn="just" rtl="0"/>
            <a:r>
              <a:rPr lang="en-US" sz="2000" dirty="0">
                <a:latin typeface="Arial" panose="020B0604020202020204" pitchFamily="34" charset="0"/>
                <a:cs typeface="Arial" panose="020B0604020202020204" pitchFamily="34" charset="0"/>
              </a:rPr>
              <a:t>Animal toxicity studies of a minimum of </a:t>
            </a:r>
            <a:r>
              <a:rPr lang="en-US" sz="2000" b="1" u="sng" dirty="0">
                <a:latin typeface="Arial" panose="020B0604020202020204" pitchFamily="34" charset="0"/>
                <a:cs typeface="Arial" panose="020B0604020202020204" pitchFamily="34" charset="0"/>
              </a:rPr>
              <a:t>2 weeks of daily drug administration at three or more dosage levels to two animal species</a:t>
            </a:r>
            <a:r>
              <a:rPr lang="en-US" sz="2000" dirty="0">
                <a:latin typeface="Arial" panose="020B0604020202020204" pitchFamily="34" charset="0"/>
                <a:cs typeface="Arial" panose="020B0604020202020204" pitchFamily="34" charset="0"/>
              </a:rPr>
              <a:t> are required to support the initial ad ministration of a single dose in human clinical testing. </a:t>
            </a:r>
          </a:p>
          <a:p>
            <a:pPr algn="just"/>
            <a:endParaRPr lang="en-US" sz="2000" dirty="0">
              <a:latin typeface="Arial" panose="020B0604020202020204" pitchFamily="34" charset="0"/>
              <a:cs typeface="Arial" panose="020B0604020202020204" pitchFamily="34" charset="0"/>
            </a:endParaRPr>
          </a:p>
          <a:p>
            <a:pPr algn="just"/>
            <a:endParaRPr lang="en-US" sz="2000" dirty="0">
              <a:latin typeface="Arial" panose="020B0604020202020204" pitchFamily="34" charset="0"/>
              <a:cs typeface="Arial" panose="020B0604020202020204" pitchFamily="34" charset="0"/>
            </a:endParaRPr>
          </a:p>
          <a:p>
            <a:pPr algn="just" rtl="0"/>
            <a:endParaRPr lang="ar-IQ"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4663414"/>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4"/>
          <p:cNvSpPr>
            <a:spLocks noChangeArrowheads="1"/>
          </p:cNvSpPr>
          <p:nvPr/>
        </p:nvSpPr>
        <p:spPr bwMode="auto">
          <a:xfrm>
            <a:off x="457200" y="381000"/>
            <a:ext cx="8077200" cy="6001643"/>
          </a:xfrm>
          <a:prstGeom prst="rect">
            <a:avLst/>
          </a:prstGeom>
          <a:solidFill>
            <a:schemeClr val="bg1"/>
          </a:solidFill>
          <a:ln w="12700" cap="sq">
            <a:noFill/>
            <a:miter lim="800000"/>
            <a:headEnd type="none" w="sm" len="sm"/>
            <a:tailEnd type="none" w="sm" len="sm"/>
          </a:ln>
          <a:effectLst/>
        </p:spPr>
        <p:txBody>
          <a:bodyPr wrap="square">
            <a:spAutoFit/>
          </a:bodyPr>
          <a:lstStyle/>
          <a:p>
            <a:pPr algn="just"/>
            <a:r>
              <a:rPr lang="en-US" sz="2400" b="1" dirty="0">
                <a:solidFill>
                  <a:schemeClr val="accent2"/>
                </a:solidFill>
              </a:rPr>
              <a:t>Chronic toxicity </a:t>
            </a:r>
            <a:r>
              <a:rPr lang="en-US" sz="2400" b="1" dirty="0" smtClean="0">
                <a:solidFill>
                  <a:schemeClr val="accent2"/>
                </a:solidFill>
              </a:rPr>
              <a:t>studies</a:t>
            </a:r>
            <a:endParaRPr lang="en-US" dirty="0"/>
          </a:p>
          <a:p>
            <a:pPr marL="257175" indent="-257175" algn="just">
              <a:buFont typeface="Arial" panose="020B0604020202020204" pitchFamily="34" charset="0"/>
              <a:buChar char="•"/>
            </a:pPr>
            <a:r>
              <a:rPr lang="en-US" sz="2000" dirty="0"/>
              <a:t>The initial human dose is usually </a:t>
            </a:r>
            <a:r>
              <a:rPr lang="en-US" sz="2000" b="1" dirty="0">
                <a:solidFill>
                  <a:schemeClr val="accent2"/>
                </a:solidFill>
              </a:rPr>
              <a:t>one-tenth of the highest nontoxic dose </a:t>
            </a:r>
            <a:r>
              <a:rPr lang="en-US" sz="2000" dirty="0"/>
              <a:t>(in milligrams per kilogram of subject’s weight) shown during the animal studies. </a:t>
            </a:r>
            <a:endParaRPr lang="en-US" sz="2000" dirty="0" smtClean="0"/>
          </a:p>
          <a:p>
            <a:pPr algn="just"/>
            <a:endParaRPr lang="en-US" sz="2000" dirty="0"/>
          </a:p>
          <a:p>
            <a:pPr marL="257175" indent="-257175" algn="just">
              <a:buFont typeface="Arial" panose="020B0604020202020204" pitchFamily="34" charset="0"/>
              <a:buChar char="•"/>
            </a:pPr>
            <a:r>
              <a:rPr lang="en-US" sz="2000" dirty="0"/>
              <a:t>For drugs intended to be given to humans for a week or more, animal studies of </a:t>
            </a:r>
            <a:r>
              <a:rPr lang="en-US" sz="2000" b="1" dirty="0">
                <a:solidFill>
                  <a:schemeClr val="accent2"/>
                </a:solidFill>
              </a:rPr>
              <a:t>90 to 180 days </a:t>
            </a:r>
            <a:r>
              <a:rPr lang="en-US" sz="2000" dirty="0"/>
              <a:t>must demonstrate safety</a:t>
            </a:r>
            <a:r>
              <a:rPr lang="en-US" sz="2000" dirty="0" smtClean="0"/>
              <a:t>.</a:t>
            </a:r>
          </a:p>
          <a:p>
            <a:pPr algn="just"/>
            <a:r>
              <a:rPr lang="en-US" sz="2000" dirty="0" smtClean="0"/>
              <a:t> </a:t>
            </a:r>
            <a:endParaRPr lang="en-US" sz="2000" dirty="0"/>
          </a:p>
          <a:p>
            <a:pPr marL="257175" indent="-257175" algn="just">
              <a:buFont typeface="Arial" panose="020B0604020202020204" pitchFamily="34" charset="0"/>
              <a:buChar char="•"/>
            </a:pPr>
            <a:r>
              <a:rPr lang="en-US" sz="2000" dirty="0"/>
              <a:t>If the drug is to be used for a chronic human illness, animal studies </a:t>
            </a:r>
            <a:r>
              <a:rPr lang="en-US" sz="2000" b="1" dirty="0">
                <a:solidFill>
                  <a:schemeClr val="accent2"/>
                </a:solidFill>
              </a:rPr>
              <a:t>1 year or longer </a:t>
            </a:r>
            <a:r>
              <a:rPr lang="en-US" sz="2000" dirty="0"/>
              <a:t>must be undertaken to support human use</a:t>
            </a:r>
            <a:r>
              <a:rPr lang="en-US" sz="2000" dirty="0" smtClean="0"/>
              <a:t>.</a:t>
            </a:r>
            <a:r>
              <a:rPr lang="en-US" sz="2000" dirty="0">
                <a:latin typeface="Times New Roman" pitchFamily="18" charset="0"/>
                <a:cs typeface="Times New Roman" pitchFamily="18" charset="0"/>
              </a:rPr>
              <a:t> Some animal toxicity studies last </a:t>
            </a:r>
            <a:r>
              <a:rPr lang="en-US" sz="2000" b="1" dirty="0">
                <a:solidFill>
                  <a:schemeClr val="accent2"/>
                </a:solidFill>
                <a:latin typeface="Times New Roman" pitchFamily="18" charset="0"/>
                <a:cs typeface="Times New Roman" pitchFamily="18" charset="0"/>
              </a:rPr>
              <a:t>2 years or longer</a:t>
            </a:r>
            <a:r>
              <a:rPr lang="en-US" sz="2000" dirty="0" smtClean="0">
                <a:latin typeface="Times New Roman" pitchFamily="18" charset="0"/>
                <a:cs typeface="Times New Roman" pitchFamily="18" charset="0"/>
              </a:rPr>
              <a:t>.</a:t>
            </a:r>
          </a:p>
          <a:p>
            <a:pPr algn="just"/>
            <a:endParaRPr lang="en-US" sz="2000" dirty="0"/>
          </a:p>
          <a:p>
            <a:pPr marL="257175" indent="-257175" algn="just">
              <a:buFont typeface="Arial" panose="020B0604020202020204" pitchFamily="34" charset="0"/>
              <a:buChar char="•"/>
            </a:pPr>
            <a:r>
              <a:rPr lang="en-US" sz="2000" dirty="0"/>
              <a:t>Compare the strain, sex, age, dose levels and ranges, routes of administration, duration of treatment, observed effects, mortality, body weight changes, food and water consumption, physical examination (electrocardiography, ophthalmic, examination), hematology, clinical chemistry, organ weights, gross pathology, neoplastic pathology, histopathology, urinalysis, ADME data </a:t>
            </a:r>
          </a:p>
        </p:txBody>
      </p:sp>
    </p:spTree>
    <p:extLst>
      <p:ext uri="{BB962C8B-B14F-4D97-AF65-F5344CB8AC3E}">
        <p14:creationId xmlns:p14="http://schemas.microsoft.com/office/powerpoint/2010/main" val="6244034"/>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457200"/>
            <a:ext cx="8270575" cy="6019800"/>
          </a:xfrm>
          <a:solidFill>
            <a:schemeClr val="bg1"/>
          </a:solidFill>
        </p:spPr>
        <p:txBody>
          <a:bodyPr>
            <a:noAutofit/>
          </a:bodyPr>
          <a:lstStyle/>
          <a:p>
            <a:pPr marL="0" indent="0" algn="just">
              <a:buNone/>
            </a:pPr>
            <a:r>
              <a:rPr lang="en-US" sz="2400" b="1" dirty="0">
                <a:solidFill>
                  <a:schemeClr val="accent2"/>
                </a:solidFill>
              </a:rPr>
              <a:t>Carcinogenicity Studies</a:t>
            </a:r>
          </a:p>
          <a:p>
            <a:pPr algn="just" rtl="0">
              <a:buFont typeface="Wingdings" pitchFamily="2" charset="2"/>
              <a:buChar char="Ø"/>
            </a:pPr>
            <a:r>
              <a:rPr lang="en-US" sz="2000" dirty="0"/>
              <a:t> Carcinogenicity testing is usually component of chronic testing and is undertaken when compound has shown sufficient promise as a drug to enter human clinical trials.</a:t>
            </a:r>
          </a:p>
          <a:p>
            <a:pPr algn="just" rtl="0">
              <a:buFont typeface="Wingdings" pitchFamily="2" charset="2"/>
              <a:buChar char="Ø"/>
            </a:pPr>
            <a:r>
              <a:rPr lang="en-GB" sz="2000" dirty="0"/>
              <a:t> Carcinogenicity studies carried out in limited number of </a:t>
            </a:r>
            <a:r>
              <a:rPr lang="en-GB" sz="2000" b="1" dirty="0">
                <a:solidFill>
                  <a:schemeClr val="accent2"/>
                </a:solidFill>
              </a:rPr>
              <a:t>rat and mouse strains </a:t>
            </a:r>
            <a:r>
              <a:rPr lang="en-GB" sz="2000" dirty="0"/>
              <a:t>when there is information on spontaneous tumor incidence. </a:t>
            </a:r>
          </a:p>
          <a:p>
            <a:pPr algn="just" rtl="0">
              <a:buFont typeface="Wingdings" pitchFamily="2" charset="2"/>
              <a:buChar char="Ø"/>
            </a:pPr>
            <a:r>
              <a:rPr lang="en-GB" sz="2000" dirty="0"/>
              <a:t> Dose-ranging studies are done with female and male animals using high, intermediate, and low doses over a </a:t>
            </a:r>
            <a:r>
              <a:rPr lang="en-GB" sz="2000" b="1" dirty="0">
                <a:solidFill>
                  <a:schemeClr val="accent2"/>
                </a:solidFill>
              </a:rPr>
              <a:t>90-day period.</a:t>
            </a:r>
          </a:p>
          <a:p>
            <a:pPr algn="just" rtl="0">
              <a:buFont typeface="Wingdings" pitchFamily="2" charset="2"/>
              <a:buChar char="Ø"/>
            </a:pPr>
            <a:r>
              <a:rPr lang="en-GB" sz="2000" dirty="0"/>
              <a:t> </a:t>
            </a:r>
            <a:r>
              <a:rPr lang="en-US" sz="2000" dirty="0"/>
              <a:t>Carcinogenicity studies are long term </a:t>
            </a:r>
            <a:r>
              <a:rPr lang="en-US" sz="2000" b="1" dirty="0">
                <a:solidFill>
                  <a:schemeClr val="accent2"/>
                </a:solidFill>
              </a:rPr>
              <a:t>(18-24 months), </a:t>
            </a:r>
            <a:r>
              <a:rPr lang="en-US" sz="2000" dirty="0"/>
              <a:t>with surviving animals killed and studied at defined weeks during the test period.</a:t>
            </a:r>
          </a:p>
          <a:p>
            <a:pPr algn="just" rtl="0">
              <a:buFont typeface="Wingdings" pitchFamily="2" charset="2"/>
              <a:buChar char="Ø"/>
            </a:pPr>
            <a:r>
              <a:rPr lang="en-US" sz="2000" dirty="0"/>
              <a:t>Data  on the causes of animal death, tumor incidence, type and site, and necropsy findings are collected and evaluated.</a:t>
            </a:r>
          </a:p>
          <a:p>
            <a:pPr algn="just" rtl="0">
              <a:buFont typeface="Wingdings" pitchFamily="2" charset="2"/>
              <a:buChar char="Ø"/>
            </a:pPr>
            <a:r>
              <a:rPr lang="en-US" sz="2000" dirty="0"/>
              <a:t>Any </a:t>
            </a:r>
            <a:r>
              <a:rPr lang="en-US" sz="2000" dirty="0" err="1"/>
              <a:t>preneoplastic</a:t>
            </a:r>
            <a:r>
              <a:rPr lang="en-US" sz="2000" dirty="0"/>
              <a:t> lesions and/or tissue-specific proliferation effects are important findings  </a:t>
            </a:r>
          </a:p>
          <a:p>
            <a:pPr algn="just" rtl="0"/>
            <a:endParaRPr lang="ar-IQ" sz="2000" dirty="0"/>
          </a:p>
        </p:txBody>
      </p:sp>
    </p:spTree>
    <p:extLst>
      <p:ext uri="{BB962C8B-B14F-4D97-AF65-F5344CB8AC3E}">
        <p14:creationId xmlns:p14="http://schemas.microsoft.com/office/powerpoint/2010/main" val="2033535611"/>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1" y="533400"/>
            <a:ext cx="8229600" cy="5867400"/>
          </a:xfrm>
          <a:solidFill>
            <a:schemeClr val="bg1"/>
          </a:solidFill>
        </p:spPr>
        <p:txBody>
          <a:bodyPr>
            <a:noAutofit/>
          </a:bodyPr>
          <a:lstStyle/>
          <a:p>
            <a:pPr marL="0" indent="0" algn="just">
              <a:buNone/>
            </a:pPr>
            <a:r>
              <a:rPr lang="en-US" sz="2400" b="1" dirty="0">
                <a:solidFill>
                  <a:schemeClr val="accent2"/>
                </a:solidFill>
              </a:rPr>
              <a:t>Reproduction Studies</a:t>
            </a:r>
          </a:p>
          <a:p>
            <a:pPr algn="just" rtl="0"/>
            <a:r>
              <a:rPr lang="en-US" dirty="0"/>
              <a:t>Reproduction studies are undertaken to reveal any effect of an active ingredient on mammalian reproduction. Included in these studies are fertility and mating behavior; early embryonic, prenatal, and postnatal development, multigenerational effects, and teratology.</a:t>
            </a:r>
          </a:p>
          <a:p>
            <a:pPr algn="just" rtl="0"/>
            <a:r>
              <a:rPr lang="en-US" dirty="0"/>
              <a:t>In these studies, the maternal parent, fetus, neonates, and weaning offspring are evaluated for anatomic abnormalities, growth, and development.  </a:t>
            </a:r>
          </a:p>
          <a:p>
            <a:pPr algn="just" rtl="0"/>
            <a:r>
              <a:rPr lang="en-US" dirty="0"/>
              <a:t>The animal used in other toxicity studies in reproductive studies, usually the </a:t>
            </a:r>
            <a:r>
              <a:rPr lang="en-US" dirty="0">
                <a:solidFill>
                  <a:srgbClr val="FF0000"/>
                </a:solidFill>
              </a:rPr>
              <a:t>rats.</a:t>
            </a:r>
            <a:endParaRPr lang="en-GB" dirty="0">
              <a:solidFill>
                <a:srgbClr val="FF0000"/>
              </a:solidFill>
            </a:endParaRPr>
          </a:p>
          <a:p>
            <a:pPr algn="just" rtl="0"/>
            <a:r>
              <a:rPr lang="en-US" dirty="0"/>
              <a:t>In </a:t>
            </a:r>
            <a:r>
              <a:rPr lang="en-US" dirty="0" err="1"/>
              <a:t>embryotoxicity</a:t>
            </a:r>
            <a:r>
              <a:rPr lang="en-US" dirty="0"/>
              <a:t> studies only, a second mammalian species traditionally has been required.  The </a:t>
            </a:r>
            <a:r>
              <a:rPr lang="en-US" b="1" dirty="0">
                <a:solidFill>
                  <a:srgbClr val="FF0000"/>
                </a:solidFill>
              </a:rPr>
              <a:t>rabbit</a:t>
            </a:r>
            <a:r>
              <a:rPr lang="en-US" b="1" dirty="0"/>
              <a:t> </a:t>
            </a:r>
            <a:r>
              <a:rPr lang="en-US" dirty="0"/>
              <a:t>is the preferred choice for practically and the extensive background knowledge accumulated on this species.</a:t>
            </a:r>
          </a:p>
          <a:p>
            <a:pPr marL="0" indent="0" algn="just">
              <a:buNone/>
            </a:pPr>
            <a:r>
              <a:rPr lang="en-US" sz="2400" b="1" dirty="0" err="1">
                <a:solidFill>
                  <a:schemeClr val="accent2"/>
                </a:solidFill>
              </a:rPr>
              <a:t>Genotoxicity</a:t>
            </a:r>
            <a:r>
              <a:rPr lang="en-US" sz="2400" b="1" dirty="0">
                <a:solidFill>
                  <a:schemeClr val="accent2"/>
                </a:solidFill>
              </a:rPr>
              <a:t> or </a:t>
            </a:r>
            <a:r>
              <a:rPr lang="en-US" sz="2400" b="1" dirty="0" err="1">
                <a:solidFill>
                  <a:schemeClr val="accent2"/>
                </a:solidFill>
              </a:rPr>
              <a:t>Mutagenicity</a:t>
            </a:r>
            <a:r>
              <a:rPr lang="en-US" sz="2400" b="1" dirty="0">
                <a:solidFill>
                  <a:schemeClr val="accent2"/>
                </a:solidFill>
              </a:rPr>
              <a:t> Studies</a:t>
            </a:r>
            <a:endParaRPr lang="en-US" sz="2400" dirty="0">
              <a:solidFill>
                <a:schemeClr val="accent2"/>
              </a:solidFill>
            </a:endParaRPr>
          </a:p>
          <a:p>
            <a:pPr algn="just" rtl="0"/>
            <a:r>
              <a:rPr lang="en-US" dirty="0"/>
              <a:t>Performed to determine whether the test compound can affect gene mutation or cause chromosome or DNA damage.  Strains </a:t>
            </a:r>
            <a:r>
              <a:rPr lang="en-US" b="1" dirty="0"/>
              <a:t>Salmonella </a:t>
            </a:r>
            <a:r>
              <a:rPr lang="en-US" b="1" dirty="0" err="1"/>
              <a:t>typhimurium</a:t>
            </a:r>
            <a:r>
              <a:rPr lang="en-US" dirty="0"/>
              <a:t> are routinely used in assays to detect mutations.</a:t>
            </a:r>
          </a:p>
          <a:p>
            <a:pPr algn="just" rtl="0"/>
            <a:endParaRPr lang="ar-IQ" dirty="0"/>
          </a:p>
        </p:txBody>
      </p:sp>
    </p:spTree>
    <p:extLst>
      <p:ext uri="{BB962C8B-B14F-4D97-AF65-F5344CB8AC3E}">
        <p14:creationId xmlns:p14="http://schemas.microsoft.com/office/powerpoint/2010/main" val="2543974054"/>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1385887"/>
            <a:ext cx="6172200" cy="442913"/>
          </a:xfrm>
        </p:spPr>
        <p:txBody>
          <a:bodyPr>
            <a:normAutofit fontScale="90000"/>
          </a:bodyPr>
          <a:lstStyle/>
          <a:p>
            <a:pPr rtl="0"/>
            <a:r>
              <a:rPr lang="ar-IQ" sz="2025" b="1" dirty="0"/>
              <a:t/>
            </a:r>
            <a:br>
              <a:rPr lang="ar-IQ" sz="2025" b="1" dirty="0"/>
            </a:br>
            <a:r>
              <a:rPr lang="en-US" sz="2025" b="1" dirty="0"/>
              <a:t/>
            </a:r>
            <a:br>
              <a:rPr lang="en-US" sz="2025" b="1" dirty="0"/>
            </a:br>
            <a:endParaRPr lang="ar-IQ" dirty="0"/>
          </a:p>
        </p:txBody>
      </p:sp>
      <p:sp>
        <p:nvSpPr>
          <p:cNvPr id="4" name="Content Placeholder 3"/>
          <p:cNvSpPr>
            <a:spLocks noGrp="1"/>
          </p:cNvSpPr>
          <p:nvPr>
            <p:ph idx="4294967295"/>
          </p:nvPr>
        </p:nvSpPr>
        <p:spPr>
          <a:xfrm>
            <a:off x="378125" y="1143000"/>
            <a:ext cx="8210190" cy="4953000"/>
          </a:xfrm>
          <a:solidFill>
            <a:schemeClr val="bg1"/>
          </a:solidFill>
        </p:spPr>
        <p:txBody>
          <a:bodyPr>
            <a:noAutofit/>
          </a:bodyPr>
          <a:lstStyle/>
          <a:p>
            <a:pPr algn="just" rtl="0">
              <a:lnSpc>
                <a:spcPct val="120000"/>
              </a:lnSpc>
              <a:buFont typeface="Wingdings" pitchFamily="2" charset="2"/>
              <a:buChar char="v"/>
            </a:pPr>
            <a:r>
              <a:rPr lang="en-US" dirty="0" smtClean="0">
                <a:ln w="0"/>
                <a:solidFill>
                  <a:schemeClr val="tx1"/>
                </a:solidFill>
                <a:effectLst>
                  <a:outerShdw blurRad="38100" dist="19050" dir="2700000" algn="tl" rotWithShape="0">
                    <a:schemeClr val="dk1">
                      <a:alpha val="40000"/>
                    </a:schemeClr>
                  </a:outerShdw>
                </a:effectLst>
              </a:rPr>
              <a:t>As </a:t>
            </a:r>
            <a:r>
              <a:rPr lang="en-US" dirty="0">
                <a:ln w="0"/>
                <a:solidFill>
                  <a:schemeClr val="tx1"/>
                </a:solidFill>
                <a:effectLst>
                  <a:outerShdw blurRad="38100" dist="19050" dir="2700000" algn="tl" rotWithShape="0">
                    <a:schemeClr val="dk1">
                      <a:alpha val="40000"/>
                    </a:schemeClr>
                  </a:outerShdw>
                </a:effectLst>
              </a:rPr>
              <a:t>a promising compound is characterized for biological activity, it is also evaluated with regard to chemical and physical properties that have bearing on its ultimate and successful formulation into stable and effective pharmaceutical product. </a:t>
            </a:r>
            <a:endParaRPr lang="en-US" dirty="0" smtClean="0">
              <a:ln w="0"/>
              <a:solidFill>
                <a:schemeClr val="tx1"/>
              </a:solidFill>
              <a:effectLst>
                <a:outerShdw blurRad="38100" dist="19050" dir="2700000" algn="tl" rotWithShape="0">
                  <a:schemeClr val="dk1">
                    <a:alpha val="40000"/>
                  </a:schemeClr>
                </a:outerShdw>
              </a:effectLst>
            </a:endParaRPr>
          </a:p>
          <a:p>
            <a:pPr algn="just" rtl="0">
              <a:lnSpc>
                <a:spcPct val="120000"/>
              </a:lnSpc>
              <a:buFont typeface="Wingdings" pitchFamily="2" charset="2"/>
              <a:buChar char="v"/>
            </a:pPr>
            <a:r>
              <a:rPr lang="en-US" dirty="0" smtClean="0">
                <a:ln w="0"/>
                <a:solidFill>
                  <a:schemeClr val="tx1"/>
                </a:solidFill>
                <a:effectLst>
                  <a:outerShdw blurRad="38100" dist="19050" dir="2700000" algn="tl" rotWithShape="0">
                    <a:schemeClr val="dk1">
                      <a:alpha val="40000"/>
                    </a:schemeClr>
                  </a:outerShdw>
                </a:effectLst>
              </a:rPr>
              <a:t>This </a:t>
            </a:r>
            <a:r>
              <a:rPr lang="en-US" dirty="0">
                <a:ln w="0"/>
                <a:solidFill>
                  <a:schemeClr val="tx1"/>
                </a:solidFill>
                <a:effectLst>
                  <a:outerShdw blurRad="38100" dist="19050" dir="2700000" algn="tl" rotWithShape="0">
                    <a:schemeClr val="dk1">
                      <a:alpha val="40000"/>
                    </a:schemeClr>
                  </a:outerShdw>
                </a:effectLst>
              </a:rPr>
              <a:t>is the area of responsibility of pharmaceutical scientists and formulation pharmacists trained in pharmaceutics.</a:t>
            </a:r>
          </a:p>
          <a:p>
            <a:pPr marL="0" indent="0" algn="just" rtl="0">
              <a:lnSpc>
                <a:spcPct val="120000"/>
              </a:lnSpc>
              <a:buNone/>
            </a:pPr>
            <a:r>
              <a:rPr lang="en-US" sz="2000" b="1" dirty="0">
                <a:ln w="0"/>
                <a:solidFill>
                  <a:schemeClr val="accent1"/>
                </a:solidFill>
                <a:effectLst>
                  <a:outerShdw blurRad="38100" dist="25400" dir="5400000" algn="ctr" rotWithShape="0">
                    <a:srgbClr val="6E747A">
                      <a:alpha val="43000"/>
                    </a:srgbClr>
                  </a:outerShdw>
                </a:effectLst>
              </a:rPr>
              <a:t>Preformulation Studies</a:t>
            </a:r>
          </a:p>
          <a:p>
            <a:pPr algn="just">
              <a:lnSpc>
                <a:spcPct val="120000"/>
              </a:lnSpc>
            </a:pPr>
            <a:r>
              <a:rPr lang="en-US" dirty="0">
                <a:ln w="0"/>
                <a:solidFill>
                  <a:schemeClr val="tx1"/>
                </a:solidFill>
                <a:effectLst>
                  <a:outerShdw blurRad="38100" dist="19050" dir="2700000" algn="tl" rotWithShape="0">
                    <a:schemeClr val="dk1">
                      <a:alpha val="40000"/>
                    </a:schemeClr>
                  </a:outerShdw>
                </a:effectLst>
              </a:rPr>
              <a:t>Each drug substance has intrinsic chemical and physical characteristic that must be considered before the development of a pharmaceutical formulation. </a:t>
            </a:r>
            <a:endParaRPr lang="en-US" dirty="0" smtClean="0">
              <a:ln w="0"/>
              <a:solidFill>
                <a:schemeClr val="tx1"/>
              </a:solidFill>
              <a:effectLst>
                <a:outerShdw blurRad="38100" dist="19050" dir="2700000" algn="tl" rotWithShape="0">
                  <a:schemeClr val="dk1">
                    <a:alpha val="40000"/>
                  </a:schemeClr>
                </a:outerShdw>
              </a:effectLst>
            </a:endParaRPr>
          </a:p>
          <a:p>
            <a:pPr algn="just">
              <a:lnSpc>
                <a:spcPct val="120000"/>
              </a:lnSpc>
            </a:pPr>
            <a:r>
              <a:rPr lang="en-US" dirty="0" smtClean="0">
                <a:ln w="0"/>
                <a:solidFill>
                  <a:schemeClr val="tx1"/>
                </a:solidFill>
                <a:effectLst>
                  <a:outerShdw blurRad="38100" dist="19050" dir="2700000" algn="tl" rotWithShape="0">
                    <a:schemeClr val="dk1">
                      <a:alpha val="40000"/>
                    </a:schemeClr>
                  </a:outerShdw>
                </a:effectLst>
              </a:rPr>
              <a:t>Among </a:t>
            </a:r>
            <a:r>
              <a:rPr lang="en-US" dirty="0">
                <a:ln w="0"/>
                <a:solidFill>
                  <a:schemeClr val="tx1"/>
                </a:solidFill>
                <a:effectLst>
                  <a:outerShdw blurRad="38100" dist="19050" dir="2700000" algn="tl" rotWithShape="0">
                    <a:schemeClr val="dk1">
                      <a:alpha val="40000"/>
                    </a:schemeClr>
                  </a:outerShdw>
                </a:effectLst>
              </a:rPr>
              <a:t>these are the drug’s solubility, partition coefficient, dissolution rate, physical form, and stability</a:t>
            </a:r>
          </a:p>
          <a:p>
            <a:pPr algn="just">
              <a:lnSpc>
                <a:spcPct val="120000"/>
              </a:lnSpc>
            </a:pPr>
            <a:endParaRPr lang="ar-IQ" dirty="0">
              <a:ln w="0"/>
              <a:solidFill>
                <a:schemeClr val="tx1"/>
              </a:solidFill>
              <a:effectLst>
                <a:outerShdw blurRad="38100" dist="19050" dir="2700000" algn="tl" rotWithShape="0">
                  <a:schemeClr val="dk1">
                    <a:alpha val="40000"/>
                  </a:schemeClr>
                </a:outerShdw>
              </a:effectLst>
            </a:endParaRPr>
          </a:p>
        </p:txBody>
      </p:sp>
      <p:sp>
        <p:nvSpPr>
          <p:cNvPr id="5" name="Title 1"/>
          <p:cNvSpPr txBox="1">
            <a:spLocks/>
          </p:cNvSpPr>
          <p:nvPr/>
        </p:nvSpPr>
        <p:spPr>
          <a:xfrm>
            <a:off x="381000" y="152400"/>
            <a:ext cx="3733800" cy="609600"/>
          </a:xfrm>
          <a:prstGeom prst="rect">
            <a:avLst/>
          </a:prstGeom>
          <a:solidFill>
            <a:schemeClr val="accent1"/>
          </a:solidFill>
        </p:spPr>
        <p:txBody>
          <a:bodyP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dirty="0" err="1" smtClean="0">
                <a:ln w="0"/>
                <a:solidFill>
                  <a:schemeClr val="tx1"/>
                </a:solidFill>
                <a:effectLst>
                  <a:outerShdw blurRad="38100" dist="19050" dir="2700000" algn="tl" rotWithShape="0">
                    <a:schemeClr val="dk1">
                      <a:alpha val="40000"/>
                    </a:schemeClr>
                  </a:outerShdw>
                </a:effectLst>
              </a:rPr>
              <a:t>Preformulation</a:t>
            </a:r>
            <a:r>
              <a:rPr lang="en-US" sz="2400" dirty="0" smtClean="0">
                <a:ln w="0"/>
                <a:solidFill>
                  <a:schemeClr val="tx1"/>
                </a:solidFill>
                <a:effectLst>
                  <a:outerShdw blurRad="38100" dist="19050" dir="2700000" algn="tl" rotWithShape="0">
                    <a:schemeClr val="dk1">
                      <a:alpha val="40000"/>
                    </a:schemeClr>
                  </a:outerShdw>
                </a:effectLst>
              </a:rPr>
              <a:t> studies</a:t>
            </a:r>
            <a:br>
              <a:rPr lang="en-US" sz="2400" dirty="0" smtClean="0">
                <a:ln w="0"/>
                <a:solidFill>
                  <a:schemeClr val="tx1"/>
                </a:solidFill>
                <a:effectLst>
                  <a:outerShdw blurRad="38100" dist="19050" dir="2700000" algn="tl" rotWithShape="0">
                    <a:schemeClr val="dk1">
                      <a:alpha val="40000"/>
                    </a:schemeClr>
                  </a:outerShdw>
                </a:effectLst>
              </a:rPr>
            </a:br>
            <a:endParaRPr lang="ar-IQ"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48009621"/>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4"/>
          <p:cNvSpPr txBox="1">
            <a:spLocks noChangeArrowheads="1"/>
          </p:cNvSpPr>
          <p:nvPr/>
        </p:nvSpPr>
        <p:spPr bwMode="auto">
          <a:xfrm>
            <a:off x="533400" y="457200"/>
            <a:ext cx="8077200" cy="6093976"/>
          </a:xfrm>
          <a:prstGeom prst="rect">
            <a:avLst/>
          </a:prstGeom>
          <a:solidFill>
            <a:schemeClr val="bg1"/>
          </a:solidFill>
          <a:ln w="12700" cap="sq">
            <a:noFill/>
            <a:miter lim="800000"/>
            <a:headEnd type="none" w="sm" len="sm"/>
            <a:tailEnd type="none" w="sm" len="sm"/>
          </a:ln>
          <a:effectLst/>
        </p:spPr>
        <p:txBody>
          <a:bodyPr wrap="square">
            <a:spAutoFit/>
          </a:bodyPr>
          <a:lstStyle/>
          <a:p>
            <a:pPr algn="just"/>
            <a:r>
              <a:rPr lang="en-US" sz="2400" b="1" dirty="0">
                <a:solidFill>
                  <a:schemeClr val="accent2"/>
                </a:solidFill>
              </a:rPr>
              <a:t>Drug Solubility</a:t>
            </a:r>
          </a:p>
          <a:p>
            <a:pPr algn="just"/>
            <a:r>
              <a:rPr lang="en-US" dirty="0"/>
              <a:t>- A drug substance administered by any route must posses some aqueous solubility for systemic absorption and therapeutic response.</a:t>
            </a:r>
          </a:p>
          <a:p>
            <a:pPr algn="just">
              <a:buFontTx/>
              <a:buChar char="-"/>
            </a:pPr>
            <a:r>
              <a:rPr lang="en-US" dirty="0"/>
              <a:t>Poorly soluble compounds (example less than 10 mg/ml aqueous solubility) may exhibit incomplete, erratic, and or slow absorption and thus produce a minimal response at desired dosage.</a:t>
            </a:r>
          </a:p>
          <a:p>
            <a:pPr algn="just">
              <a:buFontTx/>
              <a:buChar char="-"/>
            </a:pPr>
            <a:r>
              <a:rPr lang="en-GB" dirty="0">
                <a:solidFill>
                  <a:schemeClr val="accent2"/>
                </a:solidFill>
              </a:rPr>
              <a:t>Increase aqueous solubility by:</a:t>
            </a:r>
          </a:p>
          <a:p>
            <a:pPr marL="342900" indent="-342900" algn="just">
              <a:buFont typeface="+mj-lt"/>
              <a:buAutoNum type="arabicPeriod"/>
            </a:pPr>
            <a:r>
              <a:rPr lang="en-GB" dirty="0">
                <a:solidFill>
                  <a:schemeClr val="accent2"/>
                </a:solidFill>
              </a:rPr>
              <a:t>Prepare more soluble compound, such as salt or esters, </a:t>
            </a:r>
          </a:p>
          <a:p>
            <a:pPr marL="342900" indent="-342900" algn="just">
              <a:buFont typeface="+mj-lt"/>
              <a:buAutoNum type="arabicPeriod"/>
            </a:pPr>
            <a:r>
              <a:rPr lang="en-GB" dirty="0">
                <a:solidFill>
                  <a:schemeClr val="accent2"/>
                </a:solidFill>
              </a:rPr>
              <a:t>By chemical complexation</a:t>
            </a:r>
          </a:p>
          <a:p>
            <a:pPr marL="342900" indent="-342900" algn="just">
              <a:buFont typeface="+mj-lt"/>
              <a:buAutoNum type="arabicPeriod"/>
            </a:pPr>
            <a:r>
              <a:rPr lang="en-GB" dirty="0">
                <a:solidFill>
                  <a:schemeClr val="accent2"/>
                </a:solidFill>
              </a:rPr>
              <a:t>By reducing particle </a:t>
            </a:r>
            <a:r>
              <a:rPr lang="en-GB" dirty="0" smtClean="0">
                <a:solidFill>
                  <a:schemeClr val="accent2"/>
                </a:solidFill>
              </a:rPr>
              <a:t>size</a:t>
            </a:r>
            <a:endParaRPr lang="en-GB" dirty="0">
              <a:solidFill>
                <a:schemeClr val="accent2"/>
              </a:solidFill>
            </a:endParaRPr>
          </a:p>
          <a:p>
            <a:pPr marL="342900" indent="-342900" algn="just"/>
            <a:endParaRPr lang="en-US" dirty="0"/>
          </a:p>
          <a:p>
            <a:pPr marL="342900" indent="-342900" algn="just"/>
            <a:r>
              <a:rPr lang="en-US" sz="2400" b="1" dirty="0">
                <a:solidFill>
                  <a:schemeClr val="accent2"/>
                </a:solidFill>
              </a:rPr>
              <a:t>Partition Coefficient</a:t>
            </a:r>
          </a:p>
          <a:p>
            <a:pPr marL="342900" indent="-342900" algn="just">
              <a:buFont typeface="Arial" pitchFamily="34" charset="0"/>
              <a:buChar char="•"/>
            </a:pPr>
            <a:r>
              <a:rPr lang="en-GB" dirty="0"/>
              <a:t>to produce a pharmacologic response, a drug molecule must cross biologic membrane of protein and lipid, which as lipophilic barrier to many drugs.</a:t>
            </a:r>
          </a:p>
          <a:p>
            <a:pPr marL="342900" indent="-342900" algn="just">
              <a:buFont typeface="Arial" pitchFamily="34" charset="0"/>
              <a:buChar char="•"/>
            </a:pPr>
            <a:r>
              <a:rPr lang="en-GB" dirty="0"/>
              <a:t>The ability of a drug to penetrate this barrier based on lipids solubility (lipophilic) versus aqueous phase (hydrophilic).</a:t>
            </a:r>
          </a:p>
          <a:p>
            <a:pPr marL="342900" indent="-342900" algn="just">
              <a:buFont typeface="Arial" pitchFamily="34" charset="0"/>
              <a:buChar char="•"/>
            </a:pPr>
            <a:r>
              <a:rPr lang="en-US" dirty="0"/>
              <a:t>Partition</a:t>
            </a:r>
            <a:r>
              <a:rPr lang="en-US" b="1" dirty="0"/>
              <a:t> </a:t>
            </a:r>
            <a:r>
              <a:rPr lang="en-US" dirty="0"/>
              <a:t>coefficient is measure of distribution in lipophilic-hydrophilic phase system and indicates its ability to penetrate biologic multiphase system.</a:t>
            </a:r>
          </a:p>
          <a:p>
            <a:pPr algn="just">
              <a:buFontTx/>
              <a:buChar char="-"/>
            </a:pPr>
            <a:endParaRPr lang="en-US" dirty="0"/>
          </a:p>
        </p:txBody>
      </p:sp>
    </p:spTree>
    <p:extLst>
      <p:ext uri="{BB962C8B-B14F-4D97-AF65-F5344CB8AC3E}">
        <p14:creationId xmlns:p14="http://schemas.microsoft.com/office/powerpoint/2010/main" val="1464235963"/>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4"/>
          <p:cNvSpPr txBox="1">
            <a:spLocks noChangeArrowheads="1"/>
          </p:cNvSpPr>
          <p:nvPr/>
        </p:nvSpPr>
        <p:spPr bwMode="auto">
          <a:xfrm>
            <a:off x="533400" y="762000"/>
            <a:ext cx="8118176" cy="5878532"/>
          </a:xfrm>
          <a:prstGeom prst="rect">
            <a:avLst/>
          </a:prstGeom>
          <a:solidFill>
            <a:schemeClr val="bg1"/>
          </a:solidFill>
          <a:ln w="12700" cap="sq">
            <a:noFill/>
            <a:miter lim="800000"/>
            <a:headEnd type="none" w="sm" len="sm"/>
            <a:tailEnd type="none" w="sm" len="sm"/>
          </a:ln>
          <a:effectLst/>
        </p:spPr>
        <p:txBody>
          <a:bodyPr wrap="square">
            <a:spAutoFit/>
          </a:bodyPr>
          <a:lstStyle/>
          <a:p>
            <a:pPr algn="just"/>
            <a:r>
              <a:rPr lang="en-US" sz="2800" dirty="0">
                <a:solidFill>
                  <a:schemeClr val="accent2"/>
                </a:solidFill>
              </a:rPr>
              <a:t>Dissolution Rate</a:t>
            </a:r>
          </a:p>
          <a:p>
            <a:pPr algn="just">
              <a:buFontTx/>
              <a:buChar char="-"/>
            </a:pPr>
            <a:r>
              <a:rPr lang="en-US" sz="2000" dirty="0"/>
              <a:t>Is the speed at which a drug substance dissolves in a medium. Dissolution constant, and partition coefficient, can provide indication of drug’s absorption potential</a:t>
            </a:r>
            <a:r>
              <a:rPr lang="en-US" sz="2000" dirty="0" smtClean="0"/>
              <a:t>.</a:t>
            </a:r>
          </a:p>
          <a:p>
            <a:pPr algn="just"/>
            <a:endParaRPr lang="en-US" sz="2000" dirty="0"/>
          </a:p>
          <a:p>
            <a:pPr algn="just">
              <a:buFontTx/>
              <a:buChar char="-"/>
            </a:pPr>
            <a:r>
              <a:rPr lang="en-GB" sz="2000" dirty="0"/>
              <a:t>For a chemical entity, its acid, base, or salt forms, as well as its physical form (e.g., particle size), may result in differences in dissolution rate. </a:t>
            </a:r>
          </a:p>
          <a:p>
            <a:pPr algn="just">
              <a:buFontTx/>
              <a:buChar char="-"/>
            </a:pPr>
            <a:endParaRPr lang="en-US" sz="2000" dirty="0"/>
          </a:p>
          <a:p>
            <a:pPr algn="just"/>
            <a:r>
              <a:rPr lang="en-US" sz="2800" dirty="0">
                <a:solidFill>
                  <a:schemeClr val="accent2"/>
                </a:solidFill>
              </a:rPr>
              <a:t>Physical Form</a:t>
            </a:r>
          </a:p>
          <a:p>
            <a:pPr algn="just">
              <a:buFontTx/>
              <a:buChar char="-"/>
            </a:pPr>
            <a:r>
              <a:rPr lang="en-US" sz="2000" dirty="0"/>
              <a:t>The crystal or amorphous forms and/ or the particle size of a powdered drug can affect the dissolution rate, thus the rate and extent of absorption, for a number of drugs. </a:t>
            </a:r>
            <a:endParaRPr lang="en-US" sz="2000" dirty="0" smtClean="0"/>
          </a:p>
          <a:p>
            <a:pPr algn="just"/>
            <a:endParaRPr lang="en-US" sz="2000" dirty="0"/>
          </a:p>
          <a:p>
            <a:pPr algn="just">
              <a:buFontTx/>
              <a:buChar char="-"/>
            </a:pPr>
            <a:r>
              <a:rPr lang="en-GB" sz="2000" dirty="0"/>
              <a:t>Reducing particle size increase surface area of poorly soluble drug and its dissolution rate in the gut is enhanced. </a:t>
            </a:r>
            <a:endParaRPr lang="en-US" sz="2000" dirty="0"/>
          </a:p>
          <a:p>
            <a:pPr>
              <a:buFontTx/>
              <a:buChar char="-"/>
            </a:pPr>
            <a:endParaRPr lang="en-GB" sz="2000" dirty="0"/>
          </a:p>
          <a:p>
            <a:pPr>
              <a:buFontTx/>
              <a:buChar char="-"/>
            </a:pPr>
            <a:endParaRPr lang="en-US" sz="2000" dirty="0"/>
          </a:p>
        </p:txBody>
      </p:sp>
    </p:spTree>
    <p:extLst>
      <p:ext uri="{BB962C8B-B14F-4D97-AF65-F5344CB8AC3E}">
        <p14:creationId xmlns:p14="http://schemas.microsoft.com/office/powerpoint/2010/main" val="2129333859"/>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6019800"/>
          </a:xfrm>
          <a:solidFill>
            <a:schemeClr val="bg1"/>
          </a:solidFill>
        </p:spPr>
        <p:txBody>
          <a:bodyPr>
            <a:noAutofit/>
          </a:bodyPr>
          <a:lstStyle/>
          <a:p>
            <a:pPr algn="just" rtl="0">
              <a:buNone/>
            </a:pPr>
            <a:r>
              <a:rPr lang="en-US" sz="2800" b="1" dirty="0">
                <a:solidFill>
                  <a:schemeClr val="accent2"/>
                </a:solidFill>
              </a:rPr>
              <a:t>Stability</a:t>
            </a:r>
          </a:p>
          <a:p>
            <a:pPr algn="just" rtl="0">
              <a:buFontTx/>
              <a:buChar char="-"/>
            </a:pPr>
            <a:r>
              <a:rPr lang="en-US" sz="2000" dirty="0">
                <a:solidFill>
                  <a:schemeClr val="tx1"/>
                </a:solidFill>
              </a:rPr>
              <a:t>The chemical and physical stability of a drug substance alone, and when combined with formulation components, is a critical to preparing a successful pharmaceutical product.</a:t>
            </a:r>
          </a:p>
          <a:p>
            <a:pPr algn="just" rtl="0">
              <a:buFontTx/>
              <a:buChar char="-"/>
            </a:pPr>
            <a:r>
              <a:rPr lang="en-US" sz="2000" dirty="0">
                <a:solidFill>
                  <a:schemeClr val="tx1"/>
                </a:solidFill>
              </a:rPr>
              <a:t> For drugs susceptible to </a:t>
            </a:r>
            <a:r>
              <a:rPr lang="en-US" sz="2000" b="1" dirty="0">
                <a:solidFill>
                  <a:schemeClr val="accent2"/>
                </a:solidFill>
              </a:rPr>
              <a:t>oxidative</a:t>
            </a:r>
            <a:r>
              <a:rPr lang="en-US" sz="2000" dirty="0">
                <a:solidFill>
                  <a:schemeClr val="tx1"/>
                </a:solidFill>
              </a:rPr>
              <a:t> decomposition, the addition of antioxidant stabilizing agents to the formulation may required to protect the potency. </a:t>
            </a:r>
          </a:p>
          <a:p>
            <a:pPr algn="just" rtl="0">
              <a:buFontTx/>
              <a:buChar char="-"/>
            </a:pPr>
            <a:r>
              <a:rPr lang="en-GB" sz="2000" dirty="0">
                <a:solidFill>
                  <a:schemeClr val="tx1"/>
                </a:solidFill>
              </a:rPr>
              <a:t>Drugs destroyed by </a:t>
            </a:r>
            <a:r>
              <a:rPr lang="en-GB" sz="2000" b="1" dirty="0">
                <a:solidFill>
                  <a:schemeClr val="accent2"/>
                </a:solidFill>
              </a:rPr>
              <a:t>hydrolysis</a:t>
            </a:r>
            <a:r>
              <a:rPr lang="en-GB" sz="2000" dirty="0">
                <a:solidFill>
                  <a:schemeClr val="tx1"/>
                </a:solidFill>
              </a:rPr>
              <a:t>, protection against moisture in formulation, processing, and packaging may be required to prevent decomposition.</a:t>
            </a:r>
          </a:p>
          <a:p>
            <a:pPr algn="just" rtl="0">
              <a:buFontTx/>
              <a:buChar char="-"/>
            </a:pPr>
            <a:r>
              <a:rPr lang="en-GB" sz="2000" dirty="0">
                <a:solidFill>
                  <a:schemeClr val="tx1"/>
                </a:solidFill>
              </a:rPr>
              <a:t>In every case, drug stability testing at various temperatures, conditions of relative humidity </a:t>
            </a:r>
            <a:r>
              <a:rPr lang="en-GB" sz="2000" b="1" dirty="0">
                <a:solidFill>
                  <a:schemeClr val="accent2"/>
                </a:solidFill>
              </a:rPr>
              <a:t>(RH)-as 40°C 75% RH/ 30°C 60% RH-durations</a:t>
            </a:r>
            <a:r>
              <a:rPr lang="en-GB" sz="2000" dirty="0">
                <a:solidFill>
                  <a:schemeClr val="tx1"/>
                </a:solidFill>
              </a:rPr>
              <a:t>, and environments of light, air, and packaging is essential in assessing drug and  drug product stability.</a:t>
            </a:r>
          </a:p>
          <a:p>
            <a:pPr algn="just" rtl="0">
              <a:buFontTx/>
              <a:buChar char="-"/>
            </a:pPr>
            <a:r>
              <a:rPr lang="en-GB" sz="2000" b="1" dirty="0">
                <a:solidFill>
                  <a:schemeClr val="tx1"/>
                </a:solidFill>
              </a:rPr>
              <a:t>Such information is vital in developing label instruction for use and storage. Assigning product expiration dating, and packaging and shipping.  </a:t>
            </a:r>
            <a:endParaRPr lang="en-US" sz="2000" b="1" dirty="0">
              <a:solidFill>
                <a:schemeClr val="tx1"/>
              </a:solidFill>
            </a:endParaRPr>
          </a:p>
          <a:p>
            <a:pPr algn="just" rtl="0"/>
            <a:endParaRPr lang="ar-IQ" sz="2000" dirty="0">
              <a:solidFill>
                <a:schemeClr val="tx1"/>
              </a:solidFill>
            </a:endParaRPr>
          </a:p>
        </p:txBody>
      </p:sp>
    </p:spTree>
    <p:extLst>
      <p:ext uri="{BB962C8B-B14F-4D97-AF65-F5344CB8AC3E}">
        <p14:creationId xmlns:p14="http://schemas.microsoft.com/office/powerpoint/2010/main" val="3351132933"/>
      </p:ext>
    </p:extLst>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4"/>
          <p:cNvSpPr txBox="1">
            <a:spLocks noChangeArrowheads="1"/>
          </p:cNvSpPr>
          <p:nvPr/>
        </p:nvSpPr>
        <p:spPr bwMode="auto">
          <a:xfrm>
            <a:off x="533400" y="685800"/>
            <a:ext cx="8001000" cy="5909310"/>
          </a:xfrm>
          <a:prstGeom prst="rect">
            <a:avLst/>
          </a:prstGeom>
          <a:solidFill>
            <a:schemeClr val="bg1"/>
          </a:solidFill>
          <a:ln w="12700" cap="sq">
            <a:noFill/>
            <a:miter lim="800000"/>
            <a:headEnd type="none" w="sm" len="sm"/>
            <a:tailEnd type="none" w="sm" len="sm"/>
          </a:ln>
          <a:effectLst/>
        </p:spPr>
        <p:txBody>
          <a:bodyPr wrap="square">
            <a:spAutoFit/>
          </a:bodyPr>
          <a:lstStyle/>
          <a:p>
            <a:pPr algn="just"/>
            <a:r>
              <a:rPr lang="en-US" b="1" dirty="0">
                <a:solidFill>
                  <a:srgbClr val="FF0000"/>
                </a:solidFill>
              </a:rPr>
              <a:t>Initial Product Formulation and Clinical Trial Materials</a:t>
            </a:r>
          </a:p>
          <a:p>
            <a:pPr algn="just"/>
            <a:endParaRPr lang="en-US" b="1" dirty="0"/>
          </a:p>
          <a:p>
            <a:pPr algn="just"/>
            <a:r>
              <a:rPr lang="en-US" dirty="0"/>
              <a:t>- Prepared for Phase 1 and Phase 2 for clinical trials</a:t>
            </a:r>
          </a:p>
          <a:p>
            <a:pPr algn="just"/>
            <a:endParaRPr lang="en-US" dirty="0"/>
          </a:p>
          <a:p>
            <a:pPr algn="just">
              <a:buFontTx/>
              <a:buChar char="-"/>
            </a:pPr>
            <a:r>
              <a:rPr lang="en-US" dirty="0"/>
              <a:t>During Phase 1 studies, for orally administered drugs, capsules are employed containing the active ingredient alone, without pharmaceutical excipients. </a:t>
            </a:r>
            <a:r>
              <a:rPr lang="en-GB" dirty="0"/>
              <a:t>Excipient included in the formulation for Phase 2</a:t>
            </a:r>
            <a:r>
              <a:rPr lang="en-US" dirty="0"/>
              <a:t>.</a:t>
            </a:r>
          </a:p>
          <a:p>
            <a:pPr algn="just"/>
            <a:endParaRPr lang="en-US" dirty="0"/>
          </a:p>
          <a:p>
            <a:pPr algn="just">
              <a:buFontTx/>
              <a:buChar char="-"/>
            </a:pPr>
            <a:r>
              <a:rPr lang="en-GB" dirty="0"/>
              <a:t>Studies drug’s ADME undertaken.</a:t>
            </a:r>
            <a:endParaRPr lang="en-US" dirty="0"/>
          </a:p>
          <a:p>
            <a:pPr algn="just">
              <a:buFontTx/>
              <a:buChar char="-"/>
            </a:pPr>
            <a:endParaRPr lang="en-GB" dirty="0"/>
          </a:p>
          <a:p>
            <a:pPr algn="just">
              <a:buFontTx/>
              <a:buChar char="-"/>
            </a:pPr>
            <a:r>
              <a:rPr lang="en-US" dirty="0"/>
              <a:t>During Phase 2, the final dosage form is selected and developed for Phase 3 trials; this is the formulation that is submitted to the FDA for marketing approval</a:t>
            </a:r>
          </a:p>
          <a:p>
            <a:pPr algn="just"/>
            <a:endParaRPr lang="en-US" dirty="0"/>
          </a:p>
          <a:p>
            <a:pPr algn="just"/>
            <a:r>
              <a:rPr lang="en-US" b="1" dirty="0">
                <a:solidFill>
                  <a:srgbClr val="FF0000"/>
                </a:solidFill>
              </a:rPr>
              <a:t>Clinical Supplies or Clinical Trial Materials</a:t>
            </a:r>
            <a:r>
              <a:rPr lang="en-US" b="1" dirty="0"/>
              <a:t>: </a:t>
            </a:r>
          </a:p>
          <a:p>
            <a:pPr algn="just"/>
            <a:r>
              <a:rPr lang="en-US" dirty="0"/>
              <a:t>Comprise all dosage formulations used in the clinical evaluation of a new drug. This includes the proposed new drug, placebos (inert substances for controlled studies) and drug products against which the new drug is to be compared (compactor drugs or drug products).</a:t>
            </a:r>
          </a:p>
          <a:p>
            <a:pPr algn="just">
              <a:buFontTx/>
              <a:buChar char="-"/>
            </a:pPr>
            <a:endParaRPr lang="en-US" dirty="0"/>
          </a:p>
          <a:p>
            <a:pPr algn="just">
              <a:buFontTx/>
              <a:buChar char="-"/>
            </a:pPr>
            <a:endParaRPr lang="en-US" dirty="0"/>
          </a:p>
        </p:txBody>
      </p:sp>
    </p:spTree>
    <p:extLst>
      <p:ext uri="{BB962C8B-B14F-4D97-AF65-F5344CB8AC3E}">
        <p14:creationId xmlns:p14="http://schemas.microsoft.com/office/powerpoint/2010/main" val="1942663678"/>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304800"/>
            <a:ext cx="8305800" cy="6019800"/>
          </a:xfrm>
          <a:solidFill>
            <a:schemeClr val="bg1"/>
          </a:solidFill>
        </p:spPr>
        <p:txBody>
          <a:bodyPr>
            <a:noAutofit/>
          </a:bodyPr>
          <a:lstStyle/>
          <a:p>
            <a:pPr marL="0" indent="0" algn="just">
              <a:buNone/>
            </a:pPr>
            <a:r>
              <a:rPr lang="en-US" sz="2400" b="1" dirty="0">
                <a:solidFill>
                  <a:schemeClr val="accent2"/>
                </a:solidFill>
                <a:latin typeface="Arial" panose="020B0604020202020204" pitchFamily="34" charset="0"/>
                <a:cs typeface="Arial" panose="020B0604020202020204" pitchFamily="34" charset="0"/>
              </a:rPr>
              <a:t>Drug effect in a population sample</a:t>
            </a:r>
            <a:r>
              <a:rPr lang="en-US" sz="2400" b="1" dirty="0" smtClean="0">
                <a:solidFill>
                  <a:schemeClr val="accent2"/>
                </a:solidFill>
                <a:latin typeface="Arial" panose="020B0604020202020204" pitchFamily="34" charset="0"/>
                <a:cs typeface="Arial" panose="020B0604020202020204" pitchFamily="34" charset="0"/>
              </a:rPr>
              <a:t>.</a:t>
            </a:r>
          </a:p>
          <a:p>
            <a:pPr marL="0" indent="0" algn="just">
              <a:buNone/>
            </a:pPr>
            <a:endParaRPr lang="ar-IQ" sz="2400" b="1" dirty="0" smtClean="0">
              <a:solidFill>
                <a:schemeClr val="accent2"/>
              </a:solidFill>
              <a:latin typeface="Arial" panose="020B0604020202020204" pitchFamily="34" charset="0"/>
              <a:cs typeface="Arial" panose="020B0604020202020204" pitchFamily="34" charset="0"/>
            </a:endParaRPr>
          </a:p>
          <a:p>
            <a:pPr marL="0" indent="0" algn="just">
              <a:buNone/>
            </a:pPr>
            <a:r>
              <a:rPr lang="en-US" sz="2000" b="1" dirty="0" smtClean="0">
                <a:solidFill>
                  <a:srgbClr val="C00000"/>
                </a:solidFill>
                <a:latin typeface="Arial" panose="020B0604020202020204" pitchFamily="34" charset="0"/>
                <a:cs typeface="Arial" panose="020B0604020202020204" pitchFamily="34" charset="0"/>
              </a:rPr>
              <a:t> </a:t>
            </a:r>
            <a:r>
              <a:rPr lang="en-US" sz="2000" dirty="0">
                <a:solidFill>
                  <a:schemeClr val="tx1"/>
                </a:solidFill>
                <a:latin typeface="Arial" panose="020B0604020202020204" pitchFamily="34" charset="0"/>
                <a:cs typeface="Arial" panose="020B0604020202020204" pitchFamily="34" charset="0"/>
              </a:rPr>
              <a:t>Certain drugs may produce more than one effect, depending on dose. For example, </a:t>
            </a:r>
            <a:r>
              <a:rPr lang="en-US" sz="2000" b="1" dirty="0">
                <a:solidFill>
                  <a:schemeClr val="tx1"/>
                </a:solidFill>
                <a:latin typeface="Arial" panose="020B0604020202020204" pitchFamily="34" charset="0"/>
                <a:cs typeface="Arial" panose="020B0604020202020204" pitchFamily="34" charset="0"/>
              </a:rPr>
              <a:t>a </a:t>
            </a:r>
            <a:r>
              <a:rPr lang="en-US" sz="2000" b="1" u="sng" dirty="0">
                <a:solidFill>
                  <a:schemeClr val="tx1"/>
                </a:solidFill>
                <a:latin typeface="Arial" panose="020B0604020202020204" pitchFamily="34" charset="0"/>
                <a:cs typeface="Arial" panose="020B0604020202020204" pitchFamily="34" charset="0"/>
              </a:rPr>
              <a:t>low</a:t>
            </a:r>
            <a:r>
              <a:rPr lang="en-US" sz="2000" b="1" dirty="0">
                <a:solidFill>
                  <a:schemeClr val="tx1"/>
                </a:solidFill>
                <a:latin typeface="Arial" panose="020B0604020202020204" pitchFamily="34" charset="0"/>
                <a:cs typeface="Arial" panose="020B0604020202020204" pitchFamily="34" charset="0"/>
              </a:rPr>
              <a:t> dose </a:t>
            </a:r>
            <a:r>
              <a:rPr lang="en-US" sz="2000" dirty="0">
                <a:solidFill>
                  <a:schemeClr val="tx1"/>
                </a:solidFill>
                <a:latin typeface="Arial" panose="020B0604020202020204" pitchFamily="34" charset="0"/>
                <a:cs typeface="Arial" panose="020B0604020202020204" pitchFamily="34" charset="0"/>
              </a:rPr>
              <a:t>of barbiturate produces</a:t>
            </a:r>
            <a:r>
              <a:rPr lang="en-US" sz="2000" b="1" dirty="0">
                <a:solidFill>
                  <a:schemeClr val="tx1"/>
                </a:solidFill>
                <a:latin typeface="Arial" panose="020B0604020202020204" pitchFamily="34" charset="0"/>
                <a:cs typeface="Arial" panose="020B0604020202020204" pitchFamily="34" charset="0"/>
              </a:rPr>
              <a:t> </a:t>
            </a:r>
            <a:r>
              <a:rPr lang="en-US" sz="2000" b="1" u="sng" dirty="0">
                <a:solidFill>
                  <a:schemeClr val="tx1"/>
                </a:solidFill>
                <a:latin typeface="Arial" panose="020B0604020202020204" pitchFamily="34" charset="0"/>
                <a:cs typeface="Arial" panose="020B0604020202020204" pitchFamily="34" charset="0"/>
              </a:rPr>
              <a:t>sedation</a:t>
            </a:r>
            <a:r>
              <a:rPr lang="en-US" sz="2000" b="1" dirty="0">
                <a:solidFill>
                  <a:schemeClr val="tx1"/>
                </a:solidFill>
                <a:latin typeface="Arial" panose="020B0604020202020204" pitchFamily="34" charset="0"/>
                <a:cs typeface="Arial" panose="020B0604020202020204" pitchFamily="34" charset="0"/>
              </a:rPr>
              <a:t>, whereas a </a:t>
            </a:r>
            <a:r>
              <a:rPr lang="en-US" sz="2000" b="1" u="sng" dirty="0">
                <a:solidFill>
                  <a:schemeClr val="tx1"/>
                </a:solidFill>
                <a:latin typeface="Arial" panose="020B0604020202020204" pitchFamily="34" charset="0"/>
                <a:cs typeface="Arial" panose="020B0604020202020204" pitchFamily="34" charset="0"/>
              </a:rPr>
              <a:t>larger dose </a:t>
            </a:r>
            <a:r>
              <a:rPr lang="en-US" sz="2000" b="1" dirty="0">
                <a:solidFill>
                  <a:schemeClr val="tx1"/>
                </a:solidFill>
                <a:latin typeface="Arial" panose="020B0604020202020204" pitchFamily="34" charset="0"/>
                <a:cs typeface="Arial" panose="020B0604020202020204" pitchFamily="34" charset="0"/>
              </a:rPr>
              <a:t>produces </a:t>
            </a:r>
            <a:r>
              <a:rPr lang="en-US" sz="2000" b="1" u="sng" dirty="0">
                <a:solidFill>
                  <a:schemeClr val="tx1"/>
                </a:solidFill>
                <a:latin typeface="Arial" panose="020B0604020202020204" pitchFamily="34" charset="0"/>
                <a:cs typeface="Arial" panose="020B0604020202020204" pitchFamily="34" charset="0"/>
              </a:rPr>
              <a:t>hypnotic </a:t>
            </a:r>
            <a:r>
              <a:rPr lang="en-US" sz="2000" b="1" dirty="0">
                <a:solidFill>
                  <a:schemeClr val="tx1"/>
                </a:solidFill>
                <a:latin typeface="Arial" panose="020B0604020202020204" pitchFamily="34" charset="0"/>
                <a:cs typeface="Arial" panose="020B0604020202020204" pitchFamily="34" charset="0"/>
              </a:rPr>
              <a:t>effects.</a:t>
            </a:r>
            <a:r>
              <a:rPr lang="en-US" sz="2000" dirty="0">
                <a:solidFill>
                  <a:schemeClr val="tx1"/>
                </a:solidFill>
                <a:latin typeface="Arial" panose="020B0604020202020204" pitchFamily="34" charset="0"/>
                <a:cs typeface="Arial" panose="020B0604020202020204" pitchFamily="34" charset="0"/>
              </a:rPr>
              <a:t> </a:t>
            </a:r>
          </a:p>
          <a:p>
            <a:pPr marL="0" indent="0" algn="just">
              <a:buNone/>
            </a:pPr>
            <a:r>
              <a:rPr lang="en-US" sz="2000" dirty="0">
                <a:solidFill>
                  <a:schemeClr val="tx1"/>
                </a:solidFill>
                <a:latin typeface="Arial" panose="020B0604020202020204" pitchFamily="34" charset="0"/>
                <a:cs typeface="Arial" panose="020B0604020202020204" pitchFamily="34" charset="0"/>
              </a:rPr>
              <a:t>Some factors of patients considered in determining a drug’s dose in clinical investigations and in medical practice include the following:</a:t>
            </a:r>
          </a:p>
          <a:p>
            <a:pPr marL="0" indent="0" algn="just">
              <a:buNone/>
            </a:pPr>
            <a:r>
              <a:rPr lang="en-US" sz="2000" b="1" dirty="0">
                <a:solidFill>
                  <a:schemeClr val="accent2"/>
                </a:solidFill>
                <a:latin typeface="Arial" panose="020B0604020202020204" pitchFamily="34" charset="0"/>
                <a:cs typeface="Arial" panose="020B0604020202020204" pitchFamily="34" charset="0"/>
              </a:rPr>
              <a:t>1.  Age</a:t>
            </a:r>
            <a:r>
              <a:rPr lang="ar-IQ" sz="2000" b="1" dirty="0">
                <a:solidFill>
                  <a:schemeClr val="accent2"/>
                </a:solidFill>
                <a:latin typeface="Arial" panose="020B0604020202020204" pitchFamily="34" charset="0"/>
                <a:cs typeface="Arial" panose="020B0604020202020204" pitchFamily="34" charset="0"/>
              </a:rPr>
              <a:t>:</a:t>
            </a:r>
            <a:r>
              <a:rPr lang="en-GB" sz="2000" b="1" dirty="0">
                <a:solidFill>
                  <a:schemeClr val="accent2"/>
                </a:solidFill>
                <a:latin typeface="Arial" panose="020B0604020202020204" pitchFamily="34" charset="0"/>
                <a:cs typeface="Arial" panose="020B0604020202020204" pitchFamily="34" charset="0"/>
              </a:rPr>
              <a:t> </a:t>
            </a:r>
          </a:p>
          <a:p>
            <a:pPr algn="just"/>
            <a:r>
              <a:rPr lang="en-GB" sz="2000" b="1" dirty="0" err="1" smtClean="0">
                <a:solidFill>
                  <a:schemeClr val="tx1"/>
                </a:solidFill>
                <a:latin typeface="Arial" panose="020B0604020202020204" pitchFamily="34" charset="0"/>
                <a:cs typeface="Arial" panose="020B0604020202020204" pitchFamily="34" charset="0"/>
              </a:rPr>
              <a:t>Newborns</a:t>
            </a:r>
            <a:r>
              <a:rPr lang="en-GB" sz="2000" dirty="0" smtClean="0">
                <a:solidFill>
                  <a:schemeClr val="tx1"/>
                </a:solidFill>
                <a:latin typeface="Arial" panose="020B0604020202020204" pitchFamily="34" charset="0"/>
                <a:cs typeface="Arial" panose="020B0604020202020204" pitchFamily="34" charset="0"/>
              </a:rPr>
              <a:t> </a:t>
            </a:r>
            <a:r>
              <a:rPr lang="en-GB" sz="2000" dirty="0">
                <a:solidFill>
                  <a:schemeClr val="tx1"/>
                </a:solidFill>
                <a:latin typeface="Arial" panose="020B0604020202020204" pitchFamily="34" charset="0"/>
                <a:cs typeface="Arial" panose="020B0604020202020204" pitchFamily="34" charset="0"/>
              </a:rPr>
              <a:t>and those born prematurely, have immature hepatic and renal function, the means by which drugs are normally inactivated and eliminated from the body. </a:t>
            </a:r>
            <a:endParaRPr lang="en-GB" sz="2000" dirty="0" smtClean="0">
              <a:solidFill>
                <a:schemeClr val="tx1"/>
              </a:solidFill>
              <a:latin typeface="Arial" panose="020B0604020202020204" pitchFamily="34" charset="0"/>
              <a:cs typeface="Arial" panose="020B0604020202020204" pitchFamily="34" charset="0"/>
            </a:endParaRPr>
          </a:p>
          <a:p>
            <a:pPr algn="just"/>
            <a:r>
              <a:rPr lang="en-US" sz="2000" dirty="0" smtClean="0">
                <a:solidFill>
                  <a:schemeClr val="tx1"/>
                </a:solidFill>
                <a:latin typeface="Arial" panose="020B0604020202020204" pitchFamily="34" charset="0"/>
                <a:cs typeface="Arial" panose="020B0604020202020204" pitchFamily="34" charset="0"/>
              </a:rPr>
              <a:t>In those cases dose based on </a:t>
            </a:r>
            <a:r>
              <a:rPr lang="en-US" sz="2000" dirty="0" smtClean="0">
                <a:solidFill>
                  <a:schemeClr val="tx1"/>
                </a:solidFill>
                <a:latin typeface="Arial" panose="020B0604020202020204" pitchFamily="34" charset="0"/>
                <a:cs typeface="Arial" panose="020B0604020202020204" pitchFamily="34" charset="0"/>
              </a:rPr>
              <a:t>age </a:t>
            </a:r>
            <a:r>
              <a:rPr lang="en-US" sz="2000" dirty="0">
                <a:solidFill>
                  <a:schemeClr val="tx1"/>
                </a:solidFill>
                <a:latin typeface="Arial" panose="020B0604020202020204" pitchFamily="34" charset="0"/>
                <a:cs typeface="Arial" panose="020B0604020202020204" pitchFamily="34" charset="0"/>
              </a:rPr>
              <a:t>or </a:t>
            </a:r>
            <a:r>
              <a:rPr lang="en-US" sz="2000" dirty="0" smtClean="0">
                <a:solidFill>
                  <a:schemeClr val="tx1"/>
                </a:solidFill>
                <a:latin typeface="Arial" panose="020B0604020202020204" pitchFamily="34" charset="0"/>
                <a:cs typeface="Arial" panose="020B0604020202020204" pitchFamily="34" charset="0"/>
              </a:rPr>
              <a:t>weight. However, it </a:t>
            </a:r>
            <a:r>
              <a:rPr lang="en-US" sz="2000" dirty="0">
                <a:solidFill>
                  <a:schemeClr val="tx1"/>
                </a:solidFill>
                <a:latin typeface="Arial" panose="020B0604020202020204" pitchFamily="34" charset="0"/>
                <a:cs typeface="Arial" panose="020B0604020202020204" pitchFamily="34" charset="0"/>
              </a:rPr>
              <a:t>is not enough in determine pediatric </a:t>
            </a:r>
            <a:r>
              <a:rPr lang="en-US" sz="2000" dirty="0" smtClean="0">
                <a:solidFill>
                  <a:schemeClr val="tx1"/>
                </a:solidFill>
                <a:latin typeface="Arial" panose="020B0604020202020204" pitchFamily="34" charset="0"/>
                <a:cs typeface="Arial" panose="020B0604020202020204" pitchFamily="34" charset="0"/>
              </a:rPr>
              <a:t>dose</a:t>
            </a:r>
            <a:r>
              <a:rPr lang="en-US" sz="2000" dirty="0">
                <a:solidFill>
                  <a:schemeClr val="tx1"/>
                </a:solidFill>
                <a:latin typeface="Arial" panose="020B0604020202020204" pitchFamily="34" charset="0"/>
                <a:cs typeface="Arial" panose="020B0604020202020204" pitchFamily="34" charset="0"/>
              </a:rPr>
              <a:t> </a:t>
            </a:r>
            <a:r>
              <a:rPr lang="en-US" sz="2000" dirty="0" smtClean="0">
                <a:solidFill>
                  <a:schemeClr val="tx1"/>
                </a:solidFill>
                <a:latin typeface="Arial" panose="020B0604020202020204" pitchFamily="34" charset="0"/>
                <a:cs typeface="Arial" panose="020B0604020202020204" pitchFamily="34" charset="0"/>
              </a:rPr>
              <a:t>so </a:t>
            </a:r>
            <a:r>
              <a:rPr lang="en-US" sz="2000" dirty="0" smtClean="0">
                <a:solidFill>
                  <a:schemeClr val="tx1"/>
                </a:solidFill>
                <a:latin typeface="Arial" panose="020B0604020202020204" pitchFamily="34" charset="0"/>
                <a:cs typeface="Arial" panose="020B0604020202020204" pitchFamily="34" charset="0"/>
              </a:rPr>
              <a:t>many </a:t>
            </a:r>
            <a:r>
              <a:rPr lang="en-US" sz="2000" dirty="0">
                <a:solidFill>
                  <a:schemeClr val="tx1"/>
                </a:solidFill>
                <a:latin typeface="Arial" panose="020B0604020202020204" pitchFamily="34" charset="0"/>
                <a:cs typeface="Arial" panose="020B0604020202020204" pitchFamily="34" charset="0"/>
              </a:rPr>
              <a:t>pediatric doses based on body weight or body surface area (BSA</a:t>
            </a:r>
            <a:r>
              <a:rPr lang="en-US" sz="2000" dirty="0" smtClean="0">
                <a:solidFill>
                  <a:schemeClr val="tx1"/>
                </a:solidFill>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pPr marL="0" indent="0" algn="just">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032969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p:cNvSpPr>
            <a:spLocks noChangeArrowheads="1"/>
          </p:cNvSpPr>
          <p:nvPr/>
        </p:nvSpPr>
        <p:spPr bwMode="auto">
          <a:xfrm>
            <a:off x="838200" y="914400"/>
            <a:ext cx="2438400" cy="1143000"/>
          </a:xfrm>
          <a:prstGeom prst="rect">
            <a:avLst/>
          </a:prstGeom>
          <a:noFill/>
          <a:ln w="12700" cap="sq">
            <a:solidFill>
              <a:schemeClr val="tx1"/>
            </a:solidFill>
            <a:miter lim="800000"/>
            <a:headEnd type="none" w="sm" len="sm"/>
            <a:tailEnd type="none" w="sm" len="sm"/>
          </a:ln>
          <a:effectLst/>
        </p:spPr>
        <p:txBody>
          <a:bodyPr wrap="none" anchor="ctr"/>
          <a:lstStyle/>
          <a:p>
            <a:r>
              <a:rPr lang="en-US" sz="1800" b="1" dirty="0">
                <a:latin typeface="+mn-lt"/>
              </a:rPr>
              <a:t>CLINICAL TRIALS</a:t>
            </a:r>
          </a:p>
          <a:p>
            <a:pPr algn="ctr">
              <a:buFontTx/>
              <a:buChar char="•"/>
            </a:pPr>
            <a:r>
              <a:rPr lang="en-US" sz="1800" dirty="0">
                <a:latin typeface="+mn-lt"/>
              </a:rPr>
              <a:t> Phase I</a:t>
            </a:r>
          </a:p>
          <a:p>
            <a:pPr algn="ctr">
              <a:buFontTx/>
              <a:buChar char="•"/>
            </a:pPr>
            <a:r>
              <a:rPr lang="en-US" sz="1800" dirty="0">
                <a:latin typeface="+mn-lt"/>
              </a:rPr>
              <a:t> Phase II</a:t>
            </a:r>
          </a:p>
          <a:p>
            <a:pPr algn="ctr">
              <a:buFontTx/>
              <a:buChar char="•"/>
            </a:pPr>
            <a:r>
              <a:rPr lang="en-US" sz="1800" dirty="0">
                <a:latin typeface="+mn-lt"/>
              </a:rPr>
              <a:t> Phase III</a:t>
            </a:r>
            <a:endParaRPr lang="en-US" sz="2000" dirty="0">
              <a:latin typeface="+mn-lt"/>
            </a:endParaRPr>
          </a:p>
        </p:txBody>
      </p:sp>
      <p:sp>
        <p:nvSpPr>
          <p:cNvPr id="6147" name="Rectangle 7"/>
          <p:cNvSpPr>
            <a:spLocks noChangeArrowheads="1"/>
          </p:cNvSpPr>
          <p:nvPr/>
        </p:nvSpPr>
        <p:spPr bwMode="auto">
          <a:xfrm>
            <a:off x="3733800" y="914400"/>
            <a:ext cx="4648200" cy="1447800"/>
          </a:xfrm>
          <a:prstGeom prst="rect">
            <a:avLst/>
          </a:prstGeom>
          <a:noFill/>
          <a:ln w="12700" cap="sq">
            <a:solidFill>
              <a:schemeClr val="tx1"/>
            </a:solidFill>
            <a:miter lim="800000"/>
            <a:headEnd type="none" w="sm" len="sm"/>
            <a:tailEnd type="none" w="sm" len="sm"/>
          </a:ln>
          <a:effectLst/>
        </p:spPr>
        <p:txBody>
          <a:bodyPr wrap="none" anchor="ctr"/>
          <a:lstStyle/>
          <a:p>
            <a:r>
              <a:rPr lang="en-US" sz="1800" b="1" dirty="0">
                <a:latin typeface="+mn-lt"/>
              </a:rPr>
              <a:t>PRECLINICAL STUDIES (Continued) plus:</a:t>
            </a:r>
          </a:p>
          <a:p>
            <a:pPr>
              <a:buFontTx/>
              <a:buChar char="•"/>
            </a:pPr>
            <a:r>
              <a:rPr lang="en-US" sz="1800" dirty="0">
                <a:latin typeface="+mn-lt"/>
              </a:rPr>
              <a:t> Long term animal toxicity</a:t>
            </a:r>
          </a:p>
          <a:p>
            <a:pPr>
              <a:buFontTx/>
              <a:buChar char="•"/>
            </a:pPr>
            <a:r>
              <a:rPr lang="en-US" sz="1800" dirty="0">
                <a:latin typeface="+mn-lt"/>
              </a:rPr>
              <a:t> Product formulation</a:t>
            </a:r>
          </a:p>
          <a:p>
            <a:pPr>
              <a:buFontTx/>
              <a:buChar char="•"/>
            </a:pPr>
            <a:r>
              <a:rPr lang="en-US" sz="1800" dirty="0">
                <a:latin typeface="+mn-lt"/>
              </a:rPr>
              <a:t> Manufacturing and controls</a:t>
            </a:r>
          </a:p>
          <a:p>
            <a:pPr>
              <a:buFontTx/>
              <a:buChar char="•"/>
            </a:pPr>
            <a:r>
              <a:rPr lang="en-US" sz="1800" dirty="0">
                <a:latin typeface="+mn-lt"/>
              </a:rPr>
              <a:t> Package and label design</a:t>
            </a:r>
          </a:p>
        </p:txBody>
      </p:sp>
      <p:sp>
        <p:nvSpPr>
          <p:cNvPr id="4" name="Rectangle 3"/>
          <p:cNvSpPr/>
          <p:nvPr/>
        </p:nvSpPr>
        <p:spPr>
          <a:xfrm>
            <a:off x="1752600" y="2819400"/>
            <a:ext cx="4572000" cy="150810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spcBef>
                <a:spcPts val="0"/>
              </a:spcBef>
            </a:pPr>
            <a:r>
              <a:rPr lang="en-US" sz="1800" b="1" dirty="0"/>
              <a:t>NEW DRUG APPLICATION (NDA)</a:t>
            </a:r>
          </a:p>
          <a:p>
            <a:pPr>
              <a:spcBef>
                <a:spcPts val="0"/>
              </a:spcBef>
              <a:buFontTx/>
              <a:buChar char="•"/>
            </a:pPr>
            <a:r>
              <a:rPr lang="en-US" sz="1800" dirty="0"/>
              <a:t> Submission</a:t>
            </a:r>
          </a:p>
          <a:p>
            <a:pPr>
              <a:spcBef>
                <a:spcPts val="0"/>
              </a:spcBef>
              <a:buFontTx/>
              <a:buChar char="•"/>
            </a:pPr>
            <a:r>
              <a:rPr lang="en-US" sz="1800" dirty="0"/>
              <a:t> FDA Review</a:t>
            </a:r>
          </a:p>
          <a:p>
            <a:pPr>
              <a:spcBef>
                <a:spcPts val="0"/>
              </a:spcBef>
              <a:buFontTx/>
              <a:buChar char="•"/>
            </a:pPr>
            <a:r>
              <a:rPr lang="en-US" sz="1800" dirty="0"/>
              <a:t> Pre-approval Plant inspection</a:t>
            </a:r>
          </a:p>
          <a:p>
            <a:pPr>
              <a:spcBef>
                <a:spcPts val="0"/>
              </a:spcBef>
              <a:buFontTx/>
              <a:buChar char="•"/>
            </a:pPr>
            <a:r>
              <a:rPr lang="en-US" sz="2000" dirty="0"/>
              <a:t> FDA action</a:t>
            </a:r>
          </a:p>
        </p:txBody>
      </p:sp>
      <p:cxnSp>
        <p:nvCxnSpPr>
          <p:cNvPr id="6" name="Straight Connector 5"/>
          <p:cNvCxnSpPr/>
          <p:nvPr/>
        </p:nvCxnSpPr>
        <p:spPr>
          <a:xfrm>
            <a:off x="2057400" y="2057400"/>
            <a:ext cx="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057400" y="2590800"/>
            <a:ext cx="3962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019800" y="2362200"/>
            <a:ext cx="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038600" y="2590800"/>
            <a:ext cx="0" cy="228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114800" y="5029200"/>
            <a:ext cx="0"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362200" y="7620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362200" y="685800"/>
            <a:ext cx="3581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019800" y="762000"/>
            <a:ext cx="0" cy="228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1" name="Text Box 2"/>
          <p:cNvSpPr txBox="1">
            <a:spLocks noChangeArrowheads="1"/>
          </p:cNvSpPr>
          <p:nvPr/>
        </p:nvSpPr>
        <p:spPr bwMode="auto">
          <a:xfrm>
            <a:off x="1295400" y="4572000"/>
            <a:ext cx="6781800" cy="2031325"/>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wrap="square">
            <a:spAutoFit/>
          </a:bodyPr>
          <a:lstStyle/>
          <a:p>
            <a:r>
              <a:rPr lang="en-GB" sz="1800" b="1" dirty="0"/>
              <a:t>Postmarketing </a:t>
            </a:r>
          </a:p>
          <a:p>
            <a:pPr>
              <a:buFont typeface="Arial" pitchFamily="34" charset="0"/>
              <a:buChar char="•"/>
            </a:pPr>
            <a:r>
              <a:rPr lang="en-GB" sz="1800" dirty="0"/>
              <a:t> Phase IV clinical studies</a:t>
            </a:r>
          </a:p>
          <a:p>
            <a:pPr marL="342900" indent="-342900">
              <a:buFont typeface="+mj-lt"/>
              <a:buAutoNum type="arabicPeriod"/>
            </a:pPr>
            <a:r>
              <a:rPr lang="en-GB" sz="1800" dirty="0"/>
              <a:t> Clinical pharmacology/ Toxicology</a:t>
            </a:r>
          </a:p>
          <a:p>
            <a:pPr marL="342900" indent="-342900">
              <a:buFont typeface="+mj-lt"/>
              <a:buAutoNum type="arabicPeriod"/>
            </a:pPr>
            <a:r>
              <a:rPr lang="en-GB" sz="1800" dirty="0"/>
              <a:t> Additional indications</a:t>
            </a:r>
          </a:p>
          <a:p>
            <a:pPr marL="342900" indent="-342900">
              <a:buFont typeface="Arial" pitchFamily="34" charset="0"/>
              <a:buChar char="•"/>
            </a:pPr>
            <a:r>
              <a:rPr lang="en-GB" sz="1800" dirty="0"/>
              <a:t>Adverse reaction reporting</a:t>
            </a:r>
          </a:p>
          <a:p>
            <a:pPr marL="342900" indent="-342900">
              <a:buFont typeface="Arial" pitchFamily="34" charset="0"/>
              <a:buChar char="•"/>
            </a:pPr>
            <a:r>
              <a:rPr lang="en-GB" sz="1800" dirty="0"/>
              <a:t>Product defect reporting </a:t>
            </a:r>
          </a:p>
          <a:p>
            <a:pPr marL="342900" indent="-342900">
              <a:buFont typeface="Arial" pitchFamily="34" charset="0"/>
              <a:buChar char="•"/>
            </a:pPr>
            <a:r>
              <a:rPr lang="en-GB" sz="1800" dirty="0"/>
              <a:t>Product line extension</a:t>
            </a:r>
            <a:endParaRPr lang="en-GB" dirty="0"/>
          </a:p>
        </p:txBody>
      </p:sp>
      <p:cxnSp>
        <p:nvCxnSpPr>
          <p:cNvPr id="38" name="Straight Arrow Connector 37"/>
          <p:cNvCxnSpPr>
            <a:stCxn id="4" idx="2"/>
          </p:cNvCxnSpPr>
          <p:nvPr/>
        </p:nvCxnSpPr>
        <p:spPr>
          <a:xfrm>
            <a:off x="4038600" y="4327505"/>
            <a:ext cx="0" cy="24449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495800" y="533400"/>
            <a:ext cx="0" cy="228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1" y="533400"/>
            <a:ext cx="8229600" cy="5943600"/>
          </a:xfrm>
          <a:solidFill>
            <a:schemeClr val="bg1"/>
          </a:solidFill>
        </p:spPr>
        <p:txBody>
          <a:bodyPr>
            <a:normAutofit/>
          </a:bodyPr>
          <a:lstStyle/>
          <a:p>
            <a:pPr marL="0" indent="0" algn="just">
              <a:buNone/>
            </a:pPr>
            <a:r>
              <a:rPr lang="en-GB" sz="2000" b="1" dirty="0" smtClean="0">
                <a:latin typeface="Arial" panose="020B0604020202020204" pitchFamily="34" charset="0"/>
                <a:cs typeface="Arial" panose="020B0604020202020204" pitchFamily="34" charset="0"/>
              </a:rPr>
              <a:t>Elderly </a:t>
            </a:r>
            <a:r>
              <a:rPr lang="en-GB" sz="2000" b="1" dirty="0">
                <a:latin typeface="Arial" panose="020B0604020202020204" pitchFamily="34" charset="0"/>
                <a:cs typeface="Arial" panose="020B0604020202020204" pitchFamily="34" charset="0"/>
              </a:rPr>
              <a:t>persons: </a:t>
            </a:r>
            <a:endParaRPr lang="en-GB" sz="2000" b="1"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physiologic </a:t>
            </a:r>
            <a:r>
              <a:rPr lang="en-GB" sz="2000" dirty="0">
                <a:latin typeface="Arial" panose="020B0604020202020204" pitchFamily="34" charset="0"/>
                <a:cs typeface="Arial" panose="020B0604020202020204" pitchFamily="34" charset="0"/>
              </a:rPr>
              <a:t>functions decrease after 30 years. Cardiac output decrease 1% /year from age 20 to 80. GFR falls progressively until age 80; at time it is only half of what it was at age 20’ </a:t>
            </a:r>
          </a:p>
          <a:p>
            <a:pPr algn="just"/>
            <a:r>
              <a:rPr lang="en-GB" sz="2000" dirty="0">
                <a:latin typeface="Arial" panose="020B0604020202020204" pitchFamily="34" charset="0"/>
                <a:cs typeface="Arial" panose="020B0604020202020204" pitchFamily="34" charset="0"/>
              </a:rPr>
              <a:t>  Vital capacity, immune capacity, and liver enzyme  function also decrease. </a:t>
            </a:r>
          </a:p>
          <a:p>
            <a:pPr algn="just"/>
            <a:r>
              <a:rPr lang="en-GB" sz="2000" dirty="0">
                <a:latin typeface="Arial" panose="020B0604020202020204" pitchFamily="34" charset="0"/>
                <a:cs typeface="Arial" panose="020B0604020202020204" pitchFamily="34" charset="0"/>
              </a:rPr>
              <a:t> The decrease in renal and hepatic function in elderly slows drug clearance </a:t>
            </a:r>
            <a:r>
              <a:rPr lang="en-GB" sz="2000" dirty="0" smtClean="0">
                <a:latin typeface="Arial" panose="020B0604020202020204" pitchFamily="34" charset="0"/>
                <a:cs typeface="Arial" panose="020B0604020202020204" pitchFamily="34" charset="0"/>
              </a:rPr>
              <a:t>rate which leads to accumulation </a:t>
            </a:r>
            <a:r>
              <a:rPr lang="en-GB" sz="2000" dirty="0">
                <a:latin typeface="Arial" panose="020B0604020202020204" pitchFamily="34" charset="0"/>
                <a:cs typeface="Arial" panose="020B0604020202020204" pitchFamily="34" charset="0"/>
              </a:rPr>
              <a:t>and </a:t>
            </a:r>
            <a:r>
              <a:rPr lang="en-GB" sz="2000" dirty="0" smtClean="0">
                <a:latin typeface="Arial" panose="020B0604020202020204" pitchFamily="34" charset="0"/>
                <a:cs typeface="Arial" panose="020B0604020202020204" pitchFamily="34" charset="0"/>
              </a:rPr>
              <a:t>toxicity</a:t>
            </a:r>
          </a:p>
          <a:p>
            <a:pPr algn="just"/>
            <a:r>
              <a:rPr lang="en-GB" sz="2000" dirty="0" smtClean="0">
                <a:latin typeface="Arial" panose="020B0604020202020204" pitchFamily="34" charset="0"/>
                <a:cs typeface="Arial" panose="020B0604020202020204" pitchFamily="34" charset="0"/>
              </a:rPr>
              <a:t> Chronic </a:t>
            </a:r>
            <a:r>
              <a:rPr lang="en-GB" sz="2000" dirty="0">
                <a:latin typeface="Arial" panose="020B0604020202020204" pitchFamily="34" charset="0"/>
                <a:cs typeface="Arial" panose="020B0604020202020204" pitchFamily="34" charset="0"/>
              </a:rPr>
              <a:t>disorder in old patients require concomitant drug therapy, increasing drug-drug interaction and adverse effects. </a:t>
            </a:r>
          </a:p>
          <a:p>
            <a:pPr marL="0" indent="0" algn="just">
              <a:buNone/>
            </a:pPr>
            <a:r>
              <a:rPr lang="en-GB" sz="2400" b="1" dirty="0">
                <a:solidFill>
                  <a:schemeClr val="accent2"/>
                </a:solidFill>
                <a:latin typeface="Arial" panose="020B0604020202020204" pitchFamily="34" charset="0"/>
                <a:cs typeface="Arial" panose="020B0604020202020204" pitchFamily="34" charset="0"/>
              </a:rPr>
              <a:t>2. </a:t>
            </a:r>
            <a:r>
              <a:rPr lang="en-GB" sz="2400" b="1" dirty="0" err="1">
                <a:solidFill>
                  <a:schemeClr val="accent2"/>
                </a:solidFill>
                <a:latin typeface="Arial" panose="020B0604020202020204" pitchFamily="34" charset="0"/>
                <a:cs typeface="Arial" panose="020B0604020202020204" pitchFamily="34" charset="0"/>
              </a:rPr>
              <a:t>Pharmacogenetics</a:t>
            </a:r>
            <a:r>
              <a:rPr lang="en-GB" sz="2400" b="1" dirty="0">
                <a:solidFill>
                  <a:schemeClr val="accent2"/>
                </a:solidFill>
                <a:latin typeface="Arial" panose="020B0604020202020204" pitchFamily="34" charset="0"/>
                <a:cs typeface="Arial" panose="020B0604020202020204" pitchFamily="34" charset="0"/>
              </a:rPr>
              <a:t> </a:t>
            </a:r>
          </a:p>
          <a:p>
            <a:pPr algn="just"/>
            <a:r>
              <a:rPr lang="en-GB" sz="2000" dirty="0">
                <a:latin typeface="Arial" panose="020B0604020202020204" pitchFamily="34" charset="0"/>
                <a:cs typeface="Arial" panose="020B0604020202020204" pitchFamily="34" charset="0"/>
              </a:rPr>
              <a:t>varying effects among different racial and ethnic populations.</a:t>
            </a:r>
          </a:p>
          <a:p>
            <a:pPr algn="just" rtl="0"/>
            <a:r>
              <a:rPr lang="en-GB" sz="2000" dirty="0">
                <a:latin typeface="Arial" panose="020B0604020202020204" pitchFamily="34" charset="0"/>
                <a:cs typeface="Arial" panose="020B0604020202020204" pitchFamily="34" charset="0"/>
              </a:rPr>
              <a:t>Common genetic polymorphisms: multiple forms of enzymes governing drug metabolism, affect clearance from blood of many drug used in large patient population.</a:t>
            </a:r>
          </a:p>
          <a:p>
            <a:pPr algn="just" rtl="0"/>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4698142"/>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31116" cy="6172200"/>
          </a:xfrm>
          <a:solidFill>
            <a:schemeClr val="bg1"/>
          </a:solidFill>
        </p:spPr>
        <p:txBody>
          <a:bodyPr>
            <a:noAutofit/>
          </a:bodyPr>
          <a:lstStyle/>
          <a:p>
            <a:pPr marL="0" indent="0" algn="just">
              <a:buNone/>
            </a:pPr>
            <a:r>
              <a:rPr lang="en-US" sz="2000" b="1" dirty="0">
                <a:solidFill>
                  <a:schemeClr val="accent2"/>
                </a:solidFill>
                <a:latin typeface="Arial" panose="020B0604020202020204" pitchFamily="34" charset="0"/>
                <a:cs typeface="Arial" panose="020B0604020202020204" pitchFamily="34" charset="0"/>
              </a:rPr>
              <a:t>3. Body Weight: </a:t>
            </a:r>
          </a:p>
          <a:p>
            <a:pPr algn="just"/>
            <a:r>
              <a:rPr lang="en-US" dirty="0" smtClean="0">
                <a:latin typeface="Arial" panose="020B0604020202020204" pitchFamily="34" charset="0"/>
                <a:cs typeface="Arial" panose="020B0604020202020204" pitchFamily="34" charset="0"/>
              </a:rPr>
              <a:t>Usual </a:t>
            </a:r>
            <a:r>
              <a:rPr lang="en-US" dirty="0">
                <a:latin typeface="Arial" panose="020B0604020202020204" pitchFamily="34" charset="0"/>
                <a:cs typeface="Arial" panose="020B0604020202020204" pitchFamily="34" charset="0"/>
              </a:rPr>
              <a:t>doses for drugs are suitable for </a:t>
            </a:r>
            <a:r>
              <a:rPr lang="en-US" b="1" u="sng" dirty="0">
                <a:latin typeface="Arial" panose="020B0604020202020204" pitchFamily="34" charset="0"/>
                <a:cs typeface="Arial" panose="020B0604020202020204" pitchFamily="34" charset="0"/>
              </a:rPr>
              <a:t>70-kg</a:t>
            </a:r>
            <a:r>
              <a:rPr lang="en-US" dirty="0">
                <a:latin typeface="Arial" panose="020B0604020202020204" pitchFamily="34" charset="0"/>
                <a:cs typeface="Arial" panose="020B0604020202020204" pitchFamily="34" charset="0"/>
              </a:rPr>
              <a:t> (150 </a:t>
            </a:r>
            <a:r>
              <a:rPr lang="en-US" dirty="0" err="1">
                <a:latin typeface="Arial" panose="020B0604020202020204" pitchFamily="34" charset="0"/>
                <a:cs typeface="Arial" panose="020B0604020202020204" pitchFamily="34" charset="0"/>
              </a:rPr>
              <a:t>lb</a:t>
            </a:r>
            <a:r>
              <a:rPr lang="en-US" dirty="0">
                <a:latin typeface="Arial" panose="020B0604020202020204" pitchFamily="34" charset="0"/>
                <a:cs typeface="Arial" panose="020B0604020202020204" pitchFamily="34" charset="0"/>
              </a:rPr>
              <a:t>) individuals. </a:t>
            </a:r>
            <a:endParaRPr lang="en-US" dirty="0" smtClean="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Body weight is </a:t>
            </a:r>
            <a:r>
              <a:rPr lang="en-US" u="sng" dirty="0">
                <a:latin typeface="Arial" panose="020B0604020202020204" pitchFamily="34" charset="0"/>
                <a:cs typeface="Arial" panose="020B0604020202020204" pitchFamily="34" charset="0"/>
              </a:rPr>
              <a:t>more dependable </a:t>
            </a:r>
            <a:r>
              <a:rPr lang="en-US" dirty="0">
                <a:latin typeface="Arial" panose="020B0604020202020204" pitchFamily="34" charset="0"/>
                <a:cs typeface="Arial" panose="020B0604020202020204" pitchFamily="34" charset="0"/>
              </a:rPr>
              <a:t>than age </a:t>
            </a:r>
            <a:endParaRPr lang="en-US"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The ratio between amount of drug administered and the size of the body influences drug concentration in body fluids. Therefore, drug dosage require adjustment heavy patients. </a:t>
            </a:r>
          </a:p>
          <a:p>
            <a:pPr algn="just"/>
            <a:r>
              <a:rPr lang="en-US" dirty="0">
                <a:latin typeface="Arial" panose="020B0604020202020204" pitchFamily="34" charset="0"/>
                <a:cs typeface="Arial" panose="020B0604020202020204" pitchFamily="34" charset="0"/>
              </a:rPr>
              <a:t>Mg (drug) /kg (body weight) basis (e.g., 1 mg/kg).</a:t>
            </a:r>
          </a:p>
          <a:p>
            <a:pPr algn="just"/>
            <a:r>
              <a:rPr lang="en-US" dirty="0" smtClean="0">
                <a:latin typeface="Arial" panose="020B0604020202020204" pitchFamily="34" charset="0"/>
                <a:cs typeface="Arial" panose="020B0604020202020204" pitchFamily="34" charset="0"/>
              </a:rPr>
              <a:t>In </a:t>
            </a:r>
            <a:r>
              <a:rPr lang="en-US" dirty="0">
                <a:latin typeface="Arial" panose="020B0604020202020204" pitchFamily="34" charset="0"/>
                <a:cs typeface="Arial" panose="020B0604020202020204" pitchFamily="34" charset="0"/>
              </a:rPr>
              <a:t>some instances, pediatric dose based on a combination age and weight (e.g., 6 months to 2 years of age: 3 mg/kg/day</a:t>
            </a:r>
            <a:r>
              <a:rPr lang="en-US" dirty="0" smtClean="0">
                <a:latin typeface="Arial" panose="020B0604020202020204" pitchFamily="34" charset="0"/>
                <a:cs typeface="Arial" panose="020B0604020202020204" pitchFamily="34" charset="0"/>
              </a:rPr>
              <a:t>). </a:t>
            </a:r>
          </a:p>
          <a:p>
            <a:pPr marL="0" indent="0" algn="just">
              <a:buNone/>
            </a:pPr>
            <a:endParaRPr lang="en-US" dirty="0" smtClean="0">
              <a:latin typeface="Arial" panose="020B0604020202020204" pitchFamily="34" charset="0"/>
              <a:cs typeface="Arial" panose="020B0604020202020204" pitchFamily="34" charset="0"/>
            </a:endParaRPr>
          </a:p>
          <a:p>
            <a:pPr marL="0" indent="0" algn="just">
              <a:buNone/>
            </a:pPr>
            <a:r>
              <a:rPr lang="en-US" sz="2000" b="1" dirty="0" smtClean="0">
                <a:solidFill>
                  <a:schemeClr val="accent2"/>
                </a:solidFill>
                <a:latin typeface="Arial" panose="020B0604020202020204" pitchFamily="34" charset="0"/>
                <a:cs typeface="Arial" panose="020B0604020202020204" pitchFamily="34" charset="0"/>
              </a:rPr>
              <a:t>4</a:t>
            </a:r>
            <a:r>
              <a:rPr lang="en-US" sz="2000" b="1" dirty="0">
                <a:solidFill>
                  <a:schemeClr val="accent2"/>
                </a:solidFill>
                <a:latin typeface="Arial" panose="020B0604020202020204" pitchFamily="34" charset="0"/>
                <a:cs typeface="Arial" panose="020B0604020202020204" pitchFamily="34" charset="0"/>
              </a:rPr>
              <a:t>. Body Surface Area: </a:t>
            </a:r>
          </a:p>
          <a:p>
            <a:pPr algn="just"/>
            <a:r>
              <a:rPr lang="en-US" dirty="0" smtClean="0">
                <a:latin typeface="Arial" panose="020B0604020202020204" pitchFamily="34" charset="0"/>
                <a:cs typeface="Arial" panose="020B0604020202020204" pitchFamily="34" charset="0"/>
              </a:rPr>
              <a:t>Many </a:t>
            </a:r>
            <a:r>
              <a:rPr lang="en-US" dirty="0">
                <a:latin typeface="Arial" panose="020B0604020202020204" pitchFamily="34" charset="0"/>
                <a:cs typeface="Arial" panose="020B0604020202020204" pitchFamily="34" charset="0"/>
              </a:rPr>
              <a:t>pediatric doses based on body weight or body surface area (BSA). </a:t>
            </a:r>
            <a:endParaRPr lang="en-US" dirty="0" smtClean="0">
              <a:latin typeface="Arial" panose="020B0604020202020204" pitchFamily="34" charset="0"/>
              <a:cs typeface="Arial" panose="020B0604020202020204" pitchFamily="34" charset="0"/>
            </a:endParaRPr>
          </a:p>
          <a:p>
            <a:pPr algn="just"/>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BSA for child or adult determined using </a:t>
            </a:r>
            <a:r>
              <a:rPr lang="en-US" dirty="0" err="1">
                <a:latin typeface="Arial" panose="020B0604020202020204" pitchFamily="34" charset="0"/>
                <a:cs typeface="Arial" panose="020B0604020202020204" pitchFamily="34" charset="0"/>
              </a:rPr>
              <a:t>nomogram</a:t>
            </a:r>
            <a:r>
              <a:rPr lang="en-US" dirty="0">
                <a:latin typeface="Arial" panose="020B0604020202020204" pitchFamily="34" charset="0"/>
                <a:cs typeface="Arial" panose="020B0604020202020204" pitchFamily="34" charset="0"/>
              </a:rPr>
              <a:t>. The BSA determined at intercept of straight line drawn to connect an individual’s height and weight</a:t>
            </a:r>
            <a:r>
              <a:rPr lang="en-US" dirty="0" smtClean="0">
                <a:latin typeface="Arial" panose="020B0604020202020204" pitchFamily="34" charset="0"/>
                <a:cs typeface="Arial" panose="020B0604020202020204" pitchFamily="34" charset="0"/>
              </a:rPr>
              <a:t>.</a:t>
            </a:r>
          </a:p>
          <a:p>
            <a:pPr algn="just"/>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For example, an adult measuring 67 inch in height and weighing 132 </a:t>
            </a:r>
            <a:r>
              <a:rPr lang="en-US" dirty="0" err="1">
                <a:latin typeface="Arial" panose="020B0604020202020204" pitchFamily="34" charset="0"/>
                <a:cs typeface="Arial" panose="020B0604020202020204" pitchFamily="34" charset="0"/>
              </a:rPr>
              <a:t>Ib</a:t>
            </a:r>
            <a:r>
              <a:rPr lang="en-US" dirty="0">
                <a:latin typeface="Arial" panose="020B0604020202020204" pitchFamily="34" charset="0"/>
                <a:cs typeface="Arial" panose="020B0604020202020204" pitchFamily="34" charset="0"/>
              </a:rPr>
              <a:t> would have a BSA of approximately 1.7 m</a:t>
            </a:r>
            <a:r>
              <a:rPr lang="en-US" baseline="30000" dirty="0">
                <a:latin typeface="Arial" panose="020B0604020202020204" pitchFamily="34" charset="0"/>
                <a:cs typeface="Arial" panose="020B0604020202020204" pitchFamily="34" charset="0"/>
              </a:rPr>
              <a:t>2 </a:t>
            </a:r>
          </a:p>
          <a:p>
            <a:pPr marL="0" indent="0" algn="just">
              <a:buNone/>
            </a:pPr>
            <a:endParaRPr lang="en-US" dirty="0">
              <a:latin typeface="Arial" panose="020B0604020202020204" pitchFamily="34" charset="0"/>
              <a:cs typeface="Arial" panose="020B0604020202020204" pitchFamily="34" charset="0"/>
            </a:endParaRPr>
          </a:p>
          <a:p>
            <a:pPr algn="just" rtl="0"/>
            <a:endParaRPr lang="en-US" dirty="0">
              <a:latin typeface="Arial" panose="020B0604020202020204" pitchFamily="34" charset="0"/>
              <a:cs typeface="Arial" panose="020B0604020202020204" pitchFamily="34" charset="0"/>
            </a:endParaRPr>
          </a:p>
          <a:p>
            <a:pPr algn="just" rtl="0"/>
            <a:endParaRPr lang="ar-IQ" dirty="0" smtClean="0">
              <a:latin typeface="Arial" panose="020B0604020202020204" pitchFamily="34" charset="0"/>
              <a:cs typeface="Arial" panose="020B0604020202020204" pitchFamily="34" charset="0"/>
            </a:endParaRPr>
          </a:p>
          <a:p>
            <a:pPr algn="just"/>
            <a:endParaRPr lang="ar-IQ"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7209761"/>
      </p:ext>
    </p:extLst>
  </p:cSld>
  <p:clrMapOvr>
    <a:masterClrMapping/>
  </p:clrMapOvr>
  <p:transition>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077200" cy="6248400"/>
          </a:xfrm>
          <a:solidFill>
            <a:schemeClr val="bg1"/>
          </a:solidFill>
        </p:spPr>
        <p:txBody>
          <a:bodyPr>
            <a:noAutofit/>
          </a:bodyPr>
          <a:lstStyle/>
          <a:p>
            <a:pPr marL="0" indent="0" algn="just">
              <a:buNone/>
            </a:pPr>
            <a:r>
              <a:rPr lang="en-GB" sz="2400" b="1" dirty="0" smtClean="0">
                <a:solidFill>
                  <a:schemeClr val="accent2"/>
                </a:solidFill>
                <a:latin typeface="Arial" panose="020B0604020202020204" pitchFamily="34" charset="0"/>
                <a:cs typeface="Arial" panose="020B0604020202020204" pitchFamily="34" charset="0"/>
              </a:rPr>
              <a:t>5</a:t>
            </a:r>
            <a:r>
              <a:rPr lang="en-GB" sz="2400" b="1" dirty="0">
                <a:solidFill>
                  <a:schemeClr val="accent2"/>
                </a:solidFill>
                <a:latin typeface="Arial" panose="020B0604020202020204" pitchFamily="34" charset="0"/>
                <a:cs typeface="Arial" panose="020B0604020202020204" pitchFamily="34" charset="0"/>
              </a:rPr>
              <a:t>. Sex: </a:t>
            </a:r>
          </a:p>
          <a:p>
            <a:pPr algn="just"/>
            <a:r>
              <a:rPr lang="en-GB" sz="2000" dirty="0">
                <a:solidFill>
                  <a:schemeClr val="tx1"/>
                </a:solidFill>
                <a:latin typeface="Arial" panose="020B0604020202020204" pitchFamily="34" charset="0"/>
                <a:cs typeface="Arial" panose="020B0604020202020204" pitchFamily="34" charset="0"/>
              </a:rPr>
              <a:t>pharmacokinetic differences between women and men important for narrow therapeutic index. Drug with narrow therapeutic risk increase to toxic levels or decrease to ineffective levels with minimal dosing changes. </a:t>
            </a:r>
          </a:p>
          <a:p>
            <a:pPr algn="just"/>
            <a:r>
              <a:rPr lang="en-GB" sz="2000" dirty="0">
                <a:solidFill>
                  <a:schemeClr val="tx1"/>
                </a:solidFill>
                <a:latin typeface="Arial" panose="020B0604020202020204" pitchFamily="34" charset="0"/>
                <a:cs typeface="Arial" panose="020B0604020202020204" pitchFamily="34" charset="0"/>
              </a:rPr>
              <a:t>Great caution is advised for use of most drugs during pregnancy and in women of childbearing age. </a:t>
            </a:r>
          </a:p>
          <a:p>
            <a:pPr algn="just"/>
            <a:r>
              <a:rPr lang="en-GB" sz="2000" dirty="0">
                <a:solidFill>
                  <a:schemeClr val="tx1"/>
                </a:solidFill>
                <a:latin typeface="Arial" panose="020B0604020202020204" pitchFamily="34" charset="0"/>
                <a:cs typeface="Arial" panose="020B0604020202020204" pitchFamily="34" charset="0"/>
              </a:rPr>
              <a:t>Similar caution is applicable to drug use in nursing mothers because transfer mother’s milk to an infant is well documented for a variety of drugs. </a:t>
            </a:r>
          </a:p>
          <a:p>
            <a:pPr marL="0" indent="0" algn="just">
              <a:buNone/>
            </a:pPr>
            <a:r>
              <a:rPr lang="en-GB" sz="2400" b="1" dirty="0" smtClean="0">
                <a:solidFill>
                  <a:schemeClr val="accent2"/>
                </a:solidFill>
                <a:latin typeface="Arial" panose="020B0604020202020204" pitchFamily="34" charset="0"/>
                <a:cs typeface="Arial" panose="020B0604020202020204" pitchFamily="34" charset="0"/>
              </a:rPr>
              <a:t>6</a:t>
            </a:r>
            <a:r>
              <a:rPr lang="en-GB" sz="2400" b="1" dirty="0" smtClean="0">
                <a:solidFill>
                  <a:schemeClr val="accent2"/>
                </a:solidFill>
                <a:latin typeface="Arial" panose="020B0604020202020204" pitchFamily="34" charset="0"/>
                <a:cs typeface="Arial" panose="020B0604020202020204" pitchFamily="34" charset="0"/>
              </a:rPr>
              <a:t>. Pathologic </a:t>
            </a:r>
            <a:r>
              <a:rPr lang="en-GB" sz="2400" b="1" dirty="0">
                <a:solidFill>
                  <a:schemeClr val="accent2"/>
                </a:solidFill>
                <a:latin typeface="Arial" panose="020B0604020202020204" pitchFamily="34" charset="0"/>
                <a:cs typeface="Arial" panose="020B0604020202020204" pitchFamily="34" charset="0"/>
              </a:rPr>
              <a:t>state: </a:t>
            </a:r>
            <a:endParaRPr lang="en-GB" sz="2400" b="1" dirty="0" smtClean="0">
              <a:solidFill>
                <a:schemeClr val="accent2"/>
              </a:solidFill>
              <a:latin typeface="Arial" panose="020B0604020202020204" pitchFamily="34" charset="0"/>
              <a:cs typeface="Arial" panose="020B0604020202020204" pitchFamily="34" charset="0"/>
            </a:endParaRPr>
          </a:p>
          <a:p>
            <a:pPr marL="0" indent="0" algn="just">
              <a:buNone/>
            </a:pPr>
            <a:r>
              <a:rPr lang="en-GB" sz="2000" dirty="0" smtClean="0">
                <a:solidFill>
                  <a:schemeClr val="tx1"/>
                </a:solidFill>
                <a:latin typeface="Arial" panose="020B0604020202020204" pitchFamily="34" charset="0"/>
                <a:cs typeface="Arial" panose="020B0604020202020204" pitchFamily="34" charset="0"/>
              </a:rPr>
              <a:t>example</a:t>
            </a:r>
            <a:r>
              <a:rPr lang="en-GB" sz="2000" dirty="0">
                <a:solidFill>
                  <a:schemeClr val="tx1"/>
                </a:solidFill>
                <a:latin typeface="Arial" panose="020B0604020202020204" pitchFamily="34" charset="0"/>
                <a:cs typeface="Arial" panose="020B0604020202020204" pitchFamily="34" charset="0"/>
              </a:rPr>
              <a:t>, if drugs in presence of renal impairment, excessive systemic accumulation occur, risking toxicity. </a:t>
            </a:r>
            <a:endParaRPr lang="en-GB" sz="2000" dirty="0" smtClean="0">
              <a:solidFill>
                <a:schemeClr val="tx1"/>
              </a:solidFill>
              <a:latin typeface="Arial" panose="020B0604020202020204" pitchFamily="34" charset="0"/>
              <a:cs typeface="Arial" panose="020B0604020202020204" pitchFamily="34" charset="0"/>
            </a:endParaRPr>
          </a:p>
          <a:p>
            <a:pPr marL="0" indent="0" algn="just">
              <a:buNone/>
            </a:pPr>
            <a:r>
              <a:rPr lang="en-GB" sz="2000" dirty="0" smtClean="0">
                <a:solidFill>
                  <a:schemeClr val="tx1"/>
                </a:solidFill>
                <a:latin typeface="Arial" panose="020B0604020202020204" pitchFamily="34" charset="0"/>
                <a:cs typeface="Arial" panose="020B0604020202020204" pitchFamily="34" charset="0"/>
              </a:rPr>
              <a:t>In </a:t>
            </a:r>
            <a:r>
              <a:rPr lang="en-GB" sz="2000" dirty="0">
                <a:solidFill>
                  <a:schemeClr val="tx1"/>
                </a:solidFill>
                <a:latin typeface="Arial" panose="020B0604020202020204" pitchFamily="34" charset="0"/>
                <a:cs typeface="Arial" panose="020B0604020202020204" pitchFamily="34" charset="0"/>
              </a:rPr>
              <a:t>such condition, lower doses are indicated, and if therapy is prolonged, blood levels should be assessed and the patient monitored at regular intervals to ensure the maintenance of nontoxic levels of the </a:t>
            </a:r>
            <a:r>
              <a:rPr lang="en-GB" sz="2000" dirty="0" smtClean="0">
                <a:solidFill>
                  <a:schemeClr val="tx1"/>
                </a:solidFill>
                <a:latin typeface="Arial" panose="020B0604020202020204" pitchFamily="34" charset="0"/>
                <a:cs typeface="Arial" panose="020B0604020202020204" pitchFamily="34" charset="0"/>
              </a:rPr>
              <a:t>drug.</a:t>
            </a:r>
          </a:p>
          <a:p>
            <a:pPr marL="0" indent="0" algn="just">
              <a:buNone/>
            </a:pPr>
            <a:endParaRPr lang="en-GB" sz="2000" dirty="0" smtClean="0">
              <a:solidFill>
                <a:schemeClr val="tx1"/>
              </a:solidFill>
              <a:latin typeface="Arial" panose="020B0604020202020204" pitchFamily="34" charset="0"/>
              <a:cs typeface="Arial" panose="020B0604020202020204" pitchFamily="34" charset="0"/>
            </a:endParaRPr>
          </a:p>
          <a:p>
            <a:pPr marL="385763" indent="-385763" algn="just">
              <a:buFont typeface="+mj-lt"/>
              <a:buAutoNum type="arabicPeriod" startAt="4"/>
            </a:pPr>
            <a:endParaRPr lang="en-GB" sz="2000" dirty="0">
              <a:solidFill>
                <a:schemeClr val="tx1"/>
              </a:solidFill>
              <a:latin typeface="Arial" panose="020B0604020202020204" pitchFamily="34" charset="0"/>
              <a:cs typeface="Arial" panose="020B0604020202020204" pitchFamily="34" charset="0"/>
            </a:endParaRPr>
          </a:p>
          <a:p>
            <a:pPr marL="385763" indent="-385763" algn="just">
              <a:buFont typeface="+mj-lt"/>
              <a:buAutoNum type="arabicPeriod" startAt="4"/>
            </a:pPr>
            <a:endParaRPr lang="ar-IQ"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495837"/>
      </p:ext>
    </p:extLst>
  </p:cSld>
  <p:clrMapOvr>
    <a:masterClrMapping/>
  </p:clrMapOvr>
  <p:transition>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153400" cy="6248400"/>
          </a:xfrm>
          <a:solidFill>
            <a:schemeClr val="bg1"/>
          </a:solidFill>
        </p:spPr>
        <p:txBody>
          <a:bodyPr>
            <a:normAutofit fontScale="92500"/>
          </a:bodyPr>
          <a:lstStyle/>
          <a:p>
            <a:pPr marL="0" indent="0" algn="just">
              <a:buNone/>
            </a:pPr>
            <a:r>
              <a:rPr lang="en-GB" sz="2000" b="1" dirty="0" smtClean="0">
                <a:solidFill>
                  <a:schemeClr val="accent2"/>
                </a:solidFill>
                <a:latin typeface="Arial" panose="020B0604020202020204" pitchFamily="34" charset="0"/>
                <a:cs typeface="Arial" panose="020B0604020202020204" pitchFamily="34" charset="0"/>
              </a:rPr>
              <a:t>7</a:t>
            </a:r>
            <a:r>
              <a:rPr lang="en-GB" sz="2000" b="1" dirty="0" smtClean="0">
                <a:solidFill>
                  <a:schemeClr val="accent2"/>
                </a:solidFill>
                <a:latin typeface="Arial" panose="020B0604020202020204" pitchFamily="34" charset="0"/>
                <a:cs typeface="Arial" panose="020B0604020202020204" pitchFamily="34" charset="0"/>
              </a:rPr>
              <a:t>. Tolerance: </a:t>
            </a:r>
          </a:p>
          <a:p>
            <a:pPr algn="just"/>
            <a:r>
              <a:rPr lang="en-GB" dirty="0" smtClean="0">
                <a:latin typeface="Arial" panose="020B0604020202020204" pitchFamily="34" charset="0"/>
                <a:cs typeface="Arial" panose="020B0604020202020204" pitchFamily="34" charset="0"/>
              </a:rPr>
              <a:t>The ability to endure the influence of a drug particularly during continues use.  </a:t>
            </a:r>
          </a:p>
          <a:p>
            <a:pPr algn="just"/>
            <a:r>
              <a:rPr lang="en-GB" dirty="0" smtClean="0">
                <a:latin typeface="Arial" panose="020B0604020202020204" pitchFamily="34" charset="0"/>
                <a:cs typeface="Arial" panose="020B0604020202020204" pitchFamily="34" charset="0"/>
              </a:rPr>
              <a:t>it is common with antihistamines and narcotic analgesics. After tolerance, normal response may be regained by suspending the drug’s administration for a while.  </a:t>
            </a:r>
          </a:p>
          <a:p>
            <a:pPr marL="0" indent="0" algn="just">
              <a:buNone/>
            </a:pPr>
            <a:r>
              <a:rPr lang="en-GB" sz="2000" b="1" dirty="0" smtClean="0">
                <a:solidFill>
                  <a:schemeClr val="accent2"/>
                </a:solidFill>
                <a:latin typeface="Arial" panose="020B0604020202020204" pitchFamily="34" charset="0"/>
                <a:cs typeface="Arial" panose="020B0604020202020204" pitchFamily="34" charset="0"/>
              </a:rPr>
              <a:t>8. Concomitant </a:t>
            </a:r>
            <a:r>
              <a:rPr lang="en-GB" sz="2000" b="1" dirty="0">
                <a:solidFill>
                  <a:schemeClr val="accent2"/>
                </a:solidFill>
                <a:latin typeface="Arial" panose="020B0604020202020204" pitchFamily="34" charset="0"/>
                <a:cs typeface="Arial" panose="020B0604020202020204" pitchFamily="34" charset="0"/>
              </a:rPr>
              <a:t>drug therapy: </a:t>
            </a:r>
            <a:endParaRPr lang="en-GB" sz="2000" b="1" dirty="0" smtClean="0">
              <a:solidFill>
                <a:schemeClr val="accent2"/>
              </a:solidFill>
              <a:latin typeface="Arial" panose="020B0604020202020204" pitchFamily="34" charset="0"/>
              <a:cs typeface="Arial" panose="020B0604020202020204" pitchFamily="34" charset="0"/>
            </a:endParaRPr>
          </a:p>
          <a:p>
            <a:pPr algn="just"/>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effects of a drug may be modified by the prior or concurrent administration of another drug. Such interference, a drug–drug interaction, may be due to a chemical or physical interaction between the drugs or to an alteration of </a:t>
            </a:r>
            <a:r>
              <a:rPr lang="en-US" dirty="0" smtClean="0">
                <a:latin typeface="Arial" panose="020B0604020202020204" pitchFamily="34" charset="0"/>
                <a:cs typeface="Arial" panose="020B0604020202020204" pitchFamily="34" charset="0"/>
              </a:rPr>
              <a:t>ADME patterns </a:t>
            </a:r>
            <a:r>
              <a:rPr lang="en-US" dirty="0">
                <a:latin typeface="Arial" panose="020B0604020202020204" pitchFamily="34" charset="0"/>
                <a:cs typeface="Arial" panose="020B0604020202020204" pitchFamily="34" charset="0"/>
              </a:rPr>
              <a:t>of one of the drugs</a:t>
            </a:r>
            <a:r>
              <a:rPr lang="en-US" dirty="0" smtClean="0">
                <a:latin typeface="Arial" panose="020B0604020202020204" pitchFamily="34" charset="0"/>
                <a:cs typeface="Arial" panose="020B0604020202020204" pitchFamily="34" charset="0"/>
              </a:rPr>
              <a:t>.</a:t>
            </a:r>
          </a:p>
          <a:p>
            <a:pPr algn="just"/>
            <a:r>
              <a:rPr lang="en-GB" dirty="0" smtClean="0">
                <a:latin typeface="Arial" panose="020B0604020202020204" pitchFamily="34" charset="0"/>
                <a:cs typeface="Arial" panose="020B0604020202020204" pitchFamily="34" charset="0"/>
              </a:rPr>
              <a:t>absorption </a:t>
            </a:r>
            <a:r>
              <a:rPr lang="en-GB" dirty="0">
                <a:latin typeface="Arial" panose="020B0604020202020204" pitchFamily="34" charset="0"/>
                <a:cs typeface="Arial" panose="020B0604020202020204" pitchFamily="34" charset="0"/>
              </a:rPr>
              <a:t>rapid if stomach and upper part of intestine are empty. A dose of drug that is effective when taken before a meal less effective if administered during or after eating. Drug-food interactions can affect a drug’s absorption.</a:t>
            </a:r>
          </a:p>
          <a:p>
            <a:pPr marL="0" indent="0" algn="just">
              <a:buNone/>
            </a:pPr>
            <a:r>
              <a:rPr lang="en-GB" sz="2000" b="1" dirty="0" smtClean="0">
                <a:solidFill>
                  <a:schemeClr val="accent2"/>
                </a:solidFill>
                <a:latin typeface="Arial" panose="020B0604020202020204" pitchFamily="34" charset="0"/>
                <a:cs typeface="Arial" panose="020B0604020202020204" pitchFamily="34" charset="0"/>
              </a:rPr>
              <a:t>9. Dosage </a:t>
            </a:r>
            <a:r>
              <a:rPr lang="en-GB" sz="2000" b="1" dirty="0">
                <a:solidFill>
                  <a:schemeClr val="accent2"/>
                </a:solidFill>
                <a:latin typeface="Arial" panose="020B0604020202020204" pitchFamily="34" charset="0"/>
                <a:cs typeface="Arial" panose="020B0604020202020204" pitchFamily="34" charset="0"/>
              </a:rPr>
              <a:t>form and route of administration: </a:t>
            </a:r>
            <a:endParaRPr lang="en-GB" sz="2000" b="1" dirty="0" smtClean="0">
              <a:solidFill>
                <a:schemeClr val="accent2"/>
              </a:solidFill>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varying </a:t>
            </a:r>
            <a:r>
              <a:rPr lang="en-GB" dirty="0">
                <a:latin typeface="Arial" panose="020B0604020202020204" pitchFamily="34" charset="0"/>
                <a:cs typeface="Arial" panose="020B0604020202020204" pitchFamily="34" charset="0"/>
              </a:rPr>
              <a:t>rates and degrees of absorption occur from drug administration in rectum, GIT, under tongue, via skin, and to other sites. </a:t>
            </a:r>
            <a:endParaRPr lang="en-GB" dirty="0" smtClean="0">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Therefore</a:t>
            </a:r>
            <a:r>
              <a:rPr lang="en-GB" dirty="0">
                <a:latin typeface="Arial" panose="020B0604020202020204" pitchFamily="34" charset="0"/>
                <a:cs typeface="Arial" panose="020B0604020202020204" pitchFamily="34" charset="0"/>
              </a:rPr>
              <a:t>, for a given drug, different dosage forms and routes of administration are considered new by the </a:t>
            </a:r>
            <a:r>
              <a:rPr lang="en-GB" dirty="0" smtClean="0">
                <a:latin typeface="Arial" panose="020B0604020202020204" pitchFamily="34" charset="0"/>
                <a:cs typeface="Arial" panose="020B0604020202020204" pitchFamily="34" charset="0"/>
              </a:rPr>
              <a:t>FDA </a:t>
            </a:r>
            <a:r>
              <a:rPr lang="en-US" dirty="0" smtClean="0">
                <a:latin typeface="Arial" panose="020B0604020202020204" pitchFamily="34" charset="0"/>
                <a:cs typeface="Arial" panose="020B0604020202020204" pitchFamily="34" charset="0"/>
              </a:rPr>
              <a:t>and </a:t>
            </a:r>
            <a:r>
              <a:rPr lang="en-US" dirty="0" smtClean="0">
                <a:latin typeface="Arial" panose="020B0604020202020204" pitchFamily="34" charset="0"/>
                <a:cs typeface="Arial" panose="020B0604020202020204" pitchFamily="34" charset="0"/>
              </a:rPr>
              <a:t>must </a:t>
            </a:r>
            <a:r>
              <a:rPr lang="en-US" dirty="0">
                <a:latin typeface="Arial" panose="020B0604020202020204" pitchFamily="34" charset="0"/>
                <a:cs typeface="Arial" panose="020B0604020202020204" pitchFamily="34" charset="0"/>
              </a:rPr>
              <a:t>be evaluated individually through </a:t>
            </a:r>
            <a:r>
              <a:rPr lang="en-US" dirty="0" smtClean="0">
                <a:latin typeface="Arial" panose="020B0604020202020204" pitchFamily="34" charset="0"/>
                <a:cs typeface="Arial" panose="020B0604020202020204" pitchFamily="34" charset="0"/>
              </a:rPr>
              <a:t>clinical studies </a:t>
            </a:r>
            <a:r>
              <a:rPr lang="en-US" dirty="0">
                <a:latin typeface="Arial" panose="020B0604020202020204" pitchFamily="34" charset="0"/>
                <a:cs typeface="Arial" panose="020B0604020202020204" pitchFamily="34" charset="0"/>
              </a:rPr>
              <a:t>to determine </a:t>
            </a:r>
            <a:r>
              <a:rPr lang="en-US" dirty="0" smtClean="0">
                <a:latin typeface="Arial" panose="020B0604020202020204" pitchFamily="34" charset="0"/>
                <a:cs typeface="Arial" panose="020B0604020202020204" pitchFamily="34" charset="0"/>
              </a:rPr>
              <a:t>the effective </a:t>
            </a:r>
            <a:r>
              <a:rPr lang="en-US" dirty="0" smtClean="0">
                <a:latin typeface="Arial" panose="020B0604020202020204" pitchFamily="34" charset="0"/>
                <a:cs typeface="Arial" panose="020B0604020202020204" pitchFamily="34" charset="0"/>
              </a:rPr>
              <a:t>doses</a:t>
            </a:r>
            <a:r>
              <a:rPr lang="en-GB" dirty="0">
                <a:latin typeface="Arial" panose="020B0604020202020204" pitchFamily="34" charset="0"/>
                <a:cs typeface="Arial" panose="020B0604020202020204" pitchFamily="34" charset="0"/>
              </a:rPr>
              <a:t>.</a:t>
            </a:r>
            <a:endParaRPr lang="en-GB" dirty="0" smtClean="0">
              <a:latin typeface="Arial" panose="020B0604020202020204" pitchFamily="34" charset="0"/>
              <a:cs typeface="Arial" panose="020B0604020202020204" pitchFamily="34" charset="0"/>
            </a:endParaRPr>
          </a:p>
          <a:p>
            <a:pPr marL="385763" indent="-385763" algn="just">
              <a:buFont typeface="+mj-lt"/>
              <a:buAutoNum type="arabicPeriod" startAt="4"/>
            </a:pPr>
            <a:endParaRPr lang="en-GB" dirty="0">
              <a:latin typeface="Arial" panose="020B0604020202020204" pitchFamily="34" charset="0"/>
              <a:cs typeface="Arial" panose="020B0604020202020204" pitchFamily="34" charset="0"/>
            </a:endParaRPr>
          </a:p>
          <a:p>
            <a:pPr marL="385763" indent="-385763" algn="just">
              <a:buFont typeface="+mj-lt"/>
              <a:buAutoNum type="arabicPeriod" startAt="4"/>
            </a:pPr>
            <a:endParaRPr lang="ar-IQ"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402814"/>
      </p:ext>
    </p:extLst>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594" y="457200"/>
            <a:ext cx="6347713" cy="609600"/>
          </a:xfrm>
          <a:solidFill>
            <a:schemeClr val="accent1"/>
          </a:solidFill>
        </p:spPr>
        <p:txBody>
          <a:bodyPr>
            <a:normAutofit fontScale="90000"/>
          </a:bodyPr>
          <a:lstStyle/>
          <a:p>
            <a:r>
              <a:rPr lang="en-US" b="1" dirty="0" smtClean="0">
                <a:solidFill>
                  <a:sysClr val="windowText" lastClr="000000"/>
                </a:solidFill>
              </a:rPr>
              <a:t>DRUG PRODUCT LABELING</a:t>
            </a:r>
            <a:r>
              <a:rPr lang="en-US" dirty="0" smtClean="0">
                <a:solidFill>
                  <a:sysClr val="windowText" lastClr="000000"/>
                </a:solidFill>
              </a:rPr>
              <a:t/>
            </a:r>
            <a:br>
              <a:rPr lang="en-US" dirty="0" smtClean="0">
                <a:solidFill>
                  <a:sysClr val="windowText" lastClr="000000"/>
                </a:solidFill>
              </a:rPr>
            </a:br>
            <a:endParaRPr lang="en-US" dirty="0">
              <a:solidFill>
                <a:sysClr val="windowText" lastClr="000000"/>
              </a:solidFill>
            </a:endParaRPr>
          </a:p>
        </p:txBody>
      </p:sp>
      <p:sp>
        <p:nvSpPr>
          <p:cNvPr id="3" name="Content Placeholder 2"/>
          <p:cNvSpPr>
            <a:spLocks noGrp="1"/>
          </p:cNvSpPr>
          <p:nvPr>
            <p:ph idx="1"/>
          </p:nvPr>
        </p:nvSpPr>
        <p:spPr>
          <a:xfrm>
            <a:off x="592344" y="1371600"/>
            <a:ext cx="8018255" cy="4953000"/>
          </a:xfrm>
          <a:solidFill>
            <a:schemeClr val="bg1"/>
          </a:solidFill>
        </p:spPr>
        <p:txBody>
          <a:bodyPr>
            <a:normAutofit/>
          </a:bodyPr>
          <a:lstStyle/>
          <a:p>
            <a:r>
              <a:rPr lang="en-US" sz="2000" dirty="0" smtClean="0">
                <a:solidFill>
                  <a:schemeClr val="tx1"/>
                </a:solidFill>
              </a:rPr>
              <a:t>Drug labeling includes not only the labels placed on an immediate container but also the information on </a:t>
            </a:r>
          </a:p>
          <a:p>
            <a:pPr marL="385763" indent="-385763">
              <a:buFont typeface="+mj-lt"/>
              <a:buAutoNum type="arabicPeriod"/>
            </a:pPr>
            <a:r>
              <a:rPr lang="en-US" sz="2000" dirty="0" smtClean="0">
                <a:solidFill>
                  <a:schemeClr val="tx1"/>
                </a:solidFill>
              </a:rPr>
              <a:t>the packaging, </a:t>
            </a:r>
          </a:p>
          <a:p>
            <a:pPr marL="385763" indent="-385763">
              <a:buFont typeface="+mj-lt"/>
              <a:buAutoNum type="arabicPeriod"/>
            </a:pPr>
            <a:r>
              <a:rPr lang="en-US" sz="2000" dirty="0" smtClean="0">
                <a:solidFill>
                  <a:schemeClr val="tx1"/>
                </a:solidFill>
              </a:rPr>
              <a:t>in package inserts, and </a:t>
            </a:r>
          </a:p>
          <a:p>
            <a:pPr marL="385763" indent="-385763">
              <a:buFont typeface="+mj-lt"/>
              <a:buAutoNum type="arabicPeriod"/>
            </a:pPr>
            <a:r>
              <a:rPr lang="en-US" sz="2000" dirty="0" smtClean="0">
                <a:solidFill>
                  <a:schemeClr val="tx1"/>
                </a:solidFill>
              </a:rPr>
              <a:t>in company literature, </a:t>
            </a:r>
          </a:p>
          <a:p>
            <a:pPr marL="385763" indent="-385763">
              <a:buFont typeface="+mj-lt"/>
              <a:buAutoNum type="arabicPeriod"/>
            </a:pPr>
            <a:r>
              <a:rPr lang="en-US" sz="2000" dirty="0" smtClean="0">
                <a:solidFill>
                  <a:schemeClr val="tx1"/>
                </a:solidFill>
              </a:rPr>
              <a:t>advertising, and promotional materials.</a:t>
            </a:r>
          </a:p>
          <a:p>
            <a:endParaRPr lang="en-US" sz="2000" dirty="0" smtClean="0">
              <a:solidFill>
                <a:schemeClr val="tx1"/>
              </a:solidFill>
            </a:endParaRPr>
          </a:p>
          <a:p>
            <a:pPr marL="0" indent="0" algn="just">
              <a:buNone/>
            </a:pPr>
            <a:r>
              <a:rPr lang="en-US" sz="2000" b="1" dirty="0">
                <a:solidFill>
                  <a:schemeClr val="accent2"/>
                </a:solidFill>
              </a:rPr>
              <a:t>Blister packaging:</a:t>
            </a:r>
          </a:p>
          <a:p>
            <a:pPr algn="just"/>
            <a:r>
              <a:rPr lang="en-US" sz="2000" dirty="0" smtClean="0"/>
              <a:t>Is </a:t>
            </a:r>
            <a:r>
              <a:rPr lang="en-US" sz="2000" dirty="0"/>
              <a:t>commonly used in clinical studies, with intermediate labels containing the clinical study or protocol number, patient identification number, sponsor number, directions for use, code number to distinguish between investigational drug, placebo, and or compactor product, and other relevant information</a:t>
            </a:r>
          </a:p>
          <a:p>
            <a:endParaRPr lang="en-US" sz="2000" dirty="0">
              <a:solidFill>
                <a:schemeClr val="tx1"/>
              </a:solidFill>
            </a:endParaRPr>
          </a:p>
        </p:txBody>
      </p:sp>
    </p:spTree>
    <p:extLst>
      <p:ext uri="{BB962C8B-B14F-4D97-AF65-F5344CB8AC3E}">
        <p14:creationId xmlns:p14="http://schemas.microsoft.com/office/powerpoint/2010/main" val="1615661114"/>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ext Box 2"/>
          <p:cNvSpPr txBox="1">
            <a:spLocks noChangeArrowheads="1"/>
          </p:cNvSpPr>
          <p:nvPr/>
        </p:nvSpPr>
        <p:spPr bwMode="auto">
          <a:xfrm>
            <a:off x="457200" y="381000"/>
            <a:ext cx="8153400" cy="5801588"/>
          </a:xfrm>
          <a:prstGeom prst="rect">
            <a:avLst/>
          </a:prstGeom>
          <a:solidFill>
            <a:schemeClr val="bg1"/>
          </a:solidFill>
          <a:ln w="9525">
            <a:noFill/>
            <a:miter lim="800000"/>
            <a:headEnd/>
            <a:tailEnd/>
          </a:ln>
          <a:effectLst/>
        </p:spPr>
        <p:txBody>
          <a:bodyPr wrap="square">
            <a:spAutoFit/>
          </a:bodyPr>
          <a:lstStyle/>
          <a:p>
            <a:pPr algn="just" eaLnBrk="0" hangingPunct="0">
              <a:spcBef>
                <a:spcPct val="50000"/>
              </a:spcBef>
            </a:pPr>
            <a:r>
              <a:rPr lang="en-US" sz="2000" b="1" dirty="0">
                <a:solidFill>
                  <a:schemeClr val="accent2"/>
                </a:solidFill>
                <a:latin typeface="Arial" panose="020B0604020202020204" pitchFamily="34" charset="0"/>
                <a:cs typeface="Arial" panose="020B0604020202020204" pitchFamily="34" charset="0"/>
              </a:rPr>
              <a:t>Drug Product Labeling (Package Inserts)</a:t>
            </a:r>
          </a:p>
          <a:p>
            <a:pPr marL="257175" indent="-257175" algn="just">
              <a:buFont typeface="Arial" panose="020B0604020202020204" pitchFamily="34" charset="0"/>
              <a:buChar char="•"/>
            </a:pPr>
            <a:r>
              <a:rPr lang="en-US" dirty="0">
                <a:latin typeface="Arial" panose="020B0604020202020204" pitchFamily="34" charset="0"/>
                <a:cs typeface="Arial" panose="020B0604020202020204" pitchFamily="34" charset="0"/>
              </a:rPr>
              <a:t>The labeling of all drug products distributed in the United States must meet the specific labeling requirements set forth in the CFR (</a:t>
            </a:r>
            <a:r>
              <a:rPr lang="en-US" u="sng" dirty="0">
                <a:latin typeface="Arial" panose="020B0604020202020204" pitchFamily="34" charset="0"/>
                <a:cs typeface="Arial" panose="020B0604020202020204" pitchFamily="34" charset="0"/>
              </a:rPr>
              <a:t>Code of Federal Regulations) </a:t>
            </a:r>
            <a:r>
              <a:rPr lang="en-US" dirty="0">
                <a:latin typeface="Arial" panose="020B0604020202020204" pitchFamily="34" charset="0"/>
                <a:cs typeface="Arial" panose="020B0604020202020204" pitchFamily="34" charset="0"/>
              </a:rPr>
              <a:t>and approved for each product by the FDA .</a:t>
            </a:r>
          </a:p>
          <a:p>
            <a:pPr marL="257175" indent="-257175" algn="just">
              <a:buFont typeface="Arial" panose="020B0604020202020204" pitchFamily="34" charset="0"/>
              <a:buChar char="•"/>
            </a:pPr>
            <a:r>
              <a:rPr lang="en-US" dirty="0">
                <a:latin typeface="Arial" panose="020B0604020202020204" pitchFamily="34" charset="0"/>
                <a:cs typeface="Arial" panose="020B0604020202020204" pitchFamily="34" charset="0"/>
              </a:rPr>
              <a:t>Specific labeling requirements differ for prescription drugs, nonprescription drugs, and animal drugs. In each instance, however, the objective is the same—to ensure the appropriate and safe use of the approved product.</a:t>
            </a:r>
            <a:endParaRPr lang="en-US" b="1" dirty="0">
              <a:latin typeface="Arial" panose="020B0604020202020204" pitchFamily="34" charset="0"/>
              <a:cs typeface="Arial" panose="020B0604020202020204" pitchFamily="34" charset="0"/>
            </a:endParaRPr>
          </a:p>
          <a:p>
            <a:pPr marL="342900" indent="-342900" algn="just" eaLnBrk="0" hangingPunct="0">
              <a:spcBef>
                <a:spcPct val="50000"/>
              </a:spcBef>
              <a:buFont typeface="+mj-lt"/>
              <a:buAutoNum type="arabicPeriod"/>
            </a:pPr>
            <a:r>
              <a:rPr lang="en-US" dirty="0">
                <a:latin typeface="Arial" panose="020B0604020202020204" pitchFamily="34" charset="0"/>
                <a:cs typeface="Arial" panose="020B0604020202020204" pitchFamily="34" charset="0"/>
              </a:rPr>
              <a:t>Description of the product</a:t>
            </a:r>
          </a:p>
          <a:p>
            <a:pPr marL="342900" indent="-342900" algn="just" eaLnBrk="0" hangingPunct="0">
              <a:spcBef>
                <a:spcPct val="50000"/>
              </a:spcBef>
              <a:buFont typeface="+mj-lt"/>
              <a:buAutoNum type="arabicPeriod"/>
            </a:pPr>
            <a:r>
              <a:rPr lang="en-US" dirty="0">
                <a:latin typeface="Arial" panose="020B0604020202020204" pitchFamily="34" charset="0"/>
                <a:cs typeface="Arial" panose="020B0604020202020204" pitchFamily="34" charset="0"/>
              </a:rPr>
              <a:t>Clinical Pharmacology</a:t>
            </a:r>
          </a:p>
          <a:p>
            <a:pPr marL="342900" indent="-342900" algn="just" eaLnBrk="0" hangingPunct="0">
              <a:spcBef>
                <a:spcPct val="50000"/>
              </a:spcBef>
              <a:buFont typeface="+mj-lt"/>
              <a:buAutoNum type="arabicPeriod"/>
            </a:pPr>
            <a:r>
              <a:rPr lang="en-US" dirty="0">
                <a:latin typeface="Arial" panose="020B0604020202020204" pitchFamily="34" charset="0"/>
                <a:cs typeface="Arial" panose="020B0604020202020204" pitchFamily="34" charset="0"/>
              </a:rPr>
              <a:t>Indications and usage</a:t>
            </a:r>
          </a:p>
          <a:p>
            <a:pPr marL="342900" indent="-342900" algn="just" eaLnBrk="0" hangingPunct="0">
              <a:spcBef>
                <a:spcPct val="50000"/>
              </a:spcBef>
              <a:buFont typeface="+mj-lt"/>
              <a:buAutoNum type="arabicPeriod"/>
            </a:pPr>
            <a:r>
              <a:rPr lang="en-US" dirty="0">
                <a:latin typeface="Arial" panose="020B0604020202020204" pitchFamily="34" charset="0"/>
                <a:cs typeface="Arial" panose="020B0604020202020204" pitchFamily="34" charset="0"/>
              </a:rPr>
              <a:t>Contraindications</a:t>
            </a:r>
          </a:p>
          <a:p>
            <a:pPr marL="342900" indent="-342900" algn="just" eaLnBrk="0" hangingPunct="0">
              <a:spcBef>
                <a:spcPct val="50000"/>
              </a:spcBef>
              <a:buFont typeface="+mj-lt"/>
              <a:buAutoNum type="arabicPeriod"/>
            </a:pPr>
            <a:r>
              <a:rPr lang="en-US" dirty="0">
                <a:latin typeface="Arial" panose="020B0604020202020204" pitchFamily="34" charset="0"/>
                <a:cs typeface="Arial" panose="020B0604020202020204" pitchFamily="34" charset="0"/>
              </a:rPr>
              <a:t>Warnings</a:t>
            </a:r>
          </a:p>
          <a:p>
            <a:pPr marL="342900" indent="-342900" algn="just">
              <a:buFont typeface="+mj-lt"/>
              <a:buAutoNum type="arabicPeriod"/>
            </a:pPr>
            <a:r>
              <a:rPr lang="en-US" dirty="0">
                <a:latin typeface="Arial" panose="020B0604020202020204" pitchFamily="34" charset="0"/>
                <a:cs typeface="Arial" panose="020B0604020202020204" pitchFamily="34" charset="0"/>
              </a:rPr>
              <a:t>Precautions</a:t>
            </a:r>
          </a:p>
          <a:p>
            <a:pPr marL="342900" indent="-342900" algn="just">
              <a:buFont typeface="+mj-lt"/>
              <a:buAutoNum type="arabicPeriod"/>
            </a:pPr>
            <a:r>
              <a:rPr lang="en-US" dirty="0">
                <a:latin typeface="Arial" panose="020B0604020202020204" pitchFamily="34" charset="0"/>
                <a:cs typeface="Arial" panose="020B0604020202020204" pitchFamily="34" charset="0"/>
              </a:rPr>
              <a:t>Adverse reactions</a:t>
            </a:r>
          </a:p>
          <a:p>
            <a:pPr marL="342900" indent="-342900" algn="just">
              <a:buFont typeface="+mj-lt"/>
              <a:buAutoNum type="arabicPeriod"/>
            </a:pPr>
            <a:r>
              <a:rPr lang="en-US" dirty="0">
                <a:latin typeface="Arial" panose="020B0604020202020204" pitchFamily="34" charset="0"/>
                <a:cs typeface="Arial" panose="020B0604020202020204" pitchFamily="34" charset="0"/>
              </a:rPr>
              <a:t>Drug abuse and Dependence</a:t>
            </a:r>
          </a:p>
          <a:p>
            <a:pPr marL="342900" indent="-342900" algn="just">
              <a:buFont typeface="+mj-lt"/>
              <a:buAutoNum type="arabicPeriod"/>
            </a:pPr>
            <a:r>
              <a:rPr lang="en-US" dirty="0">
                <a:latin typeface="Arial" panose="020B0604020202020204" pitchFamily="34" charset="0"/>
                <a:cs typeface="Arial" panose="020B0604020202020204" pitchFamily="34" charset="0"/>
              </a:rPr>
              <a:t>Over dosage</a:t>
            </a:r>
          </a:p>
          <a:p>
            <a:pPr marL="342900" indent="-342900" algn="just">
              <a:buFont typeface="+mj-lt"/>
              <a:buAutoNum type="arabicPeriod"/>
            </a:pPr>
            <a:r>
              <a:rPr lang="en-US" dirty="0">
                <a:latin typeface="Arial" panose="020B0604020202020204" pitchFamily="34" charset="0"/>
                <a:cs typeface="Arial" panose="020B0604020202020204" pitchFamily="34" charset="0"/>
              </a:rPr>
              <a:t>Dosage and Administration</a:t>
            </a:r>
          </a:p>
          <a:p>
            <a:pPr marL="342900" indent="-342900" algn="just">
              <a:buFont typeface="+mj-lt"/>
              <a:buAutoNum type="arabicPeriod"/>
            </a:pPr>
            <a:r>
              <a:rPr lang="en-US" dirty="0">
                <a:latin typeface="Arial" panose="020B0604020202020204" pitchFamily="34" charset="0"/>
                <a:cs typeface="Arial" panose="020B0604020202020204" pitchFamily="34" charset="0"/>
              </a:rPr>
              <a:t>How </a:t>
            </a:r>
            <a:r>
              <a:rPr lang="en-US" dirty="0" smtClean="0">
                <a:latin typeface="Arial" panose="020B0604020202020204" pitchFamily="34" charset="0"/>
                <a:cs typeface="Arial" panose="020B0604020202020204" pitchFamily="34" charset="0"/>
              </a:rPr>
              <a:t>supplied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8132900"/>
      </p:ext>
    </p:extLst>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153400" cy="5791200"/>
          </a:xfrm>
          <a:solidFill>
            <a:schemeClr val="bg1"/>
          </a:solidFill>
        </p:spPr>
        <p:txBody>
          <a:bodyPr>
            <a:noAutofit/>
          </a:bodyPr>
          <a:lstStyle/>
          <a:p>
            <a:pPr marL="0" indent="0" algn="just">
              <a:buNone/>
            </a:pPr>
            <a:r>
              <a:rPr lang="en-GB" b="1" dirty="0">
                <a:solidFill>
                  <a:schemeClr val="accent2"/>
                </a:solidFill>
                <a:latin typeface="Arial" panose="020B0604020202020204" pitchFamily="34" charset="0"/>
                <a:cs typeface="Arial" panose="020B0604020202020204" pitchFamily="34" charset="0"/>
              </a:rPr>
              <a:t>FDA review and action letters</a:t>
            </a:r>
          </a:p>
          <a:p>
            <a:pPr marL="0" indent="0" algn="just">
              <a:buNone/>
            </a:pPr>
            <a:r>
              <a:rPr lang="en-US" dirty="0">
                <a:solidFill>
                  <a:schemeClr val="tx1"/>
                </a:solidFill>
                <a:latin typeface="Arial" panose="020B0604020202020204" pitchFamily="34" charset="0"/>
                <a:cs typeface="Arial" panose="020B0604020202020204" pitchFamily="34" charset="0"/>
              </a:rPr>
              <a:t>The completed NDA is carefully reviewed by the FDA, which decides whether to allow the sponsor to market the drug, to disallow marketing, or to require additional data before rendering a judgment.</a:t>
            </a:r>
            <a:endParaRPr lang="en-GB" dirty="0">
              <a:solidFill>
                <a:schemeClr val="tx1"/>
              </a:solidFill>
              <a:latin typeface="Arial" panose="020B0604020202020204" pitchFamily="34" charset="0"/>
              <a:cs typeface="Arial" panose="020B0604020202020204" pitchFamily="34" charset="0"/>
            </a:endParaRPr>
          </a:p>
          <a:p>
            <a:pPr marL="0" indent="0" algn="just">
              <a:buNone/>
            </a:pPr>
            <a:r>
              <a:rPr lang="en-US" b="1" dirty="0">
                <a:solidFill>
                  <a:schemeClr val="accent2"/>
                </a:solidFill>
                <a:latin typeface="Arial" panose="020B0604020202020204" pitchFamily="34" charset="0"/>
                <a:cs typeface="Arial" panose="020B0604020202020204" pitchFamily="34" charset="0"/>
              </a:rPr>
              <a:t>Phase 4 Studies and </a:t>
            </a:r>
            <a:r>
              <a:rPr lang="en-US" b="1" dirty="0" err="1">
                <a:solidFill>
                  <a:schemeClr val="accent2"/>
                </a:solidFill>
                <a:latin typeface="Arial" panose="020B0604020202020204" pitchFamily="34" charset="0"/>
                <a:cs typeface="Arial" panose="020B0604020202020204" pitchFamily="34" charset="0"/>
              </a:rPr>
              <a:t>Postmarketing</a:t>
            </a:r>
            <a:r>
              <a:rPr lang="en-US" b="1" dirty="0">
                <a:solidFill>
                  <a:schemeClr val="accent2"/>
                </a:solidFill>
                <a:latin typeface="Arial" panose="020B0604020202020204" pitchFamily="34" charset="0"/>
                <a:cs typeface="Arial" panose="020B0604020202020204" pitchFamily="34" charset="0"/>
              </a:rPr>
              <a:t> Surveillance</a:t>
            </a:r>
          </a:p>
          <a:p>
            <a:pPr algn="just"/>
            <a:r>
              <a:rPr lang="en-US" dirty="0">
                <a:solidFill>
                  <a:srgbClr val="000000"/>
                </a:solidFill>
                <a:latin typeface="Arial" panose="020B0604020202020204" pitchFamily="34" charset="0"/>
                <a:cs typeface="Arial" panose="020B0604020202020204" pitchFamily="34" charset="0"/>
              </a:rPr>
              <a:t>The receipt of marketing status for a new drug product does not necessarily end a sponsor’s investigation of the drug. Continued clinical investigations, often called </a:t>
            </a:r>
            <a:r>
              <a:rPr lang="en-US" dirty="0">
                <a:solidFill>
                  <a:srgbClr val="FF0000"/>
                </a:solidFill>
                <a:latin typeface="Arial" panose="020B0604020202020204" pitchFamily="34" charset="0"/>
                <a:cs typeface="Arial" panose="020B0604020202020204" pitchFamily="34" charset="0"/>
              </a:rPr>
              <a:t>Phase 4 studies</a:t>
            </a:r>
            <a:r>
              <a:rPr lang="en-US" dirty="0">
                <a:solidFill>
                  <a:srgbClr val="000000"/>
                </a:solidFill>
                <a:latin typeface="Arial" panose="020B0604020202020204" pitchFamily="34" charset="0"/>
                <a:cs typeface="Arial" panose="020B0604020202020204" pitchFamily="34" charset="0"/>
              </a:rPr>
              <a:t>, </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may contribute to the understanding of the drug’s mechanism or scope of action</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may </a:t>
            </a:r>
            <a:r>
              <a:rPr lang="en-US" dirty="0">
                <a:latin typeface="Arial" panose="020B0604020202020204" pitchFamily="34" charset="0"/>
                <a:cs typeface="Arial" panose="020B0604020202020204" pitchFamily="34" charset="0"/>
              </a:rPr>
              <a:t>indicate possible new therapeutic uses for the drug, and/or may demonstrate the need for additional dosage strengths, dosage forms, or routes of administration. </a:t>
            </a:r>
          </a:p>
          <a:p>
            <a:pPr algn="just">
              <a:buFont typeface="+mj-lt"/>
              <a:buAutoNum type="arabicPeriod"/>
            </a:pPr>
            <a:r>
              <a:rPr lang="en-US" dirty="0">
                <a:latin typeface="Arial" panose="020B0604020202020204" pitchFamily="34" charset="0"/>
                <a:cs typeface="Arial" panose="020B0604020202020204" pitchFamily="34" charset="0"/>
              </a:rPr>
              <a:t>may also reveal additional side effects, serious and unexpected adverse effects, and/ or drug interactions</a:t>
            </a:r>
            <a:r>
              <a:rPr lang="en-US" dirty="0" smtClean="0">
                <a:latin typeface="Arial" panose="020B0604020202020204" pitchFamily="34" charset="0"/>
                <a:cs typeface="Arial" panose="020B0604020202020204" pitchFamily="34" charset="0"/>
              </a:rPr>
              <a:t>.</a:t>
            </a:r>
            <a:endParaRPr lang="en-US" dirty="0">
              <a:solidFill>
                <a:srgbClr val="000000"/>
              </a:solidFill>
              <a:latin typeface="Arial" panose="020B0604020202020204" pitchFamily="34" charset="0"/>
              <a:cs typeface="Arial" panose="020B0604020202020204" pitchFamily="34" charset="0"/>
            </a:endParaRPr>
          </a:p>
          <a:p>
            <a:pPr marL="0" indent="0" algn="just">
              <a:buNone/>
            </a:pPr>
            <a:r>
              <a:rPr lang="en-GB" dirty="0" err="1">
                <a:latin typeface="Arial" panose="020B0604020202020204" pitchFamily="34" charset="0"/>
                <a:cs typeface="Arial" panose="020B0604020202020204" pitchFamily="34" charset="0"/>
              </a:rPr>
              <a:t>Postmarketing</a:t>
            </a:r>
            <a:r>
              <a:rPr lang="en-GB" dirty="0">
                <a:latin typeface="Arial" panose="020B0604020202020204" pitchFamily="34" charset="0"/>
                <a:cs typeface="Arial" panose="020B0604020202020204" pitchFamily="34" charset="0"/>
              </a:rPr>
              <a:t> reporting of adverse drug experience, Annual reports: failure to make required reports may lead to FDA withdrawal of approval for marketing.</a:t>
            </a:r>
            <a:endParaRPr lang="en-US"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0260687"/>
      </p:ext>
    </p:extLst>
  </p:cSld>
  <p:clrMapOvr>
    <a:masterClrMapping/>
  </p:clrMapOvr>
  <p:transition>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4"/>
          <p:cNvSpPr txBox="1">
            <a:spLocks noChangeArrowheads="1"/>
          </p:cNvSpPr>
          <p:nvPr/>
        </p:nvSpPr>
        <p:spPr bwMode="auto">
          <a:xfrm>
            <a:off x="533400" y="609600"/>
            <a:ext cx="7772400" cy="5632311"/>
          </a:xfrm>
          <a:prstGeom prst="rect">
            <a:avLst/>
          </a:prstGeom>
          <a:solidFill>
            <a:schemeClr val="bg1"/>
          </a:solidFill>
          <a:ln w="12700" cap="sq">
            <a:noFill/>
            <a:miter lim="800000"/>
            <a:headEnd type="none" w="sm" len="sm"/>
            <a:tailEnd type="none" w="sm" len="sm"/>
          </a:ln>
          <a:effectLst/>
        </p:spPr>
        <p:txBody>
          <a:bodyPr wrap="square">
            <a:spAutoFit/>
          </a:bodyPr>
          <a:lstStyle/>
          <a:p>
            <a:pPr marL="257175" indent="-257175" algn="just"/>
            <a:r>
              <a:rPr lang="en-US" sz="2000" b="1" dirty="0">
                <a:solidFill>
                  <a:srgbClr val="FF0000"/>
                </a:solidFill>
                <a:latin typeface="Arial" panose="020B0604020202020204" pitchFamily="34" charset="0"/>
                <a:cs typeface="Arial" panose="020B0604020202020204" pitchFamily="34" charset="0"/>
              </a:rPr>
              <a:t>INVESTIGATIONAL NEW DRUG APPLICATION (IND)</a:t>
            </a:r>
          </a:p>
          <a:p>
            <a:pPr marL="257175" indent="-257175" algn="just">
              <a:buFont typeface="Arial" panose="020B0604020202020204" pitchFamily="34" charset="0"/>
              <a:buChar char="•"/>
            </a:pPr>
            <a:r>
              <a:rPr lang="en-US" sz="2000" dirty="0">
                <a:latin typeface="Arial" panose="020B0604020202020204" pitchFamily="34" charset="0"/>
                <a:cs typeface="Arial" panose="020B0604020202020204" pitchFamily="34" charset="0"/>
              </a:rPr>
              <a:t>According to FDA the sponsor of a new drug is required to file with the FDA an </a:t>
            </a:r>
            <a:r>
              <a:rPr lang="en-US" sz="2000" dirty="0">
                <a:solidFill>
                  <a:srgbClr val="FF0000"/>
                </a:solidFill>
                <a:latin typeface="Arial" panose="020B0604020202020204" pitchFamily="34" charset="0"/>
                <a:cs typeface="Arial" panose="020B0604020202020204" pitchFamily="34" charset="0"/>
              </a:rPr>
              <a:t>IND</a:t>
            </a:r>
            <a:r>
              <a:rPr lang="en-US" sz="2000" dirty="0">
                <a:latin typeface="Arial" panose="020B0604020202020204" pitchFamily="34" charset="0"/>
                <a:cs typeface="Arial" panose="020B0604020202020204" pitchFamily="34" charset="0"/>
              </a:rPr>
              <a:t> before the drug may be given to human subjects. </a:t>
            </a:r>
          </a:p>
          <a:p>
            <a:pPr marL="257175" indent="-257175" algn="just">
              <a:buFont typeface="Arial" panose="020B0604020202020204" pitchFamily="34" charset="0"/>
              <a:buChar char="•"/>
            </a:pPr>
            <a:r>
              <a:rPr lang="en-US" sz="2000" dirty="0">
                <a:latin typeface="Arial" panose="020B0604020202020204" pitchFamily="34" charset="0"/>
                <a:cs typeface="Arial" panose="020B0604020202020204" pitchFamily="34" charset="0"/>
              </a:rPr>
              <a:t>This is to protect the rights and safety of the subjects and to ensure that the investigational plan is sound and is designed to achieve the stated objectives. </a:t>
            </a:r>
          </a:p>
          <a:p>
            <a:pPr marL="257175" indent="-257175" algn="just">
              <a:buFont typeface="Arial" panose="020B0604020202020204" pitchFamily="34" charset="0"/>
              <a:buChar char="•"/>
            </a:pPr>
            <a:r>
              <a:rPr lang="en-US" sz="2000" dirty="0">
                <a:latin typeface="Arial" panose="020B0604020202020204" pitchFamily="34" charset="0"/>
                <a:cs typeface="Arial" panose="020B0604020202020204" pitchFamily="34" charset="0"/>
              </a:rPr>
              <a:t>The sponsor of an IND takes responsibility for and initiates a clinical investigation.</a:t>
            </a:r>
            <a:endParaRPr lang="en-US" sz="2000" b="1" dirty="0">
              <a:latin typeface="Arial" panose="020B0604020202020204" pitchFamily="34" charset="0"/>
              <a:cs typeface="Arial" panose="020B0604020202020204" pitchFamily="34" charset="0"/>
            </a:endParaRPr>
          </a:p>
          <a:p>
            <a:pPr marL="257175" indent="-257175" algn="just">
              <a:buFontTx/>
              <a:buAutoNum type="arabicPeriod"/>
            </a:pPr>
            <a:r>
              <a:rPr lang="en-US" sz="2000" dirty="0">
                <a:latin typeface="Arial" panose="020B0604020202020204" pitchFamily="34" charset="0"/>
                <a:cs typeface="Arial" panose="020B0604020202020204" pitchFamily="34" charset="0"/>
              </a:rPr>
              <a:t>Full description of new drug</a:t>
            </a:r>
          </a:p>
          <a:p>
            <a:pPr marL="257175" indent="-257175" algn="just">
              <a:buFontTx/>
              <a:buAutoNum type="arabicPeriod" startAt="2"/>
            </a:pPr>
            <a:r>
              <a:rPr lang="en-US" sz="2000" dirty="0">
                <a:latin typeface="Arial" panose="020B0604020202020204" pitchFamily="34" charset="0"/>
                <a:cs typeface="Arial" panose="020B0604020202020204" pitchFamily="34" charset="0"/>
              </a:rPr>
              <a:t>Where and how it is manufactured</a:t>
            </a:r>
          </a:p>
          <a:p>
            <a:pPr marL="257175" indent="-257175" algn="just">
              <a:buFontTx/>
              <a:buAutoNum type="arabicPeriod" startAt="2"/>
            </a:pPr>
            <a:r>
              <a:rPr lang="en-US" sz="2000" dirty="0">
                <a:latin typeface="Arial" panose="020B0604020202020204" pitchFamily="34" charset="0"/>
                <a:cs typeface="Arial" panose="020B0604020202020204" pitchFamily="34" charset="0"/>
              </a:rPr>
              <a:t>All quality control information and standards</a:t>
            </a:r>
          </a:p>
          <a:p>
            <a:pPr marL="257175" indent="-257175" algn="just">
              <a:buFontTx/>
              <a:buAutoNum type="arabicPeriod" startAt="4"/>
            </a:pPr>
            <a:r>
              <a:rPr lang="en-US" sz="2000" dirty="0">
                <a:latin typeface="Arial" panose="020B0604020202020204" pitchFamily="34" charset="0"/>
                <a:cs typeface="Arial" panose="020B0604020202020204" pitchFamily="34" charset="0"/>
              </a:rPr>
              <a:t>Stability.</a:t>
            </a:r>
          </a:p>
          <a:p>
            <a:pPr marL="257175" indent="-257175" algn="just"/>
            <a:r>
              <a:rPr lang="en-US" sz="2000" dirty="0">
                <a:latin typeface="Arial" panose="020B0604020202020204" pitchFamily="34" charset="0"/>
                <a:cs typeface="Arial" panose="020B0604020202020204" pitchFamily="34" charset="0"/>
              </a:rPr>
              <a:t>5. Analytical method</a:t>
            </a:r>
          </a:p>
          <a:p>
            <a:pPr marL="257175" indent="-257175" algn="just">
              <a:buFontTx/>
              <a:buAutoNum type="arabicPeriod" startAt="6"/>
            </a:pPr>
            <a:r>
              <a:rPr lang="en-US" sz="2000" dirty="0">
                <a:latin typeface="Arial" panose="020B0604020202020204" pitchFamily="34" charset="0"/>
                <a:cs typeface="Arial" panose="020B0604020202020204" pitchFamily="34" charset="0"/>
              </a:rPr>
              <a:t> Pharmacology</a:t>
            </a:r>
          </a:p>
          <a:p>
            <a:pPr marL="257175" indent="-257175" algn="just">
              <a:buFontTx/>
              <a:buAutoNum type="arabicPeriod" startAt="7"/>
            </a:pPr>
            <a:r>
              <a:rPr lang="en-US" sz="2000" dirty="0">
                <a:latin typeface="Arial" panose="020B0604020202020204" pitchFamily="34" charset="0"/>
                <a:cs typeface="Arial" panose="020B0604020202020204" pitchFamily="34" charset="0"/>
              </a:rPr>
              <a:t> Toxicology</a:t>
            </a:r>
          </a:p>
          <a:p>
            <a:pPr marL="257175" indent="-257175" algn="just">
              <a:buFontTx/>
              <a:buAutoNum type="arabicPeriod" startAt="8"/>
            </a:pPr>
            <a:r>
              <a:rPr lang="en-US" sz="2000" dirty="0">
                <a:latin typeface="Arial" panose="020B0604020202020204" pitchFamily="34" charset="0"/>
                <a:cs typeface="Arial" panose="020B0604020202020204" pitchFamily="34" charset="0"/>
              </a:rPr>
              <a:t> Efficacy in animals</a:t>
            </a:r>
          </a:p>
          <a:p>
            <a:pPr marL="257175" indent="-257175" algn="just"/>
            <a:r>
              <a:rPr lang="en-US" sz="2000" dirty="0">
                <a:latin typeface="Arial" panose="020B0604020202020204" pitchFamily="34" charset="0"/>
                <a:cs typeface="Arial" panose="020B0604020202020204" pitchFamily="34" charset="0"/>
              </a:rPr>
              <a:t>9. Persons who will do the clinical </a:t>
            </a:r>
            <a:r>
              <a:rPr lang="en-US" sz="2000" dirty="0" smtClean="0">
                <a:latin typeface="Arial" panose="020B0604020202020204" pitchFamily="34" charset="0"/>
                <a:cs typeface="Arial" panose="020B0604020202020204" pitchFamily="34" charset="0"/>
              </a:rPr>
              <a:t>studies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6345962"/>
      </p:ext>
    </p:extLst>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2895600" cy="609600"/>
          </a:xfrm>
          <a:solidFill>
            <a:schemeClr val="accent1"/>
          </a:solidFill>
        </p:spPr>
        <p:txBody>
          <a:bodyPr>
            <a:normAutofit fontScale="90000"/>
          </a:bodyPr>
          <a:lstStyle/>
          <a:p>
            <a:r>
              <a:rPr lang="en-US" dirty="0" smtClean="0">
                <a:ln w="0"/>
                <a:solidFill>
                  <a:schemeClr val="tx1"/>
                </a:solidFill>
                <a:effectLst>
                  <a:outerShdw blurRad="38100" dist="19050" dir="2700000" algn="tl" rotWithShape="0">
                    <a:schemeClr val="dk1">
                      <a:alpha val="40000"/>
                    </a:schemeClr>
                  </a:outerShdw>
                </a:effectLst>
              </a:rPr>
              <a:t>Treatment IND</a:t>
            </a:r>
            <a:endParaRPr lang="en-US"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381000" y="1067519"/>
            <a:ext cx="8153400" cy="3352081"/>
          </a:xfrm>
          <a:solidFill>
            <a:schemeClr val="bg1"/>
          </a:solidFill>
        </p:spPr>
        <p:txBody>
          <a:bodyPr>
            <a:normAutofit lnSpcReduction="10000"/>
          </a:bodyPr>
          <a:lstStyle/>
          <a:p>
            <a:pPr algn="just"/>
            <a:r>
              <a:rPr lang="en-US" dirty="0" smtClean="0">
                <a:latin typeface="Arial" panose="020B0604020202020204" pitchFamily="34" charset="0"/>
                <a:cs typeface="Arial" panose="020B0604020202020204" pitchFamily="34" charset="0"/>
              </a:rPr>
              <a:t>A </a:t>
            </a:r>
            <a:r>
              <a:rPr lang="en-US" dirty="0">
                <a:latin typeface="Arial" panose="020B0604020202020204" pitchFamily="34" charset="0"/>
                <a:cs typeface="Arial" panose="020B0604020202020204" pitchFamily="34" charset="0"/>
              </a:rPr>
              <a:t>treatment IND or a treatment protocol </a:t>
            </a:r>
            <a:r>
              <a:rPr lang="en-US" dirty="0" smtClean="0">
                <a:latin typeface="Arial" panose="020B0604020202020204" pitchFamily="34" charset="0"/>
                <a:cs typeface="Arial" panose="020B0604020202020204" pitchFamily="34" charset="0"/>
              </a:rPr>
              <a:t>permits the </a:t>
            </a:r>
            <a:r>
              <a:rPr lang="en-US" dirty="0">
                <a:latin typeface="Arial" panose="020B0604020202020204" pitchFamily="34" charset="0"/>
                <a:cs typeface="Arial" panose="020B0604020202020204" pitchFamily="34" charset="0"/>
              </a:rPr>
              <a:t>use of </a:t>
            </a:r>
            <a:r>
              <a:rPr lang="en-US" b="1" dirty="0">
                <a:latin typeface="Arial" panose="020B0604020202020204" pitchFamily="34" charset="0"/>
                <a:cs typeface="Arial" panose="020B0604020202020204" pitchFamily="34" charset="0"/>
              </a:rPr>
              <a:t>an investigational drug in </a:t>
            </a:r>
            <a:r>
              <a:rPr lang="en-US" b="1" dirty="0" smtClean="0">
                <a:latin typeface="Arial" panose="020B0604020202020204" pitchFamily="34" charset="0"/>
                <a:cs typeface="Arial" panose="020B0604020202020204" pitchFamily="34" charset="0"/>
              </a:rPr>
              <a:t>the treatment </a:t>
            </a:r>
            <a:r>
              <a:rPr lang="en-US" b="1" dirty="0">
                <a:latin typeface="Arial" panose="020B0604020202020204" pitchFamily="34" charset="0"/>
                <a:cs typeface="Arial" panose="020B0604020202020204" pitchFamily="34" charset="0"/>
              </a:rPr>
              <a:t>of patients who are not </a:t>
            </a:r>
            <a:r>
              <a:rPr lang="en-US" b="1" dirty="0" smtClean="0">
                <a:latin typeface="Arial" panose="020B0604020202020204" pitchFamily="34" charset="0"/>
                <a:cs typeface="Arial" panose="020B0604020202020204" pitchFamily="34" charset="0"/>
              </a:rPr>
              <a:t>enrolled in </a:t>
            </a:r>
            <a:r>
              <a:rPr lang="en-US" b="1" dirty="0">
                <a:latin typeface="Arial" panose="020B0604020202020204" pitchFamily="34" charset="0"/>
                <a:cs typeface="Arial" panose="020B0604020202020204" pitchFamily="34" charset="0"/>
              </a:rPr>
              <a:t>the clinical study but who have a </a:t>
            </a:r>
            <a:r>
              <a:rPr lang="en-US" b="1" dirty="0" smtClean="0">
                <a:latin typeface="Arial" panose="020B0604020202020204" pitchFamily="34" charset="0"/>
                <a:cs typeface="Arial" panose="020B0604020202020204" pitchFamily="34" charset="0"/>
              </a:rPr>
              <a:t>serious or </a:t>
            </a:r>
            <a:r>
              <a:rPr lang="en-US" b="1" dirty="0">
                <a:latin typeface="Arial" panose="020B0604020202020204" pitchFamily="34" charset="0"/>
                <a:cs typeface="Arial" panose="020B0604020202020204" pitchFamily="34" charset="0"/>
              </a:rPr>
              <a:t>immediately life-threatening </a:t>
            </a:r>
            <a:r>
              <a:rPr lang="en-US" b="1" dirty="0" smtClean="0">
                <a:latin typeface="Arial" panose="020B0604020202020204" pitchFamily="34" charset="0"/>
                <a:cs typeface="Arial" panose="020B0604020202020204" pitchFamily="34" charset="0"/>
              </a:rPr>
              <a:t>disease for </a:t>
            </a:r>
            <a:r>
              <a:rPr lang="en-US" b="1" dirty="0">
                <a:latin typeface="Arial" panose="020B0604020202020204" pitchFamily="34" charset="0"/>
                <a:cs typeface="Arial" panose="020B0604020202020204" pitchFamily="34" charset="0"/>
              </a:rPr>
              <a:t>which there is no satisfactory </a:t>
            </a:r>
            <a:r>
              <a:rPr lang="en-US" b="1" dirty="0" smtClean="0">
                <a:latin typeface="Arial" panose="020B0604020202020204" pitchFamily="34" charset="0"/>
                <a:cs typeface="Arial" panose="020B0604020202020204" pitchFamily="34" charset="0"/>
              </a:rPr>
              <a:t>alternative therapy</a:t>
            </a:r>
            <a:r>
              <a:rPr lang="en-US" b="1" dirty="0">
                <a:latin typeface="Arial" panose="020B0604020202020204" pitchFamily="34" charset="0"/>
                <a:cs typeface="Arial" panose="020B0604020202020204" pitchFamily="34" charset="0"/>
              </a:rPr>
              <a:t>. </a:t>
            </a:r>
            <a:endParaRPr lang="en-US" b="1" dirty="0" smtClean="0">
              <a:latin typeface="Arial" panose="020B0604020202020204" pitchFamily="34" charset="0"/>
              <a:cs typeface="Arial" panose="020B0604020202020204" pitchFamily="34" charset="0"/>
            </a:endParaRPr>
          </a:p>
          <a:p>
            <a:pPr algn="just"/>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objective is to make </a:t>
            </a:r>
            <a:r>
              <a:rPr lang="en-US" dirty="0" smtClean="0">
                <a:latin typeface="Arial" panose="020B0604020202020204" pitchFamily="34" charset="0"/>
                <a:cs typeface="Arial" panose="020B0604020202020204" pitchFamily="34" charset="0"/>
              </a:rPr>
              <a:t>promising new </a:t>
            </a:r>
            <a:r>
              <a:rPr lang="en-US" dirty="0">
                <a:latin typeface="Arial" panose="020B0604020202020204" pitchFamily="34" charset="0"/>
                <a:cs typeface="Arial" panose="020B0604020202020204" pitchFamily="34" charset="0"/>
              </a:rPr>
              <a:t>drugs available to desperately ill </a:t>
            </a:r>
            <a:r>
              <a:rPr lang="en-US" dirty="0" smtClean="0">
                <a:latin typeface="Arial" panose="020B0604020202020204" pitchFamily="34" charset="0"/>
                <a:cs typeface="Arial" panose="020B0604020202020204" pitchFamily="34" charset="0"/>
              </a:rPr>
              <a:t>patients as </a:t>
            </a:r>
            <a:r>
              <a:rPr lang="en-US" dirty="0">
                <a:latin typeface="Arial" panose="020B0604020202020204" pitchFamily="34" charset="0"/>
                <a:cs typeface="Arial" panose="020B0604020202020204" pitchFamily="34" charset="0"/>
              </a:rPr>
              <a:t>early as possible in the drug development</a:t>
            </a:r>
          </a:p>
          <a:p>
            <a:pPr algn="just"/>
            <a:r>
              <a:rPr lang="en-US" dirty="0">
                <a:latin typeface="Arial" panose="020B0604020202020204" pitchFamily="34" charset="0"/>
                <a:cs typeface="Arial" panose="020B0604020202020204" pitchFamily="34" charset="0"/>
              </a:rPr>
              <a:t>For products to be considered for a </a:t>
            </a:r>
            <a:r>
              <a:rPr lang="en-US" dirty="0" smtClean="0">
                <a:latin typeface="Arial" panose="020B0604020202020204" pitchFamily="34" charset="0"/>
                <a:cs typeface="Arial" panose="020B0604020202020204" pitchFamily="34" charset="0"/>
              </a:rPr>
              <a:t>treatment IND</a:t>
            </a:r>
            <a:r>
              <a:rPr lang="en-US" dirty="0">
                <a:latin typeface="Arial" panose="020B0604020202020204" pitchFamily="34" charset="0"/>
                <a:cs typeface="Arial" panose="020B0604020202020204" pitchFamily="34" charset="0"/>
              </a:rPr>
              <a:t>, the drug must be under </a:t>
            </a:r>
            <a:r>
              <a:rPr lang="en-US" dirty="0" smtClean="0">
                <a:latin typeface="Arial" panose="020B0604020202020204" pitchFamily="34" charset="0"/>
                <a:cs typeface="Arial" panose="020B0604020202020204" pitchFamily="34" charset="0"/>
              </a:rPr>
              <a:t>active process</a:t>
            </a:r>
            <a:r>
              <a:rPr lang="en-US" dirty="0">
                <a:latin typeface="Arial" panose="020B0604020202020204" pitchFamily="34" charset="0"/>
                <a:cs typeface="Arial" panose="020B0604020202020204" pitchFamily="34" charset="0"/>
              </a:rPr>
              <a:t>. investigation in a controlled clinical </a:t>
            </a:r>
            <a:r>
              <a:rPr lang="en-US" dirty="0" smtClean="0">
                <a:latin typeface="Arial" panose="020B0604020202020204" pitchFamily="34" charset="0"/>
                <a:cs typeface="Arial" panose="020B0604020202020204" pitchFamily="34" charset="0"/>
              </a:rPr>
              <a:t>trial with </a:t>
            </a:r>
            <a:r>
              <a:rPr lang="en-US" dirty="0">
                <a:latin typeface="Arial" panose="020B0604020202020204" pitchFamily="34" charset="0"/>
                <a:cs typeface="Arial" panose="020B0604020202020204" pitchFamily="34" charset="0"/>
              </a:rPr>
              <a:t>sufficient evidence of its safety and </a:t>
            </a:r>
            <a:r>
              <a:rPr lang="en-US" dirty="0" smtClean="0">
                <a:latin typeface="Arial" panose="020B0604020202020204" pitchFamily="34" charset="0"/>
                <a:cs typeface="Arial" panose="020B0604020202020204" pitchFamily="34" charset="0"/>
              </a:rPr>
              <a:t>efficacy demonstrated </a:t>
            </a:r>
            <a:r>
              <a:rPr lang="en-US" dirty="0">
                <a:latin typeface="Arial" panose="020B0604020202020204" pitchFamily="34" charset="0"/>
                <a:cs typeface="Arial" panose="020B0604020202020204" pitchFamily="34" charset="0"/>
              </a:rPr>
              <a:t>to support its use in </a:t>
            </a:r>
            <a:r>
              <a:rPr lang="en-US" dirty="0" smtClean="0">
                <a:latin typeface="Arial" panose="020B0604020202020204" pitchFamily="34" charset="0"/>
                <a:cs typeface="Arial" panose="020B0604020202020204" pitchFamily="34" charset="0"/>
              </a:rPr>
              <a:t>the intended </a:t>
            </a:r>
            <a:r>
              <a:rPr lang="en-US" dirty="0" smtClean="0">
                <a:latin typeface="Arial" panose="020B0604020202020204" pitchFamily="34" charset="0"/>
                <a:cs typeface="Arial" panose="020B0604020202020204" pitchFamily="34" charset="0"/>
              </a:rPr>
              <a:t>patients</a:t>
            </a:r>
            <a:endParaRPr lang="en-US" dirty="0">
              <a:latin typeface="Arial" panose="020B0604020202020204" pitchFamily="34" charset="0"/>
              <a:cs typeface="Arial" panose="020B0604020202020204" pitchFamily="34" charset="0"/>
            </a:endParaRPr>
          </a:p>
        </p:txBody>
      </p:sp>
      <p:sp>
        <p:nvSpPr>
          <p:cNvPr id="5" name="Title 1"/>
          <p:cNvSpPr txBox="1">
            <a:spLocks/>
          </p:cNvSpPr>
          <p:nvPr/>
        </p:nvSpPr>
        <p:spPr>
          <a:xfrm>
            <a:off x="612475" y="4495800"/>
            <a:ext cx="3886200" cy="533400"/>
          </a:xfrm>
          <a:prstGeom prst="rect">
            <a:avLst/>
          </a:prstGeom>
          <a:solidFill>
            <a:schemeClr val="accent1"/>
          </a:solidFill>
        </p:spPr>
        <p:txBody>
          <a:bodyPr vert="horz" lIns="68580" tIns="34290" rIns="68580" bIns="3429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da-DK" sz="2400" dirty="0">
                <a:ln w="0"/>
                <a:solidFill>
                  <a:schemeClr val="tx1"/>
                </a:solidFill>
              </a:rPr>
              <a:t>IND for an Orphan Drug</a:t>
            </a:r>
            <a:endParaRPr lang="en-US" sz="2400" dirty="0">
              <a:ln w="0"/>
              <a:solidFill>
                <a:schemeClr val="tx1"/>
              </a:solidFill>
            </a:endParaRPr>
          </a:p>
        </p:txBody>
      </p:sp>
      <p:sp>
        <p:nvSpPr>
          <p:cNvPr id="6" name="Content Placeholder 2"/>
          <p:cNvSpPr txBox="1">
            <a:spLocks/>
          </p:cNvSpPr>
          <p:nvPr/>
        </p:nvSpPr>
        <p:spPr>
          <a:xfrm>
            <a:off x="419100" y="5181600"/>
            <a:ext cx="8077200" cy="1447800"/>
          </a:xfrm>
          <a:prstGeom prst="rect">
            <a:avLst/>
          </a:prstGeom>
          <a:solidFill>
            <a:schemeClr val="bg1"/>
          </a:solidFill>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en-US" dirty="0" smtClean="0">
                <a:solidFill>
                  <a:schemeClr val="tx1"/>
                </a:solidFill>
                <a:latin typeface="Arial" panose="020B0604020202020204" pitchFamily="34" charset="0"/>
                <a:cs typeface="Arial" panose="020B0604020202020204" pitchFamily="34" charset="0"/>
              </a:rPr>
              <a:t>an </a:t>
            </a:r>
            <a:r>
              <a:rPr lang="en-US" b="1" dirty="0" smtClean="0">
                <a:solidFill>
                  <a:schemeClr val="tx1"/>
                </a:solidFill>
                <a:latin typeface="Arial" panose="020B0604020202020204" pitchFamily="34" charset="0"/>
                <a:cs typeface="Arial" panose="020B0604020202020204" pitchFamily="34" charset="0"/>
              </a:rPr>
              <a:t>orphan disease is defined as a rare disease or condition that affects fewer than 200,000 people in the United States </a:t>
            </a:r>
            <a:r>
              <a:rPr lang="en-US" dirty="0" smtClean="0">
                <a:solidFill>
                  <a:schemeClr val="tx1"/>
                </a:solidFill>
                <a:latin typeface="Arial" panose="020B0604020202020204" pitchFamily="34" charset="0"/>
                <a:cs typeface="Arial" panose="020B0604020202020204" pitchFamily="34" charset="0"/>
              </a:rPr>
              <a:t>and for which there is no reasonable expectation that costs of R&amp;D for the indication can be recovered by sales of the product in the United States.</a:t>
            </a:r>
          </a:p>
          <a:p>
            <a:pPr algn="just"/>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44280"/>
      </p:ext>
    </p:extLst>
  </p:cSld>
  <p:clrMapOvr>
    <a:masterClrMapping/>
  </p:clrMapOvr>
  <p:transition>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077199" cy="6172200"/>
          </a:xfrm>
          <a:solidFill>
            <a:schemeClr val="bg1"/>
          </a:solidFill>
        </p:spPr>
        <p:txBody>
          <a:bodyPr>
            <a:noAutofit/>
          </a:bodyPr>
          <a:lstStyle/>
          <a:p>
            <a:pPr marL="0" indent="0" algn="just">
              <a:buNone/>
            </a:pPr>
            <a:r>
              <a:rPr lang="en-GB" b="1" dirty="0">
                <a:solidFill>
                  <a:schemeClr val="accent1"/>
                </a:solidFill>
                <a:latin typeface="Arial" panose="020B0604020202020204" pitchFamily="34" charset="0"/>
                <a:cs typeface="Arial" panose="020B0604020202020204" pitchFamily="34" charset="0"/>
              </a:rPr>
              <a:t>Supplemental new drug application SNDA</a:t>
            </a:r>
          </a:p>
          <a:p>
            <a:pPr marL="0" indent="0" algn="just">
              <a:buNone/>
            </a:pPr>
            <a:r>
              <a:rPr lang="en-US" dirty="0">
                <a:latin typeface="Arial" panose="020B0604020202020204" pitchFamily="34" charset="0"/>
                <a:cs typeface="Arial" panose="020B0604020202020204" pitchFamily="34" charset="0"/>
              </a:rPr>
              <a:t>A sponsor of an approved NDA may make changes in that application through the filing of an SNDA. Depending on the changes proposed, some require FDA approval before implementing; others do not. </a:t>
            </a:r>
            <a:endParaRPr lang="en-US" dirty="0" smtClean="0">
              <a:latin typeface="Arial" panose="020B0604020202020204" pitchFamily="34" charset="0"/>
              <a:cs typeface="Arial" panose="020B0604020202020204" pitchFamily="34" charset="0"/>
            </a:endParaRPr>
          </a:p>
          <a:p>
            <a:pPr marL="0" indent="0" algn="just">
              <a:buNone/>
            </a:pPr>
            <a:r>
              <a:rPr lang="en-US" b="1" dirty="0" smtClean="0">
                <a:solidFill>
                  <a:schemeClr val="accent1"/>
                </a:solidFill>
                <a:latin typeface="Arial" panose="020B0604020202020204" pitchFamily="34" charset="0"/>
                <a:cs typeface="Arial" panose="020B0604020202020204" pitchFamily="34" charset="0"/>
              </a:rPr>
              <a:t>Among </a:t>
            </a:r>
            <a:r>
              <a:rPr lang="en-US" b="1" dirty="0">
                <a:solidFill>
                  <a:schemeClr val="accent1"/>
                </a:solidFill>
                <a:latin typeface="Arial" panose="020B0604020202020204" pitchFamily="34" charset="0"/>
                <a:cs typeface="Arial" panose="020B0604020202020204" pitchFamily="34" charset="0"/>
              </a:rPr>
              <a:t>the changes requiring prior approval are: </a:t>
            </a:r>
            <a:endParaRPr lang="en-GB" b="1" dirty="0">
              <a:solidFill>
                <a:schemeClr val="accent1"/>
              </a:solidFill>
              <a:latin typeface="Arial" panose="020B0604020202020204" pitchFamily="34" charset="0"/>
              <a:cs typeface="Arial" panose="020B0604020202020204" pitchFamily="34" charset="0"/>
            </a:endParaRP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A change in the method of synthesis of the drug substance</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Use of a different facility to manufacture the drug substance where the facility has not been approved through inspection for Current Good Manufacturing Practice standards within the previous 2 years</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Change in the formulation, analytical standards, method of manufacture, or in-process controls of the drug product</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Use of a different facility or contractor to manufacture, process, or package the drug product</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Change in the container and closure system for a drug product</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Extension of the expiration date for a drug product based on new stability data</a:t>
            </a:r>
          </a:p>
          <a:p>
            <a:pPr algn="just">
              <a:buFont typeface="+mj-lt"/>
              <a:buAutoNum type="arabicPeriod"/>
            </a:pPr>
            <a:r>
              <a:rPr lang="en-US" dirty="0">
                <a:solidFill>
                  <a:srgbClr val="000000"/>
                </a:solidFill>
                <a:latin typeface="Arial" panose="020B0604020202020204" pitchFamily="34" charset="0"/>
                <a:cs typeface="Arial" panose="020B0604020202020204" pitchFamily="34" charset="0"/>
              </a:rPr>
              <a:t>Any labeling change that does not add to or strengthen a previously approved label statement</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113508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Table 25"/>
          <p:cNvGraphicFramePr>
            <a:graphicFrameLocks noGrp="1"/>
          </p:cNvGraphicFramePr>
          <p:nvPr/>
        </p:nvGraphicFramePr>
        <p:xfrm>
          <a:off x="762000" y="762000"/>
          <a:ext cx="8001000" cy="4777492"/>
        </p:xfrm>
        <a:graphic>
          <a:graphicData uri="http://schemas.openxmlformats.org/drawingml/2006/table">
            <a:tbl>
              <a:tblPr rtl="1" firstRow="1" bandRow="1">
                <a:tableStyleId>{5940675A-B579-460E-94D1-54222C63F5DA}</a:tableStyleId>
              </a:tblPr>
              <a:tblGrid>
                <a:gridCol w="2190120">
                  <a:extLst>
                    <a:ext uri="{9D8B030D-6E8A-4147-A177-3AD203B41FA5}">
                      <a16:colId xmlns="" xmlns:a16="http://schemas.microsoft.com/office/drawing/2014/main" val="20000"/>
                    </a:ext>
                  </a:extLst>
                </a:gridCol>
                <a:gridCol w="1522414">
                  <a:extLst>
                    <a:ext uri="{9D8B030D-6E8A-4147-A177-3AD203B41FA5}">
                      <a16:colId xmlns="" xmlns:a16="http://schemas.microsoft.com/office/drawing/2014/main" val="20001"/>
                    </a:ext>
                  </a:extLst>
                </a:gridCol>
                <a:gridCol w="1939577">
                  <a:extLst>
                    <a:ext uri="{9D8B030D-6E8A-4147-A177-3AD203B41FA5}">
                      <a16:colId xmlns="" xmlns:a16="http://schemas.microsoft.com/office/drawing/2014/main" val="20002"/>
                    </a:ext>
                  </a:extLst>
                </a:gridCol>
                <a:gridCol w="2348889">
                  <a:extLst>
                    <a:ext uri="{9D8B030D-6E8A-4147-A177-3AD203B41FA5}">
                      <a16:colId xmlns="" xmlns:a16="http://schemas.microsoft.com/office/drawing/2014/main" val="20003"/>
                    </a:ext>
                  </a:extLst>
                </a:gridCol>
              </a:tblGrid>
              <a:tr h="1269587">
                <a:tc>
                  <a:txBody>
                    <a:bodyPr/>
                    <a:lstStyle/>
                    <a:p>
                      <a:pPr algn="ctr" rtl="0"/>
                      <a:r>
                        <a:rPr lang="en-GB" b="1" dirty="0"/>
                        <a:t>Postmarketing</a:t>
                      </a:r>
                      <a:r>
                        <a:rPr lang="en-GB" b="1" baseline="0" dirty="0"/>
                        <a:t> </a:t>
                      </a:r>
                      <a:r>
                        <a:rPr lang="en-GB" baseline="0" dirty="0"/>
                        <a:t>surveillance </a:t>
                      </a:r>
                      <a:endParaRPr lang="ar-IQ" dirty="0"/>
                    </a:p>
                  </a:txBody>
                  <a:tcPr/>
                </a:tc>
                <a:tc>
                  <a:txBody>
                    <a:bodyPr/>
                    <a:lstStyle/>
                    <a:p>
                      <a:pPr algn="ctr" rtl="0"/>
                      <a:r>
                        <a:rPr lang="en-GB" b="1" dirty="0"/>
                        <a:t>NDA Review</a:t>
                      </a:r>
                      <a:endParaRPr lang="ar-IQ" b="1" dirty="0"/>
                    </a:p>
                  </a:txBody>
                  <a:tcPr/>
                </a:tc>
                <a:tc>
                  <a:txBody>
                    <a:bodyPr/>
                    <a:lstStyle/>
                    <a:p>
                      <a:pPr algn="ctr" rtl="0"/>
                      <a:r>
                        <a:rPr lang="en-GB" b="1" dirty="0"/>
                        <a:t>Clinical</a:t>
                      </a:r>
                      <a:r>
                        <a:rPr lang="en-GB" dirty="0"/>
                        <a:t> </a:t>
                      </a:r>
                    </a:p>
                    <a:p>
                      <a:pPr algn="ctr" rtl="0"/>
                      <a:r>
                        <a:rPr lang="en-GB" dirty="0"/>
                        <a:t>Research</a:t>
                      </a:r>
                      <a:r>
                        <a:rPr lang="en-GB" baseline="0" dirty="0"/>
                        <a:t> and development</a:t>
                      </a:r>
                      <a:endParaRPr lang="en-GB" dirty="0"/>
                    </a:p>
                    <a:p>
                      <a:pPr algn="l" rtl="0"/>
                      <a:endParaRPr lang="ar-IQ" dirty="0"/>
                    </a:p>
                  </a:txBody>
                  <a:tcPr/>
                </a:tc>
                <a:tc>
                  <a:txBody>
                    <a:bodyPr/>
                    <a:lstStyle/>
                    <a:p>
                      <a:pPr algn="ctr" rtl="0"/>
                      <a:r>
                        <a:rPr lang="en-GB" b="1" dirty="0"/>
                        <a:t>Preclinical </a:t>
                      </a:r>
                    </a:p>
                    <a:p>
                      <a:pPr algn="ctr" rtl="0"/>
                      <a:r>
                        <a:rPr lang="en-GB" dirty="0"/>
                        <a:t>Research</a:t>
                      </a:r>
                      <a:r>
                        <a:rPr lang="en-GB" baseline="0" dirty="0"/>
                        <a:t> and development</a:t>
                      </a:r>
                      <a:endParaRPr lang="ar-IQ" dirty="0"/>
                    </a:p>
                  </a:txBody>
                  <a:tcPr/>
                </a:tc>
                <a:extLst>
                  <a:ext uri="{0D108BD9-81ED-4DB2-BD59-A6C34878D82A}">
                    <a16:rowId xmlns="" xmlns:a16="http://schemas.microsoft.com/office/drawing/2014/main" val="10000"/>
                  </a:ext>
                </a:extLst>
              </a:tr>
              <a:tr h="2781548">
                <a:tc>
                  <a:txBody>
                    <a:bodyPr/>
                    <a:lstStyle/>
                    <a:p>
                      <a:pPr algn="l" rtl="0"/>
                      <a:r>
                        <a:rPr lang="en-GB" dirty="0"/>
                        <a:t>Adverse reaction reporting</a:t>
                      </a:r>
                    </a:p>
                    <a:p>
                      <a:pPr algn="l" rtl="0"/>
                      <a:endParaRPr lang="en-GB" dirty="0"/>
                    </a:p>
                    <a:p>
                      <a:pPr algn="l" rtl="0"/>
                      <a:r>
                        <a:rPr lang="en-GB" dirty="0"/>
                        <a:t>Surveys/sampling testing</a:t>
                      </a:r>
                    </a:p>
                    <a:p>
                      <a:pPr algn="l" rtl="0"/>
                      <a:endParaRPr lang="en-GB" dirty="0"/>
                    </a:p>
                    <a:p>
                      <a:pPr algn="l" rtl="0"/>
                      <a:endParaRPr lang="en-GB" dirty="0"/>
                    </a:p>
                    <a:p>
                      <a:pPr algn="l" rtl="0"/>
                      <a:endParaRPr lang="en-GB" dirty="0"/>
                    </a:p>
                    <a:p>
                      <a:pPr algn="l" rtl="0"/>
                      <a:r>
                        <a:rPr lang="en-GB" dirty="0"/>
                        <a:t>Inspection</a:t>
                      </a:r>
                      <a:endParaRPr lang="ar-IQ" dirty="0"/>
                    </a:p>
                  </a:txBody>
                  <a:tcPr/>
                </a:tc>
                <a:tc>
                  <a:txBody>
                    <a:bodyPr/>
                    <a:lstStyle/>
                    <a:p>
                      <a:pPr algn="l" rtl="0"/>
                      <a:endParaRPr lang="ar-IQ" dirty="0"/>
                    </a:p>
                  </a:txBody>
                  <a:tcPr/>
                </a:tc>
                <a:tc>
                  <a:txBody>
                    <a:bodyPr/>
                    <a:lstStyle/>
                    <a:p>
                      <a:pPr algn="l" rtl="0"/>
                      <a:endParaRPr lang="ar-IQ" dirty="0"/>
                    </a:p>
                  </a:txBody>
                  <a:tcPr/>
                </a:tc>
                <a:tc>
                  <a:txBody>
                    <a:bodyPr/>
                    <a:lstStyle/>
                    <a:p>
                      <a:pPr algn="l" rtl="0"/>
                      <a:r>
                        <a:rPr lang="en-GB" dirty="0"/>
                        <a:t>Initial synthesis and characterisation  </a:t>
                      </a:r>
                    </a:p>
                    <a:p>
                      <a:pPr algn="l" rtl="0"/>
                      <a:endParaRPr lang="en-GB" dirty="0"/>
                    </a:p>
                    <a:p>
                      <a:pPr algn="l" rtl="0"/>
                      <a:endParaRPr lang="en-GB" dirty="0"/>
                    </a:p>
                    <a:p>
                      <a:pPr algn="l" rtl="0"/>
                      <a:endParaRPr lang="en-GB" dirty="0"/>
                    </a:p>
                    <a:p>
                      <a:pPr algn="l" rtl="0"/>
                      <a:endParaRPr lang="en-GB" dirty="0"/>
                    </a:p>
                    <a:p>
                      <a:pPr algn="l" rtl="0"/>
                      <a:r>
                        <a:rPr lang="en-GB" dirty="0"/>
                        <a:t>Animal testing </a:t>
                      </a:r>
                    </a:p>
                    <a:p>
                      <a:pPr algn="l" rtl="0"/>
                      <a:endParaRPr lang="en-GB" dirty="0"/>
                    </a:p>
                    <a:p>
                      <a:pPr algn="l" rtl="0"/>
                      <a:endParaRPr lang="en-GB" dirty="0"/>
                    </a:p>
                    <a:p>
                      <a:pPr algn="l" rtl="0"/>
                      <a:endParaRPr lang="ar-IQ" dirty="0"/>
                    </a:p>
                  </a:txBody>
                  <a:tcPr/>
                </a:tc>
                <a:extLst>
                  <a:ext uri="{0D108BD9-81ED-4DB2-BD59-A6C34878D82A}">
                    <a16:rowId xmlns="" xmlns:a16="http://schemas.microsoft.com/office/drawing/2014/main" val="10001"/>
                  </a:ext>
                </a:extLst>
              </a:tr>
              <a:tr h="673265">
                <a:tc>
                  <a:txBody>
                    <a:bodyPr/>
                    <a:lstStyle/>
                    <a:p>
                      <a:pPr algn="l" rtl="0"/>
                      <a:endParaRPr lang="ar-IQ" dirty="0"/>
                    </a:p>
                  </a:txBody>
                  <a:tcPr/>
                </a:tc>
                <a:tc>
                  <a:txBody>
                    <a:bodyPr/>
                    <a:lstStyle/>
                    <a:p>
                      <a:pPr algn="l" rtl="0"/>
                      <a:r>
                        <a:rPr lang="en-GB" sz="1400" dirty="0"/>
                        <a:t>Average 1 ½ years </a:t>
                      </a:r>
                      <a:endParaRPr lang="ar-IQ" sz="1400" dirty="0"/>
                    </a:p>
                  </a:txBody>
                  <a:tcPr/>
                </a:tc>
                <a:tc>
                  <a:txBody>
                    <a:bodyPr/>
                    <a:lstStyle/>
                    <a:p>
                      <a:pPr algn="l" rtl="0"/>
                      <a:r>
                        <a:rPr lang="en-GB" sz="1400" dirty="0"/>
                        <a:t>Average 7 years</a:t>
                      </a:r>
                      <a:endParaRPr lang="ar-IQ" sz="1400" dirty="0"/>
                    </a:p>
                  </a:txBody>
                  <a:tcPr/>
                </a:tc>
                <a:tc>
                  <a:txBody>
                    <a:bodyPr/>
                    <a:lstStyle/>
                    <a:p>
                      <a:pPr algn="l" rtl="0"/>
                      <a:r>
                        <a:rPr lang="en-GB" sz="1400" dirty="0"/>
                        <a:t>Average 61/2 years</a:t>
                      </a:r>
                      <a:endParaRPr lang="ar-IQ" dirty="0"/>
                    </a:p>
                  </a:txBody>
                  <a:tcPr/>
                </a:tc>
                <a:extLst>
                  <a:ext uri="{0D108BD9-81ED-4DB2-BD59-A6C34878D82A}">
                    <a16:rowId xmlns="" xmlns:a16="http://schemas.microsoft.com/office/drawing/2014/main" val="10002"/>
                  </a:ext>
                </a:extLst>
              </a:tr>
            </a:tbl>
          </a:graphicData>
        </a:graphic>
      </p:graphicFrame>
      <p:cxnSp>
        <p:nvCxnSpPr>
          <p:cNvPr id="78" name="Straight Arrow Connector 77"/>
          <p:cNvCxnSpPr/>
          <p:nvPr/>
        </p:nvCxnSpPr>
        <p:spPr>
          <a:xfrm flipV="1">
            <a:off x="5029200" y="4953000"/>
            <a:ext cx="0" cy="86409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2" name="Straight Arrow Connector 81"/>
          <p:cNvCxnSpPr/>
          <p:nvPr/>
        </p:nvCxnSpPr>
        <p:spPr>
          <a:xfrm flipV="1">
            <a:off x="6553200" y="4876800"/>
            <a:ext cx="0" cy="86409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nvGrpSpPr>
          <p:cNvPr id="2" name="Group 105"/>
          <p:cNvGrpSpPr/>
          <p:nvPr/>
        </p:nvGrpSpPr>
        <p:grpSpPr>
          <a:xfrm>
            <a:off x="685800" y="2057400"/>
            <a:ext cx="6238434" cy="4246240"/>
            <a:chOff x="1246971" y="2183904"/>
            <a:chExt cx="6154377" cy="4246240"/>
          </a:xfrm>
        </p:grpSpPr>
        <p:cxnSp>
          <p:nvCxnSpPr>
            <p:cNvPr id="30" name="Straight Arrow Connector 29"/>
            <p:cNvCxnSpPr/>
            <p:nvPr/>
          </p:nvCxnSpPr>
          <p:spPr>
            <a:xfrm>
              <a:off x="4067944" y="3429000"/>
              <a:ext cx="648072"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3" name="Group 104"/>
            <p:cNvGrpSpPr/>
            <p:nvPr/>
          </p:nvGrpSpPr>
          <p:grpSpPr>
            <a:xfrm>
              <a:off x="1246971" y="2183904"/>
              <a:ext cx="6154377" cy="4246240"/>
              <a:chOff x="1246971" y="2183904"/>
              <a:chExt cx="6154377" cy="4246240"/>
            </a:xfrm>
          </p:grpSpPr>
          <p:cxnSp>
            <p:nvCxnSpPr>
              <p:cNvPr id="28" name="Straight Arrow Connector 27"/>
              <p:cNvCxnSpPr/>
              <p:nvPr/>
            </p:nvCxnSpPr>
            <p:spPr>
              <a:xfrm>
                <a:off x="3563888" y="3068960"/>
                <a:ext cx="648072"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4" name="Group 103"/>
              <p:cNvGrpSpPr/>
              <p:nvPr/>
            </p:nvGrpSpPr>
            <p:grpSpPr>
              <a:xfrm>
                <a:off x="1246971" y="2183904"/>
                <a:ext cx="6154377" cy="4246240"/>
                <a:chOff x="1246971" y="2183904"/>
                <a:chExt cx="6154377" cy="4246240"/>
              </a:xfrm>
            </p:grpSpPr>
            <p:cxnSp>
              <p:nvCxnSpPr>
                <p:cNvPr id="32" name="Straight Arrow Connector 31"/>
                <p:cNvCxnSpPr/>
                <p:nvPr/>
              </p:nvCxnSpPr>
              <p:spPr>
                <a:xfrm>
                  <a:off x="4355976" y="3717032"/>
                  <a:ext cx="72008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5" name="Group 102"/>
                <p:cNvGrpSpPr/>
                <p:nvPr/>
              </p:nvGrpSpPr>
              <p:grpSpPr>
                <a:xfrm>
                  <a:off x="1246971" y="2183904"/>
                  <a:ext cx="6154377" cy="4246240"/>
                  <a:chOff x="1246971" y="2183904"/>
                  <a:chExt cx="6154377" cy="4246240"/>
                </a:xfrm>
              </p:grpSpPr>
              <p:sp>
                <p:nvSpPr>
                  <p:cNvPr id="33" name="TextBox 32"/>
                  <p:cNvSpPr txBox="1"/>
                  <p:nvPr/>
                </p:nvSpPr>
                <p:spPr>
                  <a:xfrm>
                    <a:off x="3491880" y="2780928"/>
                    <a:ext cx="670376" cy="276999"/>
                  </a:xfrm>
                  <a:prstGeom prst="rect">
                    <a:avLst/>
                  </a:prstGeom>
                  <a:noFill/>
                </p:spPr>
                <p:txBody>
                  <a:bodyPr wrap="none" rtlCol="1">
                    <a:spAutoFit/>
                  </a:bodyPr>
                  <a:lstStyle/>
                  <a:p>
                    <a:r>
                      <a:rPr lang="en-GB" sz="1200" dirty="0"/>
                      <a:t>Phase 1</a:t>
                    </a:r>
                    <a:endParaRPr lang="ar-IQ" sz="1200" dirty="0"/>
                  </a:p>
                </p:txBody>
              </p:sp>
              <p:sp>
                <p:nvSpPr>
                  <p:cNvPr id="34" name="TextBox 33"/>
                  <p:cNvSpPr txBox="1"/>
                  <p:nvPr/>
                </p:nvSpPr>
                <p:spPr>
                  <a:xfrm>
                    <a:off x="3901625" y="3140968"/>
                    <a:ext cx="922639" cy="276999"/>
                  </a:xfrm>
                  <a:prstGeom prst="rect">
                    <a:avLst/>
                  </a:prstGeom>
                  <a:noFill/>
                </p:spPr>
                <p:txBody>
                  <a:bodyPr wrap="square" rtlCol="1">
                    <a:spAutoFit/>
                  </a:bodyPr>
                  <a:lstStyle/>
                  <a:p>
                    <a:pPr algn="l" rtl="0"/>
                    <a:r>
                      <a:rPr lang="en-GB" sz="1200" dirty="0"/>
                      <a:t>Phase 2</a:t>
                    </a:r>
                    <a:endParaRPr lang="ar-IQ" sz="1200" dirty="0"/>
                  </a:p>
                </p:txBody>
              </p:sp>
              <p:sp>
                <p:nvSpPr>
                  <p:cNvPr id="35" name="TextBox 34"/>
                  <p:cNvSpPr txBox="1"/>
                  <p:nvPr/>
                </p:nvSpPr>
                <p:spPr>
                  <a:xfrm>
                    <a:off x="4236812" y="3429000"/>
                    <a:ext cx="670375" cy="276999"/>
                  </a:xfrm>
                  <a:prstGeom prst="rect">
                    <a:avLst/>
                  </a:prstGeom>
                  <a:noFill/>
                </p:spPr>
                <p:txBody>
                  <a:bodyPr wrap="none" rtlCol="1">
                    <a:spAutoFit/>
                  </a:bodyPr>
                  <a:lstStyle/>
                  <a:p>
                    <a:pPr algn="l" rtl="0"/>
                    <a:r>
                      <a:rPr lang="en-GB" sz="1200" dirty="0"/>
                      <a:t>Phase 3</a:t>
                    </a:r>
                    <a:endParaRPr lang="ar-IQ" sz="1200" dirty="0"/>
                  </a:p>
                </p:txBody>
              </p:sp>
              <p:cxnSp>
                <p:nvCxnSpPr>
                  <p:cNvPr id="37" name="Straight Arrow Connector 36"/>
                  <p:cNvCxnSpPr/>
                  <p:nvPr/>
                </p:nvCxnSpPr>
                <p:spPr>
                  <a:xfrm>
                    <a:off x="2149050" y="4469904"/>
                    <a:ext cx="1879332"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224224" y="4165104"/>
                    <a:ext cx="859466" cy="276999"/>
                  </a:xfrm>
                  <a:prstGeom prst="rect">
                    <a:avLst/>
                  </a:prstGeom>
                  <a:noFill/>
                </p:spPr>
                <p:txBody>
                  <a:bodyPr wrap="none" rtlCol="1">
                    <a:spAutoFit/>
                  </a:bodyPr>
                  <a:lstStyle/>
                  <a:p>
                    <a:r>
                      <a:rPr lang="en-GB" sz="1200" dirty="0"/>
                      <a:t>Short term</a:t>
                    </a:r>
                    <a:endParaRPr lang="ar-IQ" sz="1200" dirty="0"/>
                  </a:p>
                </p:txBody>
              </p:sp>
              <p:cxnSp>
                <p:nvCxnSpPr>
                  <p:cNvPr id="40" name="Straight Arrow Connector 39"/>
                  <p:cNvCxnSpPr/>
                  <p:nvPr/>
                </p:nvCxnSpPr>
                <p:spPr>
                  <a:xfrm>
                    <a:off x="2825610" y="4850904"/>
                    <a:ext cx="1879332"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3502169" y="4546104"/>
                    <a:ext cx="820994" cy="276999"/>
                  </a:xfrm>
                  <a:prstGeom prst="rect">
                    <a:avLst/>
                  </a:prstGeom>
                  <a:noFill/>
                </p:spPr>
                <p:txBody>
                  <a:bodyPr wrap="none" rtlCol="1">
                    <a:spAutoFit/>
                  </a:bodyPr>
                  <a:lstStyle/>
                  <a:p>
                    <a:r>
                      <a:rPr lang="en-GB" sz="1200" dirty="0"/>
                      <a:t>Long term</a:t>
                    </a:r>
                    <a:endParaRPr lang="ar-IQ" sz="1200" dirty="0"/>
                  </a:p>
                </p:txBody>
              </p:sp>
              <p:cxnSp>
                <p:nvCxnSpPr>
                  <p:cNvPr id="43" name="Straight Connector 42"/>
                  <p:cNvCxnSpPr/>
                  <p:nvPr/>
                </p:nvCxnSpPr>
                <p:spPr>
                  <a:xfrm flipH="1">
                    <a:off x="3426996" y="2183904"/>
                    <a:ext cx="1" cy="281940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Arrow Connector 46"/>
                  <p:cNvCxnSpPr/>
                  <p:nvPr/>
                </p:nvCxnSpPr>
                <p:spPr>
                  <a:xfrm flipV="1">
                    <a:off x="3502169" y="5003304"/>
                    <a:ext cx="0" cy="914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TextBox 51"/>
                  <p:cNvSpPr txBox="1"/>
                  <p:nvPr/>
                </p:nvSpPr>
                <p:spPr>
                  <a:xfrm>
                    <a:off x="2449743" y="5841504"/>
                    <a:ext cx="1908629" cy="276999"/>
                  </a:xfrm>
                  <a:prstGeom prst="rect">
                    <a:avLst/>
                  </a:prstGeom>
                  <a:noFill/>
                </p:spPr>
                <p:txBody>
                  <a:bodyPr wrap="none" rtlCol="1">
                    <a:spAutoFit/>
                  </a:bodyPr>
                  <a:lstStyle/>
                  <a:p>
                    <a:pPr algn="l" rtl="0"/>
                    <a:r>
                      <a:rPr lang="en-GB" sz="1200" dirty="0"/>
                      <a:t>FDA 30-day safety review</a:t>
                    </a:r>
                    <a:endParaRPr lang="ar-IQ" sz="2000" dirty="0"/>
                  </a:p>
                </p:txBody>
              </p:sp>
              <p:sp>
                <p:nvSpPr>
                  <p:cNvPr id="90" name="TextBox 89"/>
                  <p:cNvSpPr txBox="1"/>
                  <p:nvPr/>
                </p:nvSpPr>
                <p:spPr>
                  <a:xfrm>
                    <a:off x="4930462" y="5841504"/>
                    <a:ext cx="1137171" cy="276999"/>
                  </a:xfrm>
                  <a:prstGeom prst="rect">
                    <a:avLst/>
                  </a:prstGeom>
                  <a:noFill/>
                </p:spPr>
                <p:txBody>
                  <a:bodyPr wrap="none" rtlCol="1">
                    <a:spAutoFit/>
                  </a:bodyPr>
                  <a:lstStyle/>
                  <a:p>
                    <a:pPr algn="l" rtl="0"/>
                    <a:r>
                      <a:rPr lang="en-GB" sz="1200" dirty="0"/>
                      <a:t>NDA submitted</a:t>
                    </a:r>
                    <a:endParaRPr lang="ar-IQ" sz="1200" dirty="0"/>
                  </a:p>
                </p:txBody>
              </p:sp>
              <p:sp>
                <p:nvSpPr>
                  <p:cNvPr id="91" name="TextBox 90"/>
                  <p:cNvSpPr txBox="1"/>
                  <p:nvPr/>
                </p:nvSpPr>
                <p:spPr>
                  <a:xfrm>
                    <a:off x="6358754" y="5841504"/>
                    <a:ext cx="1042594" cy="276999"/>
                  </a:xfrm>
                  <a:prstGeom prst="rect">
                    <a:avLst/>
                  </a:prstGeom>
                  <a:noFill/>
                </p:spPr>
                <p:txBody>
                  <a:bodyPr wrap="none" rtlCol="1">
                    <a:spAutoFit/>
                  </a:bodyPr>
                  <a:lstStyle/>
                  <a:p>
                    <a:r>
                      <a:rPr lang="en-GB" sz="1200" dirty="0"/>
                      <a:t>NDA approval</a:t>
                    </a:r>
                    <a:endParaRPr lang="ar-IQ" sz="1200" dirty="0"/>
                  </a:p>
                </p:txBody>
              </p:sp>
              <p:sp>
                <p:nvSpPr>
                  <p:cNvPr id="92" name="TextBox 91"/>
                  <p:cNvSpPr txBox="1"/>
                  <p:nvPr/>
                </p:nvSpPr>
                <p:spPr>
                  <a:xfrm>
                    <a:off x="1763688" y="6093296"/>
                    <a:ext cx="4820586" cy="276999"/>
                  </a:xfrm>
                  <a:prstGeom prst="rect">
                    <a:avLst/>
                  </a:prstGeom>
                  <a:noFill/>
                </p:spPr>
                <p:txBody>
                  <a:bodyPr wrap="square" rtlCol="1">
                    <a:spAutoFit/>
                  </a:bodyPr>
                  <a:lstStyle/>
                  <a:p>
                    <a:r>
                      <a:rPr lang="en-GB" sz="1200" dirty="0"/>
                      <a:t>Average of approx. 15 years from initial synthesis to approval of NDA</a:t>
                    </a:r>
                    <a:endParaRPr lang="ar-IQ" sz="1200" dirty="0"/>
                  </a:p>
                </p:txBody>
              </p:sp>
              <p:cxnSp>
                <p:nvCxnSpPr>
                  <p:cNvPr id="94" name="Straight Arrow Connector 93"/>
                  <p:cNvCxnSpPr/>
                  <p:nvPr/>
                </p:nvCxnSpPr>
                <p:spPr>
                  <a:xfrm flipH="1" flipV="1">
                    <a:off x="1246971" y="6222504"/>
                    <a:ext cx="588724" cy="148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5" name="Straight Arrow Connector 94"/>
                  <p:cNvCxnSpPr>
                    <a:stCxn id="92" idx="3"/>
                  </p:cNvCxnSpPr>
                  <p:nvPr/>
                </p:nvCxnSpPr>
                <p:spPr>
                  <a:xfrm flipV="1">
                    <a:off x="6584274" y="6228020"/>
                    <a:ext cx="367185" cy="37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1" name="Straight Connector 100"/>
                  <p:cNvCxnSpPr/>
                  <p:nvPr/>
                </p:nvCxnSpPr>
                <p:spPr>
                  <a:xfrm>
                    <a:off x="1246971" y="5993904"/>
                    <a:ext cx="0" cy="360040"/>
                  </a:xfrm>
                  <a:prstGeom prst="line">
                    <a:avLst/>
                  </a:prstGeom>
                </p:spPr>
                <p:style>
                  <a:lnRef idx="1">
                    <a:schemeClr val="dk1"/>
                  </a:lnRef>
                  <a:fillRef idx="0">
                    <a:schemeClr val="dk1"/>
                  </a:fillRef>
                  <a:effectRef idx="0">
                    <a:schemeClr val="dk1"/>
                  </a:effectRef>
                  <a:fontRef idx="minor">
                    <a:schemeClr val="tx1"/>
                  </a:fontRef>
                </p:style>
              </p:cxnSp>
              <p:cxnSp>
                <p:nvCxnSpPr>
                  <p:cNvPr id="102" name="Straight Connector 101"/>
                  <p:cNvCxnSpPr/>
                  <p:nvPr/>
                </p:nvCxnSpPr>
                <p:spPr>
                  <a:xfrm>
                    <a:off x="6960140" y="6070104"/>
                    <a:ext cx="0" cy="360040"/>
                  </a:xfrm>
                  <a:prstGeom prst="line">
                    <a:avLst/>
                  </a:prstGeom>
                </p:spPr>
                <p:style>
                  <a:lnRef idx="1">
                    <a:schemeClr val="dk1"/>
                  </a:lnRef>
                  <a:fillRef idx="0">
                    <a:schemeClr val="dk1"/>
                  </a:fillRef>
                  <a:effectRef idx="0">
                    <a:schemeClr val="dk1"/>
                  </a:effectRef>
                  <a:fontRef idx="minor">
                    <a:schemeClr val="tx1"/>
                  </a:fontRef>
                </p:style>
              </p:cxnSp>
            </p:grpSp>
          </p:grpSp>
        </p:grpSp>
      </p:grpSp>
      <p:sp>
        <p:nvSpPr>
          <p:cNvPr id="29" name="TextBox 28"/>
          <p:cNvSpPr txBox="1"/>
          <p:nvPr/>
        </p:nvSpPr>
        <p:spPr>
          <a:xfrm>
            <a:off x="1905000" y="6335270"/>
            <a:ext cx="5923545" cy="400110"/>
          </a:xfrm>
          <a:prstGeom prst="rect">
            <a:avLst/>
          </a:prstGeom>
          <a:noFill/>
        </p:spPr>
        <p:txBody>
          <a:bodyPr wrap="none" rtlCol="1">
            <a:spAutoFit/>
          </a:bodyPr>
          <a:lstStyle/>
          <a:p>
            <a:r>
              <a:rPr lang="en-GB" sz="2000" b="1" dirty="0"/>
              <a:t>Time course for the development of a new drug</a:t>
            </a:r>
            <a:endParaRPr lang="ar-IQ" sz="2000" b="1" dirty="0"/>
          </a:p>
        </p:txBody>
      </p:sp>
    </p:spTree>
    <p:extLst>
      <p:ext uri="{BB962C8B-B14F-4D97-AF65-F5344CB8AC3E}">
        <p14:creationId xmlns:p14="http://schemas.microsoft.com/office/powerpoint/2010/main" val="1146564466"/>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039100" cy="4622927"/>
          </a:xfrm>
          <a:solidFill>
            <a:schemeClr val="bg1"/>
          </a:solidFill>
        </p:spPr>
        <p:txBody>
          <a:bodyPr>
            <a:normAutofit/>
          </a:bodyPr>
          <a:lstStyle/>
          <a:p>
            <a:pPr marL="0" indent="0" algn="just">
              <a:buNone/>
            </a:pPr>
            <a:r>
              <a:rPr lang="en-US" sz="2000" b="1" dirty="0">
                <a:solidFill>
                  <a:schemeClr val="accent1"/>
                </a:solidFill>
                <a:latin typeface="Arial" panose="020B0604020202020204" pitchFamily="34" charset="0"/>
                <a:cs typeface="Arial" panose="020B0604020202020204" pitchFamily="34" charset="0"/>
              </a:rPr>
              <a:t>Abbreviated New Drug Application ANDA</a:t>
            </a:r>
          </a:p>
          <a:p>
            <a:pPr algn="just"/>
            <a:r>
              <a:rPr lang="en-US" sz="2000" dirty="0">
                <a:solidFill>
                  <a:srgbClr val="000000"/>
                </a:solidFill>
                <a:latin typeface="Arial" panose="020B0604020202020204" pitchFamily="34" charset="0"/>
                <a:cs typeface="Arial" panose="020B0604020202020204" pitchFamily="34" charset="0"/>
              </a:rPr>
              <a:t>An ANDA is one in which nonclinical laboratory studies and clinical investigations may be omitted, </a:t>
            </a:r>
            <a:r>
              <a:rPr lang="en-US" sz="2000" u="sng" dirty="0">
                <a:solidFill>
                  <a:srgbClr val="FF0000"/>
                </a:solidFill>
                <a:latin typeface="Arial" panose="020B0604020202020204" pitchFamily="34" charset="0"/>
                <a:cs typeface="Arial" panose="020B0604020202020204" pitchFamily="34" charset="0"/>
              </a:rPr>
              <a:t>except those pertaining to the drug’s bioavailability</a:t>
            </a:r>
            <a:r>
              <a:rPr lang="en-US" sz="2000" dirty="0">
                <a:solidFill>
                  <a:srgbClr val="000000"/>
                </a:solidFill>
                <a:latin typeface="Arial" panose="020B0604020202020204" pitchFamily="34" charset="0"/>
                <a:cs typeface="Arial" panose="020B0604020202020204" pitchFamily="34" charset="0"/>
              </a:rPr>
              <a:t>. </a:t>
            </a:r>
            <a:endParaRPr lang="en-US" sz="2000" dirty="0" smtClean="0">
              <a:solidFill>
                <a:srgbClr val="000000"/>
              </a:solidFill>
              <a:latin typeface="Arial" panose="020B0604020202020204" pitchFamily="34" charset="0"/>
              <a:cs typeface="Arial" panose="020B0604020202020204" pitchFamily="34" charset="0"/>
            </a:endParaRPr>
          </a:p>
          <a:p>
            <a:pPr algn="just"/>
            <a:r>
              <a:rPr lang="en-US" sz="2000" dirty="0" smtClean="0">
                <a:solidFill>
                  <a:srgbClr val="000000"/>
                </a:solidFill>
                <a:latin typeface="Arial" panose="020B0604020202020204" pitchFamily="34" charset="0"/>
                <a:cs typeface="Arial" panose="020B0604020202020204" pitchFamily="34" charset="0"/>
              </a:rPr>
              <a:t>These </a:t>
            </a:r>
            <a:r>
              <a:rPr lang="en-US" sz="2000" dirty="0">
                <a:solidFill>
                  <a:srgbClr val="000000"/>
                </a:solidFill>
                <a:latin typeface="Arial" panose="020B0604020202020204" pitchFamily="34" charset="0"/>
                <a:cs typeface="Arial" panose="020B0604020202020204" pitchFamily="34" charset="0"/>
              </a:rPr>
              <a:t>applications are usually filed for duplicates (generic copies) of drug products previously approved under a full NDA and for which the FDA has determined that information on the exempted nonclinical and clinical studies is already available at the </a:t>
            </a:r>
            <a:r>
              <a:rPr lang="en-US" sz="2000" dirty="0" smtClean="0">
                <a:solidFill>
                  <a:srgbClr val="000000"/>
                </a:solidFill>
                <a:latin typeface="Arial" panose="020B0604020202020204" pitchFamily="34" charset="0"/>
                <a:cs typeface="Arial" panose="020B0604020202020204" pitchFamily="34" charset="0"/>
              </a:rPr>
              <a:t>agency</a:t>
            </a:r>
            <a:endParaRPr lang="en-US" sz="2000" dirty="0">
              <a:solidFill>
                <a:srgbClr val="000000"/>
              </a:solidFill>
              <a:latin typeface="Arial" panose="020B0604020202020204" pitchFamily="34" charset="0"/>
              <a:cs typeface="Arial" panose="020B0604020202020204" pitchFamily="34" charset="0"/>
            </a:endParaRPr>
          </a:p>
          <a:p>
            <a:pPr algn="just"/>
            <a:endParaRPr lang="en-US" sz="2000" dirty="0">
              <a:latin typeface="Arial" panose="020B0604020202020204" pitchFamily="34" charset="0"/>
              <a:cs typeface="Arial" panose="020B0604020202020204" pitchFamily="34" charset="0"/>
            </a:endParaRPr>
          </a:p>
          <a:p>
            <a:pPr algn="just"/>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5268274"/>
      </p:ext>
    </p:extLst>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647" y="1052736"/>
            <a:ext cx="4760785" cy="386358"/>
          </a:xfrm>
        </p:spPr>
        <p:txBody>
          <a:bodyPr>
            <a:normAutofit fontScale="90000"/>
          </a:bodyPr>
          <a:lstStyle/>
          <a:p>
            <a:r>
              <a:rPr lang="en-US" dirty="0" smtClean="0"/>
              <a:t>Reference </a:t>
            </a:r>
            <a:endParaRPr lang="en-US" dirty="0"/>
          </a:p>
        </p:txBody>
      </p:sp>
      <p:sp>
        <p:nvSpPr>
          <p:cNvPr id="3" name="Content Placeholder 2"/>
          <p:cNvSpPr>
            <a:spLocks noGrp="1"/>
          </p:cNvSpPr>
          <p:nvPr>
            <p:ph idx="1"/>
          </p:nvPr>
        </p:nvSpPr>
        <p:spPr>
          <a:xfrm>
            <a:off x="1331641" y="1808821"/>
            <a:ext cx="6264695" cy="2013278"/>
          </a:xfrm>
        </p:spPr>
        <p:txBody>
          <a:bodyPr>
            <a:normAutofit/>
          </a:bodyPr>
          <a:lstStyle/>
          <a:p>
            <a:pPr marL="0" indent="0" algn="just">
              <a:buNone/>
            </a:pPr>
            <a:r>
              <a:rPr lang="en-US" sz="2100" i="1" dirty="0" err="1">
                <a:latin typeface="Arial" panose="020B0604020202020204" pitchFamily="34" charset="0"/>
                <a:cs typeface="Arial" panose="020B0604020202020204" pitchFamily="34" charset="0"/>
              </a:rPr>
              <a:t>Ansel’s</a:t>
            </a:r>
            <a:r>
              <a:rPr lang="en-US" sz="2100" i="1" dirty="0">
                <a:latin typeface="Arial" panose="020B0604020202020204" pitchFamily="34" charset="0"/>
                <a:cs typeface="Arial" panose="020B0604020202020204" pitchFamily="34" charset="0"/>
              </a:rPr>
              <a:t> pharmaceutical dosage forms and drug delivery systems , tenth edition </a:t>
            </a:r>
            <a:endParaRPr lang="en-US" sz="2100" dirty="0">
              <a:latin typeface="Arial" panose="020B0604020202020204" pitchFamily="34" charset="0"/>
              <a:cs typeface="Arial" panose="020B0604020202020204" pitchFamily="34" charset="0"/>
            </a:endParaRPr>
          </a:p>
          <a:p>
            <a:endParaRPr lang="en-US"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21662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943600"/>
          </a:xfrm>
          <a:solidFill>
            <a:schemeClr val="bg1"/>
          </a:solidFill>
        </p:spPr>
        <p:txBody>
          <a:bodyPr>
            <a:normAutofit lnSpcReduction="10000"/>
          </a:bodyPr>
          <a:lstStyle/>
          <a:p>
            <a:pPr marL="0" indent="0">
              <a:buNone/>
            </a:pPr>
            <a:r>
              <a:rPr lang="en-GB" sz="2000" b="1" dirty="0">
                <a:solidFill>
                  <a:srgbClr val="0070C0"/>
                </a:solidFill>
              </a:rPr>
              <a:t>What will happen after the discovery (e.g., synthesis) of a proposed new drug agent ???</a:t>
            </a:r>
          </a:p>
          <a:p>
            <a:r>
              <a:rPr lang="en-GB" sz="2000" dirty="0">
                <a:solidFill>
                  <a:schemeClr val="tx1"/>
                </a:solidFill>
              </a:rPr>
              <a:t>Preclinical studies</a:t>
            </a:r>
            <a:endParaRPr lang="ar-IQ" sz="2000" dirty="0">
              <a:solidFill>
                <a:schemeClr val="tx1"/>
              </a:solidFill>
            </a:endParaRPr>
          </a:p>
          <a:p>
            <a:r>
              <a:rPr lang="en-GB" sz="2000" dirty="0">
                <a:solidFill>
                  <a:schemeClr val="tx1"/>
                </a:solidFill>
              </a:rPr>
              <a:t>File an IND (Investigational New </a:t>
            </a:r>
            <a:r>
              <a:rPr lang="en-GB" sz="2000" b="1" dirty="0">
                <a:solidFill>
                  <a:schemeClr val="tx1"/>
                </a:solidFill>
              </a:rPr>
              <a:t>Drug) </a:t>
            </a:r>
            <a:r>
              <a:rPr lang="en-GB" sz="2000" dirty="0">
                <a:solidFill>
                  <a:schemeClr val="tx1"/>
                </a:solidFill>
              </a:rPr>
              <a:t>application with the FDA for initial testing in humans clinical trials. Phase 1, Phases 2 and 3</a:t>
            </a:r>
          </a:p>
          <a:p>
            <a:pPr algn="l" rtl="0"/>
            <a:r>
              <a:rPr lang="en-GB" sz="2000" dirty="0">
                <a:solidFill>
                  <a:schemeClr val="tx1"/>
                </a:solidFill>
              </a:rPr>
              <a:t>Laboratory work continues</a:t>
            </a:r>
          </a:p>
          <a:p>
            <a:r>
              <a:rPr lang="en-GB" sz="2000" dirty="0">
                <a:solidFill>
                  <a:schemeClr val="tx1"/>
                </a:solidFill>
              </a:rPr>
              <a:t>At the completion of the carefully designed preclinical and clinical studies, the drug’s sponsor may file an NDA (new drug application) seeking approval to market the new product. </a:t>
            </a:r>
          </a:p>
          <a:p>
            <a:pPr algn="just"/>
            <a:r>
              <a:rPr lang="en-GB" sz="2000" dirty="0">
                <a:solidFill>
                  <a:schemeClr val="tx1"/>
                </a:solidFill>
              </a:rPr>
              <a:t>  </a:t>
            </a:r>
            <a:r>
              <a:rPr lang="en-GB" sz="2000" b="1" dirty="0">
                <a:solidFill>
                  <a:schemeClr val="tx1"/>
                </a:solidFill>
              </a:rPr>
              <a:t>The FDA  approval of a NDA indicates that the body of scientific evidence submitted sufficiently demonstrates that the drug or the drug product is safe and effective for the proposed clinical indication, that there is adequate assurance of its proper manufacture and control, and that the final labelling accurately presents the necessary information for its proper use. </a:t>
            </a:r>
            <a:endParaRPr lang="en-GB" sz="2000" b="1" dirty="0" smtClean="0">
              <a:solidFill>
                <a:schemeClr val="tx1"/>
              </a:solidFill>
            </a:endParaRPr>
          </a:p>
          <a:p>
            <a:pPr algn="just"/>
            <a:r>
              <a:rPr lang="en-GB" sz="2000" dirty="0"/>
              <a:t>The content of a product’s approved </a:t>
            </a:r>
            <a:r>
              <a:rPr lang="en-GB" sz="2000" dirty="0" err="1"/>
              <a:t>labeling</a:t>
            </a:r>
            <a:r>
              <a:rPr lang="en-GB" sz="2000" dirty="0"/>
              <a:t> represented by </a:t>
            </a:r>
            <a:r>
              <a:rPr lang="en-GB" sz="2000" b="1" dirty="0"/>
              <a:t>the </a:t>
            </a:r>
            <a:r>
              <a:rPr lang="en-GB" sz="2000" b="1" dirty="0">
                <a:solidFill>
                  <a:schemeClr val="accent2"/>
                </a:solidFill>
              </a:rPr>
              <a:t>package insert</a:t>
            </a:r>
          </a:p>
          <a:p>
            <a:pPr algn="just"/>
            <a:endParaRPr lang="en-GB" sz="2000" b="1" dirty="0">
              <a:solidFill>
                <a:schemeClr val="tx1"/>
              </a:solidFill>
            </a:endParaRPr>
          </a:p>
          <a:p>
            <a:endParaRPr lang="ar-IQ" sz="2000" dirty="0">
              <a:solidFill>
                <a:schemeClr val="tx1"/>
              </a:solidFill>
            </a:endParaRPr>
          </a:p>
        </p:txBody>
      </p:sp>
    </p:spTree>
    <p:extLst>
      <p:ext uri="{BB962C8B-B14F-4D97-AF65-F5344CB8AC3E}">
        <p14:creationId xmlns:p14="http://schemas.microsoft.com/office/powerpoint/2010/main" val="26316341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24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382000" cy="5943600"/>
          </a:xfrm>
        </p:spPr>
        <p:txBody>
          <a:bodyPr>
            <a:normAutofit/>
          </a:bodyPr>
          <a:lstStyle/>
          <a:p>
            <a:pPr marL="0" indent="0" algn="just" rtl="0">
              <a:buNone/>
            </a:pPr>
            <a:r>
              <a:rPr lang="en-US" sz="2000" dirty="0"/>
              <a:t>Some products, however, have been approved and later removed from the market for safety reasons, including the following: </a:t>
            </a:r>
          </a:p>
          <a:p>
            <a:pPr lvl="1" algn="just">
              <a:buNone/>
            </a:pPr>
            <a:r>
              <a:rPr lang="en-US" sz="2000" dirty="0" err="1" smtClean="0">
                <a:solidFill>
                  <a:srgbClr val="00B0F0"/>
                </a:solidFill>
              </a:rPr>
              <a:t>Cerivastatin</a:t>
            </a:r>
            <a:r>
              <a:rPr lang="en-US" sz="2000" dirty="0" smtClean="0">
                <a:solidFill>
                  <a:srgbClr val="00B0F0"/>
                </a:solidFill>
              </a:rPr>
              <a:t> </a:t>
            </a:r>
            <a:r>
              <a:rPr lang="en-US" sz="2000" dirty="0">
                <a:solidFill>
                  <a:srgbClr val="00B0F0"/>
                </a:solidFill>
              </a:rPr>
              <a:t>(</a:t>
            </a:r>
            <a:r>
              <a:rPr lang="en-US" sz="2000" dirty="0" err="1" smtClean="0">
                <a:solidFill>
                  <a:srgbClr val="00B0F0"/>
                </a:solidFill>
              </a:rPr>
              <a:t>Baycol</a:t>
            </a:r>
            <a:r>
              <a:rPr lang="en-US" sz="2000" dirty="0" smtClean="0">
                <a:solidFill>
                  <a:srgbClr val="00B0F0"/>
                </a:solidFill>
              </a:rPr>
              <a:t>)/ </a:t>
            </a:r>
            <a:r>
              <a:rPr lang="en-US" sz="2000" dirty="0" smtClean="0">
                <a:solidFill>
                  <a:schemeClr val="tx1"/>
                </a:solidFill>
              </a:rPr>
              <a:t>In </a:t>
            </a:r>
            <a:r>
              <a:rPr lang="en-US" sz="2000" dirty="0">
                <a:solidFill>
                  <a:schemeClr val="tx1"/>
                </a:solidFill>
              </a:rPr>
              <a:t>August 2001, the FDA </a:t>
            </a:r>
            <a:r>
              <a:rPr lang="en-US" sz="2000" dirty="0" smtClean="0">
                <a:solidFill>
                  <a:schemeClr val="tx1"/>
                </a:solidFill>
              </a:rPr>
              <a:t>pulled the cholesterol-lowering </a:t>
            </a:r>
            <a:r>
              <a:rPr lang="en-US" sz="2000" dirty="0">
                <a:solidFill>
                  <a:schemeClr val="tx1"/>
                </a:solidFill>
              </a:rPr>
              <a:t>drug </a:t>
            </a:r>
            <a:r>
              <a:rPr lang="en-US" sz="2000" dirty="0" err="1">
                <a:solidFill>
                  <a:schemeClr val="tx1"/>
                </a:solidFill>
              </a:rPr>
              <a:t>Baycol</a:t>
            </a:r>
            <a:r>
              <a:rPr lang="en-US" sz="2000" dirty="0">
                <a:solidFill>
                  <a:schemeClr val="tx1"/>
                </a:solidFill>
              </a:rPr>
              <a:t> off the market. The drug appeared to be responsible for 31 </a:t>
            </a:r>
            <a:r>
              <a:rPr lang="en-US" sz="2000" dirty="0" smtClean="0">
                <a:solidFill>
                  <a:schemeClr val="tx1"/>
                </a:solidFill>
              </a:rPr>
              <a:t>deaths due to kidney failure.</a:t>
            </a:r>
          </a:p>
          <a:p>
            <a:pPr lvl="1" algn="just">
              <a:buNone/>
            </a:pPr>
            <a:r>
              <a:rPr lang="en-US" sz="2000" dirty="0" err="1" smtClean="0">
                <a:solidFill>
                  <a:srgbClr val="00B0F0"/>
                </a:solidFill>
              </a:rPr>
              <a:t>Troglitazone</a:t>
            </a:r>
            <a:r>
              <a:rPr lang="en-US" sz="2000" dirty="0" smtClean="0">
                <a:solidFill>
                  <a:srgbClr val="00B0F0"/>
                </a:solidFill>
              </a:rPr>
              <a:t> </a:t>
            </a:r>
            <a:r>
              <a:rPr lang="en-US" sz="2000" dirty="0">
                <a:solidFill>
                  <a:srgbClr val="00B0F0"/>
                </a:solidFill>
              </a:rPr>
              <a:t>(</a:t>
            </a:r>
            <a:r>
              <a:rPr lang="en-US" sz="2000" dirty="0" err="1" smtClean="0">
                <a:solidFill>
                  <a:srgbClr val="00B0F0"/>
                </a:solidFill>
              </a:rPr>
              <a:t>Rezulin</a:t>
            </a:r>
            <a:r>
              <a:rPr lang="en-US" sz="2000" dirty="0" smtClean="0">
                <a:solidFill>
                  <a:srgbClr val="00B0F0"/>
                </a:solidFill>
              </a:rPr>
              <a:t>)/ </a:t>
            </a:r>
            <a:r>
              <a:rPr lang="en-US" sz="2000" dirty="0" smtClean="0">
                <a:solidFill>
                  <a:schemeClr val="tx1"/>
                </a:solidFill>
              </a:rPr>
              <a:t>an </a:t>
            </a:r>
            <a:r>
              <a:rPr lang="en-US" sz="2000" dirty="0" err="1" smtClean="0">
                <a:solidFill>
                  <a:schemeClr val="tx1"/>
                </a:solidFill>
              </a:rPr>
              <a:t>antidiabetic</a:t>
            </a:r>
            <a:r>
              <a:rPr lang="en-US" sz="2000" dirty="0" smtClean="0">
                <a:solidFill>
                  <a:schemeClr val="tx1"/>
                </a:solidFill>
              </a:rPr>
              <a:t> and anti-inflammatory</a:t>
            </a:r>
            <a:r>
              <a:rPr lang="en-US" sz="2000" dirty="0">
                <a:solidFill>
                  <a:schemeClr val="tx1"/>
                </a:solidFill>
              </a:rPr>
              <a:t> </a:t>
            </a:r>
            <a:r>
              <a:rPr lang="en-US" sz="2000" dirty="0" smtClean="0">
                <a:solidFill>
                  <a:schemeClr val="tx1"/>
                </a:solidFill>
              </a:rPr>
              <a:t>drug, Glaxo</a:t>
            </a:r>
            <a:r>
              <a:rPr lang="en-US" sz="2000" dirty="0">
                <a:solidFill>
                  <a:schemeClr val="tx1"/>
                </a:solidFill>
              </a:rPr>
              <a:t> removed </a:t>
            </a:r>
            <a:r>
              <a:rPr lang="en-US" sz="2000" dirty="0" err="1">
                <a:solidFill>
                  <a:schemeClr val="tx1"/>
                </a:solidFill>
              </a:rPr>
              <a:t>troglitazone</a:t>
            </a:r>
            <a:r>
              <a:rPr lang="en-US" sz="2000" dirty="0">
                <a:solidFill>
                  <a:schemeClr val="tx1"/>
                </a:solidFill>
              </a:rPr>
              <a:t> from the market in Britain on December 1, 1997. ... He estimated that the drug could be linked to over 430 liver failures </a:t>
            </a:r>
            <a:endParaRPr lang="ar-IQ" sz="20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3838</TotalTime>
  <Words>8185</Words>
  <Application>Microsoft Office PowerPoint</Application>
  <PresentationFormat>On-screen Show (4:3)</PresentationFormat>
  <Paragraphs>565</Paragraphs>
  <Slides>71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71</vt:i4>
      </vt:variant>
    </vt:vector>
  </HeadingPairs>
  <TitlesOfParts>
    <vt:vector size="80" baseType="lpstr">
      <vt:lpstr>Arial</vt:lpstr>
      <vt:lpstr>Calibri</vt:lpstr>
      <vt:lpstr>Courier New</vt:lpstr>
      <vt:lpstr>Tahoma</vt:lpstr>
      <vt:lpstr>Times New Roman</vt:lpstr>
      <vt:lpstr>Trebuchet MS</vt:lpstr>
      <vt:lpstr>Wingdings</vt:lpstr>
      <vt:lpstr>Wingdings 3</vt:lpstr>
      <vt:lpstr>Facet</vt:lpstr>
      <vt:lpstr>PowerPoint Presentation</vt:lpstr>
      <vt:lpstr>PowerPoint Presentation</vt:lpstr>
      <vt:lpstr>New Drug Development and Approval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Drug discovery and drug design</vt:lpstr>
      <vt:lpstr>PowerPoint Presentation</vt:lpstr>
      <vt:lpstr>Source of new drugs </vt:lpstr>
      <vt:lpstr>Natural sources</vt:lpstr>
      <vt:lpstr>PowerPoint Presentation</vt:lpstr>
      <vt:lpstr>Biotechnology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lpstr>Drug Nomenclature</vt:lpstr>
      <vt:lpstr>PowerPoint Presentation</vt:lpstr>
      <vt:lpstr>Biologic Characterization </vt:lpstr>
      <vt:lpstr>Biologic Characterization </vt:lpstr>
      <vt:lpstr>Pharmacology</vt:lpstr>
      <vt:lpstr>PowerPoint Presentation</vt:lpstr>
      <vt:lpstr>PowerPoint Presentation</vt:lpstr>
      <vt:lpstr>To define a pharmacologic profile</vt:lpstr>
      <vt:lpstr>PowerPoint Presentation</vt:lpstr>
      <vt:lpstr>PowerPoint Presentation</vt:lpstr>
      <vt:lpstr>Drug metabolism  </vt:lpstr>
      <vt:lpstr>Toxicology </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DRUG PRODUCT LABELING </vt:lpstr>
      <vt:lpstr>PowerPoint Presentation</vt:lpstr>
      <vt:lpstr>PowerPoint Presentation</vt:lpstr>
      <vt:lpstr>PowerPoint Presentation</vt:lpstr>
      <vt:lpstr>Treatment IND</vt:lpstr>
      <vt:lpstr>PowerPoint Presentation</vt:lpstr>
      <vt:lpstr>PowerPoint Presentation</vt:lpstr>
      <vt:lpstr>Reference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drug development and approval process</dc:title>
  <dc:subject>phar11- dosage form</dc:subject>
  <dc:creator>jyasmin chou</dc:creator>
  <cp:lastModifiedBy>Windows User</cp:lastModifiedBy>
  <cp:revision>591</cp:revision>
  <dcterms:created xsi:type="dcterms:W3CDTF">2007-03-24T04:55:04Z</dcterms:created>
  <dcterms:modified xsi:type="dcterms:W3CDTF">2022-03-12T08:29:28Z</dcterms:modified>
</cp:coreProperties>
</file>