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62" r:id="rId3"/>
    <p:sldId id="263" r:id="rId4"/>
    <p:sldId id="264" r:id="rId5"/>
    <p:sldId id="275" r:id="rId6"/>
    <p:sldId id="274" r:id="rId7"/>
    <p:sldId id="270" r:id="rId8"/>
    <p:sldId id="266" r:id="rId9"/>
    <p:sldId id="271" r:id="rId10"/>
    <p:sldId id="267" r:id="rId11"/>
    <p:sldId id="272" r:id="rId12"/>
    <p:sldId id="265" r:id="rId13"/>
    <p:sldId id="27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618"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F1D4A2-0362-4308-97F2-6C52878337B1}" type="datetimeFigureOut">
              <a:rPr lang="en-US" smtClean="0"/>
              <a:t>9/29/2023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8A664A-52EB-49D9-9C74-AFE3ABDE4A5C}" type="slidenum">
              <a:rPr lang="en-US" smtClean="0"/>
              <a:t>‹#›</a:t>
            </a:fld>
            <a:endParaRPr lang="en-US"/>
          </a:p>
        </p:txBody>
      </p:sp>
    </p:spTree>
    <p:extLst>
      <p:ext uri="{BB962C8B-B14F-4D97-AF65-F5344CB8AC3E}">
        <p14:creationId xmlns:p14="http://schemas.microsoft.com/office/powerpoint/2010/main" val="355591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8A664A-52EB-49D9-9C74-AFE3ABDE4A5C}" type="slidenum">
              <a:rPr lang="en-US" smtClean="0"/>
              <a:t>12</a:t>
            </a:fld>
            <a:endParaRPr lang="en-US"/>
          </a:p>
        </p:txBody>
      </p:sp>
    </p:spTree>
    <p:extLst>
      <p:ext uri="{BB962C8B-B14F-4D97-AF65-F5344CB8AC3E}">
        <p14:creationId xmlns:p14="http://schemas.microsoft.com/office/powerpoint/2010/main" val="3461727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8A664A-52EB-49D9-9C74-AFE3ABDE4A5C}" type="slidenum">
              <a:rPr lang="en-US" smtClean="0"/>
              <a:t>13</a:t>
            </a:fld>
            <a:endParaRPr lang="en-US"/>
          </a:p>
        </p:txBody>
      </p:sp>
    </p:spTree>
    <p:extLst>
      <p:ext uri="{BB962C8B-B14F-4D97-AF65-F5344CB8AC3E}">
        <p14:creationId xmlns:p14="http://schemas.microsoft.com/office/powerpoint/2010/main" val="1714367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283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3650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993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0001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015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2432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5880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9758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BD707-D9CF-40AE-B4C6-C98DA3205C09}" type="datetimeFigureOut">
              <a:rPr lang="en-US" smtClean="0"/>
              <a:pPr/>
              <a:t>9/29/2023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5073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D8BD707-D9CF-40AE-B4C6-C98DA3205C09}" type="datetimeFigureOut">
              <a:rPr lang="en-US" smtClean="0"/>
              <a:pPr/>
              <a:t>9/29/2023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06396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2748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D8BD707-D9CF-40AE-B4C6-C98DA3205C09}" type="datetimeFigureOut">
              <a:rPr lang="en-US" smtClean="0"/>
              <a:pPr/>
              <a:t>9/29/2023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8076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6982" y="533400"/>
            <a:ext cx="4837356" cy="1754326"/>
          </a:xfrm>
          <a:solidFill>
            <a:schemeClr val="accent3">
              <a:lumMod val="40000"/>
              <a:lumOff val="60000"/>
            </a:schemeClr>
          </a:solidFill>
        </p:spPr>
        <p:txBody>
          <a:bodyPr anchor="ctr">
            <a:normAutofit fontScale="90000"/>
          </a:bodyPr>
          <a:lstStyle/>
          <a:p>
            <a:r>
              <a:rPr lang="en-US" b="1" dirty="0" err="1"/>
              <a:t>Biopharmacy</a:t>
            </a:r>
            <a:r>
              <a:rPr lang="en-US" b="1" dirty="0"/>
              <a:t> </a:t>
            </a:r>
          </a:p>
        </p:txBody>
      </p:sp>
      <p:sp>
        <p:nvSpPr>
          <p:cNvPr id="3" name="Subtitle 2"/>
          <p:cNvSpPr>
            <a:spLocks noGrp="1"/>
          </p:cNvSpPr>
          <p:nvPr>
            <p:ph type="subTitle" idx="1"/>
          </p:nvPr>
        </p:nvSpPr>
        <p:spPr>
          <a:xfrm>
            <a:off x="1371600" y="3236775"/>
            <a:ext cx="6268120" cy="2362200"/>
          </a:xfrm>
          <a:solidFill>
            <a:schemeClr val="bg2">
              <a:lumMod val="60000"/>
              <a:lumOff val="40000"/>
            </a:schemeClr>
          </a:solidFill>
          <a:scene3d>
            <a:camera prst="orthographicFront"/>
            <a:lightRig rig="threePt" dir="t"/>
          </a:scene3d>
          <a:sp3d>
            <a:bevelT prst="angle"/>
          </a:sp3d>
        </p:spPr>
        <p:txBody>
          <a:bodyPr>
            <a:normAutofit/>
          </a:bodyPr>
          <a:lstStyle/>
          <a:p>
            <a:r>
              <a:rPr lang="en-US" b="1" dirty="0"/>
              <a:t>By</a:t>
            </a:r>
          </a:p>
          <a:p>
            <a:r>
              <a:rPr lang="en-US" b="1" dirty="0"/>
              <a:t>Lecturer </a:t>
            </a:r>
            <a:r>
              <a:rPr lang="en-US" b="1" dirty="0" err="1"/>
              <a:t>maysam</a:t>
            </a:r>
            <a:r>
              <a:rPr lang="en-US" b="1" dirty="0"/>
              <a:t> Hussein</a:t>
            </a:r>
          </a:p>
          <a:p>
            <a:r>
              <a:rPr lang="en-US" b="1" dirty="0"/>
              <a:t>lecturer Marwa Malik </a:t>
            </a:r>
          </a:p>
          <a:p>
            <a:r>
              <a:rPr lang="en-US" b="1" dirty="0"/>
              <a:t>Lecturer </a:t>
            </a:r>
            <a:r>
              <a:rPr lang="en-US" b="1" dirty="0" err="1"/>
              <a:t>Zahraa</a:t>
            </a:r>
            <a:r>
              <a:rPr lang="en-US" b="1" dirty="0"/>
              <a:t> Amer</a:t>
            </a:r>
          </a:p>
        </p:txBody>
      </p:sp>
    </p:spTree>
    <p:extLst>
      <p:ext uri="{BB962C8B-B14F-4D97-AF65-F5344CB8AC3E}">
        <p14:creationId xmlns:p14="http://schemas.microsoft.com/office/powerpoint/2010/main" val="277368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wheel(1)">
                                      <p:cBhvr>
                                        <p:cTn id="10" dur="2000"/>
                                        <p:tgtEl>
                                          <p:spTgt spid="3">
                                            <p:bg/>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heel(1)">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heel(1)">
                                      <p:cBhvr>
                                        <p:cTn id="23" dur="2000"/>
                                        <p:tgtEl>
                                          <p:spTgt spid="3">
                                            <p:txEl>
                                              <p:pRg st="2" end="2"/>
                                            </p:txEl>
                                          </p:spTgt>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heel(1)">
                                      <p:cBhvr>
                                        <p:cTn id="2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76" t="412" b="42748"/>
          <a:stretch/>
        </p:blipFill>
        <p:spPr bwMode="auto">
          <a:xfrm>
            <a:off x="731520" y="177551"/>
            <a:ext cx="7680960" cy="6502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550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918" y="286604"/>
            <a:ext cx="8221881" cy="591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4791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14400"/>
            <a:ext cx="6553200" cy="5134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3780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024744" cy="1143000"/>
          </a:xfrm>
        </p:spPr>
        <p:txBody>
          <a:bodyPr/>
          <a:lstStyle/>
          <a:p>
            <a:r>
              <a:rPr lang="en-US" b="1" dirty="0"/>
              <a:t>Notes: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524000"/>
                <a:ext cx="7924800" cy="4537229"/>
              </a:xfrm>
            </p:spPr>
            <p:txBody>
              <a:bodyPr>
                <a:normAutofit/>
              </a:bodyPr>
              <a:lstStyle/>
              <a:p>
                <a:r>
                  <a:rPr lang="en-US" dirty="0"/>
                  <a:t>A- a complex will be formed between carboxyl and hydroxyl groups in salicylate with the color developing reagent resulting the violet color seen when both solutions are mixed </a:t>
                </a:r>
              </a:p>
              <a:p>
                <a:pPr marL="68580" indent="0">
                  <a:buNone/>
                </a:pPr>
                <a:r>
                  <a:rPr lang="en-US" dirty="0"/>
                  <a:t>S.A.+ Fe </a:t>
                </a:r>
                <a14:m>
                  <m:oMath xmlns:m="http://schemas.openxmlformats.org/officeDocument/2006/math">
                    <m:sSup>
                      <m:sSupPr>
                        <m:ctrlPr>
                          <a:rPr lang="en-US" i="1" smtClean="0">
                            <a:latin typeface="Cambria Math" panose="02040503050406030204" pitchFamily="18" charset="0"/>
                          </a:rPr>
                        </m:ctrlPr>
                      </m:sSupPr>
                      <m:e/>
                      <m:sup>
                        <m:r>
                          <a:rPr lang="en-US" b="0" i="1" smtClean="0">
                            <a:latin typeface="Cambria Math"/>
                          </a:rPr>
                          <m:t>+3</m:t>
                        </m:r>
                      </m:sup>
                    </m:sSup>
                  </m:oMath>
                </a14:m>
                <a:r>
                  <a:rPr lang="en-US" dirty="0"/>
                  <a:t>             complex (violet color )absorb the light at 530 nm </a:t>
                </a:r>
              </a:p>
              <a:p>
                <a:pPr marL="68580" indent="0">
                  <a:buNone/>
                </a:pPr>
                <a:r>
                  <a:rPr lang="en-US" dirty="0"/>
                  <a:t>b. Blank in this experiment consist of 1 ml d w +5 ml color developing reagent .</a:t>
                </a:r>
              </a:p>
              <a:p>
                <a:pPr marL="68580" indent="0">
                  <a:buNone/>
                </a:pPr>
                <a:r>
                  <a:rPr lang="en-US" dirty="0"/>
                  <a:t>4- plot the absorbance versus concentration of S.A. </a:t>
                </a:r>
              </a:p>
              <a:p>
                <a:pPr marL="68580" indent="0">
                  <a:buNone/>
                </a:pPr>
                <a:r>
                  <a:rPr lang="en-US" dirty="0"/>
                  <a:t>5- APPLY the least square method to calculate the slope and intercept .</a:t>
                </a:r>
              </a:p>
              <a:p>
                <a:pPr marL="68580" indent="0">
                  <a:buNone/>
                </a:pPr>
                <a:r>
                  <a:rPr lang="en-US" dirty="0"/>
                  <a:t>6- use straight line equation to calculate  y</a:t>
                </a:r>
              </a:p>
              <a:p>
                <a:pPr marL="68580" indent="0">
                  <a:buNone/>
                </a:pPr>
                <a:r>
                  <a:rPr lang="en-US" dirty="0"/>
                  <a:t>7- draw the line of best fit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524000"/>
                <a:ext cx="7924800" cy="4537229"/>
              </a:xfrm>
              <a:blipFill>
                <a:blip r:embed="rId3"/>
                <a:stretch>
                  <a:fillRect l="-1077" t="-1344"/>
                </a:stretch>
              </a:blipFill>
            </p:spPr>
            <p:txBody>
              <a:bodyPr/>
              <a:lstStyle/>
              <a:p>
                <a:r>
                  <a:rPr lang="en-US">
                    <a:noFill/>
                  </a:rPr>
                  <a:t> </a:t>
                </a:r>
              </a:p>
            </p:txBody>
          </p:sp>
        </mc:Fallback>
      </mc:AlternateContent>
      <p:cxnSp>
        <p:nvCxnSpPr>
          <p:cNvPr id="5" name="Straight Arrow Connector 4"/>
          <p:cNvCxnSpPr/>
          <p:nvPr/>
        </p:nvCxnSpPr>
        <p:spPr>
          <a:xfrm>
            <a:off x="2844800" y="36576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400800" y="51816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5187696"/>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365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024744" cy="1143000"/>
          </a:xfrm>
        </p:spPr>
        <p:txBody>
          <a:bodyPr>
            <a:normAutofit fontScale="90000"/>
          </a:bodyPr>
          <a:lstStyle/>
          <a:p>
            <a:r>
              <a:rPr lang="en-US" dirty="0"/>
              <a:t>Spectrophotometric methods </a:t>
            </a:r>
            <a:br>
              <a:rPr lang="en-US" dirty="0"/>
            </a:br>
            <a:endParaRPr lang="en-US" dirty="0"/>
          </a:p>
        </p:txBody>
      </p:sp>
      <p:sp>
        <p:nvSpPr>
          <p:cNvPr id="3" name="Content Placeholder 2"/>
          <p:cNvSpPr>
            <a:spLocks noGrp="1"/>
          </p:cNvSpPr>
          <p:nvPr>
            <p:ph idx="1"/>
          </p:nvPr>
        </p:nvSpPr>
        <p:spPr>
          <a:xfrm>
            <a:off x="304800" y="1524000"/>
            <a:ext cx="8534400" cy="4724400"/>
          </a:xfrm>
          <a:solidFill>
            <a:schemeClr val="accent3">
              <a:lumMod val="20000"/>
              <a:lumOff val="80000"/>
            </a:schemeClr>
          </a:solidFill>
        </p:spPr>
        <p:txBody>
          <a:bodyPr>
            <a:noAutofit/>
          </a:bodyPr>
          <a:lstStyle/>
          <a:p>
            <a:r>
              <a:rPr lang="en-US" sz="2800" b="1" dirty="0"/>
              <a:t>To measure the conc. Of a substance in a solution , there are a number of methods one of which is spectrophotometric method </a:t>
            </a:r>
          </a:p>
          <a:p>
            <a:r>
              <a:rPr lang="en-US" sz="2800" b="1" dirty="0"/>
              <a:t>Spectrophotometric method : when light falls on a liquid , some is reflected and the rest is partly absorbed and partly transmitted.</a:t>
            </a:r>
          </a:p>
          <a:p>
            <a:r>
              <a:rPr lang="en-US" sz="2800" b="1" dirty="0"/>
              <a:t>spectrophotometric methods of analysis are usually concerned with measurement of the amount of light absorbed or with </a:t>
            </a:r>
            <a:r>
              <a:rPr lang="en-US" sz="2800" b="1" dirty="0" err="1"/>
              <a:t>comparsion</a:t>
            </a:r>
            <a:r>
              <a:rPr lang="en-US" sz="2800" b="1" dirty="0"/>
              <a:t> of the absorption or transmission of two solutions one of which is a standard of known composition.</a:t>
            </a:r>
          </a:p>
        </p:txBody>
      </p:sp>
    </p:spTree>
    <p:extLst>
      <p:ext uri="{BB962C8B-B14F-4D97-AF65-F5344CB8AC3E}">
        <p14:creationId xmlns:p14="http://schemas.microsoft.com/office/powerpoint/2010/main" val="347176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763000" cy="5943600"/>
          </a:xfrm>
          <a:solidFill>
            <a:schemeClr val="accent3">
              <a:lumMod val="20000"/>
              <a:lumOff val="80000"/>
            </a:schemeClr>
          </a:solidFill>
        </p:spPr>
        <p:txBody>
          <a:bodyPr>
            <a:normAutofit/>
          </a:bodyPr>
          <a:lstStyle/>
          <a:p>
            <a:r>
              <a:rPr lang="en-US" sz="2000" b="1" dirty="0"/>
              <a:t>In pharmaceutical spectrophotometric analysis </a:t>
            </a:r>
          </a:p>
          <a:p>
            <a:endParaRPr lang="en-US" b="1" dirty="0"/>
          </a:p>
          <a:p>
            <a:endParaRPr lang="en-US" b="1" dirty="0"/>
          </a:p>
          <a:p>
            <a:endParaRPr lang="en-US" b="1" dirty="0"/>
          </a:p>
          <a:p>
            <a:endParaRPr lang="en-US" b="1" dirty="0"/>
          </a:p>
          <a:p>
            <a:endParaRPr lang="en-US" b="1" dirty="0"/>
          </a:p>
          <a:p>
            <a:endParaRPr lang="en-US" b="1" dirty="0"/>
          </a:p>
          <a:p>
            <a:pPr marL="68580" indent="0">
              <a:buNone/>
            </a:pPr>
            <a:endParaRPr lang="en-US" b="1" dirty="0"/>
          </a:p>
          <a:p>
            <a:endParaRPr lang="en-US" sz="2800" b="1" dirty="0"/>
          </a:p>
          <a:p>
            <a:pPr marL="68580" indent="0">
              <a:buNone/>
            </a:pPr>
            <a:r>
              <a:rPr lang="en-US" sz="2400" b="1" dirty="0"/>
              <a:t>The measurement of the amount of visible or ultraviolet light of a definite wave length  which is absorbed  by a solution involve the use of spectrophotometer </a:t>
            </a:r>
          </a:p>
        </p:txBody>
      </p:sp>
      <p:sp>
        <p:nvSpPr>
          <p:cNvPr id="4" name="Rounded Rectangle 3"/>
          <p:cNvSpPr/>
          <p:nvPr/>
        </p:nvSpPr>
        <p:spPr>
          <a:xfrm>
            <a:off x="609600" y="1905000"/>
            <a:ext cx="3678382" cy="213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Visible light , of wave length 400-760 nm</a:t>
            </a:r>
          </a:p>
        </p:txBody>
      </p:sp>
      <p:sp>
        <p:nvSpPr>
          <p:cNvPr id="5" name="Rounded Rectangle 4"/>
          <p:cNvSpPr/>
          <p:nvPr/>
        </p:nvSpPr>
        <p:spPr>
          <a:xfrm>
            <a:off x="4495800" y="1828800"/>
            <a:ext cx="3810000" cy="22028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Ultraviolet , between 200-400 nm </a:t>
            </a:r>
          </a:p>
        </p:txBody>
      </p:sp>
    </p:spTree>
    <p:extLst>
      <p:ext uri="{BB962C8B-B14F-4D97-AF65-F5344CB8AC3E}">
        <p14:creationId xmlns:p14="http://schemas.microsoft.com/office/powerpoint/2010/main" val="143312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1000"/>
                                        <p:tgtEl>
                                          <p:spTgt spid="3">
                                            <p:txEl>
                                              <p:pRg st="9" end="9"/>
                                            </p:txEl>
                                          </p:spTgt>
                                        </p:tgtEl>
                                      </p:cBhvr>
                                    </p:animEffect>
                                    <p:anim calcmode="lin" valueType="num">
                                      <p:cBhvr>
                                        <p:cTn id="1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024744" cy="1143000"/>
          </a:xfrm>
        </p:spPr>
        <p:txBody>
          <a:bodyPr>
            <a:normAutofit fontScale="90000"/>
          </a:bodyPr>
          <a:lstStyle/>
          <a:p>
            <a:r>
              <a:rPr lang="en-US" b="1" dirty="0"/>
              <a:t>The fundamental relationship </a:t>
            </a:r>
          </a:p>
        </p:txBody>
      </p:sp>
      <p:sp>
        <p:nvSpPr>
          <p:cNvPr id="3" name="Content Placeholder 2"/>
          <p:cNvSpPr>
            <a:spLocks noGrp="1"/>
          </p:cNvSpPr>
          <p:nvPr>
            <p:ph idx="1"/>
          </p:nvPr>
        </p:nvSpPr>
        <p:spPr>
          <a:xfrm>
            <a:off x="1041204" y="1676400"/>
            <a:ext cx="6883596" cy="4754033"/>
          </a:xfrm>
        </p:spPr>
        <p:txBody>
          <a:bodyPr/>
          <a:lstStyle/>
          <a:p>
            <a:r>
              <a:rPr lang="en-US" sz="2400" dirty="0">
                <a:solidFill>
                  <a:srgbClr val="FF0000"/>
                </a:solidFill>
              </a:rPr>
              <a:t>Used in spectrophotometry is </a:t>
            </a:r>
            <a:r>
              <a:rPr lang="en-US" sz="2400" b="1" dirty="0">
                <a:solidFill>
                  <a:srgbClr val="FF0000"/>
                </a:solidFill>
              </a:rPr>
              <a:t>Beer</a:t>
            </a:r>
            <a:r>
              <a:rPr lang="en-US" sz="2400" dirty="0">
                <a:solidFill>
                  <a:srgbClr val="FF0000"/>
                </a:solidFill>
              </a:rPr>
              <a:t> and </a:t>
            </a:r>
            <a:r>
              <a:rPr lang="en-US" sz="2400" b="1" dirty="0">
                <a:solidFill>
                  <a:srgbClr val="FF0000"/>
                </a:solidFill>
              </a:rPr>
              <a:t>lambert</a:t>
            </a:r>
            <a:r>
              <a:rPr lang="en-US" sz="2400" dirty="0">
                <a:solidFill>
                  <a:srgbClr val="FF0000"/>
                </a:solidFill>
              </a:rPr>
              <a:t> laws  in combination:</a:t>
            </a:r>
          </a:p>
          <a:p>
            <a:endParaRPr lang="en-US" dirty="0"/>
          </a:p>
        </p:txBody>
      </p:sp>
      <p:sp>
        <p:nvSpPr>
          <p:cNvPr id="7" name="TextBox 6">
            <a:extLst>
              <a:ext uri="{FF2B5EF4-FFF2-40B4-BE49-F238E27FC236}">
                <a16:creationId xmlns:a16="http://schemas.microsoft.com/office/drawing/2014/main" id="{D0EBA320-E78E-AF2C-946D-C93EA840D06F}"/>
              </a:ext>
            </a:extLst>
          </p:cNvPr>
          <p:cNvSpPr txBox="1"/>
          <p:nvPr/>
        </p:nvSpPr>
        <p:spPr>
          <a:xfrm>
            <a:off x="1219200" y="2743200"/>
            <a:ext cx="7162800" cy="1938992"/>
          </a:xfrm>
          <a:prstGeom prst="rect">
            <a:avLst/>
          </a:prstGeom>
          <a:noFill/>
        </p:spPr>
        <p:txBody>
          <a:bodyPr wrap="square">
            <a:spAutoFit/>
          </a:bodyPr>
          <a:lstStyle/>
          <a:p>
            <a:r>
              <a:rPr lang="en-US" sz="2400" dirty="0"/>
              <a:t>The Beer-Lambert law states that there is a linear relationship between the concentration and the absorbance of the solution, which enables the concentration of a solution to be calculated by measuring its absorbance.</a:t>
            </a:r>
          </a:p>
        </p:txBody>
      </p:sp>
    </p:spTree>
    <p:extLst>
      <p:ext uri="{BB962C8B-B14F-4D97-AF65-F5344CB8AC3E}">
        <p14:creationId xmlns:p14="http://schemas.microsoft.com/office/powerpoint/2010/main" val="225731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F593E-D489-624A-F7DB-EA0861074D5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221890-84E2-C8E8-A839-6A157D65B8C7}"/>
              </a:ext>
            </a:extLst>
          </p:cNvPr>
          <p:cNvSpPr>
            <a:spLocks noGrp="1"/>
          </p:cNvSpPr>
          <p:nvPr>
            <p:ph idx="1"/>
          </p:nvPr>
        </p:nvSpPr>
        <p:spPr/>
        <p:txBody>
          <a:bodyPr/>
          <a:lstStyle/>
          <a:p>
            <a:endParaRPr lang="en-US"/>
          </a:p>
        </p:txBody>
      </p:sp>
      <p:pic>
        <p:nvPicPr>
          <p:cNvPr id="4" name="Picture 2">
            <a:extLst>
              <a:ext uri="{FF2B5EF4-FFF2-40B4-BE49-F238E27FC236}">
                <a16:creationId xmlns:a16="http://schemas.microsoft.com/office/drawing/2014/main" id="{7CC7761F-5066-0B1C-9B71-6F54FCF5176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2693" y="286604"/>
            <a:ext cx="9186693" cy="5556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39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024744" cy="838200"/>
          </a:xfrm>
        </p:spPr>
        <p:txBody>
          <a:bodyPr/>
          <a:lstStyle/>
          <a:p>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2590800"/>
            <a:ext cx="4267200" cy="368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95400"/>
            <a:ext cx="3273425" cy="514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3206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024744" cy="1143000"/>
          </a:xfrm>
        </p:spPr>
        <p:txBody>
          <a:bodyPr/>
          <a:lstStyle/>
          <a:p>
            <a:r>
              <a:rPr lang="en-US" dirty="0"/>
              <a:t>SPECTROPHOTOMETER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2209800"/>
            <a:ext cx="6391275" cy="3476625"/>
          </a:xfrm>
        </p:spPr>
      </p:pic>
    </p:spTree>
    <p:extLst>
      <p:ext uri="{BB962C8B-B14F-4D97-AF65-F5344CB8AC3E}">
        <p14:creationId xmlns:p14="http://schemas.microsoft.com/office/powerpoint/2010/main" val="1240769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024744" cy="1143000"/>
          </a:xfrm>
        </p:spPr>
        <p:txBody>
          <a:bodyPr/>
          <a:lstStyle/>
          <a:p>
            <a:r>
              <a:rPr lang="en-US" b="1" dirty="0"/>
              <a:t>Aim of experiment </a:t>
            </a:r>
          </a:p>
        </p:txBody>
      </p:sp>
      <p:sp>
        <p:nvSpPr>
          <p:cNvPr id="3" name="Content Placeholder 2"/>
          <p:cNvSpPr>
            <a:spLocks noGrp="1"/>
          </p:cNvSpPr>
          <p:nvPr>
            <p:ph idx="1"/>
          </p:nvPr>
        </p:nvSpPr>
        <p:spPr>
          <a:xfrm>
            <a:off x="609600" y="1828800"/>
            <a:ext cx="7772400" cy="4343400"/>
          </a:xfrm>
        </p:spPr>
        <p:txBody>
          <a:bodyPr>
            <a:normAutofit/>
          </a:bodyPr>
          <a:lstStyle/>
          <a:p>
            <a:pPr marL="68580" indent="0">
              <a:buNone/>
            </a:pPr>
            <a:endParaRPr lang="en-US" sz="2800" b="1" dirty="0"/>
          </a:p>
          <a:p>
            <a:r>
              <a:rPr lang="en-US" sz="2800" b="1" dirty="0"/>
              <a:t>to prepare a calibration curve of salicylic acid from a series of standard solution to use it as a reference curve to obtain the concentration of unknown sample of the same drug .</a:t>
            </a:r>
          </a:p>
        </p:txBody>
      </p:sp>
    </p:spTree>
    <p:extLst>
      <p:ext uri="{BB962C8B-B14F-4D97-AF65-F5344CB8AC3E}">
        <p14:creationId xmlns:p14="http://schemas.microsoft.com/office/powerpoint/2010/main" val="982817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024744" cy="1143000"/>
          </a:xfrm>
        </p:spPr>
        <p:txBody>
          <a:bodyPr>
            <a:normAutofit/>
          </a:bodyPr>
          <a:lstStyle/>
          <a:p>
            <a:r>
              <a:rPr lang="en-US" b="1" dirty="0"/>
              <a:t>Procedure and calculations:</a:t>
            </a:r>
          </a:p>
        </p:txBody>
      </p:sp>
      <p:sp>
        <p:nvSpPr>
          <p:cNvPr id="3" name="Content Placeholder 2"/>
          <p:cNvSpPr>
            <a:spLocks noGrp="1"/>
          </p:cNvSpPr>
          <p:nvPr>
            <p:ph idx="1"/>
          </p:nvPr>
        </p:nvSpPr>
        <p:spPr>
          <a:xfrm>
            <a:off x="609600" y="1828800"/>
            <a:ext cx="8001000" cy="4495800"/>
          </a:xfrm>
        </p:spPr>
        <p:txBody>
          <a:bodyPr/>
          <a:lstStyle/>
          <a:p>
            <a:r>
              <a:rPr lang="en-US" dirty="0"/>
              <a:t>1. prepare 250 ml of stock solution of sodium salicylate containing equivalent of 200 mg salicylic acid /100 ml</a:t>
            </a:r>
          </a:p>
          <a:p>
            <a:r>
              <a:rPr lang="en-US" dirty="0"/>
              <a:t>Note : sodium salicylate is readily soluble in cold water , so it is used to prepare the stock solution of sodium salicylate after calculating its equivalent content of the acid .while salicylic acid is sparingly soluble cold water (1 part in 550 parts of water ), but more soluble in hot water (1part acid in 15 parts of boiling water ), from which it can be recrystallized </a:t>
            </a:r>
          </a:p>
        </p:txBody>
      </p:sp>
    </p:spTree>
    <p:extLst>
      <p:ext uri="{BB962C8B-B14F-4D97-AF65-F5344CB8AC3E}">
        <p14:creationId xmlns:p14="http://schemas.microsoft.com/office/powerpoint/2010/main" val="203796198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1477</TotalTime>
  <Words>429</Words>
  <Application>Microsoft Office PowerPoint</Application>
  <PresentationFormat>On-screen Show (4:3)</PresentationFormat>
  <Paragraphs>41</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Calibri Light</vt:lpstr>
      <vt:lpstr>Cambria Math</vt:lpstr>
      <vt:lpstr>Retrospect</vt:lpstr>
      <vt:lpstr>Biopharmacy </vt:lpstr>
      <vt:lpstr>Spectrophotometric methods  </vt:lpstr>
      <vt:lpstr>PowerPoint Presentation</vt:lpstr>
      <vt:lpstr>The fundamental relationship </vt:lpstr>
      <vt:lpstr>PowerPoint Presentation</vt:lpstr>
      <vt:lpstr>PowerPoint Presentation</vt:lpstr>
      <vt:lpstr>SPECTROPHOTOMETER </vt:lpstr>
      <vt:lpstr>Aim of experiment </vt:lpstr>
      <vt:lpstr>Procedure and calculations:</vt:lpstr>
      <vt:lpstr>PowerPoint Presentation</vt:lpstr>
      <vt:lpstr>PowerPoint Presentation</vt:lpstr>
      <vt:lpstr>PowerPoint Presentation</vt:lpstr>
      <vt:lpstr>Notes: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Biopharmacy</dc:title>
  <dc:creator>nora</dc:creator>
  <cp:lastModifiedBy>acer</cp:lastModifiedBy>
  <cp:revision>40</cp:revision>
  <dcterms:created xsi:type="dcterms:W3CDTF">2006-08-16T00:00:00Z</dcterms:created>
  <dcterms:modified xsi:type="dcterms:W3CDTF">2023-09-29T15:42:18Z</dcterms:modified>
</cp:coreProperties>
</file>