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1AC7A-BD77-4C09-8ABD-AFA4DC53169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1AADE-0AA7-4117-92EA-E9D5FF013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78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5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7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9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7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4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3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8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1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9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6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C0C8-0DCF-4770-AA09-7A6FF597D2A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3869-6777-4B7A-81AD-5184D3DFD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514600"/>
            <a:ext cx="3733800" cy="29718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Nasal  Drops</a:t>
            </a: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685800" y="304800"/>
            <a:ext cx="7162800" cy="1066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Pharmaceutical Technology Lab.</a:t>
            </a: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Third stage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4294908"/>
            <a:ext cx="3810000" cy="58477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Lab.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2514600" cy="2819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D270A-266B-4F1B-A7AC-E79424C61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20" y="1905000"/>
            <a:ext cx="203308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Gargles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Gargles</a:t>
            </a:r>
            <a:r>
              <a:rPr lang="en-US" b="1" dirty="0"/>
              <a:t> </a:t>
            </a:r>
            <a:r>
              <a:rPr lang="en-US" dirty="0"/>
              <a:t>are aqueous solution used for treatment of pharynx and </a:t>
            </a:r>
            <a:r>
              <a:rPr lang="en-US" dirty="0" err="1"/>
              <a:t>nasopharynx</a:t>
            </a:r>
            <a:r>
              <a:rPr lang="en-US" dirty="0"/>
              <a:t> by forcing air from lung , it is held in throat for few moments then thrown out of the mouth. They are usually diluted with water before use such as phenol gargle 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Potassium chlorate and phenol gargle     B.P.</a:t>
            </a:r>
          </a:p>
          <a:p>
            <a:pPr marL="0" indent="0">
              <a:buNone/>
            </a:pPr>
            <a:r>
              <a:rPr lang="en-US" dirty="0"/>
              <a:t>Rx</a:t>
            </a:r>
          </a:p>
          <a:p>
            <a:pPr marL="0" indent="0">
              <a:buNone/>
            </a:pPr>
            <a:r>
              <a:rPr lang="en-US" dirty="0"/>
              <a:t>Potassium Chlorate                                 3 g</a:t>
            </a:r>
          </a:p>
          <a:p>
            <a:pPr marL="0" indent="0">
              <a:buNone/>
            </a:pPr>
            <a:r>
              <a:rPr lang="en-US" dirty="0"/>
              <a:t>Patent blue v                                            2 ml</a:t>
            </a:r>
          </a:p>
          <a:p>
            <a:pPr marL="0" indent="0">
              <a:buNone/>
            </a:pPr>
            <a:r>
              <a:rPr lang="en-US" dirty="0"/>
              <a:t>Liquid phenol                                           1.5 ml </a:t>
            </a:r>
          </a:p>
          <a:p>
            <a:pPr marL="0" indent="0">
              <a:buNone/>
            </a:pPr>
            <a:r>
              <a:rPr lang="en-US" dirty="0"/>
              <a:t>D.W                           Q.S                           100 ml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Sig.     1table spoonful in half glass of warm water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9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791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Dissolve the potassium Chlorate in about 15 ml of warm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Cool before  adding  the liquefied phenol (very caustic).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Add the dye solution, filter if necessary.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Complete the volume by D.W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Note:-  </a:t>
            </a:r>
          </a:p>
          <a:p>
            <a:pPr marL="0" indent="0">
              <a:buNone/>
            </a:pPr>
            <a:r>
              <a:rPr lang="en-US" sz="2800" b="1" dirty="0"/>
              <a:t>Stock solution of patent blue V contain 60 mg /100 ml</a:t>
            </a:r>
          </a:p>
          <a:p>
            <a:pPr marL="0" indent="0">
              <a:buNone/>
            </a:pPr>
            <a:r>
              <a:rPr lang="en-US" sz="2600" b="1" dirty="0"/>
              <a:t>60 mg                             100 ml</a:t>
            </a:r>
          </a:p>
          <a:p>
            <a:pPr marL="0" indent="0">
              <a:buNone/>
            </a:pPr>
            <a:r>
              <a:rPr lang="en-US" sz="2600" b="1" dirty="0"/>
              <a:t>X                                         2 ml</a:t>
            </a:r>
          </a:p>
          <a:p>
            <a:pPr marL="0" indent="0">
              <a:buNone/>
            </a:pPr>
            <a:r>
              <a:rPr lang="en-US" sz="2600" b="1" dirty="0"/>
              <a:t>X= 1.2 mg</a:t>
            </a:r>
          </a:p>
          <a:p>
            <a:pPr>
              <a:buFont typeface="Wingdings" pitchFamily="2" charset="2"/>
              <a:buChar char="q"/>
            </a:pPr>
            <a:r>
              <a:rPr lang="en-US" sz="2600" b="1" dirty="0"/>
              <a:t>Pot. Chl. used as </a:t>
            </a:r>
            <a:r>
              <a:rPr lang="en-US" sz="2600" b="1" dirty="0">
                <a:solidFill>
                  <a:srgbClr val="FF0000"/>
                </a:solidFill>
              </a:rPr>
              <a:t>anti-inflammatory.</a:t>
            </a:r>
          </a:p>
          <a:p>
            <a:pPr>
              <a:buFont typeface="Wingdings" pitchFamily="2" charset="2"/>
              <a:buChar char="q"/>
            </a:pPr>
            <a:r>
              <a:rPr lang="en-US" sz="2600" b="1" dirty="0"/>
              <a:t>Patent blue used as </a:t>
            </a:r>
            <a:r>
              <a:rPr lang="en-US" sz="2600" b="1" dirty="0">
                <a:solidFill>
                  <a:srgbClr val="FF0000"/>
                </a:solidFill>
              </a:rPr>
              <a:t>coloring agent.</a:t>
            </a:r>
          </a:p>
          <a:p>
            <a:pPr>
              <a:buFont typeface="Wingdings" pitchFamily="2" charset="2"/>
              <a:buChar char="q"/>
            </a:pPr>
            <a:r>
              <a:rPr lang="en-US" sz="2600" b="1" dirty="0"/>
              <a:t>Liquid phenol used as </a:t>
            </a:r>
            <a:r>
              <a:rPr lang="en-US" sz="2600" b="1" dirty="0">
                <a:solidFill>
                  <a:srgbClr val="FF0000"/>
                </a:solidFill>
              </a:rPr>
              <a:t>antiseptic.</a:t>
            </a:r>
          </a:p>
        </p:txBody>
      </p:sp>
    </p:spTree>
    <p:extLst>
      <p:ext uri="{BB962C8B-B14F-4D97-AF65-F5344CB8AC3E}">
        <p14:creationId xmlns:p14="http://schemas.microsoft.com/office/powerpoint/2010/main" val="14289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48803"/>
            <a:ext cx="4843464" cy="1219199"/>
          </a:xfrm>
          <a:solidFill>
            <a:schemeClr val="accent3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Mouth wash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B8532-1304-48FC-9B0E-9F2088EA0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2166072" cy="487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8F38D5-84D1-436F-8102-9F463B7C8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094" y="2317265"/>
            <a:ext cx="4410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Mouth Wash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5943600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Mouth wash:- </a:t>
            </a:r>
            <a:r>
              <a:rPr lang="en-US" sz="2600" dirty="0"/>
              <a:t>are aqueous solutions, most often used for their </a:t>
            </a:r>
            <a:r>
              <a:rPr lang="en-US" sz="2600" dirty="0">
                <a:solidFill>
                  <a:srgbClr val="FF0000"/>
                </a:solidFill>
              </a:rPr>
              <a:t>deodorant</a:t>
            </a:r>
            <a:r>
              <a:rPr lang="en-US" sz="2600" dirty="0"/>
              <a:t> ,</a:t>
            </a:r>
            <a:r>
              <a:rPr lang="en-US" sz="2600" dirty="0">
                <a:solidFill>
                  <a:srgbClr val="FF0000"/>
                </a:solidFill>
              </a:rPr>
              <a:t>refreshing </a:t>
            </a:r>
            <a:r>
              <a:rPr lang="en-US" sz="2600" dirty="0"/>
              <a:t>or </a:t>
            </a:r>
            <a:r>
              <a:rPr lang="en-US" sz="2600" dirty="0">
                <a:solidFill>
                  <a:srgbClr val="FF0000"/>
                </a:solidFill>
              </a:rPr>
              <a:t>antiseptic effect</a:t>
            </a:r>
            <a:r>
              <a:rPr lang="en-US" sz="2600" dirty="0"/>
              <a:t>. They may contain alcohol, glycerin, sweetener and flavoring agent.</a:t>
            </a:r>
          </a:p>
          <a:p>
            <a:pPr marL="0" indent="0">
              <a:buNone/>
            </a:pPr>
            <a:r>
              <a:rPr lang="en-US" sz="2600" dirty="0"/>
              <a:t>Compound sodium chloride wash. B.P.</a:t>
            </a:r>
          </a:p>
          <a:p>
            <a:pPr marL="0" indent="0">
              <a:buNone/>
            </a:pPr>
            <a:r>
              <a:rPr lang="en-US" sz="2600" dirty="0"/>
              <a:t>Rx</a:t>
            </a:r>
          </a:p>
          <a:p>
            <a:pPr marL="0" indent="0">
              <a:buNone/>
            </a:pPr>
            <a:r>
              <a:rPr lang="en-US" sz="2600" dirty="0" err="1"/>
              <a:t>NaCl</a:t>
            </a:r>
            <a:r>
              <a:rPr lang="en-US" sz="2600" dirty="0"/>
              <a:t>                                      1.5 mg </a:t>
            </a:r>
          </a:p>
          <a:p>
            <a:pPr marL="0" indent="0">
              <a:buNone/>
            </a:pPr>
            <a:r>
              <a:rPr lang="en-US" sz="2600" dirty="0" err="1"/>
              <a:t>Na.bicarb</a:t>
            </a:r>
            <a:r>
              <a:rPr lang="en-US" sz="2600" dirty="0"/>
              <a:t>                              1 mg</a:t>
            </a:r>
          </a:p>
          <a:p>
            <a:pPr marL="0" indent="0">
              <a:buNone/>
            </a:pPr>
            <a:r>
              <a:rPr lang="en-US" sz="2600" dirty="0" err="1"/>
              <a:t>Pepp</a:t>
            </a:r>
            <a:r>
              <a:rPr lang="en-US" sz="2600" dirty="0"/>
              <a:t>. water     Q.S               100 ml</a:t>
            </a:r>
          </a:p>
          <a:p>
            <a:pPr marL="0" indent="0">
              <a:buNone/>
            </a:pPr>
            <a:r>
              <a:rPr lang="en-US" sz="2600" dirty="0"/>
              <a:t>Sig. to be used with equal volume of warm water</a:t>
            </a:r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Procedure:- </a:t>
            </a:r>
          </a:p>
          <a:p>
            <a:pPr marL="0" indent="0">
              <a:buNone/>
            </a:pPr>
            <a:r>
              <a:rPr lang="en-US" sz="2600" b="1" dirty="0"/>
              <a:t>By simple sol. Method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Note:-</a:t>
            </a:r>
          </a:p>
          <a:p>
            <a:pPr marL="0" indent="0">
              <a:buNone/>
            </a:pPr>
            <a:r>
              <a:rPr lang="en-US" sz="2600" b="1" dirty="0"/>
              <a:t>Mouth washes are usually </a:t>
            </a:r>
            <a:r>
              <a:rPr lang="en-US" sz="2600" b="1" u="sng" dirty="0"/>
              <a:t>less medicated </a:t>
            </a:r>
            <a:r>
              <a:rPr lang="en-US" sz="2600" b="1" dirty="0"/>
              <a:t>and </a:t>
            </a:r>
            <a:r>
              <a:rPr lang="en-US" sz="2600" b="1" u="sng" dirty="0"/>
              <a:t>more flavored </a:t>
            </a:r>
            <a:r>
              <a:rPr lang="en-US" sz="2600" b="1" dirty="0"/>
              <a:t>than gargles.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Nasal drops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Nasal drops are aqueous or oily sol. Which are designed to be administered to the nasal passages in drop or spray form . They are commonly used for their antiseptic ,local analgesic or vasoconstrictor  properties</a:t>
            </a:r>
          </a:p>
          <a:p>
            <a:endParaRPr lang="en-US" dirty="0"/>
          </a:p>
          <a:p>
            <a:r>
              <a:rPr lang="en-US" dirty="0"/>
              <a:t>Nasal drops must be </a:t>
            </a:r>
            <a:r>
              <a:rPr lang="en-US" u="sng" dirty="0"/>
              <a:t>isotonic</a:t>
            </a:r>
            <a:r>
              <a:rPr lang="en-US" dirty="0"/>
              <a:t> with nasal secretion and have the </a:t>
            </a:r>
            <a:r>
              <a:rPr lang="en-US" u="sng" dirty="0"/>
              <a:t>same pH </a:t>
            </a:r>
            <a:r>
              <a:rPr lang="en-US" dirty="0"/>
              <a:t>of nasal secretion. </a:t>
            </a:r>
          </a:p>
        </p:txBody>
      </p:sp>
    </p:spTree>
    <p:extLst>
      <p:ext uri="{BB962C8B-B14F-4D97-AF65-F5344CB8AC3E}">
        <p14:creationId xmlns:p14="http://schemas.microsoft.com/office/powerpoint/2010/main" val="20238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Ephedrine nasal drop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Rx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Ephedrine HCL             500 mg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NaCl                               500 mg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Chlorobutol                  500 mg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D.W                    Q.S      100 ml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Mitt.50 ml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Sig. two drops to be placed into each nostril as directed 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chemeClr val="bg2">
                    <a:lumMod val="10000"/>
                  </a:schemeClr>
                </a:solidFill>
              </a:rPr>
              <a:t>Procedure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Dissolve 250 mg of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chlorobutol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in 37.5 ml of hot water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Add 250 mg of ephedrine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HCl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and 250 mg of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NaCl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to the solution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Complete the volume up to 50 ml by water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Notes:-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Ephedrine </a:t>
            </a:r>
            <a:r>
              <a:rPr lang="en-US" dirty="0" err="1"/>
              <a:t>HCl</a:t>
            </a:r>
            <a:r>
              <a:rPr lang="en-US" dirty="0"/>
              <a:t> used as vasoconstrictor (decongestant)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Chlorbutol</a:t>
            </a:r>
            <a:r>
              <a:rPr lang="en-US" dirty="0"/>
              <a:t> has low solubility in water but it is more soluble in hot water.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Chlorbutol used as preservative, antiseptic ,mild sedative , local analgesic 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Sod.chloride used to maintain osmotic pressure.</a:t>
            </a:r>
          </a:p>
        </p:txBody>
      </p:sp>
    </p:spTree>
    <p:extLst>
      <p:ext uri="{BB962C8B-B14F-4D97-AF65-F5344CB8AC3E}">
        <p14:creationId xmlns:p14="http://schemas.microsoft.com/office/powerpoint/2010/main" val="345237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609600"/>
            <a:ext cx="3505200" cy="1828801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Ear drops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6958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561D2-3982-46D7-A761-8BEC12735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37" y="2743200"/>
            <a:ext cx="26765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Ear drops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These are mostly simple solution of drugs dissolved in suitable solvent(s) applied into ear  by dropper.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 on solvent:  glycerin , propylene glycol , alcohol , water or alcohol – water mixture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Ear drops used as antibiotic ,wax softener ,cleansing solution.</a:t>
            </a:r>
          </a:p>
        </p:txBody>
      </p:sp>
    </p:spTree>
    <p:extLst>
      <p:ext uri="{BB962C8B-B14F-4D97-AF65-F5344CB8AC3E}">
        <p14:creationId xmlns:p14="http://schemas.microsoft.com/office/powerpoint/2010/main" val="9597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Sodium bicarbonate ear drop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077200" cy="55626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Rx</a:t>
            </a:r>
          </a:p>
          <a:p>
            <a:pPr marL="0" indent="0">
              <a:buNone/>
            </a:pPr>
            <a:r>
              <a:rPr lang="en-US" b="1" dirty="0" err="1"/>
              <a:t>Sod.Bicarb</a:t>
            </a:r>
            <a:r>
              <a:rPr lang="en-US" b="1" dirty="0"/>
              <a:t>.                         5g</a:t>
            </a:r>
          </a:p>
          <a:p>
            <a:pPr marL="0" indent="0">
              <a:buNone/>
            </a:pPr>
            <a:r>
              <a:rPr lang="en-US" b="1" dirty="0"/>
              <a:t>Glycerin                             30 ml</a:t>
            </a:r>
          </a:p>
          <a:p>
            <a:pPr marL="0" indent="0">
              <a:buNone/>
            </a:pPr>
            <a:r>
              <a:rPr lang="en-US" b="1" dirty="0"/>
              <a:t>D.W                     Q.S            100 ml</a:t>
            </a:r>
          </a:p>
          <a:p>
            <a:pPr marL="0" indent="0">
              <a:buNone/>
            </a:pPr>
            <a:r>
              <a:rPr lang="en-US" b="1" dirty="0"/>
              <a:t>Ft. mist</a:t>
            </a:r>
          </a:p>
          <a:p>
            <a:pPr marL="0" indent="0">
              <a:buNone/>
            </a:pPr>
            <a:r>
              <a:rPr lang="en-US" b="1" dirty="0"/>
              <a:t>Mitt   50 ml</a:t>
            </a:r>
          </a:p>
          <a:p>
            <a:pPr marL="0" indent="0">
              <a:buNone/>
            </a:pPr>
            <a:r>
              <a:rPr lang="en-US" b="1" dirty="0"/>
              <a:t>Sig. as directed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Calculation:</a:t>
            </a:r>
          </a:p>
          <a:p>
            <a:pPr marL="0" indent="0">
              <a:buNone/>
            </a:pPr>
            <a:r>
              <a:rPr lang="en-US" b="1" dirty="0"/>
              <a:t>Factor = 50/100 = 0.5</a:t>
            </a:r>
          </a:p>
          <a:p>
            <a:pPr marL="0" indent="0">
              <a:buNone/>
            </a:pPr>
            <a:r>
              <a:rPr lang="en-US" b="1" dirty="0"/>
              <a:t>Sod. </a:t>
            </a:r>
            <a:r>
              <a:rPr lang="en-US" b="1" dirty="0" err="1"/>
              <a:t>bicarb</a:t>
            </a:r>
            <a:r>
              <a:rPr lang="en-US" b="1" dirty="0"/>
              <a:t>.= 5 x 0.5= 2.5 g</a:t>
            </a:r>
          </a:p>
          <a:p>
            <a:pPr marL="0" indent="0">
              <a:buNone/>
            </a:pPr>
            <a:r>
              <a:rPr lang="en-US" b="1" dirty="0"/>
              <a:t>Glycerin 30 x 0.5 = 15 ml</a:t>
            </a:r>
          </a:p>
          <a:p>
            <a:pPr marL="0" indent="0">
              <a:buNone/>
            </a:pPr>
            <a:r>
              <a:rPr lang="en-US" b="1" dirty="0"/>
              <a:t>D.W 100 x 0.5= 50 ml</a:t>
            </a:r>
          </a:p>
          <a:p>
            <a:pPr marL="0" indent="0">
              <a:buNone/>
            </a:pPr>
            <a:r>
              <a:rPr lang="en-US" b="1" dirty="0"/>
              <a:t>50 x</a:t>
            </a:r>
            <a:r>
              <a:rPr lang="en-US" sz="4000" b="1" dirty="0"/>
              <a:t> ¾ </a:t>
            </a:r>
            <a:r>
              <a:rPr lang="en-US" sz="2900" b="1" dirty="0"/>
              <a:t>= </a:t>
            </a:r>
            <a:r>
              <a:rPr lang="en-US" b="1" dirty="0"/>
              <a:t>37.5 ml  </a:t>
            </a:r>
          </a:p>
          <a:p>
            <a:pPr marL="0" indent="0">
              <a:buNone/>
            </a:pPr>
            <a:r>
              <a:rPr lang="en-US" b="1" dirty="0"/>
              <a:t>37.5 - 15 ml= 22.5 ml of DW used to dissolve sodium .</a:t>
            </a:r>
            <a:r>
              <a:rPr lang="en-US" b="1" dirty="0" err="1"/>
              <a:t>bicarb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78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Procedure</a:t>
            </a:r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Dissolve 2.5 </a:t>
            </a:r>
            <a:r>
              <a:rPr lang="en-US" b="1" dirty="0" err="1"/>
              <a:t>gm</a:t>
            </a:r>
            <a:r>
              <a:rPr lang="en-US" b="1" dirty="0"/>
              <a:t> of Sod. </a:t>
            </a:r>
            <a:r>
              <a:rPr lang="en-US" b="1" dirty="0" err="1"/>
              <a:t>Bicarb</a:t>
            </a:r>
            <a:r>
              <a:rPr lang="en-US" b="1" dirty="0"/>
              <a:t> in 22.5 ml of D.W.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Add 15 ml of glycerin.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Complete the volume up to 50 ml by D.W.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Notes:-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nasal drops used internally while ear drops used externally because the outer ear is a skin covered structure and susceptible to the same dermatologic condition as other parts of the body’s surface  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Sod. </a:t>
            </a:r>
            <a:r>
              <a:rPr lang="en-US" b="1" dirty="0" err="1"/>
              <a:t>Bicarb</a:t>
            </a:r>
            <a:r>
              <a:rPr lang="en-US" b="1" dirty="0"/>
              <a:t>. Used for softening the wax 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Glycerin used as preservative and lubricant , it increase the viscosity so it give suitable time for drug to be effective 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/>
              <a:t>Sod.Bicarb.ear</a:t>
            </a:r>
            <a:r>
              <a:rPr lang="en-US" b="1" dirty="0"/>
              <a:t> drop should be freshly prepared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362200"/>
            <a:ext cx="4648200" cy="1524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Gargles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05DFB-AC1D-4B6A-84A6-7A769F6F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25" y="4267200"/>
            <a:ext cx="3028950" cy="151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7A2D58-72D0-4B09-A40A-4D37F8BD1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81050"/>
            <a:ext cx="35814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707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Wingdings</vt:lpstr>
      <vt:lpstr>Office Theme</vt:lpstr>
      <vt:lpstr>Nasal  Drops</vt:lpstr>
      <vt:lpstr>Nasal drops </vt:lpstr>
      <vt:lpstr>Ephedrine nasal drop </vt:lpstr>
      <vt:lpstr>Notes:- </vt:lpstr>
      <vt:lpstr>PowerPoint Presentation</vt:lpstr>
      <vt:lpstr>Ear drops  </vt:lpstr>
      <vt:lpstr>Sodium bicarbonate ear drop </vt:lpstr>
      <vt:lpstr>Procedure  </vt:lpstr>
      <vt:lpstr>Gargles </vt:lpstr>
      <vt:lpstr>Gargles </vt:lpstr>
      <vt:lpstr>procedure</vt:lpstr>
      <vt:lpstr>PowerPoint Presentation</vt:lpstr>
      <vt:lpstr>Mouth Wash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  drops</dc:title>
  <dc:creator>nora</dc:creator>
  <cp:lastModifiedBy>User</cp:lastModifiedBy>
  <cp:revision>43</cp:revision>
  <cp:lastPrinted>2015-10-12T02:02:15Z</cp:lastPrinted>
  <dcterms:created xsi:type="dcterms:W3CDTF">2015-09-30T16:31:02Z</dcterms:created>
  <dcterms:modified xsi:type="dcterms:W3CDTF">2023-10-06T20:00:53Z</dcterms:modified>
</cp:coreProperties>
</file>