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67" r:id="rId3"/>
    <p:sldId id="257" r:id="rId4"/>
    <p:sldId id="268" r:id="rId5"/>
    <p:sldId id="269" r:id="rId6"/>
    <p:sldId id="270" r:id="rId7"/>
    <p:sldId id="271" r:id="rId8"/>
    <p:sldId id="272" r:id="rId9"/>
    <p:sldId id="263" r:id="rId10"/>
    <p:sldId id="273" r:id="rId11"/>
    <p:sldId id="266" r:id="rId1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294" autoAdjust="0"/>
    <p:restoredTop sz="94660"/>
  </p:normalViewPr>
  <p:slideViewPr>
    <p:cSldViewPr>
      <p:cViewPr varScale="1">
        <p:scale>
          <a:sx n="66" d="100"/>
          <a:sy n="66" d="100"/>
        </p:scale>
        <p:origin x="-1518"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3">
        <a:schemeClr val="bg1"/>
      </p:bgRef>
    </p:bg>
    <p:spTree>
      <p:nvGrpSpPr>
        <p:cNvPr id="1" name=""/>
        <p:cNvGrpSpPr/>
        <p:nvPr/>
      </p:nvGrpSpPr>
      <p:grpSpPr>
        <a:xfrm>
          <a:off x="0" y="0"/>
          <a:ext cx="0" cy="0"/>
          <a:chOff x="0" y="0"/>
          <a:chExt cx="0" cy="0"/>
        </a:xfrm>
      </p:grpSpPr>
      <p:sp>
        <p:nvSpPr>
          <p:cNvPr id="12" name="Rectangle 11"/>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dirty="0"/>
          </a:p>
        </p:txBody>
      </p:sp>
      <p:sp useBgFill="1">
        <p:nvSpPr>
          <p:cNvPr id="13" name="Rounded Rectangle 12"/>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dirty="0"/>
          </a:p>
        </p:txBody>
      </p:sp>
      <p:sp>
        <p:nvSpPr>
          <p:cNvPr id="9" name="Subtitle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fld id="{2C7917FA-A2F0-4D28-94D0-F20C1EA9D94A}" type="datetimeFigureOut">
              <a:rPr lang="en-US" smtClean="0"/>
              <a:pPr/>
              <a:t>10/13/2023</a:t>
            </a:fld>
            <a:endParaRPr lang="en-US" dirty="0"/>
          </a:p>
        </p:txBody>
      </p:sp>
      <p:sp>
        <p:nvSpPr>
          <p:cNvPr id="17" name="Footer Placeholder 16"/>
          <p:cNvSpPr>
            <a:spLocks noGrp="1"/>
          </p:cNvSpPr>
          <p:nvPr>
            <p:ph type="ftr" sz="quarter" idx="11"/>
          </p:nvPr>
        </p:nvSpPr>
        <p:spPr/>
        <p:txBody>
          <a:bodyPr/>
          <a:lstStyle/>
          <a:p>
            <a:endParaRPr lang="en-US" dirty="0"/>
          </a:p>
        </p:txBody>
      </p:sp>
      <p:sp>
        <p:nvSpPr>
          <p:cNvPr id="29" name="Slide Number Placeholder 28"/>
          <p:cNvSpPr>
            <a:spLocks noGrp="1"/>
          </p:cNvSpPr>
          <p:nvPr>
            <p:ph type="sldNum" sz="quarter" idx="12"/>
          </p:nvPr>
        </p:nvSpPr>
        <p:spPr/>
        <p:txBody>
          <a:bodyPr lIns="0" tIns="0" rIns="0" bIns="0">
            <a:noAutofit/>
          </a:bodyPr>
          <a:lstStyle>
            <a:lvl1pPr>
              <a:defRPr sz="1400">
                <a:solidFill>
                  <a:srgbClr val="FFFFFF"/>
                </a:solidFill>
              </a:defRPr>
            </a:lvl1pPr>
          </a:lstStyle>
          <a:p>
            <a:fld id="{B0591AD7-2F98-4F42-9BB9-E7E19F5951DD}" type="slidenum">
              <a:rPr lang="en-US" smtClean="0"/>
              <a:pPr/>
              <a:t>‹#›</a:t>
            </a:fld>
            <a:endParaRPr lang="en-US" dirty="0"/>
          </a:p>
        </p:txBody>
      </p:sp>
      <p:sp>
        <p:nvSpPr>
          <p:cNvPr id="7" name="Rectangle 6"/>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0" name="Rectangle 9"/>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1" name="Rectangle 10"/>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8" name="Title 7"/>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2C7917FA-A2F0-4D28-94D0-F20C1EA9D94A}" type="datetimeFigureOut">
              <a:rPr lang="en-US" smtClean="0"/>
              <a:pPr/>
              <a:t>10/13/2023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0591AD7-2F98-4F42-9BB9-E7E19F5951DD}"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1"/>
            <a:ext cx="201168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914400" y="274640"/>
            <a:ext cx="55626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2C7917FA-A2F0-4D28-94D0-F20C1EA9D94A}" type="datetimeFigureOut">
              <a:rPr lang="en-US" smtClean="0"/>
              <a:pPr/>
              <a:t>10/13/2023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0591AD7-2F98-4F42-9BB9-E7E19F5951DD}"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2C7917FA-A2F0-4D28-94D0-F20C1EA9D94A}" type="datetimeFigureOut">
              <a:rPr lang="en-US" smtClean="0"/>
              <a:pPr/>
              <a:t>10/13/2023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0591AD7-2F98-4F42-9BB9-E7E19F5951DD}" type="slidenum">
              <a:rPr lang="en-US" smtClean="0"/>
              <a:pPr/>
              <a:t>‹#›</a:t>
            </a:fld>
            <a:endParaRPr lang="en-US" dirty="0"/>
          </a:p>
        </p:txBody>
      </p:sp>
      <p:sp>
        <p:nvSpPr>
          <p:cNvPr id="8" name="Content Placeholder 7"/>
          <p:cNvSpPr>
            <a:spLocks noGrp="1"/>
          </p:cNvSpPr>
          <p:nvPr>
            <p:ph sz="quarter" idx="1"/>
          </p:nvPr>
        </p:nvSpPr>
        <p:spPr>
          <a:xfrm>
            <a:off x="914400" y="1447800"/>
            <a:ext cx="777240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11" name="Rectangle 10"/>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dirty="0"/>
          </a:p>
        </p:txBody>
      </p:sp>
      <p:sp useBgFill="1">
        <p:nvSpPr>
          <p:cNvPr id="10" name="Rounded Rectangle 9"/>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le 1"/>
          <p:cNvSpPr>
            <a:spLocks noGrp="1"/>
          </p:cNvSpPr>
          <p:nvPr>
            <p:ph type="title"/>
          </p:nvPr>
        </p:nvSpPr>
        <p:spPr>
          <a:xfrm>
            <a:off x="722313" y="952500"/>
            <a:ext cx="7772400" cy="1362075"/>
          </a:xfrm>
        </p:spPr>
        <p:txBody>
          <a:bodyPr anchor="b" anchorCtr="0"/>
          <a:lstStyle>
            <a:lvl1pPr algn="l">
              <a:buNone/>
              <a:defRPr sz="4000" b="0" cap="none"/>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2C7917FA-A2F0-4D28-94D0-F20C1EA9D94A}" type="datetimeFigureOut">
              <a:rPr lang="en-US" smtClean="0"/>
              <a:pPr/>
              <a:t>10/13/2023</a:t>
            </a:fld>
            <a:endParaRPr lang="en-US" dirty="0"/>
          </a:p>
        </p:txBody>
      </p:sp>
      <p:sp>
        <p:nvSpPr>
          <p:cNvPr id="5" name="Footer Placeholder 4"/>
          <p:cNvSpPr>
            <a:spLocks noGrp="1"/>
          </p:cNvSpPr>
          <p:nvPr>
            <p:ph type="ftr" sz="quarter" idx="11"/>
          </p:nvPr>
        </p:nvSpPr>
        <p:spPr>
          <a:xfrm>
            <a:off x="800100" y="6172200"/>
            <a:ext cx="4000500" cy="457200"/>
          </a:xfrm>
        </p:spPr>
        <p:txBody>
          <a:bodyPr/>
          <a:lstStyle/>
          <a:p>
            <a:endParaRPr lang="en-US" dirty="0"/>
          </a:p>
        </p:txBody>
      </p:sp>
      <p:sp>
        <p:nvSpPr>
          <p:cNvPr id="7" name="Rectangle 6"/>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8" name="Rectangle 7"/>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9" name="Rectangle 8"/>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6" name="Slide Number Placeholder 5"/>
          <p:cNvSpPr>
            <a:spLocks noGrp="1"/>
          </p:cNvSpPr>
          <p:nvPr>
            <p:ph type="sldNum" sz="quarter" idx="12"/>
          </p:nvPr>
        </p:nvSpPr>
        <p:spPr>
          <a:xfrm>
            <a:off x="146304" y="6208776"/>
            <a:ext cx="457200" cy="457200"/>
          </a:xfrm>
        </p:spPr>
        <p:txBody>
          <a:bodyPr/>
          <a:lstStyle/>
          <a:p>
            <a:fld id="{B0591AD7-2F98-4F42-9BB9-E7E19F5951DD}" type="slidenum">
              <a:rPr lang="en-US" smtClean="0"/>
              <a:pPr/>
              <a:t>‹#›</a:t>
            </a:fld>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2C7917FA-A2F0-4D28-94D0-F20C1EA9D94A}" type="datetimeFigureOut">
              <a:rPr lang="en-US" smtClean="0"/>
              <a:pPr/>
              <a:t>10/13/2023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0591AD7-2F98-4F42-9BB9-E7E19F5951DD}" type="slidenum">
              <a:rPr lang="en-US" smtClean="0"/>
              <a:pPr/>
              <a:t>‹#›</a:t>
            </a:fld>
            <a:endParaRPr lang="en-US" dirty="0"/>
          </a:p>
        </p:txBody>
      </p:sp>
      <p:sp>
        <p:nvSpPr>
          <p:cNvPr id="9" name="Content Placeholder 8"/>
          <p:cNvSpPr>
            <a:spLocks noGrp="1"/>
          </p:cNvSpPr>
          <p:nvPr>
            <p:ph sz="quarter" idx="1"/>
          </p:nvPr>
        </p:nvSpPr>
        <p:spPr>
          <a:xfrm>
            <a:off x="91440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93395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14400" y="273050"/>
            <a:ext cx="7772400" cy="1143000"/>
          </a:xfrm>
        </p:spPr>
        <p:txBody>
          <a:bodyPr anchor="b" anchorCtr="0"/>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2C7917FA-A2F0-4D28-94D0-F20C1EA9D94A}" type="datetimeFigureOut">
              <a:rPr lang="en-US" smtClean="0"/>
              <a:pPr/>
              <a:t>10/13/2023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0591AD7-2F98-4F42-9BB9-E7E19F5951DD}" type="slidenum">
              <a:rPr lang="en-US" smtClean="0"/>
              <a:pPr/>
              <a:t>‹#›</a:t>
            </a:fld>
            <a:endParaRPr lang="en-US" dirty="0"/>
          </a:p>
        </p:txBody>
      </p:sp>
      <p:sp>
        <p:nvSpPr>
          <p:cNvPr id="11" name="Content Placeholder 10"/>
          <p:cNvSpPr>
            <a:spLocks noGrp="1"/>
          </p:cNvSpPr>
          <p:nvPr>
            <p:ph sz="half" idx="2"/>
          </p:nvPr>
        </p:nvSpPr>
        <p:spPr>
          <a:xfrm>
            <a:off x="9144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half" idx="4"/>
          </p:nvPr>
        </p:nvSpPr>
        <p:spPr>
          <a:xfrm>
            <a:off x="49530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2C7917FA-A2F0-4D28-94D0-F20C1EA9D94A}" type="datetimeFigureOut">
              <a:rPr lang="en-US" smtClean="0"/>
              <a:pPr/>
              <a:t>10/13/2023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B0591AD7-2F98-4F42-9BB9-E7E19F5951DD}"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C7917FA-A2F0-4D28-94D0-F20C1EA9D94A}" type="datetimeFigureOut">
              <a:rPr lang="en-US" smtClean="0"/>
              <a:pPr/>
              <a:t>10/13/2023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B0591AD7-2F98-4F42-9BB9-E7E19F5951DD}"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useBgFill="1">
        <p:nvSpPr>
          <p:cNvPr id="9" name="Rounded Rectangle 8"/>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le 1"/>
          <p:cNvSpPr>
            <a:spLocks noGrp="1"/>
          </p:cNvSpPr>
          <p:nvPr>
            <p:ph type="title"/>
          </p:nvPr>
        </p:nvSpPr>
        <p:spPr>
          <a:xfrm>
            <a:off x="914400" y="273050"/>
            <a:ext cx="7772400" cy="1143000"/>
          </a:xfrm>
        </p:spPr>
        <p:txBody>
          <a:bodyPr anchor="b" anchorCtr="0"/>
          <a:lstStyle>
            <a:lvl1pPr algn="l">
              <a:buNone/>
              <a:defRPr sz="4000" b="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2C7917FA-A2F0-4D28-94D0-F20C1EA9D94A}" type="datetimeFigureOut">
              <a:rPr lang="en-US" smtClean="0"/>
              <a:pPr/>
              <a:t>10/13/2023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0591AD7-2F98-4F42-9BB9-E7E19F5951DD}" type="slidenum">
              <a:rPr lang="en-US" smtClean="0"/>
              <a:pPr/>
              <a:t>‹#›</a:t>
            </a:fld>
            <a:endParaRPr lang="en-US" dirty="0"/>
          </a:p>
        </p:txBody>
      </p:sp>
      <p:sp>
        <p:nvSpPr>
          <p:cNvPr id="11" name="Content Placeholder 10"/>
          <p:cNvSpPr>
            <a:spLocks noGrp="1"/>
          </p:cNvSpPr>
          <p:nvPr>
            <p:ph sz="quarter" idx="1"/>
          </p:nvPr>
        </p:nvSpPr>
        <p:spPr>
          <a:xfrm>
            <a:off x="2971800" y="1600200"/>
            <a:ext cx="5715000" cy="44958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4900550"/>
            <a:ext cx="7315200" cy="522288"/>
          </a:xfrm>
        </p:spPr>
        <p:txBody>
          <a:bodyPr anchor="ctr">
            <a:noAutofit/>
          </a:bodyPr>
          <a:lstStyle>
            <a:lvl1pPr algn="l">
              <a:buNone/>
              <a:defRPr sz="2800" b="0"/>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2C7917FA-A2F0-4D28-94D0-F20C1EA9D94A}" type="datetimeFigureOut">
              <a:rPr lang="en-US" smtClean="0"/>
              <a:pPr/>
              <a:t>10/13/2023</a:t>
            </a:fld>
            <a:endParaRPr lang="en-US" dirty="0"/>
          </a:p>
        </p:txBody>
      </p:sp>
      <p:sp>
        <p:nvSpPr>
          <p:cNvPr id="6" name="Footer Placeholder 5"/>
          <p:cNvSpPr>
            <a:spLocks noGrp="1"/>
          </p:cNvSpPr>
          <p:nvPr>
            <p:ph type="ftr" sz="quarter" idx="11"/>
          </p:nvPr>
        </p:nvSpPr>
        <p:spPr>
          <a:xfrm>
            <a:off x="914400" y="6172200"/>
            <a:ext cx="3886200" cy="457200"/>
          </a:xfrm>
        </p:spPr>
        <p:txBody>
          <a:bodyPr/>
          <a:lstStyle/>
          <a:p>
            <a:endParaRPr lang="en-US" dirty="0"/>
          </a:p>
        </p:txBody>
      </p:sp>
      <p:sp>
        <p:nvSpPr>
          <p:cNvPr id="7" name="Slide Number Placeholder 6"/>
          <p:cNvSpPr>
            <a:spLocks noGrp="1"/>
          </p:cNvSpPr>
          <p:nvPr>
            <p:ph type="sldNum" sz="quarter" idx="12"/>
          </p:nvPr>
        </p:nvSpPr>
        <p:spPr>
          <a:xfrm>
            <a:off x="146304" y="6208776"/>
            <a:ext cx="457200" cy="457200"/>
          </a:xfrm>
        </p:spPr>
        <p:txBody>
          <a:bodyPr/>
          <a:lstStyle/>
          <a:p>
            <a:fld id="{B0591AD7-2F98-4F42-9BB9-E7E19F5951DD}" type="slidenum">
              <a:rPr lang="en-US" smtClean="0"/>
              <a:pPr/>
              <a:t>‹#›</a:t>
            </a:fld>
            <a:endParaRPr lang="en-US" dirty="0"/>
          </a:p>
        </p:txBody>
      </p:sp>
      <p:sp>
        <p:nvSpPr>
          <p:cNvPr id="11" name="Rectangle 10"/>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2" name="Rectangle 11"/>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3" name="Rectangle 12"/>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 name="Picture Placeholder 2"/>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en-US" dirty="0" smtClean="0"/>
              <a:t>Click icon to add picture</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dirty="0"/>
          </a:p>
        </p:txBody>
      </p:sp>
      <p:sp useBgFill="1">
        <p:nvSpPr>
          <p:cNvPr id="8" name="Rounded Rectangle 7"/>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Title Placeholder 21"/>
          <p:cNvSpPr>
            <a:spLocks noGrp="1"/>
          </p:cNvSpPr>
          <p:nvPr>
            <p:ph type="title"/>
          </p:nvPr>
        </p:nvSpPr>
        <p:spPr>
          <a:xfrm>
            <a:off x="914400" y="274638"/>
            <a:ext cx="7772400" cy="1143000"/>
          </a:xfrm>
          <a:prstGeom prst="rect">
            <a:avLst/>
          </a:prstGeom>
        </p:spPr>
        <p:txBody>
          <a:bodyPr bIns="91440" anchor="b" anchorCtr="0">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2C7917FA-A2F0-4D28-94D0-F20C1EA9D94A}" type="datetimeFigureOut">
              <a:rPr lang="en-US" smtClean="0"/>
              <a:pPr/>
              <a:t>10/13/2023</a:t>
            </a:fld>
            <a:endParaRPr lang="en-US" dirty="0"/>
          </a:p>
        </p:txBody>
      </p:sp>
      <p:sp>
        <p:nvSpPr>
          <p:cNvPr id="3" name="Footer Placeholder 2"/>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lang="en-US" dirty="0"/>
          </a:p>
        </p:txBody>
      </p:sp>
      <p:sp>
        <p:nvSpPr>
          <p:cNvPr id="23" name="Slide Number Placeholder 22"/>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B0591AD7-2F98-4F42-9BB9-E7E19F5951DD}"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9.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743200" y="3352800"/>
            <a:ext cx="4495800" cy="2971800"/>
          </a:xfrm>
        </p:spPr>
        <p:txBody>
          <a:bodyPr>
            <a:normAutofit/>
          </a:bodyPr>
          <a:lstStyle/>
          <a:p>
            <a:r>
              <a:rPr lang="en-US" sz="4000" dirty="0" smtClean="0">
                <a:solidFill>
                  <a:schemeClr val="accent1">
                    <a:lumMod val="50000"/>
                  </a:schemeClr>
                </a:solidFill>
                <a:latin typeface="Arial Rounded MT Bold" pitchFamily="34" charset="0"/>
              </a:rPr>
              <a:t>Lab.4</a:t>
            </a:r>
            <a:endParaRPr lang="en-US" sz="4000" dirty="0">
              <a:solidFill>
                <a:schemeClr val="accent1">
                  <a:lumMod val="50000"/>
                </a:schemeClr>
              </a:solidFill>
              <a:latin typeface="Arial Rounded MT Bold" pitchFamily="34" charset="0"/>
            </a:endParaRPr>
          </a:p>
        </p:txBody>
      </p:sp>
      <p:sp>
        <p:nvSpPr>
          <p:cNvPr id="2" name="Title 1"/>
          <p:cNvSpPr>
            <a:spLocks noGrp="1"/>
          </p:cNvSpPr>
          <p:nvPr>
            <p:ph type="ctrTitle"/>
          </p:nvPr>
        </p:nvSpPr>
        <p:spPr>
          <a:xfrm>
            <a:off x="0" y="1505930"/>
            <a:ext cx="9144000" cy="1470025"/>
          </a:xfrm>
        </p:spPr>
        <p:txBody>
          <a:bodyPr/>
          <a:lstStyle/>
          <a:p>
            <a:r>
              <a:rPr b="1" dirty="0" smtClean="0">
                <a:latin typeface="Arial Rounded MT Bold" pitchFamily="34" charset="0"/>
              </a:rPr>
              <a:t>ANTHRAQUINONE GLYCOSIDES</a:t>
            </a:r>
            <a:endParaRPr lang="en-US" dirty="0">
              <a:latin typeface="Arial Rounded MT Bold" pitchFamily="34" charset="0"/>
            </a:endParaRPr>
          </a:p>
        </p:txBody>
      </p:sp>
      <p:sp>
        <p:nvSpPr>
          <p:cNvPr id="4" name="Rectangle 3"/>
          <p:cNvSpPr/>
          <p:nvPr/>
        </p:nvSpPr>
        <p:spPr>
          <a:xfrm>
            <a:off x="2133600" y="457200"/>
            <a:ext cx="4572000" cy="830997"/>
          </a:xfrm>
          <a:prstGeom prst="rect">
            <a:avLst/>
          </a:prstGeom>
        </p:spPr>
        <p:txBody>
          <a:bodyPr>
            <a:spAutoFit/>
          </a:bodyPr>
          <a:lstStyle/>
          <a:p>
            <a:pPr algn="ctr"/>
            <a:r>
              <a:rPr lang="en-US" sz="2400" dirty="0" smtClean="0">
                <a:solidFill>
                  <a:schemeClr val="accent1">
                    <a:lumMod val="50000"/>
                  </a:schemeClr>
                </a:solidFill>
                <a:latin typeface="Arial Rounded MT Bold" pitchFamily="34" charset="0"/>
              </a:rPr>
              <a:t>Pharmacognosy</a:t>
            </a:r>
          </a:p>
          <a:p>
            <a:pPr algn="ctr"/>
            <a:r>
              <a:rPr lang="en-US" sz="2400" dirty="0" smtClean="0">
                <a:solidFill>
                  <a:schemeClr val="accent1">
                    <a:lumMod val="50000"/>
                  </a:schemeClr>
                </a:solidFill>
                <a:latin typeface="Arial Rounded MT Bold" pitchFamily="34" charset="0"/>
              </a:rPr>
              <a:t> 3rd Class, 1st Semester</a:t>
            </a:r>
            <a:endParaRPr lang="en-US" sz="2400" dirty="0">
              <a:solidFill>
                <a:schemeClr val="accent1">
                  <a:lumMod val="50000"/>
                </a:schemeClr>
              </a:solidFill>
              <a:latin typeface="Arial Rounded MT Bold" pitchFamily="34" charset="0"/>
            </a:endParaRPr>
          </a:p>
        </p:txBody>
      </p:sp>
      <p:pic>
        <p:nvPicPr>
          <p:cNvPr id="5" name="Content Placeholder 3" descr="Senna.jpg"/>
          <p:cNvPicPr>
            <a:picLocks noChangeAspect="1"/>
          </p:cNvPicPr>
          <p:nvPr/>
        </p:nvPicPr>
        <p:blipFill>
          <a:blip r:embed="rId2" cstate="print"/>
          <a:stretch>
            <a:fillRect/>
          </a:stretch>
        </p:blipFill>
        <p:spPr>
          <a:xfrm>
            <a:off x="152400" y="3048000"/>
            <a:ext cx="3962400" cy="3810000"/>
          </a:xfrm>
          <a:prstGeom prst="roundRect">
            <a:avLst>
              <a:gd name="adj" fmla="val 16667"/>
            </a:avLst>
          </a:prstGeom>
          <a:ln>
            <a:no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b="1" dirty="0" err="1" smtClean="0">
                <a:solidFill>
                  <a:srgbClr val="C00000"/>
                </a:solidFill>
              </a:rPr>
              <a:t>Borntragers</a:t>
            </a:r>
            <a:r>
              <a:rPr lang="en-US" sz="3600" b="1" dirty="0" smtClean="0">
                <a:solidFill>
                  <a:srgbClr val="C00000"/>
                </a:solidFill>
              </a:rPr>
              <a:t> test for </a:t>
            </a:r>
            <a:r>
              <a:rPr lang="en-US" sz="3600" b="1" dirty="0" err="1" smtClean="0">
                <a:solidFill>
                  <a:srgbClr val="C00000"/>
                </a:solidFill>
              </a:rPr>
              <a:t>anthroquinone</a:t>
            </a:r>
            <a:r>
              <a:rPr lang="en-US" sz="3600" b="1" dirty="0" smtClean="0">
                <a:solidFill>
                  <a:srgbClr val="C00000"/>
                </a:solidFill>
              </a:rPr>
              <a:t> </a:t>
            </a:r>
            <a:endParaRPr lang="ar-IQ" sz="3600" b="1" dirty="0">
              <a:solidFill>
                <a:srgbClr val="C00000"/>
              </a:solidFill>
            </a:endParaRPr>
          </a:p>
        </p:txBody>
      </p:sp>
      <p:pic>
        <p:nvPicPr>
          <p:cNvPr id="4" name="Content Placeholder 3" descr="Capture.JPG"/>
          <p:cNvPicPr>
            <a:picLocks noGrp="1" noChangeAspect="1"/>
          </p:cNvPicPr>
          <p:nvPr>
            <p:ph sz="quarter" idx="1"/>
          </p:nvPr>
        </p:nvPicPr>
        <p:blipFill>
          <a:blip r:embed="rId2" cstate="print"/>
          <a:stretch>
            <a:fillRect/>
          </a:stretch>
        </p:blipFill>
        <p:spPr>
          <a:xfrm>
            <a:off x="6934200" y="1600200"/>
            <a:ext cx="1743075" cy="4038600"/>
          </a:xfrm>
        </p:spPr>
      </p:pic>
      <p:sp>
        <p:nvSpPr>
          <p:cNvPr id="5" name="Rectangle 4"/>
          <p:cNvSpPr/>
          <p:nvPr/>
        </p:nvSpPr>
        <p:spPr>
          <a:xfrm>
            <a:off x="609600" y="1828800"/>
            <a:ext cx="5638800" cy="3810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buFontTx/>
              <a:buChar char="-"/>
            </a:pPr>
            <a:r>
              <a:rPr lang="en-US" sz="2000" b="1" dirty="0" smtClean="0">
                <a:solidFill>
                  <a:schemeClr val="tx1"/>
                </a:solidFill>
                <a:latin typeface="Aharoni" pitchFamily="2" charset="-79"/>
                <a:cs typeface="Aharoni" pitchFamily="2" charset="-79"/>
              </a:rPr>
              <a:t>Hydrolysis the glycoside with acid and heating to form free </a:t>
            </a:r>
            <a:r>
              <a:rPr lang="en-US" sz="2000" b="1" dirty="0" err="1" smtClean="0">
                <a:solidFill>
                  <a:schemeClr val="tx1"/>
                </a:solidFill>
                <a:latin typeface="Aharoni" pitchFamily="2" charset="-79"/>
                <a:cs typeface="Aharoni" pitchFamily="2" charset="-79"/>
              </a:rPr>
              <a:t>aglycone</a:t>
            </a:r>
            <a:r>
              <a:rPr lang="en-US" sz="2000" b="1" dirty="0" smtClean="0">
                <a:solidFill>
                  <a:schemeClr val="tx1"/>
                </a:solidFill>
                <a:latin typeface="Aharoni" pitchFamily="2" charset="-79"/>
                <a:cs typeface="Aharoni" pitchFamily="2" charset="-79"/>
              </a:rPr>
              <a:t> and sugar parts </a:t>
            </a:r>
          </a:p>
          <a:p>
            <a:pPr>
              <a:buFontTx/>
              <a:buChar char="-"/>
            </a:pPr>
            <a:r>
              <a:rPr lang="en-US" sz="2000" b="1" dirty="0" smtClean="0">
                <a:solidFill>
                  <a:schemeClr val="tx1"/>
                </a:solidFill>
                <a:latin typeface="Aharoni" pitchFamily="2" charset="-79"/>
                <a:cs typeface="Aharoni" pitchFamily="2" charset="-79"/>
              </a:rPr>
              <a:t> mix with chloroform in </a:t>
            </a:r>
            <a:r>
              <a:rPr lang="en-US" sz="2000" b="1" dirty="0" err="1" smtClean="0">
                <a:solidFill>
                  <a:schemeClr val="tx1"/>
                </a:solidFill>
                <a:latin typeface="Aharoni" pitchFamily="2" charset="-79"/>
                <a:cs typeface="Aharoni" pitchFamily="2" charset="-79"/>
              </a:rPr>
              <a:t>separatory</a:t>
            </a:r>
            <a:r>
              <a:rPr lang="en-US" sz="2000" b="1" dirty="0" smtClean="0">
                <a:solidFill>
                  <a:schemeClr val="tx1"/>
                </a:solidFill>
                <a:latin typeface="Aharoni" pitchFamily="2" charset="-79"/>
                <a:cs typeface="Aharoni" pitchFamily="2" charset="-79"/>
              </a:rPr>
              <a:t> funnel to take free </a:t>
            </a:r>
            <a:r>
              <a:rPr lang="en-US" sz="2000" b="1" dirty="0" err="1" smtClean="0">
                <a:solidFill>
                  <a:schemeClr val="tx1"/>
                </a:solidFill>
                <a:latin typeface="Aharoni" pitchFamily="2" charset="-79"/>
                <a:cs typeface="Aharoni" pitchFamily="2" charset="-79"/>
              </a:rPr>
              <a:t>aglycone</a:t>
            </a:r>
            <a:r>
              <a:rPr lang="en-US" sz="2000" b="1" dirty="0" smtClean="0">
                <a:solidFill>
                  <a:schemeClr val="tx1"/>
                </a:solidFill>
                <a:latin typeface="Aharoni" pitchFamily="2" charset="-79"/>
                <a:cs typeface="Aharoni" pitchFamily="2" charset="-79"/>
              </a:rPr>
              <a:t>(free </a:t>
            </a:r>
            <a:r>
              <a:rPr lang="en-US" sz="2000" b="1" dirty="0" err="1" smtClean="0">
                <a:solidFill>
                  <a:schemeClr val="tx1"/>
                </a:solidFill>
                <a:latin typeface="Aharoni" pitchFamily="2" charset="-79"/>
                <a:cs typeface="Aharoni" pitchFamily="2" charset="-79"/>
              </a:rPr>
              <a:t>anthraquinone</a:t>
            </a:r>
            <a:r>
              <a:rPr lang="en-US" sz="2000" b="1" dirty="0" smtClean="0">
                <a:solidFill>
                  <a:schemeClr val="tx1"/>
                </a:solidFill>
                <a:latin typeface="Aharoni" pitchFamily="2" charset="-79"/>
                <a:cs typeface="Aharoni" pitchFamily="2" charset="-79"/>
              </a:rPr>
              <a:t>)</a:t>
            </a:r>
          </a:p>
          <a:p>
            <a:pPr>
              <a:buFontTx/>
              <a:buChar char="-"/>
            </a:pPr>
            <a:r>
              <a:rPr lang="en-US" sz="2000" b="1" dirty="0" smtClean="0">
                <a:solidFill>
                  <a:schemeClr val="tx1"/>
                </a:solidFill>
                <a:latin typeface="Aharoni" pitchFamily="2" charset="-79"/>
                <a:cs typeface="Aharoni" pitchFamily="2" charset="-79"/>
              </a:rPr>
              <a:t>Then in test tube mix 5ml of chloroform layer with aqueous KOH or dilute ammonia to form two immiscible layers</a:t>
            </a:r>
          </a:p>
          <a:p>
            <a:pPr>
              <a:buFontTx/>
              <a:buChar char="-"/>
            </a:pPr>
            <a:r>
              <a:rPr lang="en-US" sz="2000" b="1" dirty="0" smtClean="0">
                <a:solidFill>
                  <a:srgbClr val="C00000"/>
                </a:solidFill>
                <a:latin typeface="Aharoni" pitchFamily="2" charset="-79"/>
                <a:cs typeface="Aharoni" pitchFamily="2" charset="-79"/>
              </a:rPr>
              <a:t>A pink to red color produced in the alkaline layer</a:t>
            </a:r>
            <a:r>
              <a:rPr lang="en-US" sz="2000" b="1" dirty="0" smtClean="0">
                <a:solidFill>
                  <a:schemeClr val="tx1"/>
                </a:solidFill>
                <a:latin typeface="Aharoni" pitchFamily="2" charset="-79"/>
                <a:cs typeface="Aharoni" pitchFamily="2" charset="-79"/>
              </a:rPr>
              <a:t> indicate the presence of free </a:t>
            </a:r>
            <a:r>
              <a:rPr lang="en-US" sz="2000" b="1" dirty="0" err="1" smtClean="0">
                <a:solidFill>
                  <a:schemeClr val="tx1"/>
                </a:solidFill>
                <a:latin typeface="Aharoni" pitchFamily="2" charset="-79"/>
                <a:cs typeface="Aharoni" pitchFamily="2" charset="-79"/>
              </a:rPr>
              <a:t>anthraquinone</a:t>
            </a:r>
            <a:r>
              <a:rPr lang="en-US" sz="2000" b="1" dirty="0" smtClean="0">
                <a:solidFill>
                  <a:schemeClr val="tx1"/>
                </a:solidFill>
                <a:latin typeface="Aharoni" pitchFamily="2" charset="-79"/>
                <a:cs typeface="Aharoni" pitchFamily="2" charset="-79"/>
              </a:rPr>
              <a:t> </a:t>
            </a:r>
          </a:p>
          <a:p>
            <a:endParaRPr lang="en-US" sz="2000" b="1" dirty="0" smtClean="0">
              <a:solidFill>
                <a:schemeClr val="tx1"/>
              </a:solidFill>
              <a:latin typeface="Aharoni" pitchFamily="2" charset="-79"/>
              <a:cs typeface="Aharoni" pitchFamily="2" charset="-79"/>
            </a:endParaRPr>
          </a:p>
          <a:p>
            <a:pPr algn="ctr"/>
            <a:endParaRPr lang="ar-IQ" sz="2000" b="1" dirty="0">
              <a:solidFill>
                <a:schemeClr val="tx1"/>
              </a:solidFill>
              <a:latin typeface="Aharoni" pitchFamily="2" charset="-79"/>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Placeholder 4" descr="Cascara.jpg"/>
          <p:cNvPicPr>
            <a:picLocks noGrp="1" noChangeAspect="1"/>
          </p:cNvPicPr>
          <p:nvPr>
            <p:ph type="pic" idx="1"/>
          </p:nvPr>
        </p:nvPicPr>
        <p:blipFill>
          <a:blip r:embed="rId2" cstate="print"/>
          <a:srcRect t="14370" b="14370"/>
          <a:stretch>
            <a:fillRect/>
          </a:stretch>
        </p:blipFill>
        <p:spPr>
          <a:xfrm>
            <a:off x="1295400" y="228600"/>
            <a:ext cx="6477000" cy="4124325"/>
          </a:xfrm>
          <a:prstGeom prst="roundRect">
            <a:avLst>
              <a:gd name="adj" fmla="val 4167"/>
            </a:avLst>
          </a:prstGeom>
          <a:solidFill>
            <a:srgbClr val="FFFFFF"/>
          </a:solidFill>
          <a:ln w="76200" cap="sq">
            <a:solidFill>
              <a:schemeClr val="accent1">
                <a:lumMod val="75000"/>
              </a:schemeClr>
            </a:solidFill>
            <a:miter lim="800000"/>
          </a:ln>
          <a:effectLst>
            <a:reflection blurRad="12700" stA="28000" endPos="28000" dist="5000" dir="5400000" sy="-100000" algn="bl" rotWithShape="0"/>
          </a:effectLst>
          <a:scene3d>
            <a:camera prst="orthographicFront"/>
            <a:lightRig rig="threePt" dir="t">
              <a:rot lat="0" lon="0" rev="2700000"/>
            </a:lightRig>
          </a:scene3d>
          <a:sp3d>
            <a:bevelT h="38100"/>
            <a:contourClr>
              <a:srgbClr val="C0C0C0"/>
            </a:contourClr>
          </a:sp3d>
        </p:spPr>
      </p:pic>
      <p:sp>
        <p:nvSpPr>
          <p:cNvPr id="6" name="Up Ribbon 5"/>
          <p:cNvSpPr/>
          <p:nvPr/>
        </p:nvSpPr>
        <p:spPr>
          <a:xfrm>
            <a:off x="1295400" y="5105400"/>
            <a:ext cx="6477000" cy="1219200"/>
          </a:xfrm>
          <a:prstGeom prst="ribbon2">
            <a:avLst/>
          </a:prstGeom>
        </p:spPr>
        <p:style>
          <a:lnRef idx="1">
            <a:schemeClr val="accent5"/>
          </a:lnRef>
          <a:fillRef idx="3">
            <a:schemeClr val="accent5"/>
          </a:fillRef>
          <a:effectRef idx="2">
            <a:schemeClr val="accent5"/>
          </a:effectRef>
          <a:fontRef idx="minor">
            <a:schemeClr val="lt1"/>
          </a:fontRef>
        </p:style>
        <p:txBody>
          <a:bodyPr rtlCol="0" anchor="ctr">
            <a:scene3d>
              <a:camera prst="orthographicFront"/>
              <a:lightRig rig="brightRoom" dir="t"/>
            </a:scene3d>
            <a:sp3d contourW="6350" prstMaterial="plastic">
              <a:bevelT w="20320" h="20320" prst="angle"/>
              <a:contourClr>
                <a:schemeClr val="accent1">
                  <a:tint val="100000"/>
                  <a:shade val="100000"/>
                  <a:hueMod val="100000"/>
                  <a:satMod val="100000"/>
                </a:schemeClr>
              </a:contourClr>
            </a:sp3d>
          </a:bodyPr>
          <a:lstStyle/>
          <a:p>
            <a:pPr algn="ctr"/>
            <a:r>
              <a:rPr lang="en-US" sz="3600" b="1" cap="all" dirty="0" smtClean="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latin typeface="Arial Rounded MT Bold" pitchFamily="34" charset="0"/>
              </a:rPr>
              <a:t>Thank You</a:t>
            </a:r>
            <a:endParaRPr lang="en-US" sz="3600" b="1" cap="all" dirty="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latin typeface="Arial Rounded MT Bold" pitchFamily="34"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descr="seena.JPG"/>
          <p:cNvPicPr>
            <a:picLocks noGrp="1" noChangeAspect="1"/>
          </p:cNvPicPr>
          <p:nvPr>
            <p:ph sz="quarter" idx="1"/>
          </p:nvPr>
        </p:nvPicPr>
        <p:blipFill>
          <a:blip r:embed="rId2" cstate="print"/>
          <a:stretch>
            <a:fillRect/>
          </a:stretch>
        </p:blipFill>
        <p:spPr>
          <a:xfrm>
            <a:off x="381000" y="1219200"/>
            <a:ext cx="8534400" cy="5638800"/>
          </a:xfrm>
        </p:spPr>
      </p:pic>
      <p:sp>
        <p:nvSpPr>
          <p:cNvPr id="3" name="Rectangle 2"/>
          <p:cNvSpPr/>
          <p:nvPr/>
        </p:nvSpPr>
        <p:spPr>
          <a:xfrm>
            <a:off x="381000" y="457200"/>
            <a:ext cx="8229600" cy="646331"/>
          </a:xfrm>
          <a:prstGeom prst="rect">
            <a:avLst/>
          </a:prstGeom>
        </p:spPr>
        <p:txBody>
          <a:bodyPr wrap="square">
            <a:spAutoFit/>
          </a:bodyPr>
          <a:lstStyle/>
          <a:p>
            <a:pPr algn="just"/>
            <a:r>
              <a:rPr lang="en-US" dirty="0" err="1" smtClean="0">
                <a:latin typeface="Arial Rounded MT Bold" pitchFamily="34" charset="0"/>
              </a:rPr>
              <a:t>Anthraquinone</a:t>
            </a:r>
            <a:r>
              <a:rPr lang="en-US" dirty="0" smtClean="0">
                <a:latin typeface="Arial Rounded MT Bold" pitchFamily="34" charset="0"/>
              </a:rPr>
              <a:t> glycosides are </a:t>
            </a:r>
            <a:r>
              <a:rPr lang="en-US" dirty="0" err="1" smtClean="0">
                <a:latin typeface="Arial Rounded MT Bold" pitchFamily="34" charset="0"/>
              </a:rPr>
              <a:t>anthracene</a:t>
            </a:r>
            <a:r>
              <a:rPr lang="en-US" dirty="0" smtClean="0">
                <a:latin typeface="Arial Rounded MT Bold" pitchFamily="34" charset="0"/>
              </a:rPr>
              <a:t> derivatives most of them contain </a:t>
            </a:r>
            <a:r>
              <a:rPr lang="en-US" dirty="0" err="1" smtClean="0">
                <a:latin typeface="Arial Rounded MT Bold" pitchFamily="34" charset="0"/>
              </a:rPr>
              <a:t>anthraquinone</a:t>
            </a:r>
            <a:r>
              <a:rPr lang="en-US" dirty="0" smtClean="0">
                <a:latin typeface="Arial Rounded MT Bold" pitchFamily="34" charset="0"/>
              </a:rPr>
              <a:t> skeleton.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228600" y="457200"/>
            <a:ext cx="8763000" cy="6096000"/>
          </a:xfrm>
        </p:spPr>
        <p:txBody>
          <a:bodyPr>
            <a:normAutofit/>
          </a:bodyPr>
          <a:lstStyle/>
          <a:p>
            <a:pPr algn="just">
              <a:buFont typeface="Wingdings" pitchFamily="2" charset="2"/>
              <a:buChar char="v"/>
            </a:pPr>
            <a:r>
              <a:rPr lang="en-US" sz="2000" dirty="0" smtClean="0">
                <a:latin typeface="Arial Rounded MT Bold" pitchFamily="34" charset="0"/>
              </a:rPr>
              <a:t>Glycosides of </a:t>
            </a:r>
            <a:r>
              <a:rPr lang="en-US" sz="2000" dirty="0" err="1" smtClean="0">
                <a:latin typeface="Arial Rounded MT Bold" pitchFamily="34" charset="0"/>
              </a:rPr>
              <a:t>anthranols</a:t>
            </a:r>
            <a:r>
              <a:rPr lang="en-US" sz="2000" dirty="0" smtClean="0">
                <a:latin typeface="Arial Rounded MT Bold" pitchFamily="34" charset="0"/>
              </a:rPr>
              <a:t>, </a:t>
            </a:r>
            <a:r>
              <a:rPr lang="en-US" sz="2000" dirty="0" err="1" smtClean="0">
                <a:latin typeface="Arial Rounded MT Bold" pitchFamily="34" charset="0"/>
              </a:rPr>
              <a:t>dianthrones</a:t>
            </a:r>
            <a:r>
              <a:rPr lang="en-US" sz="2000" dirty="0" smtClean="0">
                <a:latin typeface="Arial Rounded MT Bold" pitchFamily="34" charset="0"/>
              </a:rPr>
              <a:t>, and </a:t>
            </a:r>
            <a:r>
              <a:rPr lang="en-US" sz="2000" dirty="0" err="1" smtClean="0">
                <a:latin typeface="Arial Rounded MT Bold" pitchFamily="34" charset="0"/>
              </a:rPr>
              <a:t>oxanthrones</a:t>
            </a:r>
            <a:r>
              <a:rPr lang="en-US" sz="2000" dirty="0" smtClean="0">
                <a:latin typeface="Arial Rounded MT Bold" pitchFamily="34" charset="0"/>
              </a:rPr>
              <a:t> have significant therapeutic action.</a:t>
            </a:r>
          </a:p>
          <a:p>
            <a:pPr algn="just">
              <a:buFont typeface="Wingdings" pitchFamily="2" charset="2"/>
              <a:buChar char="v"/>
            </a:pPr>
            <a:r>
              <a:rPr lang="en-US" sz="2000" dirty="0" smtClean="0">
                <a:latin typeface="Arial Rounded MT Bold" pitchFamily="34" charset="0"/>
              </a:rPr>
              <a:t>The glycosides, upon hydrolysis, yield </a:t>
            </a:r>
            <a:r>
              <a:rPr lang="en-US" sz="2000" dirty="0" err="1" smtClean="0">
                <a:latin typeface="Arial Rounded MT Bold" pitchFamily="34" charset="0"/>
              </a:rPr>
              <a:t>aglycones</a:t>
            </a:r>
            <a:r>
              <a:rPr lang="en-US" sz="2000" dirty="0" smtClean="0">
                <a:latin typeface="Arial Rounded MT Bold" pitchFamily="34" charset="0"/>
              </a:rPr>
              <a:t> that are </a:t>
            </a:r>
            <a:r>
              <a:rPr lang="en-US" sz="2000" dirty="0" err="1" smtClean="0">
                <a:latin typeface="Arial Rounded MT Bold" pitchFamily="34" charset="0"/>
              </a:rPr>
              <a:t>di</a:t>
            </a:r>
            <a:r>
              <a:rPr lang="en-US" sz="2000" dirty="0" smtClean="0">
                <a:latin typeface="Arial Rounded MT Bold" pitchFamily="34" charset="0"/>
              </a:rPr>
              <a:t>-, tri-, or </a:t>
            </a:r>
            <a:r>
              <a:rPr lang="en-US" sz="2000" dirty="0" err="1" smtClean="0">
                <a:latin typeface="Arial Rounded MT Bold" pitchFamily="34" charset="0"/>
              </a:rPr>
              <a:t>tetrahydroxyanthraquinones</a:t>
            </a:r>
            <a:r>
              <a:rPr lang="en-US" sz="2000" dirty="0" smtClean="0">
                <a:latin typeface="Arial Rounded MT Bold" pitchFamily="34" charset="0"/>
              </a:rPr>
              <a:t> or modifications of these compounds.</a:t>
            </a:r>
          </a:p>
          <a:p>
            <a:pPr algn="just">
              <a:buFont typeface="Wingdings" pitchFamily="2" charset="2"/>
              <a:buChar char="v"/>
            </a:pPr>
            <a:endParaRPr lang="en-US" sz="2000" dirty="0" smtClean="0">
              <a:latin typeface="Arial Rounded MT Bold" pitchFamily="34" charset="0"/>
            </a:endParaRPr>
          </a:p>
          <a:p>
            <a:pPr algn="just">
              <a:buNone/>
            </a:pPr>
            <a:r>
              <a:rPr lang="en-US" sz="2000" dirty="0" smtClean="0">
                <a:latin typeface="Arial Rounded MT Bold" pitchFamily="34" charset="0"/>
              </a:rPr>
              <a:t>    </a:t>
            </a:r>
            <a:r>
              <a:rPr lang="en-US" sz="2400" b="1" dirty="0" smtClean="0">
                <a:solidFill>
                  <a:srgbClr val="C00000"/>
                </a:solidFill>
                <a:latin typeface="Arial Rounded MT Bold" pitchFamily="34" charset="0"/>
              </a:rPr>
              <a:t>Mechanism of action</a:t>
            </a:r>
            <a:endParaRPr lang="en-US" sz="2000" b="1" dirty="0" smtClean="0">
              <a:solidFill>
                <a:srgbClr val="C00000"/>
              </a:solidFill>
              <a:latin typeface="Arial Rounded MT Bold" pitchFamily="34" charset="0"/>
            </a:endParaRPr>
          </a:p>
          <a:p>
            <a:pPr algn="just">
              <a:buFont typeface="Wingdings" pitchFamily="2" charset="2"/>
              <a:buChar char="v"/>
            </a:pPr>
            <a:r>
              <a:rPr lang="en-US" sz="2000" dirty="0" smtClean="0">
                <a:latin typeface="Arial Rounded MT Bold" pitchFamily="34" charset="0"/>
              </a:rPr>
              <a:t>They employed as stimulant cathartic which exert their action by increasing the tone of the smooth muscle in the wall of the colon and stimulate the secretion of water and electrolytes into the large intestine (bulk laxatives).</a:t>
            </a:r>
          </a:p>
          <a:p>
            <a:pPr algn="just">
              <a:buFont typeface="Wingdings" pitchFamily="2" charset="2"/>
              <a:buChar char="v"/>
            </a:pPr>
            <a:endParaRPr lang="en-US" sz="2000" dirty="0" smtClean="0">
              <a:latin typeface="Arial Rounded MT Bold" pitchFamily="34" charset="0"/>
            </a:endParaRPr>
          </a:p>
          <a:p>
            <a:pPr algn="just">
              <a:buFont typeface="Wingdings" pitchFamily="2" charset="2"/>
              <a:buChar char="v"/>
            </a:pPr>
            <a:endParaRPr lang="en-US" sz="2000" dirty="0" smtClean="0">
              <a:latin typeface="Arial Rounded MT Bold" pitchFamily="34" charset="0"/>
            </a:endParaRPr>
          </a:p>
          <a:p>
            <a:pPr algn="just">
              <a:buFont typeface="Wingdings" pitchFamily="2" charset="2"/>
              <a:buChar char="v"/>
            </a:pPr>
            <a:endParaRPr lang="en-US" sz="2000" dirty="0" smtClean="0">
              <a:latin typeface="Arial Rounded MT Bold" pitchFamily="34" charset="0"/>
            </a:endParaRPr>
          </a:p>
          <a:p>
            <a:pPr algn="just">
              <a:buNone/>
            </a:pPr>
            <a:endParaRPr lang="en-US" sz="2000" dirty="0" smtClean="0">
              <a:latin typeface="Arial Rounded MT Bold" pitchFamily="34" charset="0"/>
            </a:endParaRPr>
          </a:p>
          <a:p>
            <a:pPr algn="just">
              <a:buFont typeface="Wingdings" pitchFamily="2" charset="2"/>
              <a:buChar char="v"/>
            </a:pPr>
            <a:endParaRPr lang="en-US" sz="2000" dirty="0" smtClean="0">
              <a:latin typeface="Arial Rounded MT Bold" pitchFamily="34" charset="0"/>
            </a:endParaRPr>
          </a:p>
          <a:p>
            <a:pPr>
              <a:buFont typeface="Wingdings" pitchFamily="2" charset="2"/>
              <a:buChar char="v"/>
            </a:pPr>
            <a:endParaRPr lang="en-US" sz="2000" dirty="0">
              <a:latin typeface="Arial Rounded MT Bold" pitchFamily="34"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457200" y="381000"/>
            <a:ext cx="8229600" cy="5715000"/>
          </a:xfrm>
        </p:spPr>
        <p:txBody>
          <a:bodyPr/>
          <a:lstStyle/>
          <a:p>
            <a:r>
              <a:rPr lang="en-US" dirty="0" smtClean="0">
                <a:latin typeface="Arial Rounded MT Bold" pitchFamily="34" charset="0"/>
              </a:rPr>
              <a:t>Medicinal plants that contain </a:t>
            </a:r>
            <a:r>
              <a:rPr lang="en-US" dirty="0" err="1" smtClean="0">
                <a:latin typeface="Arial Rounded MT Bold" pitchFamily="34" charset="0"/>
              </a:rPr>
              <a:t>Anthraquinone</a:t>
            </a:r>
            <a:r>
              <a:rPr lang="en-US" dirty="0" smtClean="0">
                <a:latin typeface="Arial Rounded MT Bold" pitchFamily="34" charset="0"/>
              </a:rPr>
              <a:t> glycoside :</a:t>
            </a:r>
          </a:p>
          <a:p>
            <a:pPr>
              <a:buNone/>
            </a:pPr>
            <a:r>
              <a:rPr lang="en-US" sz="3200" dirty="0" smtClean="0"/>
              <a:t>1-</a:t>
            </a:r>
            <a:r>
              <a:rPr lang="en-US" sz="3200" dirty="0" smtClean="0">
                <a:solidFill>
                  <a:srgbClr val="C00000"/>
                </a:solidFill>
              </a:rPr>
              <a:t>Senna</a:t>
            </a:r>
          </a:p>
          <a:p>
            <a:pPr>
              <a:buNone/>
            </a:pPr>
            <a:r>
              <a:rPr lang="en-US" sz="3200" dirty="0" smtClean="0"/>
              <a:t>2-</a:t>
            </a:r>
            <a:r>
              <a:rPr lang="en-US" sz="3200" dirty="0" smtClean="0">
                <a:solidFill>
                  <a:srgbClr val="C00000"/>
                </a:solidFill>
              </a:rPr>
              <a:t>Cascara</a:t>
            </a:r>
          </a:p>
          <a:p>
            <a:pPr>
              <a:buNone/>
            </a:pPr>
            <a:r>
              <a:rPr lang="en-US" sz="3200" dirty="0" smtClean="0"/>
              <a:t>3-</a:t>
            </a:r>
            <a:r>
              <a:rPr lang="en-US" sz="3200" dirty="0" smtClean="0">
                <a:solidFill>
                  <a:srgbClr val="C00000"/>
                </a:solidFill>
              </a:rPr>
              <a:t>Frangula</a:t>
            </a:r>
          </a:p>
          <a:p>
            <a:pPr>
              <a:buNone/>
            </a:pPr>
            <a:r>
              <a:rPr lang="en-US" sz="3200" dirty="0" smtClean="0"/>
              <a:t>4-</a:t>
            </a:r>
            <a:r>
              <a:rPr lang="en-US" sz="3200" dirty="0" smtClean="0">
                <a:solidFill>
                  <a:srgbClr val="C00000"/>
                </a:solidFill>
              </a:rPr>
              <a:t> Aloe</a:t>
            </a:r>
          </a:p>
          <a:p>
            <a:pPr>
              <a:buNone/>
            </a:pPr>
            <a:r>
              <a:rPr lang="en-US" sz="3200" dirty="0" smtClean="0"/>
              <a:t>5-</a:t>
            </a:r>
            <a:r>
              <a:rPr lang="en-US" sz="3200" dirty="0" smtClean="0">
                <a:solidFill>
                  <a:srgbClr val="C00000"/>
                </a:solidFill>
              </a:rPr>
              <a:t>Rhubarb</a:t>
            </a:r>
            <a:r>
              <a:rPr lang="en-US" dirty="0" smtClean="0">
                <a:solidFill>
                  <a:srgbClr val="C00000"/>
                </a:solidFill>
              </a:rPr>
              <a:t> </a:t>
            </a:r>
          </a:p>
          <a:p>
            <a:pPr>
              <a:buNone/>
            </a:pPr>
            <a:endParaRPr lang="ar-IQ" dirty="0"/>
          </a:p>
        </p:txBody>
      </p:sp>
      <p:sp>
        <p:nvSpPr>
          <p:cNvPr id="4" name="Right Brace 3"/>
          <p:cNvSpPr/>
          <p:nvPr/>
        </p:nvSpPr>
        <p:spPr>
          <a:xfrm>
            <a:off x="2667000" y="3200400"/>
            <a:ext cx="381000" cy="609600"/>
          </a:xfrm>
          <a:prstGeom prst="rightBrace">
            <a:avLst/>
          </a:prstGeom>
        </p:spPr>
        <p:style>
          <a:lnRef idx="1">
            <a:schemeClr val="accent1"/>
          </a:lnRef>
          <a:fillRef idx="0">
            <a:schemeClr val="accent1"/>
          </a:fillRef>
          <a:effectRef idx="0">
            <a:schemeClr val="accent1"/>
          </a:effectRef>
          <a:fontRef idx="minor">
            <a:schemeClr val="tx1"/>
          </a:fontRef>
        </p:style>
        <p:txBody>
          <a:bodyPr rtlCol="1" anchor="ctr"/>
          <a:lstStyle/>
          <a:p>
            <a:pPr algn="ctr"/>
            <a:endParaRPr lang="ar-IQ"/>
          </a:p>
        </p:txBody>
      </p:sp>
      <p:sp>
        <p:nvSpPr>
          <p:cNvPr id="5" name="Rectangle 4"/>
          <p:cNvSpPr/>
          <p:nvPr/>
        </p:nvSpPr>
        <p:spPr>
          <a:xfrm>
            <a:off x="3352800" y="3276600"/>
            <a:ext cx="5257800" cy="6858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IQ" dirty="0"/>
          </a:p>
        </p:txBody>
      </p:sp>
      <p:sp>
        <p:nvSpPr>
          <p:cNvPr id="6" name="Rectangle 5"/>
          <p:cNvSpPr/>
          <p:nvPr/>
        </p:nvSpPr>
        <p:spPr>
          <a:xfrm>
            <a:off x="3124200" y="3276600"/>
            <a:ext cx="5486400" cy="9144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en-US" dirty="0" smtClean="0">
                <a:solidFill>
                  <a:srgbClr val="0070C0"/>
                </a:solidFill>
                <a:latin typeface="Arial Rounded MT Bold" pitchFamily="34" charset="0"/>
              </a:rPr>
              <a:t>not recommended due to their irritating action.</a:t>
            </a:r>
          </a:p>
          <a:p>
            <a:r>
              <a:rPr lang="en-US" dirty="0" smtClean="0">
                <a:solidFill>
                  <a:srgbClr val="C00000"/>
                </a:solidFill>
              </a:rPr>
              <a:t>    </a:t>
            </a:r>
            <a:r>
              <a:rPr lang="en-US" dirty="0" smtClean="0">
                <a:solidFill>
                  <a:schemeClr val="tx2"/>
                </a:solidFill>
                <a:latin typeface="Arial Rounded MT Bold" pitchFamily="34" charset="0"/>
              </a:rPr>
              <a:t>Aloe use in the treatment of minor burns</a:t>
            </a:r>
            <a:r>
              <a:rPr lang="en-US" dirty="0" smtClean="0">
                <a:solidFill>
                  <a:srgbClr val="C00000"/>
                </a:solidFill>
              </a:rPr>
              <a:t>  </a:t>
            </a:r>
            <a:endParaRPr lang="en-US" dirty="0" smtClean="0">
              <a:solidFill>
                <a:srgbClr val="0070C0"/>
              </a:solidFill>
              <a:latin typeface="Arial Rounded MT Bold" pitchFamily="34" charset="0"/>
            </a:endParaRPr>
          </a:p>
          <a:p>
            <a:pPr algn="ctr"/>
            <a:endParaRPr lang="ar-IQ" dirty="0">
              <a:solidFill>
                <a:srgbClr val="0070C0"/>
              </a:solidFill>
            </a:endParaRPr>
          </a:p>
        </p:txBody>
      </p:sp>
      <p:sp>
        <p:nvSpPr>
          <p:cNvPr id="7" name="Right Brace 6"/>
          <p:cNvSpPr/>
          <p:nvPr/>
        </p:nvSpPr>
        <p:spPr>
          <a:xfrm>
            <a:off x="2743200" y="1447800"/>
            <a:ext cx="381000" cy="1524000"/>
          </a:xfrm>
          <a:prstGeom prst="rightBrace">
            <a:avLst/>
          </a:prstGeom>
        </p:spPr>
        <p:style>
          <a:lnRef idx="1">
            <a:schemeClr val="accent1"/>
          </a:lnRef>
          <a:fillRef idx="0">
            <a:schemeClr val="accent1"/>
          </a:fillRef>
          <a:effectRef idx="0">
            <a:schemeClr val="accent1"/>
          </a:effectRef>
          <a:fontRef idx="minor">
            <a:schemeClr val="tx1"/>
          </a:fontRef>
        </p:style>
        <p:txBody>
          <a:bodyPr rtlCol="1" anchor="ctr"/>
          <a:lstStyle/>
          <a:p>
            <a:pPr algn="ctr"/>
            <a:endParaRPr lang="ar-IQ"/>
          </a:p>
        </p:txBody>
      </p:sp>
      <p:sp>
        <p:nvSpPr>
          <p:cNvPr id="8" name="Rectangle 7"/>
          <p:cNvSpPr/>
          <p:nvPr/>
        </p:nvSpPr>
        <p:spPr>
          <a:xfrm>
            <a:off x="3200400" y="1447800"/>
            <a:ext cx="5486400" cy="9144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r>
              <a:rPr lang="en-US" dirty="0" smtClean="0">
                <a:solidFill>
                  <a:srgbClr val="0070C0"/>
                </a:solidFill>
                <a:latin typeface="Arial Rounded MT Bold" pitchFamily="34" charset="0"/>
              </a:rPr>
              <a:t>Drug of choice </a:t>
            </a:r>
            <a:endParaRPr lang="ar-IQ" dirty="0">
              <a:solidFill>
                <a:srgbClr val="0070C0"/>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274638"/>
            <a:ext cx="7772400" cy="944562"/>
          </a:xfrm>
        </p:spPr>
        <p:txBody>
          <a:bodyPr/>
          <a:lstStyle/>
          <a:p>
            <a:r>
              <a:rPr lang="en-US" b="1" dirty="0" err="1" smtClean="0">
                <a:solidFill>
                  <a:srgbClr val="C00000"/>
                </a:solidFill>
              </a:rPr>
              <a:t>Senna</a:t>
            </a:r>
            <a:r>
              <a:rPr lang="en-US" dirty="0" smtClean="0"/>
              <a:t> </a:t>
            </a:r>
            <a:endParaRPr lang="ar-IQ" dirty="0"/>
          </a:p>
        </p:txBody>
      </p:sp>
      <p:pic>
        <p:nvPicPr>
          <p:cNvPr id="4" name="Content Placeholder 3" descr="sennnno.JPG"/>
          <p:cNvPicPr>
            <a:picLocks noGrp="1" noChangeAspect="1"/>
          </p:cNvPicPr>
          <p:nvPr>
            <p:ph sz="quarter" idx="1"/>
          </p:nvPr>
        </p:nvPicPr>
        <p:blipFill>
          <a:blip r:embed="rId2" cstate="print"/>
          <a:stretch>
            <a:fillRect/>
          </a:stretch>
        </p:blipFill>
        <p:spPr>
          <a:xfrm>
            <a:off x="990600" y="1219200"/>
            <a:ext cx="7534807" cy="5410200"/>
          </a:xfrm>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74638"/>
            <a:ext cx="8305800" cy="1249362"/>
          </a:xfrm>
        </p:spPr>
        <p:txBody>
          <a:bodyPr>
            <a:noAutofit/>
          </a:bodyPr>
          <a:lstStyle/>
          <a:p>
            <a:r>
              <a:rPr lang="en-US" sz="2400" b="1" dirty="0" err="1" smtClean="0">
                <a:solidFill>
                  <a:srgbClr val="C00000"/>
                </a:solidFill>
              </a:rPr>
              <a:t>Sennoside</a:t>
            </a:r>
            <a:r>
              <a:rPr lang="en-US" sz="2400" dirty="0" smtClean="0">
                <a:solidFill>
                  <a:schemeClr val="tx1"/>
                </a:solidFill>
              </a:rPr>
              <a:t> :</a:t>
            </a:r>
            <a:r>
              <a:rPr lang="en-US" sz="2400" dirty="0" err="1" smtClean="0">
                <a:solidFill>
                  <a:schemeClr val="tx1"/>
                </a:solidFill>
              </a:rPr>
              <a:t>anthraquinone</a:t>
            </a:r>
            <a:r>
              <a:rPr lang="en-US" sz="2400" dirty="0" smtClean="0">
                <a:solidFill>
                  <a:schemeClr val="tx1"/>
                </a:solidFill>
              </a:rPr>
              <a:t> glycoside of </a:t>
            </a:r>
            <a:r>
              <a:rPr lang="en-US" sz="2400" dirty="0" err="1" smtClean="0">
                <a:solidFill>
                  <a:schemeClr val="tx1"/>
                </a:solidFill>
              </a:rPr>
              <a:t>senna</a:t>
            </a:r>
            <a:r>
              <a:rPr lang="en-US" sz="2400" dirty="0" smtClean="0">
                <a:solidFill>
                  <a:schemeClr val="tx1"/>
                </a:solidFill>
              </a:rPr>
              <a:t> plant  in which the </a:t>
            </a:r>
            <a:r>
              <a:rPr lang="en-US" sz="2400" dirty="0" err="1" smtClean="0">
                <a:solidFill>
                  <a:schemeClr val="tx1"/>
                </a:solidFill>
              </a:rPr>
              <a:t>aglycone</a:t>
            </a:r>
            <a:r>
              <a:rPr lang="en-US" sz="2400" dirty="0" smtClean="0">
                <a:solidFill>
                  <a:schemeClr val="tx1"/>
                </a:solidFill>
              </a:rPr>
              <a:t> part  is </a:t>
            </a:r>
            <a:r>
              <a:rPr lang="en-US" sz="2400" dirty="0" err="1" smtClean="0">
                <a:solidFill>
                  <a:schemeClr val="tx1"/>
                </a:solidFill>
              </a:rPr>
              <a:t>dimer</a:t>
            </a:r>
            <a:r>
              <a:rPr lang="en-US" sz="2400" dirty="0" smtClean="0">
                <a:solidFill>
                  <a:schemeClr val="tx1"/>
                </a:solidFill>
              </a:rPr>
              <a:t> of  </a:t>
            </a:r>
            <a:r>
              <a:rPr lang="en-US" sz="2400" dirty="0" err="1" smtClean="0">
                <a:solidFill>
                  <a:schemeClr val="tx1"/>
                </a:solidFill>
              </a:rPr>
              <a:t>anthrone</a:t>
            </a:r>
            <a:r>
              <a:rPr lang="en-US" sz="2400" dirty="0" smtClean="0">
                <a:solidFill>
                  <a:schemeClr val="tx1"/>
                </a:solidFill>
              </a:rPr>
              <a:t> (</a:t>
            </a:r>
            <a:r>
              <a:rPr lang="en-US" sz="2400" dirty="0" err="1" smtClean="0">
                <a:solidFill>
                  <a:schemeClr val="tx1"/>
                </a:solidFill>
              </a:rPr>
              <a:t>dianthrone</a:t>
            </a:r>
            <a:r>
              <a:rPr lang="en-US" sz="2400" dirty="0" smtClean="0">
                <a:solidFill>
                  <a:schemeClr val="tx1"/>
                </a:solidFill>
              </a:rPr>
              <a:t>) . </a:t>
            </a:r>
            <a:endParaRPr lang="ar-IQ" sz="2400" dirty="0">
              <a:solidFill>
                <a:schemeClr val="tx1"/>
              </a:solidFill>
            </a:endParaRPr>
          </a:p>
        </p:txBody>
      </p:sp>
      <p:pic>
        <p:nvPicPr>
          <p:cNvPr id="4" name="Content Placeholder 3" descr="33333.JPG"/>
          <p:cNvPicPr>
            <a:picLocks noGrp="1" noChangeAspect="1"/>
          </p:cNvPicPr>
          <p:nvPr>
            <p:ph sz="quarter" idx="1"/>
          </p:nvPr>
        </p:nvPicPr>
        <p:blipFill>
          <a:blip r:embed="rId2" cstate="print"/>
          <a:stretch>
            <a:fillRect/>
          </a:stretch>
        </p:blipFill>
        <p:spPr>
          <a:xfrm>
            <a:off x="914400" y="1524000"/>
            <a:ext cx="7315200" cy="5029200"/>
          </a:xfrm>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274638"/>
            <a:ext cx="8458200" cy="1143000"/>
          </a:xfrm>
        </p:spPr>
        <p:txBody>
          <a:bodyPr/>
          <a:lstStyle/>
          <a:p>
            <a:r>
              <a:rPr lang="en-US" b="1" dirty="0" smtClean="0">
                <a:solidFill>
                  <a:srgbClr val="C00000"/>
                </a:solidFill>
              </a:rPr>
              <a:t>Market formulation </a:t>
            </a:r>
            <a:endParaRPr lang="ar-IQ" b="1" dirty="0">
              <a:solidFill>
                <a:srgbClr val="C00000"/>
              </a:solidFill>
            </a:endParaRPr>
          </a:p>
        </p:txBody>
      </p:sp>
      <p:pic>
        <p:nvPicPr>
          <p:cNvPr id="4" name="Content Placeholder 3" descr="pr.JPG"/>
          <p:cNvPicPr>
            <a:picLocks noGrp="1" noChangeAspect="1"/>
          </p:cNvPicPr>
          <p:nvPr>
            <p:ph sz="quarter" idx="1"/>
          </p:nvPr>
        </p:nvPicPr>
        <p:blipFill>
          <a:blip r:embed="rId2" cstate="print"/>
          <a:stretch>
            <a:fillRect/>
          </a:stretch>
        </p:blipFill>
        <p:spPr>
          <a:xfrm>
            <a:off x="2924175" y="1490662"/>
            <a:ext cx="3752850" cy="4486275"/>
          </a:xfrm>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762000" y="533400"/>
            <a:ext cx="7924800" cy="6019800"/>
          </a:xfrm>
        </p:spPr>
        <p:txBody>
          <a:bodyPr>
            <a:normAutofit/>
          </a:bodyPr>
          <a:lstStyle/>
          <a:p>
            <a:pPr>
              <a:buNone/>
            </a:pPr>
            <a:r>
              <a:rPr lang="en-US" sz="2400" dirty="0" smtClean="0"/>
              <a:t>             Macerate the powdered plant material with 70% ethanol </a:t>
            </a:r>
            <a:endParaRPr lang="ar-IQ" sz="2400" dirty="0"/>
          </a:p>
        </p:txBody>
      </p:sp>
      <p:sp>
        <p:nvSpPr>
          <p:cNvPr id="4" name="Down Arrow 3"/>
          <p:cNvSpPr/>
          <p:nvPr/>
        </p:nvSpPr>
        <p:spPr>
          <a:xfrm>
            <a:off x="4572000" y="914400"/>
            <a:ext cx="152400" cy="6858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IQ"/>
          </a:p>
        </p:txBody>
      </p:sp>
      <p:sp>
        <p:nvSpPr>
          <p:cNvPr id="5" name="Rectangle 4"/>
          <p:cNvSpPr/>
          <p:nvPr/>
        </p:nvSpPr>
        <p:spPr>
          <a:xfrm>
            <a:off x="3352800" y="1143000"/>
            <a:ext cx="1219200" cy="381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en-US" b="1" dirty="0" smtClean="0">
                <a:solidFill>
                  <a:srgbClr val="0070C0"/>
                </a:solidFill>
              </a:rPr>
              <a:t>After filtration </a:t>
            </a:r>
            <a:endParaRPr lang="ar-IQ" b="1" dirty="0">
              <a:solidFill>
                <a:srgbClr val="0070C0"/>
              </a:solidFill>
            </a:endParaRPr>
          </a:p>
        </p:txBody>
      </p:sp>
      <p:sp>
        <p:nvSpPr>
          <p:cNvPr id="6" name="Rectangle 5"/>
          <p:cNvSpPr/>
          <p:nvPr/>
        </p:nvSpPr>
        <p:spPr>
          <a:xfrm>
            <a:off x="1219200" y="1676400"/>
            <a:ext cx="7467600" cy="4572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en-US" dirty="0" smtClean="0">
                <a:solidFill>
                  <a:schemeClr val="tx1"/>
                </a:solidFill>
              </a:rPr>
              <a:t>Place the filtrate in </a:t>
            </a:r>
            <a:r>
              <a:rPr lang="en-US" dirty="0" err="1" smtClean="0">
                <a:solidFill>
                  <a:schemeClr val="tx1"/>
                </a:solidFill>
              </a:rPr>
              <a:t>separatory</a:t>
            </a:r>
            <a:r>
              <a:rPr lang="en-US" dirty="0" smtClean="0">
                <a:solidFill>
                  <a:schemeClr val="tx1"/>
                </a:solidFill>
              </a:rPr>
              <a:t> funnel and shaking with same quantity of</a:t>
            </a:r>
          </a:p>
          <a:p>
            <a:pPr algn="ctr"/>
            <a:r>
              <a:rPr lang="en-US" dirty="0" smtClean="0">
                <a:solidFill>
                  <a:schemeClr val="tx1"/>
                </a:solidFill>
              </a:rPr>
              <a:t>chloroform 1x2</a:t>
            </a:r>
            <a:endParaRPr lang="ar-IQ" dirty="0" smtClean="0">
              <a:solidFill>
                <a:schemeClr val="tx1"/>
              </a:solidFill>
            </a:endParaRPr>
          </a:p>
        </p:txBody>
      </p:sp>
      <p:sp>
        <p:nvSpPr>
          <p:cNvPr id="23" name="Down Arrow 22"/>
          <p:cNvSpPr/>
          <p:nvPr/>
        </p:nvSpPr>
        <p:spPr>
          <a:xfrm>
            <a:off x="2743200" y="2057400"/>
            <a:ext cx="152400" cy="6858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IQ"/>
          </a:p>
        </p:txBody>
      </p:sp>
      <p:sp>
        <p:nvSpPr>
          <p:cNvPr id="25" name="Down Arrow 24"/>
          <p:cNvSpPr/>
          <p:nvPr/>
        </p:nvSpPr>
        <p:spPr>
          <a:xfrm>
            <a:off x="6248400" y="2057400"/>
            <a:ext cx="152400" cy="6858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IQ"/>
          </a:p>
        </p:txBody>
      </p:sp>
      <p:sp>
        <p:nvSpPr>
          <p:cNvPr id="26" name="Rectangle 25"/>
          <p:cNvSpPr/>
          <p:nvPr/>
        </p:nvSpPr>
        <p:spPr>
          <a:xfrm>
            <a:off x="838200" y="2057400"/>
            <a:ext cx="1828800" cy="6096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en-US" b="1" dirty="0" smtClean="0">
                <a:solidFill>
                  <a:srgbClr val="0070C0"/>
                </a:solidFill>
              </a:rPr>
              <a:t>Fraction(A)</a:t>
            </a:r>
          </a:p>
          <a:p>
            <a:pPr algn="ctr"/>
            <a:r>
              <a:rPr lang="en-US" b="1" dirty="0" smtClean="0">
                <a:solidFill>
                  <a:srgbClr val="0070C0"/>
                </a:solidFill>
              </a:rPr>
              <a:t>Organic layer </a:t>
            </a:r>
            <a:endParaRPr lang="ar-IQ" b="1" dirty="0">
              <a:solidFill>
                <a:srgbClr val="0070C0"/>
              </a:solidFill>
            </a:endParaRPr>
          </a:p>
        </p:txBody>
      </p:sp>
      <p:sp>
        <p:nvSpPr>
          <p:cNvPr id="27" name="Rectangle 26"/>
          <p:cNvSpPr/>
          <p:nvPr/>
        </p:nvSpPr>
        <p:spPr>
          <a:xfrm>
            <a:off x="6400800" y="2133600"/>
            <a:ext cx="1752600" cy="6096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en-US" b="1" dirty="0" smtClean="0">
                <a:solidFill>
                  <a:srgbClr val="0070C0"/>
                </a:solidFill>
              </a:rPr>
              <a:t>Fraction(B)</a:t>
            </a:r>
          </a:p>
          <a:p>
            <a:pPr algn="ctr"/>
            <a:r>
              <a:rPr lang="en-US" b="1" dirty="0" smtClean="0">
                <a:solidFill>
                  <a:srgbClr val="0070C0"/>
                </a:solidFill>
              </a:rPr>
              <a:t>aqueous layer </a:t>
            </a:r>
            <a:endParaRPr lang="ar-IQ" b="1" dirty="0">
              <a:solidFill>
                <a:srgbClr val="0070C0"/>
              </a:solidFill>
            </a:endParaRPr>
          </a:p>
        </p:txBody>
      </p:sp>
      <p:sp>
        <p:nvSpPr>
          <p:cNvPr id="28" name="Rectangle 27"/>
          <p:cNvSpPr/>
          <p:nvPr/>
        </p:nvSpPr>
        <p:spPr>
          <a:xfrm>
            <a:off x="3657600" y="2819400"/>
            <a:ext cx="5029200" cy="9906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en-US" dirty="0" smtClean="0">
                <a:solidFill>
                  <a:schemeClr val="tx1"/>
                </a:solidFill>
              </a:rPr>
              <a:t>mix few amount of fraction B then add FeCL</a:t>
            </a:r>
            <a:r>
              <a:rPr lang="en-US" baseline="-25000" dirty="0" smtClean="0">
                <a:solidFill>
                  <a:schemeClr val="tx1"/>
                </a:solidFill>
              </a:rPr>
              <a:t>3 </a:t>
            </a:r>
            <a:r>
              <a:rPr lang="en-US" dirty="0" smtClean="0">
                <a:solidFill>
                  <a:schemeClr val="tx1"/>
                </a:solidFill>
              </a:rPr>
              <a:t>and dilute HCL  on water bath for about10 min.</a:t>
            </a:r>
            <a:endParaRPr lang="ar-IQ" dirty="0" smtClean="0">
              <a:solidFill>
                <a:schemeClr val="tx1"/>
              </a:solidFill>
            </a:endParaRPr>
          </a:p>
        </p:txBody>
      </p:sp>
      <p:sp>
        <p:nvSpPr>
          <p:cNvPr id="30" name="Rectangle 29"/>
          <p:cNvSpPr/>
          <p:nvPr/>
        </p:nvSpPr>
        <p:spPr>
          <a:xfrm>
            <a:off x="4800600" y="4267200"/>
            <a:ext cx="2590800" cy="4572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en-US" dirty="0" err="1" smtClean="0">
                <a:solidFill>
                  <a:schemeClr val="tx1"/>
                </a:solidFill>
              </a:rPr>
              <a:t>Partion</a:t>
            </a:r>
            <a:r>
              <a:rPr lang="en-US" dirty="0" smtClean="0">
                <a:solidFill>
                  <a:schemeClr val="tx1"/>
                </a:solidFill>
              </a:rPr>
              <a:t> with chloroform</a:t>
            </a:r>
            <a:endParaRPr lang="ar-IQ" dirty="0">
              <a:solidFill>
                <a:schemeClr val="tx1"/>
              </a:solidFill>
            </a:endParaRPr>
          </a:p>
        </p:txBody>
      </p:sp>
      <p:sp>
        <p:nvSpPr>
          <p:cNvPr id="32" name="Down Arrow 31"/>
          <p:cNvSpPr/>
          <p:nvPr/>
        </p:nvSpPr>
        <p:spPr>
          <a:xfrm>
            <a:off x="4876800" y="4572000"/>
            <a:ext cx="152400" cy="6858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IQ"/>
          </a:p>
        </p:txBody>
      </p:sp>
      <p:sp>
        <p:nvSpPr>
          <p:cNvPr id="33" name="Down Arrow 32"/>
          <p:cNvSpPr/>
          <p:nvPr/>
        </p:nvSpPr>
        <p:spPr>
          <a:xfrm>
            <a:off x="6934200" y="4648200"/>
            <a:ext cx="152400" cy="6858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IQ"/>
          </a:p>
        </p:txBody>
      </p:sp>
      <p:sp>
        <p:nvSpPr>
          <p:cNvPr id="34" name="Down Arrow 33"/>
          <p:cNvSpPr/>
          <p:nvPr/>
        </p:nvSpPr>
        <p:spPr>
          <a:xfrm>
            <a:off x="6172200" y="3657600"/>
            <a:ext cx="152400" cy="6858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IQ"/>
          </a:p>
        </p:txBody>
      </p:sp>
      <p:sp>
        <p:nvSpPr>
          <p:cNvPr id="35" name="Rectangle 34"/>
          <p:cNvSpPr/>
          <p:nvPr/>
        </p:nvSpPr>
        <p:spPr>
          <a:xfrm>
            <a:off x="3962400" y="5334000"/>
            <a:ext cx="1752600" cy="6096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en-US" b="1" dirty="0" smtClean="0">
                <a:solidFill>
                  <a:srgbClr val="0070C0"/>
                </a:solidFill>
              </a:rPr>
              <a:t>Fraction(c)</a:t>
            </a:r>
          </a:p>
          <a:p>
            <a:pPr algn="ctr"/>
            <a:r>
              <a:rPr lang="en-US" b="1" dirty="0" smtClean="0">
                <a:solidFill>
                  <a:srgbClr val="0070C0"/>
                </a:solidFill>
              </a:rPr>
              <a:t>Organic layer </a:t>
            </a:r>
            <a:endParaRPr lang="ar-IQ" b="1" dirty="0">
              <a:solidFill>
                <a:srgbClr val="0070C0"/>
              </a:solidFill>
            </a:endParaRPr>
          </a:p>
        </p:txBody>
      </p:sp>
      <p:sp>
        <p:nvSpPr>
          <p:cNvPr id="37" name="Rectangle 36"/>
          <p:cNvSpPr/>
          <p:nvPr/>
        </p:nvSpPr>
        <p:spPr>
          <a:xfrm>
            <a:off x="6400800" y="5410200"/>
            <a:ext cx="1752600" cy="6096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en-US" b="1" dirty="0" smtClean="0">
                <a:solidFill>
                  <a:srgbClr val="0070C0"/>
                </a:solidFill>
              </a:rPr>
              <a:t>Fraction(d)</a:t>
            </a:r>
          </a:p>
          <a:p>
            <a:pPr algn="ctr"/>
            <a:r>
              <a:rPr lang="en-US" b="1" dirty="0" smtClean="0">
                <a:solidFill>
                  <a:srgbClr val="0070C0"/>
                </a:solidFill>
              </a:rPr>
              <a:t>aqueous layer </a:t>
            </a:r>
            <a:endParaRPr lang="ar-IQ" b="1" dirty="0">
              <a:solidFill>
                <a:srgbClr val="0070C0"/>
              </a:solidFill>
            </a:endParaRPr>
          </a:p>
        </p:txBody>
      </p:sp>
      <p:sp>
        <p:nvSpPr>
          <p:cNvPr id="38" name="Rectangle 1"/>
          <p:cNvSpPr>
            <a:spLocks noChangeArrowheads="1"/>
          </p:cNvSpPr>
          <p:nvPr/>
        </p:nvSpPr>
        <p:spPr bwMode="auto">
          <a:xfrm>
            <a:off x="152400" y="259377"/>
            <a:ext cx="7391400" cy="4001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defTabSz="914400" rtl="0" eaLnBrk="1" fontAlgn="base" latinLnBrk="0" hangingPunct="1">
              <a:lnSpc>
                <a:spcPct val="100000"/>
              </a:lnSpc>
              <a:spcBef>
                <a:spcPct val="0"/>
              </a:spcBef>
              <a:spcAft>
                <a:spcPct val="0"/>
              </a:spcAft>
              <a:buClrTx/>
              <a:buSzTx/>
              <a:buFontTx/>
              <a:buNone/>
              <a:tabLst/>
            </a:pPr>
            <a:r>
              <a:rPr kumimoji="0" lang="en-US" sz="2000" i="0" strike="noStrike" cap="none" normalizeH="0" baseline="0" dirty="0" smtClean="0">
                <a:ln>
                  <a:noFill/>
                </a:ln>
                <a:solidFill>
                  <a:srgbClr val="C00000"/>
                </a:solidFill>
                <a:effectLst/>
                <a:latin typeface="Arial Rounded MT Bold" pitchFamily="34" charset="0"/>
                <a:ea typeface="Times New Roman" pitchFamily="18" charset="0"/>
                <a:cs typeface="Times New Roman" pitchFamily="18" charset="0"/>
              </a:rPr>
              <a:t>Extraction OF Anthraquinone glycosides (Senna)</a:t>
            </a:r>
            <a:endParaRPr kumimoji="0" lang="en-US" sz="2000" b="0" i="0" u="none" strike="noStrike" cap="none" normalizeH="0" baseline="0" dirty="0" smtClean="0">
              <a:ln>
                <a:noFill/>
              </a:ln>
              <a:solidFill>
                <a:srgbClr val="C00000"/>
              </a:solidFill>
              <a:effectLst/>
              <a:latin typeface="Arial" pitchFamily="34" charset="0"/>
              <a:cs typeface="Arial" pitchFamily="34"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228600"/>
            <a:ext cx="7772400" cy="609600"/>
          </a:xfrm>
        </p:spPr>
        <p:txBody>
          <a:bodyPr>
            <a:normAutofit fontScale="90000"/>
          </a:bodyPr>
          <a:lstStyle/>
          <a:p>
            <a:r>
              <a:rPr lang="en-US" b="1" dirty="0" smtClean="0">
                <a:latin typeface="Arial Rounded MT Bold" pitchFamily="34" charset="0"/>
              </a:rPr>
              <a:t>Discussion</a:t>
            </a:r>
            <a:endParaRPr lang="en-US" dirty="0">
              <a:latin typeface="Arial Rounded MT Bold" pitchFamily="34" charset="0"/>
            </a:endParaRPr>
          </a:p>
        </p:txBody>
      </p:sp>
      <p:sp>
        <p:nvSpPr>
          <p:cNvPr id="3" name="Content Placeholder 2"/>
          <p:cNvSpPr>
            <a:spLocks noGrp="1"/>
          </p:cNvSpPr>
          <p:nvPr>
            <p:ph sz="quarter" idx="1"/>
          </p:nvPr>
        </p:nvSpPr>
        <p:spPr>
          <a:xfrm>
            <a:off x="304800" y="990600"/>
            <a:ext cx="8534400" cy="5486400"/>
          </a:xfrm>
        </p:spPr>
        <p:txBody>
          <a:bodyPr/>
          <a:lstStyle/>
          <a:p>
            <a:pPr>
              <a:buFont typeface="Wingdings" pitchFamily="2" charset="2"/>
              <a:buChar char="v"/>
            </a:pPr>
            <a:r>
              <a:rPr lang="en-US" sz="2000" dirty="0" smtClean="0">
                <a:latin typeface="Arial Rounded MT Bold" pitchFamily="34" charset="0"/>
              </a:rPr>
              <a:t>The chloroform layer will contain the free aglycone (fraction B) , while the aqueous layer will contain the glycoside as a whole , since sugar is water soluble (fraction A) . </a:t>
            </a:r>
          </a:p>
          <a:p>
            <a:pPr>
              <a:buFont typeface="Wingdings" pitchFamily="2" charset="2"/>
              <a:buChar char="v"/>
            </a:pPr>
            <a:endParaRPr lang="en-US" sz="2000" dirty="0" smtClean="0">
              <a:latin typeface="Arial Rounded MT Bold" pitchFamily="34" charset="0"/>
            </a:endParaRPr>
          </a:p>
          <a:p>
            <a:pPr>
              <a:buNone/>
            </a:pPr>
            <a:endParaRPr lang="en-US" sz="2000" dirty="0" smtClean="0">
              <a:latin typeface="Arial Rounded MT Bold" pitchFamily="34" charset="0"/>
            </a:endParaRPr>
          </a:p>
          <a:p>
            <a:pPr>
              <a:buFont typeface="Wingdings" pitchFamily="2" charset="2"/>
              <a:buChar char="v"/>
            </a:pPr>
            <a:r>
              <a:rPr lang="en-US" sz="2000" dirty="0" smtClean="0">
                <a:latin typeface="Arial Rounded MT Bold" pitchFamily="34" charset="0"/>
              </a:rPr>
              <a:t>The use of ferric chloride and HCL  and reflux is to break the C-C bond in the dimmer, which is very strong bond so need strong conditions.</a:t>
            </a:r>
          </a:p>
          <a:p>
            <a:pPr>
              <a:buNone/>
            </a:pPr>
            <a:endParaRPr lang="en-US"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quity">
  <a:themeElements>
    <a:clrScheme name="Solstice">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Equity">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Equity">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Equity</Template>
  <TotalTime>1085</TotalTime>
  <Words>361</Words>
  <Application>Microsoft Office PowerPoint</Application>
  <PresentationFormat>On-screen Show (4:3)</PresentationFormat>
  <Paragraphs>52</Paragraphs>
  <Slides>11</Slides>
  <Notes>0</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Equity</vt:lpstr>
      <vt:lpstr>ANTHRAQUINONE GLYCOSIDES</vt:lpstr>
      <vt:lpstr>Slide 2</vt:lpstr>
      <vt:lpstr>Slide 3</vt:lpstr>
      <vt:lpstr>Slide 4</vt:lpstr>
      <vt:lpstr>Senna </vt:lpstr>
      <vt:lpstr>Sennoside :anthraquinone glycoside of senna plant  in which the aglycone part  is dimer of  anthrone (dianthrone) . </vt:lpstr>
      <vt:lpstr>Market formulation </vt:lpstr>
      <vt:lpstr>Slide 8</vt:lpstr>
      <vt:lpstr>Discussion</vt:lpstr>
      <vt:lpstr>Borntragers test for anthroquinone </vt:lpstr>
      <vt:lpstr>Slide 11</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ANTHRAQUINONE GLYCOSIDES</dc:title>
  <dc:creator>Sarah</dc:creator>
  <cp:lastModifiedBy>DR.Ahmed Saker 2O14</cp:lastModifiedBy>
  <cp:revision>90</cp:revision>
  <dcterms:created xsi:type="dcterms:W3CDTF">2012-10-20T08:39:40Z</dcterms:created>
  <dcterms:modified xsi:type="dcterms:W3CDTF">2023-10-13T18:32:17Z</dcterms:modified>
</cp:coreProperties>
</file>