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776"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Types of groups and reactions</a:t>
            </a:r>
            <a:endParaRPr lang="en-US" dirty="0"/>
          </a:p>
        </p:txBody>
      </p:sp>
      <p:sp>
        <p:nvSpPr>
          <p:cNvPr id="3" name="Subtitle 2"/>
          <p:cNvSpPr>
            <a:spLocks noGrp="1"/>
          </p:cNvSpPr>
          <p:nvPr>
            <p:ph type="subTitle" idx="1"/>
          </p:nvPr>
        </p:nvSpPr>
        <p:spPr/>
        <p:txBody>
          <a:bodyPr/>
          <a:lstStyle/>
          <a:p>
            <a:r>
              <a:rPr lang="en-US" dirty="0" smtClean="0">
                <a:solidFill>
                  <a:schemeClr val="tx1"/>
                </a:solidFill>
              </a:rPr>
              <a:t>By</a:t>
            </a:r>
          </a:p>
          <a:p>
            <a:r>
              <a:rPr lang="en-US" dirty="0" smtClean="0">
                <a:solidFill>
                  <a:schemeClr val="tx1"/>
                </a:solidFill>
              </a:rPr>
              <a:t>MSC</a:t>
            </a:r>
            <a:r>
              <a:rPr lang="en-US" dirty="0" smtClean="0"/>
              <a:t>. </a:t>
            </a:r>
            <a:r>
              <a:rPr lang="en-US" dirty="0" err="1" smtClean="0">
                <a:solidFill>
                  <a:schemeClr val="tx1"/>
                </a:solidFill>
              </a:rPr>
              <a:t>Hussien</a:t>
            </a:r>
            <a:r>
              <a:rPr lang="en-US" dirty="0" smtClean="0"/>
              <a:t> </a:t>
            </a:r>
            <a:r>
              <a:rPr lang="en-US" dirty="0" smtClean="0">
                <a:solidFill>
                  <a:schemeClr val="tx1"/>
                </a:solidFill>
              </a:rPr>
              <a:t>Ali</a:t>
            </a:r>
            <a:r>
              <a:rPr lang="en-US" dirty="0" smtClean="0"/>
              <a:t> </a:t>
            </a:r>
            <a:r>
              <a:rPr lang="en-US" dirty="0" err="1" smtClean="0">
                <a:solidFill>
                  <a:schemeClr val="tx1"/>
                </a:solidFill>
              </a:rPr>
              <a:t>Karim</a:t>
            </a:r>
            <a:endParaRPr lang="en-US" dirty="0">
              <a:solidFill>
                <a:schemeClr val="tx1"/>
              </a:solidFill>
            </a:endParaRPr>
          </a:p>
        </p:txBody>
      </p:sp>
    </p:spTree>
    <p:extLst>
      <p:ext uri="{BB962C8B-B14F-4D97-AF65-F5344CB8AC3E}">
        <p14:creationId xmlns:p14="http://schemas.microsoft.com/office/powerpoint/2010/main" val="15428763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Substitution </a:t>
            </a:r>
            <a:r>
              <a:rPr lang="en-US" dirty="0">
                <a:latin typeface="Times New Roman" pitchFamily="18" charset="0"/>
                <a:cs typeface="Times New Roman" pitchFamily="18" charset="0"/>
              </a:rPr>
              <a:t>reaction </a:t>
            </a:r>
          </a:p>
        </p:txBody>
      </p:sp>
      <p:sp>
        <p:nvSpPr>
          <p:cNvPr id="3" name="Content Placeholder 2"/>
          <p:cNvSpPr>
            <a:spLocks noGrp="1"/>
          </p:cNvSpPr>
          <p:nvPr>
            <p:ph idx="1"/>
          </p:nvPr>
        </p:nvSpPr>
        <p:spPr/>
        <p:txBody>
          <a:bodyPr>
            <a:noAutofit/>
          </a:bodyPr>
          <a:lstStyle/>
          <a:p>
            <a:r>
              <a:rPr lang="en-US" sz="1800" dirty="0">
                <a:latin typeface="Times New Roman" pitchFamily="18" charset="0"/>
                <a:cs typeface="Times New Roman" pitchFamily="18" charset="0"/>
              </a:rPr>
              <a:t>The substitution reaction is defined as a reaction in which the functional group of one chemical compound is substituted by another group or it is a reaction which involves the replacement of one atom or a molecule of a compound with another atom or molecule</a:t>
            </a:r>
            <a:r>
              <a:rPr lang="en-US" sz="1800" dirty="0" smtClean="0">
                <a:latin typeface="Times New Roman" pitchFamily="18" charset="0"/>
                <a:cs typeface="Times New Roman" pitchFamily="18" charset="0"/>
              </a:rPr>
              <a:t>.</a:t>
            </a:r>
          </a:p>
          <a:p>
            <a:r>
              <a:rPr lang="en-US" sz="1800" dirty="0">
                <a:latin typeface="Times New Roman" pitchFamily="18" charset="0"/>
                <a:cs typeface="Times New Roman" pitchFamily="18" charset="0"/>
              </a:rPr>
              <a:t>These type of reactions are said to possess primary importance in the field of organic chemistry. For example, when CH3Cl is reacted with the hydroxyl ion (OH-), it will lead to the formation of the original molecule called methanol with that hydroxyl ion. The following reaction is as shown below-</a:t>
            </a:r>
          </a:p>
          <a:p>
            <a:endParaRPr lang="en-US" sz="1800" dirty="0">
              <a:latin typeface="Times New Roman" pitchFamily="18" charset="0"/>
              <a:cs typeface="Times New Roman" pitchFamily="18" charset="0"/>
            </a:endParaRPr>
          </a:p>
          <a:p>
            <a:r>
              <a:rPr lang="en-US" sz="1800" dirty="0">
                <a:latin typeface="Times New Roman" pitchFamily="18" charset="0"/>
                <a:cs typeface="Times New Roman" pitchFamily="18" charset="0"/>
              </a:rPr>
              <a:t>CH3Cl + (OH−) → CH3OH( methanol) + </a:t>
            </a:r>
            <a:r>
              <a:rPr lang="en-US" sz="1800" dirty="0" err="1">
                <a:latin typeface="Times New Roman" pitchFamily="18" charset="0"/>
                <a:cs typeface="Times New Roman" pitchFamily="18" charset="0"/>
              </a:rPr>
              <a:t>Cl</a:t>
            </a:r>
            <a:r>
              <a:rPr lang="en-US" sz="1800" dirty="0">
                <a:latin typeface="Times New Roman" pitchFamily="18" charset="0"/>
                <a:cs typeface="Times New Roman" pitchFamily="18" charset="0"/>
              </a:rPr>
              <a:t>–</a:t>
            </a:r>
          </a:p>
          <a:p>
            <a:endParaRPr lang="en-US" sz="1800" dirty="0">
              <a:latin typeface="Times New Roman" pitchFamily="18" charset="0"/>
              <a:cs typeface="Times New Roman" pitchFamily="18" charset="0"/>
            </a:endParaRPr>
          </a:p>
          <a:p>
            <a:r>
              <a:rPr lang="en-US" sz="1800" dirty="0">
                <a:latin typeface="Times New Roman" pitchFamily="18" charset="0"/>
                <a:cs typeface="Times New Roman" pitchFamily="18" charset="0"/>
              </a:rPr>
              <a:t>One more example would be the reaction of Ethanol with the hydrogen iodide which forms </a:t>
            </a:r>
            <a:r>
              <a:rPr lang="en-US" sz="1800" dirty="0" err="1">
                <a:latin typeface="Times New Roman" pitchFamily="18" charset="0"/>
                <a:cs typeface="Times New Roman" pitchFamily="18" charset="0"/>
              </a:rPr>
              <a:t>iodoethane</a:t>
            </a:r>
            <a:r>
              <a:rPr lang="en-US" sz="1800" dirty="0">
                <a:latin typeface="Times New Roman" pitchFamily="18" charset="0"/>
                <a:cs typeface="Times New Roman" pitchFamily="18" charset="0"/>
              </a:rPr>
              <a:t> along with water. The reaction is as shown-</a:t>
            </a:r>
          </a:p>
          <a:p>
            <a:endParaRPr lang="en-US" sz="1800" dirty="0">
              <a:latin typeface="Times New Roman" pitchFamily="18" charset="0"/>
              <a:cs typeface="Times New Roman" pitchFamily="18" charset="0"/>
            </a:endParaRPr>
          </a:p>
          <a:p>
            <a:r>
              <a:rPr lang="en-US" sz="1800" dirty="0">
                <a:latin typeface="Times New Roman" pitchFamily="18" charset="0"/>
                <a:cs typeface="Times New Roman" pitchFamily="18" charset="0"/>
              </a:rPr>
              <a:t>CH3CH2OH + HI → CH3CH2I + H2O</a:t>
            </a:r>
          </a:p>
        </p:txBody>
      </p:sp>
    </p:spTree>
    <p:extLst>
      <p:ext uri="{BB962C8B-B14F-4D97-AF65-F5344CB8AC3E}">
        <p14:creationId xmlns:p14="http://schemas.microsoft.com/office/powerpoint/2010/main" val="4071995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Alkylation reaction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1600" dirty="0">
                <a:latin typeface="Times New Roman" pitchFamily="18" charset="0"/>
                <a:cs typeface="Times New Roman" pitchFamily="18" charset="0"/>
              </a:rPr>
              <a:t>Alkylation is the shifting of an alkyl group from one molecule to another. The alkyl group can be shifted in various forms like </a:t>
            </a:r>
            <a:r>
              <a:rPr lang="en-US" sz="1600" dirty="0" err="1">
                <a:latin typeface="Times New Roman" pitchFamily="18" charset="0"/>
                <a:cs typeface="Times New Roman" pitchFamily="18" charset="0"/>
              </a:rPr>
              <a:t>carbanion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cabene</a:t>
            </a:r>
            <a:r>
              <a:rPr lang="en-US" sz="1600" dirty="0">
                <a:latin typeface="Times New Roman" pitchFamily="18" charset="0"/>
                <a:cs typeface="Times New Roman" pitchFamily="18" charset="0"/>
              </a:rPr>
              <a:t>, free radical or carbocation, depending on the situation and reaction</a:t>
            </a:r>
            <a:r>
              <a:rPr lang="en-US" sz="1600" dirty="0" smtClean="0">
                <a:latin typeface="Times New Roman" pitchFamily="18" charset="0"/>
                <a:cs typeface="Times New Roman" pitchFamily="18" charset="0"/>
              </a:rPr>
              <a:t>.</a:t>
            </a:r>
          </a:p>
          <a:p>
            <a:r>
              <a:rPr lang="en-US" sz="1600" dirty="0">
                <a:latin typeface="Times New Roman" pitchFamily="18" charset="0"/>
                <a:cs typeface="Times New Roman" pitchFamily="18" charset="0"/>
              </a:rPr>
              <a:t>Alkylation is a chemical process through which an alkyl group is attached to some organic substrate molecule by methods like addition and substitution</a:t>
            </a:r>
            <a:r>
              <a:rPr lang="en-US" sz="1600" dirty="0" smtClean="0">
                <a:latin typeface="Times New Roman" pitchFamily="18" charset="0"/>
                <a:cs typeface="Times New Roman" pitchFamily="18" charset="0"/>
              </a:rPr>
              <a:t>.</a:t>
            </a:r>
          </a:p>
          <a:p>
            <a:r>
              <a:rPr lang="en-US" sz="1600" dirty="0">
                <a:latin typeface="Times New Roman" pitchFamily="18" charset="0"/>
                <a:cs typeface="Times New Roman" pitchFamily="18" charset="0"/>
              </a:rPr>
              <a:t>Alkylation occurs in the presence of strong mineral acid or </a:t>
            </a:r>
            <a:r>
              <a:rPr lang="en-US" sz="1600" dirty="0" err="1">
                <a:latin typeface="Times New Roman" pitchFamily="18" charset="0"/>
                <a:cs typeface="Times New Roman" pitchFamily="18" charset="0"/>
              </a:rPr>
              <a:t>lewis</a:t>
            </a:r>
            <a:r>
              <a:rPr lang="en-US" sz="1600" dirty="0">
                <a:latin typeface="Times New Roman" pitchFamily="18" charset="0"/>
                <a:cs typeface="Times New Roman" pitchFamily="18" charset="0"/>
              </a:rPr>
              <a:t> acid, such as metal oxides, by using electrophilic alkylating agents like olefin and alkyl halide. In the case of aromatic compounds, alkylation leads to the addition of some simple carbon chains to the benzene ring. There is a contrasting process to alkylation known as </a:t>
            </a:r>
            <a:r>
              <a:rPr lang="en-US" sz="1600" dirty="0" err="1">
                <a:latin typeface="Times New Roman" pitchFamily="18" charset="0"/>
                <a:cs typeface="Times New Roman" pitchFamily="18" charset="0"/>
              </a:rPr>
              <a:t>dealkylation</a:t>
            </a:r>
            <a:r>
              <a:rPr lang="en-US" sz="1600" dirty="0">
                <a:latin typeface="Times New Roman" pitchFamily="18" charset="0"/>
                <a:cs typeface="Times New Roman" pitchFamily="18" charset="0"/>
              </a:rPr>
              <a:t>, which involves the removal of the alkyl group from a compound. </a:t>
            </a:r>
            <a:endParaRPr lang="en-US" sz="16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0200" y="4648200"/>
            <a:ext cx="5504697" cy="1517650"/>
          </a:xfrm>
          <a:prstGeom prst="rect">
            <a:avLst/>
          </a:prstGeom>
        </p:spPr>
      </p:pic>
    </p:spTree>
    <p:extLst>
      <p:ext uri="{BB962C8B-B14F-4D97-AF65-F5344CB8AC3E}">
        <p14:creationId xmlns:p14="http://schemas.microsoft.com/office/powerpoint/2010/main" val="3765861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Acylation reaction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1800" dirty="0" smtClean="0">
                <a:latin typeface="Times New Roman" pitchFamily="18" charset="0"/>
                <a:cs typeface="Times New Roman" pitchFamily="18" charset="0"/>
              </a:rPr>
              <a:t>Acylation is </a:t>
            </a:r>
            <a:r>
              <a:rPr lang="en-US" sz="1800" dirty="0">
                <a:latin typeface="Times New Roman" pitchFamily="18" charset="0"/>
                <a:cs typeface="Times New Roman" pitchFamily="18" charset="0"/>
              </a:rPr>
              <a:t>a chemical process wherein an acyl group is added to a compound or molecule, to be more precise. The acyl group is provided by a compound which is called the </a:t>
            </a:r>
            <a:r>
              <a:rPr lang="en-US" sz="1800" dirty="0" err="1">
                <a:latin typeface="Times New Roman" pitchFamily="18" charset="0"/>
                <a:cs typeface="Times New Roman" pitchFamily="18" charset="0"/>
              </a:rPr>
              <a:t>acylating</a:t>
            </a:r>
            <a:r>
              <a:rPr lang="en-US" sz="1800" dirty="0">
                <a:latin typeface="Times New Roman" pitchFamily="18" charset="0"/>
                <a:cs typeface="Times New Roman" pitchFamily="18" charset="0"/>
              </a:rPr>
              <a:t> agent. In this reaction, acyl halides are mainly used as the </a:t>
            </a:r>
            <a:r>
              <a:rPr lang="en-US" sz="1800" dirty="0" err="1">
                <a:latin typeface="Times New Roman" pitchFamily="18" charset="0"/>
                <a:cs typeface="Times New Roman" pitchFamily="18" charset="0"/>
              </a:rPr>
              <a:t>acylating</a:t>
            </a:r>
            <a:r>
              <a:rPr lang="en-US" sz="1800" dirty="0">
                <a:latin typeface="Times New Roman" pitchFamily="18" charset="0"/>
                <a:cs typeface="Times New Roman" pitchFamily="18" charset="0"/>
              </a:rPr>
              <a:t> agents. This is because acyl halides form a strong electrophile when they are treated with some metal catalysts</a:t>
            </a:r>
            <a:r>
              <a:rPr lang="en-US" sz="1800" dirty="0" smtClean="0">
                <a:latin typeface="Times New Roman" pitchFamily="18" charset="0"/>
                <a:cs typeface="Times New Roman" pitchFamily="18" charset="0"/>
              </a:rPr>
              <a:t>.</a:t>
            </a:r>
          </a:p>
          <a:p>
            <a:r>
              <a:rPr lang="en-US" sz="1800" dirty="0">
                <a:latin typeface="Times New Roman" pitchFamily="18" charset="0"/>
                <a:cs typeface="Times New Roman" pitchFamily="18" charset="0"/>
              </a:rPr>
              <a:t>The mechanism of the Acylation reaction is based on the electrophilic aromatic substitution. As stated above, in Organic Chemistry, acylation is the process or mechanism of adding an acyl group (RCO-) to a particular compound. The reaction basically involves substitution by a nucleophile (electron donor) at the electrophilic carbonyl group (C = O) of a carboxylic acid derivative</a:t>
            </a:r>
            <a:r>
              <a:rPr lang="en-US" sz="1800" dirty="0" smtClean="0">
                <a:latin typeface="Times New Roman" pitchFamily="18" charset="0"/>
                <a:cs typeface="Times New Roman" pitchFamily="18" charset="0"/>
              </a:rPr>
              <a:t>.</a:t>
            </a:r>
          </a:p>
          <a:p>
            <a:endParaRPr lang="en-US" sz="1200" dirty="0">
              <a:latin typeface="Times New Roman" pitchFamily="18" charset="0"/>
              <a:cs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4724400"/>
            <a:ext cx="5410200" cy="914400"/>
          </a:xfrm>
          <a:prstGeom prst="rect">
            <a:avLst/>
          </a:prstGeom>
        </p:spPr>
      </p:pic>
    </p:spTree>
    <p:extLst>
      <p:ext uri="{BB962C8B-B14F-4D97-AF65-F5344CB8AC3E}">
        <p14:creationId xmlns:p14="http://schemas.microsoft.com/office/powerpoint/2010/main" val="2693911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Times New Roman" pitchFamily="18" charset="0"/>
                <a:cs typeface="Times New Roman" pitchFamily="18" charset="0"/>
              </a:rPr>
              <a:t>Esterfication</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1800" dirty="0">
                <a:latin typeface="Times New Roman" pitchFamily="18" charset="0"/>
                <a:cs typeface="Times New Roman" pitchFamily="18" charset="0"/>
              </a:rPr>
              <a:t>Esterification is the process of combining an organic acid (RCOOH) with an alcohol (ROH) to form an ester (RCOOR) and water; or a chemical reaction resulting in the formation of at least one ester product. Ester is obtained by an esterification reaction of an alcohol and a carboxylic acid</a:t>
            </a:r>
            <a:r>
              <a:rPr lang="en-US" sz="1800" dirty="0" smtClean="0">
                <a:latin typeface="Times New Roman" pitchFamily="18" charset="0"/>
                <a:cs typeface="Times New Roman" pitchFamily="18" charset="0"/>
              </a:rPr>
              <a:t>.</a:t>
            </a:r>
          </a:p>
          <a:p>
            <a:endParaRPr lang="en-US" sz="1200" dirty="0">
              <a:latin typeface="Times New Roman" pitchFamily="18" charset="0"/>
              <a:cs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0164" y="3429000"/>
            <a:ext cx="6668431" cy="2305372"/>
          </a:xfrm>
          <a:prstGeom prst="rect">
            <a:avLst/>
          </a:prstGeom>
        </p:spPr>
      </p:pic>
    </p:spTree>
    <p:extLst>
      <p:ext uri="{BB962C8B-B14F-4D97-AF65-F5344CB8AC3E}">
        <p14:creationId xmlns:p14="http://schemas.microsoft.com/office/powerpoint/2010/main" val="3065340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Steric hindrance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1800" dirty="0">
                <a:latin typeface="Times New Roman" pitchFamily="18" charset="0"/>
                <a:cs typeface="Times New Roman" pitchFamily="18" charset="0"/>
              </a:rPr>
              <a:t>Steric effects are the effects seen in molecules that come from the fact that atoms occupy space. When atoms are put close to each other, this costs energy. The electrons near the atoms want to stay away from each other. This can change the way molecules want to react. It can also change the shape (or conformation) of the molecule. The amount of space that a group of atoms takes is called the "steric bulk</a:t>
            </a:r>
            <a:r>
              <a:rPr lang="en-US" sz="1800" dirty="0" smtClean="0">
                <a:latin typeface="Times New Roman" pitchFamily="18" charset="0"/>
                <a:cs typeface="Times New Roman" pitchFamily="18" charset="0"/>
              </a:rPr>
              <a:t>".</a:t>
            </a:r>
          </a:p>
          <a:p>
            <a:r>
              <a:rPr lang="en-US" sz="1800" dirty="0">
                <a:latin typeface="Times New Roman" pitchFamily="18" charset="0"/>
                <a:cs typeface="Times New Roman" pitchFamily="18" charset="0"/>
              </a:rPr>
              <a:t>Steric effects are nonbonding interactions that influence the shape (conformation) and reactivity of ions and molecules</a:t>
            </a:r>
            <a:r>
              <a:rPr lang="en-US" sz="1800" dirty="0" smtClean="0">
                <a:latin typeface="Times New Roman" pitchFamily="18" charset="0"/>
                <a:cs typeface="Times New Roman" pitchFamily="18" charset="0"/>
              </a:rPr>
              <a:t>.</a:t>
            </a:r>
          </a:p>
          <a:p>
            <a:r>
              <a:rPr lang="en-US" sz="1800" dirty="0">
                <a:latin typeface="Times New Roman" pitchFamily="18" charset="0"/>
                <a:cs typeface="Times New Roman" pitchFamily="18" charset="0"/>
              </a:rPr>
              <a:t>Steric hindrance is a consequence of steric effects. Steric hindrance is the slowing of chemical reactions due to steric bulk. It is usually manifested in intermolecular reactions, whereas discussion of steric effects often focus on </a:t>
            </a:r>
            <a:r>
              <a:rPr lang="en-US" sz="1800" dirty="0" err="1">
                <a:latin typeface="Times New Roman" pitchFamily="18" charset="0"/>
                <a:cs typeface="Times New Roman" pitchFamily="18" charset="0"/>
              </a:rPr>
              <a:t>intramolecular</a:t>
            </a:r>
            <a:r>
              <a:rPr lang="en-US" sz="1800" dirty="0">
                <a:latin typeface="Times New Roman" pitchFamily="18" charset="0"/>
                <a:cs typeface="Times New Roman" pitchFamily="18" charset="0"/>
              </a:rPr>
              <a:t> interactions. Steric hindrance is often exploited to control selectivity, such as slowing unwanted side-reactions</a:t>
            </a:r>
            <a:r>
              <a:rPr lang="en-US" sz="1200" dirty="0">
                <a:latin typeface="Times New Roman" pitchFamily="18" charset="0"/>
                <a:cs typeface="Times New Roman" pitchFamily="18" charset="0"/>
              </a:rPr>
              <a:t>.</a:t>
            </a:r>
          </a:p>
        </p:txBody>
      </p:sp>
    </p:spTree>
    <p:extLst>
      <p:ext uri="{BB962C8B-B14F-4D97-AF65-F5344CB8AC3E}">
        <p14:creationId xmlns:p14="http://schemas.microsoft.com/office/powerpoint/2010/main" val="3478654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Electron </a:t>
            </a:r>
            <a:r>
              <a:rPr lang="en-US" dirty="0"/>
              <a:t>donating group </a:t>
            </a:r>
          </a:p>
        </p:txBody>
      </p:sp>
      <p:sp>
        <p:nvSpPr>
          <p:cNvPr id="3" name="Content Placeholder 2"/>
          <p:cNvSpPr>
            <a:spLocks noGrp="1"/>
          </p:cNvSpPr>
          <p:nvPr>
            <p:ph idx="1"/>
          </p:nvPr>
        </p:nvSpPr>
        <p:spPr/>
        <p:txBody>
          <a:bodyPr>
            <a:noAutofit/>
          </a:bodyPr>
          <a:lstStyle/>
          <a:p>
            <a:r>
              <a:rPr lang="en-US" sz="1800" dirty="0"/>
              <a:t>An electron donating </a:t>
            </a:r>
            <a:r>
              <a:rPr lang="en-US" sz="1800" dirty="0" smtClean="0"/>
              <a:t>group </a:t>
            </a:r>
            <a:r>
              <a:rPr lang="en-US" sz="1800" dirty="0"/>
              <a:t>(EDG) has the net effect of increasing electron density in a molecule through the carbon atom it is bonded to. By increasing electron density on adjacent carbon atoms, EDGs change the reactivity of a molecule:</a:t>
            </a:r>
          </a:p>
          <a:p>
            <a:r>
              <a:rPr lang="en-US" sz="1800" dirty="0"/>
              <a:t>EDGs make nucleophiles stronger. With EDGs attached, a </a:t>
            </a:r>
            <a:r>
              <a:rPr lang="en-US" sz="1800" dirty="0" err="1"/>
              <a:t>nucleophilic</a:t>
            </a:r>
            <a:r>
              <a:rPr lang="en-US" sz="1800" dirty="0"/>
              <a:t> center is even more electron rich and ready to attack electrophilic sites.</a:t>
            </a:r>
          </a:p>
          <a:p>
            <a:r>
              <a:rPr lang="en-US" sz="1800" dirty="0"/>
              <a:t>EDGs make carbon centers weaker electrophiles and less reactive to nucleophiles, because any (partial) positive charge it has will be minimized or nullified if the EDG is strong enough.</a:t>
            </a:r>
          </a:p>
          <a:p>
            <a:r>
              <a:rPr lang="en-US" sz="1800" dirty="0"/>
              <a:t>Examples of good electron donating groups are groups with lone pairs to donate, such as:</a:t>
            </a:r>
          </a:p>
          <a:p>
            <a:r>
              <a:rPr lang="en-US" sz="1800" dirty="0"/>
              <a:t>The oxygen anion, -O-</a:t>
            </a:r>
          </a:p>
          <a:p>
            <a:r>
              <a:rPr lang="en-US" sz="1800" dirty="0"/>
              <a:t>Alcohol groups, -OH</a:t>
            </a:r>
          </a:p>
          <a:p>
            <a:r>
              <a:rPr lang="en-US" sz="1800" dirty="0"/>
              <a:t>Amine groups, -NH2 or -NR2</a:t>
            </a:r>
          </a:p>
          <a:p>
            <a:r>
              <a:rPr lang="en-US" sz="1800" dirty="0"/>
              <a:t>Ethers, -OR</a:t>
            </a:r>
          </a:p>
          <a:p>
            <a:r>
              <a:rPr lang="en-US" sz="1800" dirty="0"/>
              <a:t>Alkyl groups are also weakly electron-donating.</a:t>
            </a:r>
          </a:p>
        </p:txBody>
      </p:sp>
    </p:spTree>
    <p:extLst>
      <p:ext uri="{BB962C8B-B14F-4D97-AF65-F5344CB8AC3E}">
        <p14:creationId xmlns:p14="http://schemas.microsoft.com/office/powerpoint/2010/main" val="2052801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Electron </a:t>
            </a:r>
            <a:r>
              <a:rPr lang="en-US" dirty="0"/>
              <a:t>withdrawing group </a:t>
            </a:r>
          </a:p>
        </p:txBody>
      </p:sp>
      <p:sp>
        <p:nvSpPr>
          <p:cNvPr id="3" name="Content Placeholder 2"/>
          <p:cNvSpPr>
            <a:spLocks noGrp="1"/>
          </p:cNvSpPr>
          <p:nvPr>
            <p:ph idx="1"/>
          </p:nvPr>
        </p:nvSpPr>
        <p:spPr/>
        <p:txBody>
          <a:bodyPr>
            <a:normAutofit/>
          </a:bodyPr>
          <a:lstStyle/>
          <a:p>
            <a:r>
              <a:rPr lang="en-US" sz="1600" dirty="0"/>
              <a:t>An electron withdrawing </a:t>
            </a:r>
            <a:r>
              <a:rPr lang="en-US" sz="1600" dirty="0" smtClean="0"/>
              <a:t>group  </a:t>
            </a:r>
            <a:r>
              <a:rPr lang="en-US" sz="1600" dirty="0"/>
              <a:t>(EWG) is a group that reduces electron density in a molecule through the carbon atom it is bonded to. By reducing electron density on adjacent carbon atoms, EWGs change the reactivity of a molecule:</a:t>
            </a:r>
          </a:p>
          <a:p>
            <a:r>
              <a:rPr lang="en-US" sz="1600" dirty="0"/>
              <a:t>EWGs make electrophiles stronger, because the electron-withdrawing effect makes any carbon center even more electron deficient than before.</a:t>
            </a:r>
          </a:p>
          <a:p>
            <a:r>
              <a:rPr lang="en-US" sz="1600" dirty="0"/>
              <a:t>EWGs make any </a:t>
            </a:r>
            <a:r>
              <a:rPr lang="en-US" sz="1600" dirty="0" err="1"/>
              <a:t>nucleophilic</a:t>
            </a:r>
            <a:r>
              <a:rPr lang="en-US" sz="1600" dirty="0"/>
              <a:t> species less reactive, for the same reason as they strengthen electrophiles. Nucleophiles need electron density to react with electrophiles; if an EWG is ‘withdrawing’ electrons, this is taking away the source of the nucleophile’s strength!</a:t>
            </a:r>
          </a:p>
          <a:p>
            <a:r>
              <a:rPr lang="en-US" sz="1600" dirty="0"/>
              <a:t>The strongest EWGs are groups with pi bonds to electronegative atoms:</a:t>
            </a:r>
          </a:p>
          <a:p>
            <a:r>
              <a:rPr lang="en-US" sz="1600" dirty="0"/>
              <a:t>Nitro groups (-NO2)</a:t>
            </a:r>
          </a:p>
          <a:p>
            <a:r>
              <a:rPr lang="en-US" sz="1600" dirty="0"/>
              <a:t>Aldehydes (-CHO)</a:t>
            </a:r>
          </a:p>
          <a:p>
            <a:r>
              <a:rPr lang="en-US" sz="1600" dirty="0"/>
              <a:t>Ketones (-C=OR)</a:t>
            </a:r>
          </a:p>
          <a:p>
            <a:r>
              <a:rPr lang="en-US" sz="1600" dirty="0" err="1"/>
              <a:t>Cyano</a:t>
            </a:r>
            <a:r>
              <a:rPr lang="en-US" sz="1600" dirty="0"/>
              <a:t> groups (-CN)</a:t>
            </a:r>
          </a:p>
          <a:p>
            <a:r>
              <a:rPr lang="en-US" sz="1600" dirty="0"/>
              <a:t>Carboxylic acid (-COOH)</a:t>
            </a:r>
          </a:p>
          <a:p>
            <a:r>
              <a:rPr lang="en-US" sz="1600" dirty="0"/>
              <a:t>Esters (-COOR)</a:t>
            </a:r>
          </a:p>
          <a:p>
            <a:r>
              <a:rPr lang="en-US" sz="1600" dirty="0"/>
              <a:t>Halogens are also electron-withdrawing; the effect gets weaker going down the group.</a:t>
            </a:r>
          </a:p>
          <a:p>
            <a:endParaRPr lang="en-US" sz="1200" dirty="0"/>
          </a:p>
        </p:txBody>
      </p:sp>
    </p:spTree>
    <p:extLst>
      <p:ext uri="{BB962C8B-B14F-4D97-AF65-F5344CB8AC3E}">
        <p14:creationId xmlns:p14="http://schemas.microsoft.com/office/powerpoint/2010/main" val="979322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nucleophile</a:t>
            </a:r>
            <a:endParaRPr lang="en-US" dirty="0"/>
          </a:p>
        </p:txBody>
      </p:sp>
      <p:sp>
        <p:nvSpPr>
          <p:cNvPr id="3" name="Content Placeholder 2"/>
          <p:cNvSpPr>
            <a:spLocks noGrp="1"/>
          </p:cNvSpPr>
          <p:nvPr>
            <p:ph idx="1"/>
          </p:nvPr>
        </p:nvSpPr>
        <p:spPr/>
        <p:txBody>
          <a:bodyPr>
            <a:normAutofit/>
          </a:bodyPr>
          <a:lstStyle/>
          <a:p>
            <a:r>
              <a:rPr lang="en-US" sz="1800" dirty="0" err="1"/>
              <a:t>Nucleophilic</a:t>
            </a:r>
            <a:r>
              <a:rPr lang="en-US" sz="1800" dirty="0"/>
              <a:t> functional groups are those which have electron-rich atoms able to donate a pair of electrons to form a new covalent bond. In both laboratory and biological organic chemistry, the most relevant </a:t>
            </a:r>
            <a:r>
              <a:rPr lang="en-US" sz="1800" dirty="0" err="1"/>
              <a:t>nucleophilic</a:t>
            </a:r>
            <a:r>
              <a:rPr lang="en-US" sz="1800" dirty="0"/>
              <a:t> atoms are oxygen, nitrogen, and sulfur, and the most common </a:t>
            </a:r>
            <a:r>
              <a:rPr lang="en-US" sz="1800" dirty="0" err="1"/>
              <a:t>nucleophilic</a:t>
            </a:r>
            <a:r>
              <a:rPr lang="en-US" sz="1800" dirty="0"/>
              <a:t> functional groups are water, alcohols, phenols, amines, </a:t>
            </a:r>
            <a:r>
              <a:rPr lang="en-US" sz="1800" dirty="0" err="1"/>
              <a:t>thiols</a:t>
            </a:r>
            <a:r>
              <a:rPr lang="en-US" sz="1800" dirty="0"/>
              <a:t>, and occasionally carboxylates</a:t>
            </a:r>
            <a:r>
              <a:rPr lang="en-US" sz="1800" dirty="0" smtClean="0"/>
              <a:t>.</a:t>
            </a:r>
          </a:p>
          <a:p>
            <a:r>
              <a:rPr lang="en-US" sz="1800" dirty="0"/>
              <a:t>They are electron-rich and hence nucleus loving. They are negatively charged or neutral.</a:t>
            </a:r>
          </a:p>
          <a:p>
            <a:r>
              <a:rPr lang="en-US" sz="1800" dirty="0"/>
              <a:t>They donate electrons</a:t>
            </a:r>
            <a:r>
              <a:rPr lang="en-US" sz="1800" dirty="0" smtClean="0"/>
              <a:t>.</a:t>
            </a:r>
            <a:endParaRPr lang="en-US" sz="1800" dirty="0"/>
          </a:p>
          <a:p>
            <a:r>
              <a:rPr lang="en-US" sz="1800" dirty="0"/>
              <a:t>They undergo </a:t>
            </a:r>
            <a:r>
              <a:rPr lang="en-US" sz="1800" dirty="0" err="1"/>
              <a:t>nucleophilic</a:t>
            </a:r>
            <a:r>
              <a:rPr lang="en-US" sz="1800" dirty="0"/>
              <a:t> addition and </a:t>
            </a:r>
            <a:r>
              <a:rPr lang="en-US" sz="1800" dirty="0" err="1"/>
              <a:t>nucleophilic</a:t>
            </a:r>
            <a:r>
              <a:rPr lang="en-US" sz="1800" dirty="0"/>
              <a:t> substitution reactions.</a:t>
            </a:r>
          </a:p>
          <a:p>
            <a:r>
              <a:rPr lang="en-US" sz="1800" dirty="0"/>
              <a:t>A nucleophile is also called a Lewis base.</a:t>
            </a:r>
          </a:p>
        </p:txBody>
      </p:sp>
    </p:spTree>
    <p:extLst>
      <p:ext uri="{BB962C8B-B14F-4D97-AF65-F5344CB8AC3E}">
        <p14:creationId xmlns:p14="http://schemas.microsoft.com/office/powerpoint/2010/main" val="1339066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Electrophile</a:t>
            </a:r>
            <a:endParaRPr lang="en-US" dirty="0"/>
          </a:p>
        </p:txBody>
      </p:sp>
      <p:sp>
        <p:nvSpPr>
          <p:cNvPr id="3" name="Content Placeholder 2"/>
          <p:cNvSpPr>
            <a:spLocks noGrp="1"/>
          </p:cNvSpPr>
          <p:nvPr>
            <p:ph idx="1"/>
          </p:nvPr>
        </p:nvSpPr>
        <p:spPr/>
        <p:txBody>
          <a:bodyPr>
            <a:normAutofit/>
          </a:bodyPr>
          <a:lstStyle/>
          <a:p>
            <a:r>
              <a:rPr lang="en-US" sz="1800" dirty="0" smtClean="0"/>
              <a:t>the electrophilic atom is a carbon which is bonded to an electronegative atom, usually oxygen, nitrogen, sulfur, or a halogen. The concept of </a:t>
            </a:r>
            <a:r>
              <a:rPr lang="en-US" sz="1800" dirty="0" err="1" smtClean="0"/>
              <a:t>electrophilicity</a:t>
            </a:r>
            <a:r>
              <a:rPr lang="en-US" sz="1800" dirty="0" smtClean="0"/>
              <a:t> is relatively simple: an electron-poor atom </a:t>
            </a:r>
            <a:r>
              <a:rPr lang="en-US" sz="1800" dirty="0"/>
              <a:t>is an attractive target for something that is electron-rich, i.e. a nucleophile</a:t>
            </a:r>
            <a:r>
              <a:rPr lang="en-US" sz="1800" dirty="0" smtClean="0"/>
              <a:t>.</a:t>
            </a:r>
          </a:p>
          <a:p>
            <a:r>
              <a:rPr lang="en-US" sz="1800" dirty="0"/>
              <a:t>Positively charged or neutral species are called electrophiles that are deficient in electrons and can accept a pair of electrons. These are also called species that love electrons (</a:t>
            </a:r>
            <a:r>
              <a:rPr lang="en-US" sz="1800" dirty="0" err="1"/>
              <a:t>philic</a:t>
            </a:r>
            <a:r>
              <a:rPr lang="en-US" sz="1800" dirty="0" smtClean="0"/>
              <a:t>).</a:t>
            </a:r>
          </a:p>
          <a:p>
            <a:r>
              <a:rPr lang="en-US" sz="1800" dirty="0" smtClean="0"/>
              <a:t>They </a:t>
            </a:r>
            <a:r>
              <a:rPr lang="en-US" sz="1800" dirty="0"/>
              <a:t>are electron deficient and hence love to accept electrons (electrons loving).</a:t>
            </a:r>
          </a:p>
          <a:p>
            <a:r>
              <a:rPr lang="en-US" sz="1800" dirty="0"/>
              <a:t>They are positively charged or neutral</a:t>
            </a:r>
            <a:r>
              <a:rPr lang="en-US" sz="1800" dirty="0" smtClean="0"/>
              <a:t>.</a:t>
            </a:r>
            <a:endParaRPr lang="en-US" sz="1800" dirty="0"/>
          </a:p>
          <a:p>
            <a:r>
              <a:rPr lang="en-US" sz="1800" dirty="0"/>
              <a:t>They undergo electrophilic addition and electrophilic substitution reactions.</a:t>
            </a:r>
          </a:p>
          <a:p>
            <a:r>
              <a:rPr lang="en-US" sz="1800" dirty="0"/>
              <a:t>An electrophile is also called Lewis acid.</a:t>
            </a:r>
          </a:p>
        </p:txBody>
      </p:sp>
    </p:spTree>
    <p:extLst>
      <p:ext uri="{BB962C8B-B14F-4D97-AF65-F5344CB8AC3E}">
        <p14:creationId xmlns:p14="http://schemas.microsoft.com/office/powerpoint/2010/main" val="3879354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 reaction</a:t>
            </a:r>
            <a:endParaRPr lang="en-US" dirty="0"/>
          </a:p>
        </p:txBody>
      </p:sp>
      <p:sp>
        <p:nvSpPr>
          <p:cNvPr id="3" name="Content Placeholder 2"/>
          <p:cNvSpPr>
            <a:spLocks noGrp="1"/>
          </p:cNvSpPr>
          <p:nvPr>
            <p:ph idx="1"/>
          </p:nvPr>
        </p:nvSpPr>
        <p:spPr/>
        <p:txBody>
          <a:bodyPr>
            <a:normAutofit/>
          </a:bodyPr>
          <a:lstStyle/>
          <a:p>
            <a:r>
              <a:rPr lang="en-US" sz="1600" dirty="0">
                <a:latin typeface="Times New Roman" pitchFamily="18" charset="0"/>
                <a:cs typeface="Times New Roman" pitchFamily="18" charset="0"/>
              </a:rPr>
              <a:t> is a chemical reaction wherein two or more reactants come together to form a larger single product</a:t>
            </a:r>
            <a:r>
              <a:rPr lang="en-US" sz="1600" dirty="0" smtClean="0">
                <a:latin typeface="Times New Roman" pitchFamily="18" charset="0"/>
                <a:cs typeface="Times New Roman" pitchFamily="18" charset="0"/>
              </a:rPr>
              <a:t>.</a:t>
            </a:r>
          </a:p>
          <a:p>
            <a:r>
              <a:rPr lang="en-US" sz="1600" dirty="0">
                <a:latin typeface="Times New Roman" pitchFamily="18" charset="0"/>
                <a:cs typeface="Times New Roman" pitchFamily="18" charset="0"/>
              </a:rPr>
              <a:t>But only chemical compounds containing multiple bond character can undergo an addition reaction as a double or triple bond is usually broken to form the required single bonds. An addition reaction is essentially a reverse of a decomposition reaction wherein a decomposition reaction is a reaction where one compound decomposes into one or more elements or compounds. Looking at an example of an addition reaction, </a:t>
            </a:r>
            <a:r>
              <a:rPr lang="en-US" sz="1600" dirty="0" err="1">
                <a:latin typeface="Times New Roman" pitchFamily="18" charset="0"/>
                <a:cs typeface="Times New Roman" pitchFamily="18" charset="0"/>
              </a:rPr>
              <a:t>hydrochlorination</a:t>
            </a:r>
            <a:r>
              <a:rPr lang="en-US" sz="1600" dirty="0">
                <a:latin typeface="Times New Roman" pitchFamily="18" charset="0"/>
                <a:cs typeface="Times New Roman" pitchFamily="18" charset="0"/>
              </a:rPr>
              <a:t> of propane (an alkene), for which the equation is</a:t>
            </a:r>
          </a:p>
          <a:p>
            <a:endParaRPr lang="en-US"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CH3CH = CH2 + </a:t>
            </a:r>
            <a:r>
              <a:rPr lang="en-US" sz="1600" dirty="0" err="1">
                <a:latin typeface="Times New Roman" pitchFamily="18" charset="0"/>
                <a:cs typeface="Times New Roman" pitchFamily="18" charset="0"/>
              </a:rPr>
              <a:t>HCl</a:t>
            </a:r>
            <a:r>
              <a:rPr lang="en-US" sz="1600" dirty="0">
                <a:latin typeface="Times New Roman" pitchFamily="18" charset="0"/>
                <a:cs typeface="Times New Roman" pitchFamily="18" charset="0"/>
              </a:rPr>
              <a:t> → CH3C+HCH3 + </a:t>
            </a:r>
            <a:r>
              <a:rPr lang="en-US" sz="1600" dirty="0" err="1">
                <a:latin typeface="Times New Roman" pitchFamily="18" charset="0"/>
                <a:cs typeface="Times New Roman" pitchFamily="18" charset="0"/>
              </a:rPr>
              <a:t>Cl</a:t>
            </a:r>
            <a:r>
              <a:rPr lang="en-US" sz="1600" dirty="0">
                <a:latin typeface="Times New Roman" pitchFamily="18" charset="0"/>
                <a:cs typeface="Times New Roman" pitchFamily="18" charset="0"/>
              </a:rPr>
              <a:t>− → CH3CHClCH3</a:t>
            </a:r>
          </a:p>
          <a:p>
            <a:endParaRPr lang="en-US" sz="1600" dirty="0">
              <a:latin typeface="Times New Roman" pitchFamily="18" charset="0"/>
              <a:cs typeface="Times New Roman" pitchFamily="18" charset="0"/>
            </a:endParaRPr>
          </a:p>
          <a:p>
            <a:r>
              <a:rPr lang="en-US" sz="1600" dirty="0" smtClean="0">
                <a:latin typeface="Times New Roman" pitchFamily="18" charset="0"/>
                <a:cs typeface="Times New Roman" pitchFamily="18" charset="0"/>
              </a:rPr>
              <a:t>The most important types of addition reactions are :</a:t>
            </a:r>
          </a:p>
          <a:p>
            <a:r>
              <a:rPr lang="en-US" sz="1600" dirty="0" err="1" smtClean="0">
                <a:latin typeface="Times New Roman" pitchFamily="18" charset="0"/>
                <a:cs typeface="Times New Roman" pitchFamily="18" charset="0"/>
              </a:rPr>
              <a:t>Nucleophilic</a:t>
            </a:r>
            <a:r>
              <a:rPr lang="en-US" sz="1600" dirty="0" smtClean="0">
                <a:latin typeface="Times New Roman" pitchFamily="18" charset="0"/>
                <a:cs typeface="Times New Roman" pitchFamily="18" charset="0"/>
              </a:rPr>
              <a:t> addition reaction.</a:t>
            </a:r>
          </a:p>
          <a:p>
            <a:r>
              <a:rPr lang="en-US" sz="1600" dirty="0" smtClean="0">
                <a:latin typeface="Times New Roman" pitchFamily="18" charset="0"/>
                <a:cs typeface="Times New Roman" pitchFamily="18" charset="0"/>
              </a:rPr>
              <a:t>Electrophilic addition reaction</a:t>
            </a:r>
            <a:r>
              <a:rPr lang="en-US" sz="1200" dirty="0" smtClean="0"/>
              <a:t>.</a:t>
            </a:r>
            <a:endParaRPr lang="en-US" sz="1200" dirty="0"/>
          </a:p>
        </p:txBody>
      </p:sp>
    </p:spTree>
    <p:extLst>
      <p:ext uri="{BB962C8B-B14F-4D97-AF65-F5344CB8AC3E}">
        <p14:creationId xmlns:p14="http://schemas.microsoft.com/office/powerpoint/2010/main" val="3474078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Times New Roman" pitchFamily="18" charset="0"/>
                <a:cs typeface="Times New Roman" pitchFamily="18" charset="0"/>
              </a:rPr>
              <a:t>Nucleophilic</a:t>
            </a:r>
            <a:r>
              <a:rPr lang="en-US" dirty="0" smtClean="0">
                <a:latin typeface="Times New Roman" pitchFamily="18" charset="0"/>
                <a:cs typeface="Times New Roman" pitchFamily="18" charset="0"/>
              </a:rPr>
              <a:t> addition reaction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000" dirty="0">
                <a:latin typeface="Times New Roman" pitchFamily="18" charset="0"/>
                <a:cs typeface="Times New Roman" pitchFamily="18" charset="0"/>
              </a:rPr>
              <a:t>A </a:t>
            </a:r>
            <a:r>
              <a:rPr lang="en-US" sz="2000" dirty="0" err="1">
                <a:latin typeface="Times New Roman" pitchFamily="18" charset="0"/>
                <a:cs typeface="Times New Roman" pitchFamily="18" charset="0"/>
              </a:rPr>
              <a:t>nucleophilic</a:t>
            </a:r>
            <a:r>
              <a:rPr lang="en-US" sz="2000" dirty="0">
                <a:latin typeface="Times New Roman" pitchFamily="18" charset="0"/>
                <a:cs typeface="Times New Roman" pitchFamily="18" charset="0"/>
              </a:rPr>
              <a:t> addition reaction is a chemical addition reaction in which a nucleophile forms a sigma bond with an electron-deficient species. These reactions are considered very important in organic chemistry since they enable the conversion of carbonyl groups into a variety of functional groups. </a:t>
            </a:r>
            <a:endParaRPr lang="en-US" sz="20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1200" y="3628072"/>
            <a:ext cx="5391150" cy="1952625"/>
          </a:xfrm>
          <a:prstGeom prst="rect">
            <a:avLst/>
          </a:prstGeom>
        </p:spPr>
      </p:pic>
    </p:spTree>
    <p:extLst>
      <p:ext uri="{BB962C8B-B14F-4D97-AF65-F5344CB8AC3E}">
        <p14:creationId xmlns:p14="http://schemas.microsoft.com/office/powerpoint/2010/main" val="1583788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Electrophilic </a:t>
            </a:r>
            <a:r>
              <a:rPr lang="en-US" dirty="0">
                <a:latin typeface="Times New Roman" pitchFamily="18" charset="0"/>
                <a:cs typeface="Times New Roman" pitchFamily="18" charset="0"/>
              </a:rPr>
              <a:t>addition reaction </a:t>
            </a:r>
          </a:p>
        </p:txBody>
      </p:sp>
      <p:sp>
        <p:nvSpPr>
          <p:cNvPr id="3" name="Content Placeholder 2"/>
          <p:cNvSpPr>
            <a:spLocks noGrp="1"/>
          </p:cNvSpPr>
          <p:nvPr>
            <p:ph idx="1"/>
          </p:nvPr>
        </p:nvSpPr>
        <p:spPr/>
        <p:txBody>
          <a:bodyPr>
            <a:normAutofit/>
          </a:bodyPr>
          <a:lstStyle/>
          <a:p>
            <a:r>
              <a:rPr lang="en-US" sz="1800" dirty="0">
                <a:latin typeface="Times New Roman" pitchFamily="18" charset="0"/>
                <a:cs typeface="Times New Roman" pitchFamily="18" charset="0"/>
              </a:rPr>
              <a:t>An electrophilic addition reaction can be described as an addition reaction in which a reactant with multiple bonds as in a double or triple bond undergoes its π bond broken and two new σ bonds are formed</a:t>
            </a:r>
            <a:r>
              <a:rPr lang="en-US" sz="1800" dirty="0" smtClean="0">
                <a:latin typeface="Times New Roman" pitchFamily="18" charset="0"/>
                <a:cs typeface="Times New Roman" pitchFamily="18" charset="0"/>
              </a:rPr>
              <a:t>.</a:t>
            </a:r>
          </a:p>
          <a:p>
            <a:endParaRPr lang="en-US" sz="1800" dirty="0">
              <a:latin typeface="Times New Roman" pitchFamily="18" charset="0"/>
              <a:cs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7783" y="3200400"/>
            <a:ext cx="6668431" cy="2191056"/>
          </a:xfrm>
          <a:prstGeom prst="rect">
            <a:avLst/>
          </a:prstGeom>
        </p:spPr>
      </p:pic>
    </p:spTree>
    <p:extLst>
      <p:ext uri="{BB962C8B-B14F-4D97-AF65-F5344CB8AC3E}">
        <p14:creationId xmlns:p14="http://schemas.microsoft.com/office/powerpoint/2010/main" val="691662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Elimination reaction </a:t>
            </a:r>
          </a:p>
        </p:txBody>
      </p:sp>
      <p:sp>
        <p:nvSpPr>
          <p:cNvPr id="3" name="Content Placeholder 2"/>
          <p:cNvSpPr>
            <a:spLocks noGrp="1"/>
          </p:cNvSpPr>
          <p:nvPr>
            <p:ph idx="1"/>
          </p:nvPr>
        </p:nvSpPr>
        <p:spPr/>
        <p:txBody>
          <a:bodyPr>
            <a:normAutofit/>
          </a:bodyPr>
          <a:lstStyle/>
          <a:p>
            <a:r>
              <a:rPr lang="en-US" sz="1800" dirty="0">
                <a:latin typeface="Times New Roman" pitchFamily="18" charset="0"/>
                <a:cs typeface="Times New Roman" pitchFamily="18" charset="0"/>
              </a:rPr>
              <a:t>Elimination reaction is a type of reaction that is mainly used to transform saturated compounds (organic compounds which contain single carbon-carbon bonds) to unsaturated compounds (compounds which feature double or triple carbon-carbon bonds</a:t>
            </a:r>
            <a:r>
              <a:rPr lang="en-US" sz="1800" dirty="0" smtClean="0">
                <a:latin typeface="Times New Roman" pitchFamily="18" charset="0"/>
                <a:cs typeface="Times New Roman" pitchFamily="18" charset="0"/>
              </a:rPr>
              <a:t>).</a:t>
            </a:r>
          </a:p>
          <a:p>
            <a:r>
              <a:rPr lang="en-US" sz="1800" dirty="0">
                <a:latin typeface="Times New Roman" pitchFamily="18" charset="0"/>
                <a:cs typeface="Times New Roman" pitchFamily="18" charset="0"/>
              </a:rPr>
              <a:t>An elimination reaction is a type of chemical reaction where several atoms either in pairs or groups are removed from a molecule. The removal usually takes place due to the action of acids and bases or the action of metals</a:t>
            </a:r>
            <a:r>
              <a:rPr lang="en-US" sz="1800" dirty="0" smtClean="0">
                <a:latin typeface="Times New Roman" pitchFamily="18" charset="0"/>
                <a:cs typeface="Times New Roman" pitchFamily="18" charset="0"/>
              </a:rPr>
              <a:t>.</a:t>
            </a:r>
          </a:p>
          <a:p>
            <a:endParaRPr lang="en-US" sz="1800" dirty="0">
              <a:latin typeface="Times New Roman" pitchFamily="18" charset="0"/>
              <a:cs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67890" y="4114800"/>
            <a:ext cx="4762500" cy="1771650"/>
          </a:xfrm>
          <a:prstGeom prst="rect">
            <a:avLst/>
          </a:prstGeom>
        </p:spPr>
      </p:pic>
    </p:spTree>
    <p:extLst>
      <p:ext uri="{BB962C8B-B14F-4D97-AF65-F5344CB8AC3E}">
        <p14:creationId xmlns:p14="http://schemas.microsoft.com/office/powerpoint/2010/main" val="3591465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1505</Words>
  <Application>Microsoft Office PowerPoint</Application>
  <PresentationFormat>On-screen Show (4:3)</PresentationFormat>
  <Paragraphs>76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Types of groups and reactions</vt:lpstr>
      <vt:lpstr>Electron donating group </vt:lpstr>
      <vt:lpstr>Electron withdrawing group </vt:lpstr>
      <vt:lpstr> nucleophile</vt:lpstr>
      <vt:lpstr>Electrophile</vt:lpstr>
      <vt:lpstr>Addition reaction</vt:lpstr>
      <vt:lpstr>Nucleophilic addition reaction</vt:lpstr>
      <vt:lpstr>Electrophilic addition reaction </vt:lpstr>
      <vt:lpstr>Elimination reaction </vt:lpstr>
      <vt:lpstr>Substitution reaction </vt:lpstr>
      <vt:lpstr>Alkylation reaction</vt:lpstr>
      <vt:lpstr>Acylation reaction</vt:lpstr>
      <vt:lpstr>Esterfication </vt:lpstr>
      <vt:lpstr>Steric hindrance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groups and reactions</dc:title>
  <dc:creator>Hussien</dc:creator>
  <cp:lastModifiedBy>Maher</cp:lastModifiedBy>
  <cp:revision>21</cp:revision>
  <dcterms:created xsi:type="dcterms:W3CDTF">2006-08-16T00:00:00Z</dcterms:created>
  <dcterms:modified xsi:type="dcterms:W3CDTF">2023-09-23T08:14:09Z</dcterms:modified>
</cp:coreProperties>
</file>