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94" r:id="rId7"/>
    <p:sldId id="295" r:id="rId8"/>
    <p:sldId id="263" r:id="rId9"/>
    <p:sldId id="264" r:id="rId10"/>
    <p:sldId id="296" r:id="rId11"/>
    <p:sldId id="297" r:id="rId12"/>
    <p:sldId id="298" r:id="rId13"/>
    <p:sldId id="299" r:id="rId14"/>
    <p:sldId id="300" r:id="rId15"/>
    <p:sldId id="301" r:id="rId16"/>
    <p:sldId id="302" r:id="rId17"/>
    <p:sldId id="272" r:id="rId18"/>
    <p:sldId id="303" r:id="rId19"/>
    <p:sldId id="30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4" autoAdjust="0"/>
    <p:restoredTop sz="94660"/>
  </p:normalViewPr>
  <p:slideViewPr>
    <p:cSldViewPr>
      <p:cViewPr varScale="1">
        <p:scale>
          <a:sx n="74" d="100"/>
          <a:sy n="74" d="100"/>
        </p:scale>
        <p:origin x="124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8C33B0-A48B-4E04-A038-BAF52895E8A3}"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495D7-7A61-4683-AEA2-A504E529B64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8C33B0-A48B-4E04-A038-BAF52895E8A3}"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495D7-7A61-4683-AEA2-A504E529B6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8C33B0-A48B-4E04-A038-BAF52895E8A3}"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495D7-7A61-4683-AEA2-A504E529B64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8C33B0-A48B-4E04-A038-BAF52895E8A3}"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495D7-7A61-4683-AEA2-A504E529B64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8C33B0-A48B-4E04-A038-BAF52895E8A3}"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495D7-7A61-4683-AEA2-A504E529B64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8C33B0-A48B-4E04-A038-BAF52895E8A3}"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495D7-7A61-4683-AEA2-A504E529B64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8C33B0-A48B-4E04-A038-BAF52895E8A3}" type="datetimeFigureOut">
              <a:rPr lang="en-US" smtClean="0"/>
              <a:t>10/22/2022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495D7-7A61-4683-AEA2-A504E529B64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8C33B0-A48B-4E04-A038-BAF52895E8A3}" type="datetimeFigureOut">
              <a:rPr lang="en-US" smtClean="0"/>
              <a:t>10/22/2022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495D7-7A61-4683-AEA2-A504E529B64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8C33B0-A48B-4E04-A038-BAF52895E8A3}" type="datetimeFigureOut">
              <a:rPr lang="en-US" smtClean="0"/>
              <a:t>10/22/2022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495D7-7A61-4683-AEA2-A504E529B6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8C33B0-A48B-4E04-A038-BAF52895E8A3}"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495D7-7A61-4683-AEA2-A504E529B64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8C33B0-A48B-4E04-A038-BAF52895E8A3}"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495D7-7A61-4683-AEA2-A504E529B64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19400" y="685800"/>
            <a:ext cx="5943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2362200"/>
            <a:ext cx="8229600" cy="3763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8C33B0-A48B-4E04-A038-BAF52895E8A3}" type="datetimeFigureOut">
              <a:rPr lang="en-US" smtClean="0"/>
              <a:t>10/22/2022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495D7-7A61-4683-AEA2-A504E529B64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bg2">
              <a:lumMod val="2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lumMod val="2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lumMod val="2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 Id="rId4" Type="http://schemas.openxmlformats.org/officeDocument/2006/relationships/image" Target="../media/image34.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7513" y="620688"/>
            <a:ext cx="3628879" cy="707886"/>
          </a:xfrm>
          <a:prstGeom prst="rect">
            <a:avLst/>
          </a:prstGeom>
          <a:noFill/>
        </p:spPr>
        <p:txBody>
          <a:bodyPr wrap="none" rtlCol="0">
            <a:spAutoFit/>
          </a:bodyPr>
          <a:lstStyle/>
          <a:p>
            <a:r>
              <a:rPr lang="en-US" sz="4000" b="1" dirty="0">
                <a:solidFill>
                  <a:srgbClr val="E6AF00"/>
                </a:solidFill>
                <a:effectLst>
                  <a:outerShdw blurRad="38100" dist="38100" dir="2700000" algn="tl">
                    <a:srgbClr val="000000">
                      <a:alpha val="43137"/>
                    </a:srgbClr>
                  </a:outerShdw>
                </a:effectLst>
              </a:rPr>
              <a:t>Carboxylic Acids</a:t>
            </a:r>
          </a:p>
        </p:txBody>
      </p:sp>
      <p:sp>
        <p:nvSpPr>
          <p:cNvPr id="5" name="TextBox 4"/>
          <p:cNvSpPr txBox="1"/>
          <p:nvPr/>
        </p:nvSpPr>
        <p:spPr>
          <a:xfrm>
            <a:off x="135007" y="1412776"/>
            <a:ext cx="2563715" cy="338554"/>
          </a:xfrm>
          <a:prstGeom prst="rect">
            <a:avLst/>
          </a:prstGeom>
          <a:noFill/>
        </p:spPr>
        <p:txBody>
          <a:bodyPr wrap="none" rtlCol="0">
            <a:spAutoFit/>
          </a:bodyPr>
          <a:lstStyle/>
          <a:p>
            <a:r>
              <a:rPr lang="en-MY" sz="1600" b="1" dirty="0" err="1">
                <a:solidFill>
                  <a:schemeClr val="accent6">
                    <a:lumMod val="40000"/>
                    <a:lumOff val="60000"/>
                  </a:schemeClr>
                </a:solidFill>
                <a:latin typeface="Arial Black" panose="020B0A04020102020204" pitchFamily="34" charset="0"/>
              </a:rPr>
              <a:t>Dr.</a:t>
            </a:r>
            <a:r>
              <a:rPr lang="en-MY" sz="1600" b="1" dirty="0">
                <a:solidFill>
                  <a:schemeClr val="accent6">
                    <a:lumMod val="40000"/>
                    <a:lumOff val="60000"/>
                  </a:schemeClr>
                </a:solidFill>
                <a:latin typeface="Arial Black" panose="020B0A04020102020204" pitchFamily="34" charset="0"/>
              </a:rPr>
              <a:t>  </a:t>
            </a:r>
            <a:r>
              <a:rPr lang="en-US" sz="1600" b="1" dirty="0" err="1" smtClean="0">
                <a:solidFill>
                  <a:schemeClr val="accent6">
                    <a:lumMod val="40000"/>
                    <a:lumOff val="60000"/>
                  </a:schemeClr>
                </a:solidFill>
                <a:latin typeface="Arial Black" panose="020B0A04020102020204" pitchFamily="34" charset="0"/>
              </a:rPr>
              <a:t>Zinah</a:t>
            </a:r>
            <a:r>
              <a:rPr lang="en-US" sz="1600" b="1" dirty="0" smtClean="0">
                <a:solidFill>
                  <a:schemeClr val="accent6">
                    <a:lumMod val="40000"/>
                    <a:lumOff val="60000"/>
                  </a:schemeClr>
                </a:solidFill>
                <a:latin typeface="Arial Black" panose="020B0A04020102020204" pitchFamily="34" charset="0"/>
              </a:rPr>
              <a:t> Hussein </a:t>
            </a:r>
            <a:r>
              <a:rPr lang="en-US" sz="1600" b="1" dirty="0" err="1" smtClean="0">
                <a:solidFill>
                  <a:schemeClr val="accent6">
                    <a:lumMod val="40000"/>
                    <a:lumOff val="60000"/>
                  </a:schemeClr>
                </a:solidFill>
                <a:latin typeface="Arial Black" panose="020B0A04020102020204" pitchFamily="34" charset="0"/>
              </a:rPr>
              <a:t>ali</a:t>
            </a:r>
            <a:endParaRPr lang="en-US" sz="1600" b="1" dirty="0">
              <a:solidFill>
                <a:schemeClr val="accent6">
                  <a:lumMod val="40000"/>
                  <a:lumOff val="60000"/>
                </a:schemeClr>
              </a:solidFill>
              <a:latin typeface="Arial Black" panose="020B0A040201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 xmlns:a16="http://schemas.microsoft.com/office/drawing/2014/main" id="{FE95281B-7D5F-4DD9-87A3-7438627A8C89}"/>
              </a:ext>
            </a:extLst>
          </p:cNvPr>
          <p:cNvSpPr txBox="1">
            <a:spLocks/>
          </p:cNvSpPr>
          <p:nvPr/>
        </p:nvSpPr>
        <p:spPr>
          <a:xfrm>
            <a:off x="467544" y="1988840"/>
            <a:ext cx="8229600" cy="3168352"/>
          </a:xfrm>
          <a:prstGeom prst="rect">
            <a:avLst/>
          </a:prstGeom>
        </p:spPr>
        <p:txBody>
          <a:bodyPr>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lumMod val="2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lumMod val="2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The most obvious property of carboxylic acids is implied by their name: carboxylic acids are </a:t>
            </a:r>
            <a:r>
              <a:rPr lang="en-US" i="1" dirty="0" smtClean="0"/>
              <a:t>acidic. </a:t>
            </a:r>
            <a:r>
              <a:rPr lang="en-US" dirty="0" smtClean="0"/>
              <a:t>They therefore react with bases such as </a:t>
            </a:r>
            <a:r>
              <a:rPr lang="en-US" dirty="0" err="1" smtClean="0"/>
              <a:t>NaOH</a:t>
            </a:r>
            <a:r>
              <a:rPr lang="en-US" dirty="0" smtClean="0"/>
              <a:t> and NaHCO3 to give metal carboxylate salts, </a:t>
            </a:r>
            <a:r>
              <a:rPr lang="en-US" b="1" dirty="0" smtClean="0"/>
              <a:t>RCO-M+</a:t>
            </a:r>
            <a:r>
              <a:rPr lang="en-US" dirty="0" smtClean="0"/>
              <a:t>. Carboxylic acids with more than six carbons are only slightly soluble in water,</a:t>
            </a:r>
            <a:endParaRPr lang="en-MY" dirty="0" smtClean="0"/>
          </a:p>
          <a:p>
            <a:r>
              <a:rPr lang="en-US" dirty="0" smtClean="0"/>
              <a:t>but the alkali metal salts of carboxylic acids are often highly water-soluble. In fact, it’s often possible to purify an acid by extracting its salt into aqueous base, then </a:t>
            </a:r>
            <a:r>
              <a:rPr lang="en-US" dirty="0" err="1" smtClean="0"/>
              <a:t>reacidifying</a:t>
            </a:r>
            <a:r>
              <a:rPr lang="en-US" dirty="0" smtClean="0"/>
              <a:t> and extracting the pure acid back into an organic solvent.</a:t>
            </a:r>
            <a:endParaRPr lang="en-MY" dirty="0" smtClean="0"/>
          </a:p>
          <a:p>
            <a:endParaRPr lang="en-MY" dirty="0"/>
          </a:p>
        </p:txBody>
      </p:sp>
      <p:pic>
        <p:nvPicPr>
          <p:cNvPr id="3" name="image9.png">
            <a:extLst>
              <a:ext uri="{FF2B5EF4-FFF2-40B4-BE49-F238E27FC236}">
                <a16:creationId xmlns="" xmlns:a16="http://schemas.microsoft.com/office/drawing/2014/main" id="{C1DC444C-4D3B-438E-B2B9-716BBBAAD263}"/>
              </a:ext>
            </a:extLst>
          </p:cNvPr>
          <p:cNvPicPr/>
          <p:nvPr/>
        </p:nvPicPr>
        <p:blipFill>
          <a:blip r:embed="rId2" cstate="print"/>
          <a:stretch>
            <a:fillRect/>
          </a:stretch>
        </p:blipFill>
        <p:spPr>
          <a:xfrm>
            <a:off x="467544" y="5013177"/>
            <a:ext cx="8229600" cy="1584062"/>
          </a:xfrm>
          <a:prstGeom prst="rect">
            <a:avLst/>
          </a:prstGeom>
        </p:spPr>
      </p:pic>
    </p:spTree>
    <p:extLst>
      <p:ext uri="{BB962C8B-B14F-4D97-AF65-F5344CB8AC3E}">
        <p14:creationId xmlns:p14="http://schemas.microsoft.com/office/powerpoint/2010/main" val="3653478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 xmlns:a16="http://schemas.microsoft.com/office/drawing/2014/main" id="{F55EE09C-6273-42E1-8044-DEA666825BCD}"/>
              </a:ext>
            </a:extLst>
          </p:cNvPr>
          <p:cNvSpPr txBox="1">
            <a:spLocks/>
          </p:cNvSpPr>
          <p:nvPr/>
        </p:nvSpPr>
        <p:spPr>
          <a:xfrm>
            <a:off x="395536" y="2132856"/>
            <a:ext cx="8229600" cy="279499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lumMod val="2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lumMod val="2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Carboxylic acids dissociate slightly in dilute aqueous solution to give H</a:t>
            </a:r>
            <a:r>
              <a:rPr lang="en-US" baseline="-25000" dirty="0" smtClean="0"/>
              <a:t>3</a:t>
            </a:r>
            <a:r>
              <a:rPr lang="en-US" dirty="0" smtClean="0"/>
              <a:t>O</a:t>
            </a:r>
            <a:r>
              <a:rPr lang="en-US" baseline="30000" dirty="0" smtClean="0"/>
              <a:t>+</a:t>
            </a:r>
            <a:r>
              <a:rPr lang="en-US" dirty="0" smtClean="0"/>
              <a:t> and the corresponding carboxylate anions, </a:t>
            </a:r>
            <a:r>
              <a:rPr lang="en-US" b="1" dirty="0" smtClean="0"/>
              <a:t>RCO</a:t>
            </a:r>
            <a:r>
              <a:rPr lang="en-US" b="1" baseline="-25000" dirty="0" smtClean="0"/>
              <a:t>2</a:t>
            </a:r>
            <a:r>
              <a:rPr lang="en-US" b="1" baseline="30000" dirty="0" smtClean="0"/>
              <a:t>-</a:t>
            </a:r>
            <a:r>
              <a:rPr lang="en-US" dirty="0" smtClean="0"/>
              <a:t>. The extent of dissociation is given by an acidity constant, </a:t>
            </a:r>
            <a:r>
              <a:rPr lang="en-US" b="1" i="1" dirty="0" err="1" smtClean="0"/>
              <a:t>K</a:t>
            </a:r>
            <a:r>
              <a:rPr lang="en-US" b="1" dirty="0" err="1" smtClean="0"/>
              <a:t>a</a:t>
            </a:r>
            <a:r>
              <a:rPr lang="en-US" dirty="0" smtClean="0"/>
              <a:t>.</a:t>
            </a:r>
            <a:endParaRPr lang="en-MY" dirty="0" smtClean="0"/>
          </a:p>
          <a:p>
            <a:endParaRPr lang="en-MY" dirty="0"/>
          </a:p>
        </p:txBody>
      </p:sp>
      <p:pic>
        <p:nvPicPr>
          <p:cNvPr id="3" name="image10.png">
            <a:extLst>
              <a:ext uri="{FF2B5EF4-FFF2-40B4-BE49-F238E27FC236}">
                <a16:creationId xmlns="" xmlns:a16="http://schemas.microsoft.com/office/drawing/2014/main" id="{084C43F7-2594-4B02-9674-AB05341F6FC6}"/>
              </a:ext>
            </a:extLst>
          </p:cNvPr>
          <p:cNvPicPr/>
          <p:nvPr/>
        </p:nvPicPr>
        <p:blipFill>
          <a:blip r:embed="rId2" cstate="print"/>
          <a:stretch>
            <a:fillRect/>
          </a:stretch>
        </p:blipFill>
        <p:spPr>
          <a:xfrm>
            <a:off x="251520" y="4653136"/>
            <a:ext cx="8640960" cy="2088232"/>
          </a:xfrm>
          <a:prstGeom prst="rect">
            <a:avLst/>
          </a:prstGeom>
        </p:spPr>
      </p:pic>
    </p:spTree>
    <p:extLst>
      <p:ext uri="{BB962C8B-B14F-4D97-AF65-F5344CB8AC3E}">
        <p14:creationId xmlns:p14="http://schemas.microsoft.com/office/powerpoint/2010/main" val="10871145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 xmlns:a16="http://schemas.microsoft.com/office/drawing/2014/main" id="{ACE37AF6-39B8-4A5C-BC37-C5BF6B722D4F}"/>
              </a:ext>
            </a:extLst>
          </p:cNvPr>
          <p:cNvSpPr txBox="1">
            <a:spLocks/>
          </p:cNvSpPr>
          <p:nvPr/>
        </p:nvSpPr>
        <p:spPr>
          <a:xfrm>
            <a:off x="179512" y="2204864"/>
            <a:ext cx="8784976" cy="4307160"/>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lumMod val="2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lumMod val="2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mtClean="0"/>
              <a:t>A list of </a:t>
            </a:r>
            <a:r>
              <a:rPr lang="en-US" i="1" smtClean="0"/>
              <a:t>K</a:t>
            </a:r>
            <a:r>
              <a:rPr lang="en-US" smtClean="0"/>
              <a:t>a values for various carboxylic acids is given in </a:t>
            </a:r>
            <a:r>
              <a:rPr lang="en-US" b="1" smtClean="0"/>
              <a:t>Table 20-3</a:t>
            </a:r>
            <a:r>
              <a:rPr lang="en-US" smtClean="0"/>
              <a:t>. For most, </a:t>
            </a:r>
            <a:r>
              <a:rPr lang="en-US" i="1" smtClean="0"/>
              <a:t>K</a:t>
            </a:r>
            <a:r>
              <a:rPr lang="en-US" smtClean="0"/>
              <a:t>a is approximately 10-4 to 10-5. Acetic acid, for instance, has </a:t>
            </a:r>
            <a:r>
              <a:rPr lang="en-US" i="1" smtClean="0"/>
              <a:t>K</a:t>
            </a:r>
            <a:r>
              <a:rPr lang="en-US" smtClean="0"/>
              <a:t>a=1.75x10-5 at 25 °C, which corresponds to a p</a:t>
            </a:r>
            <a:r>
              <a:rPr lang="en-US" i="1" smtClean="0"/>
              <a:t>K</a:t>
            </a:r>
            <a:r>
              <a:rPr lang="en-US" smtClean="0"/>
              <a:t>a of 4.76. In practical terms, a </a:t>
            </a:r>
            <a:r>
              <a:rPr lang="en-US" i="1" smtClean="0"/>
              <a:t>K</a:t>
            </a:r>
            <a:r>
              <a:rPr lang="en-US" smtClean="0"/>
              <a:t>a value near 10-5 means that only about 0.1% of the molecules in a 0.1 M solution are dissociated, as opposed to the 100% dissociation found with strong mineral acids like HCl.</a:t>
            </a:r>
            <a:endParaRPr lang="en-MY" smtClean="0"/>
          </a:p>
          <a:p>
            <a:endParaRPr lang="en-MY" dirty="0"/>
          </a:p>
        </p:txBody>
      </p:sp>
    </p:spTree>
    <p:extLst>
      <p:ext uri="{BB962C8B-B14F-4D97-AF65-F5344CB8AC3E}">
        <p14:creationId xmlns:p14="http://schemas.microsoft.com/office/powerpoint/2010/main" val="12826212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11.jpeg">
            <a:extLst>
              <a:ext uri="{FF2B5EF4-FFF2-40B4-BE49-F238E27FC236}">
                <a16:creationId xmlns="" xmlns:a16="http://schemas.microsoft.com/office/drawing/2014/main" id="{00742072-D8A0-4FF0-BC57-DA75B8AA1A78}"/>
              </a:ext>
            </a:extLst>
          </p:cNvPr>
          <p:cNvPicPr>
            <a:picLocks/>
          </p:cNvPicPr>
          <p:nvPr/>
        </p:nvPicPr>
        <p:blipFill>
          <a:blip r:embed="rId2" cstate="print"/>
          <a:stretch>
            <a:fillRect/>
          </a:stretch>
        </p:blipFill>
        <p:spPr>
          <a:xfrm>
            <a:off x="107504" y="2204864"/>
            <a:ext cx="8928992" cy="4464495"/>
          </a:xfrm>
          <a:prstGeom prst="rect">
            <a:avLst/>
          </a:prstGeom>
        </p:spPr>
      </p:pic>
    </p:spTree>
    <p:extLst>
      <p:ext uri="{BB962C8B-B14F-4D97-AF65-F5344CB8AC3E}">
        <p14:creationId xmlns:p14="http://schemas.microsoft.com/office/powerpoint/2010/main" val="11284638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 xmlns:a16="http://schemas.microsoft.com/office/drawing/2014/main" id="{9356530C-B26B-4EB1-8AFD-100C4A5BC28E}"/>
              </a:ext>
            </a:extLst>
          </p:cNvPr>
          <p:cNvSpPr txBox="1">
            <a:spLocks/>
          </p:cNvSpPr>
          <p:nvPr/>
        </p:nvSpPr>
        <p:spPr>
          <a:xfrm>
            <a:off x="467544" y="2132856"/>
            <a:ext cx="8229600" cy="322704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lumMod val="2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lumMod val="2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mtClean="0"/>
              <a:t>Although much weaker than mineral acids, carboxylic acids are nevertheless much stronger acids than alcohols and phenols. The </a:t>
            </a:r>
            <a:r>
              <a:rPr lang="en-US" i="1" smtClean="0"/>
              <a:t>K</a:t>
            </a:r>
            <a:r>
              <a:rPr lang="en-US" smtClean="0"/>
              <a:t>a of ethanol, for example, is approximately 10</a:t>
            </a:r>
            <a:r>
              <a:rPr lang="en-US" sz="2000" cap="small" spc="-150" baseline="100000" smtClean="0"/>
              <a:t>-16</a:t>
            </a:r>
            <a:r>
              <a:rPr lang="en-US" smtClean="0"/>
              <a:t>, making it a weaker acid than acetic acid by a factor of 10</a:t>
            </a:r>
            <a:r>
              <a:rPr lang="en-US" sz="1400" baseline="100000" smtClean="0">
                <a:solidFill>
                  <a:schemeClr val="tx1"/>
                </a:solidFill>
              </a:rPr>
              <a:t>11</a:t>
            </a:r>
            <a:r>
              <a:rPr lang="en-US" smtClean="0"/>
              <a:t>.</a:t>
            </a:r>
            <a:endParaRPr lang="en-MY" smtClean="0"/>
          </a:p>
          <a:p>
            <a:endParaRPr lang="en-MY" dirty="0"/>
          </a:p>
        </p:txBody>
      </p:sp>
      <p:pic>
        <p:nvPicPr>
          <p:cNvPr id="3" name="image12.png">
            <a:extLst>
              <a:ext uri="{FF2B5EF4-FFF2-40B4-BE49-F238E27FC236}">
                <a16:creationId xmlns="" xmlns:a16="http://schemas.microsoft.com/office/drawing/2014/main" id="{6303C2C0-BA07-4171-B890-BBA5E7DEFFE5}"/>
              </a:ext>
            </a:extLst>
          </p:cNvPr>
          <p:cNvPicPr/>
          <p:nvPr/>
        </p:nvPicPr>
        <p:blipFill>
          <a:blip r:embed="rId2" cstate="print"/>
          <a:stretch>
            <a:fillRect/>
          </a:stretch>
        </p:blipFill>
        <p:spPr>
          <a:xfrm>
            <a:off x="611560" y="5085184"/>
            <a:ext cx="8208912" cy="1656184"/>
          </a:xfrm>
          <a:prstGeom prst="rect">
            <a:avLst/>
          </a:prstGeom>
        </p:spPr>
      </p:pic>
    </p:spTree>
    <p:extLst>
      <p:ext uri="{BB962C8B-B14F-4D97-AF65-F5344CB8AC3E}">
        <p14:creationId xmlns:p14="http://schemas.microsoft.com/office/powerpoint/2010/main" val="16508971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 xmlns:a16="http://schemas.microsoft.com/office/drawing/2014/main" id="{F8469A9D-D9AE-4BAB-BFE9-41E19635731E}"/>
              </a:ext>
            </a:extLst>
          </p:cNvPr>
          <p:cNvSpPr txBox="1">
            <a:spLocks/>
          </p:cNvSpPr>
          <p:nvPr/>
        </p:nvSpPr>
        <p:spPr>
          <a:xfrm>
            <a:off x="251520" y="2362200"/>
            <a:ext cx="8712968" cy="4235152"/>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lumMod val="2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lumMod val="2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mtClean="0"/>
              <a:t>Why are carboxylic acids so much more acidic than alcohols, even though both contain </a:t>
            </a:r>
            <a:r>
              <a:rPr lang="en-US" b="1" smtClean="0"/>
              <a:t>-OH </a:t>
            </a:r>
            <a:r>
              <a:rPr lang="en-US" smtClean="0"/>
              <a:t>groups? An alcohol dissociates to give an alkoxide ion, in which the negative charge is localized on a single electronegative atom. A carboxylic acid, however, gives a carboxylate ion, in which the negative charge is delocalized over two equivalent oxygen atoms </a:t>
            </a:r>
            <a:r>
              <a:rPr lang="en-US" b="1" smtClean="0"/>
              <a:t>(Figure 20-1)</a:t>
            </a:r>
            <a:r>
              <a:rPr lang="en-US" smtClean="0"/>
              <a:t>. In resonance terms, a carboxylate ion is a stabilized resonance hybrid of two equivalent structures. Since a carboxylate ion is more stable than an alkoxide ion, it is lower in energy and more favored in the dissociation equilibrium.</a:t>
            </a:r>
            <a:endParaRPr lang="en-MY" smtClean="0"/>
          </a:p>
          <a:p>
            <a:endParaRPr lang="en-MY" dirty="0"/>
          </a:p>
        </p:txBody>
      </p:sp>
    </p:spTree>
    <p:extLst>
      <p:ext uri="{BB962C8B-B14F-4D97-AF65-F5344CB8AC3E}">
        <p14:creationId xmlns:p14="http://schemas.microsoft.com/office/powerpoint/2010/main" val="17044438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13.jpeg">
            <a:extLst>
              <a:ext uri="{FF2B5EF4-FFF2-40B4-BE49-F238E27FC236}">
                <a16:creationId xmlns="" xmlns:a16="http://schemas.microsoft.com/office/drawing/2014/main" id="{8DFD74F9-9F6E-4E14-B419-88DD1E5E003B}"/>
              </a:ext>
            </a:extLst>
          </p:cNvPr>
          <p:cNvPicPr>
            <a:picLocks/>
          </p:cNvPicPr>
          <p:nvPr/>
        </p:nvPicPr>
        <p:blipFill>
          <a:blip r:embed="rId2" cstate="print"/>
          <a:stretch>
            <a:fillRect/>
          </a:stretch>
        </p:blipFill>
        <p:spPr>
          <a:xfrm>
            <a:off x="251520" y="1988840"/>
            <a:ext cx="8640960" cy="3536404"/>
          </a:xfrm>
          <a:prstGeom prst="rect">
            <a:avLst/>
          </a:prstGeom>
        </p:spPr>
      </p:pic>
      <p:sp>
        <p:nvSpPr>
          <p:cNvPr id="3" name="Rectangle 2">
            <a:extLst>
              <a:ext uri="{FF2B5EF4-FFF2-40B4-BE49-F238E27FC236}">
                <a16:creationId xmlns="" xmlns:a16="http://schemas.microsoft.com/office/drawing/2014/main" id="{ECA3A329-455A-44DC-A373-ABB22FFA5567}"/>
              </a:ext>
            </a:extLst>
          </p:cNvPr>
          <p:cNvSpPr/>
          <p:nvPr/>
        </p:nvSpPr>
        <p:spPr>
          <a:xfrm>
            <a:off x="251520" y="5733256"/>
            <a:ext cx="8640960" cy="1409040"/>
          </a:xfrm>
          <a:prstGeom prst="rect">
            <a:avLst/>
          </a:prstGeom>
        </p:spPr>
        <p:txBody>
          <a:bodyPr wrap="square">
            <a:spAutoFit/>
          </a:bodyPr>
          <a:lstStyle/>
          <a:p>
            <a:pPr marL="63500" marR="76835" algn="just">
              <a:lnSpc>
                <a:spcPct val="114000"/>
              </a:lnSpc>
              <a:spcAft>
                <a:spcPts val="0"/>
              </a:spcAft>
            </a:pPr>
            <a:r>
              <a:rPr lang="en-US" b="1" spc="-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Figure</a:t>
            </a:r>
            <a:r>
              <a:rPr lang="en-US" b="1" spc="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 </a:t>
            </a:r>
            <a:r>
              <a:rPr lang="en-US" b="1" spc="-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20-1</a:t>
            </a:r>
            <a:r>
              <a:rPr lang="en-US" b="1" spc="10"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alkoxide ion </a:t>
            </a:r>
            <a:r>
              <a:rPr lang="en-US" spc="-5" dirty="0">
                <a:latin typeface="Times New Roman" panose="02020603050405020304" pitchFamily="18" charset="0"/>
                <a:ea typeface="Times New Roman" panose="02020603050405020304" pitchFamily="18" charset="0"/>
                <a:cs typeface="Arial" panose="020B0604020202020204" pitchFamily="34" charset="0"/>
              </a:rPr>
              <a:t>has</a:t>
            </a:r>
            <a:r>
              <a:rPr lang="en-US" dirty="0">
                <a:latin typeface="Times New Roman" panose="02020603050405020304" pitchFamily="18" charset="0"/>
                <a:ea typeface="Times New Roman" panose="02020603050405020304" pitchFamily="18" charset="0"/>
                <a:cs typeface="Arial" panose="020B0604020202020204" pitchFamily="34" charset="0"/>
              </a:rPr>
              <a:t> its </a:t>
            </a:r>
            <a:r>
              <a:rPr lang="en-US" spc="-5" dirty="0">
                <a:latin typeface="Times New Roman" panose="02020603050405020304" pitchFamily="18" charset="0"/>
                <a:ea typeface="Times New Roman" panose="02020603050405020304" pitchFamily="18" charset="0"/>
                <a:cs typeface="Arial" panose="020B0604020202020204" pitchFamily="34" charset="0"/>
              </a:rPr>
              <a:t>charge</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localized</a:t>
            </a:r>
            <a:r>
              <a:rPr lang="en-US" dirty="0">
                <a:latin typeface="Times New Roman" panose="02020603050405020304" pitchFamily="18" charset="0"/>
                <a:ea typeface="Times New Roman" panose="02020603050405020304" pitchFamily="18" charset="0"/>
                <a:cs typeface="Arial" panose="020B0604020202020204" pitchFamily="34" charset="0"/>
              </a:rPr>
              <a:t> on one</a:t>
            </a:r>
            <a:r>
              <a:rPr lang="en-US" spc="-5" dirty="0">
                <a:latin typeface="Times New Roman" panose="02020603050405020304" pitchFamily="18" charset="0"/>
                <a:ea typeface="Times New Roman" panose="02020603050405020304" pitchFamily="18" charset="0"/>
                <a:cs typeface="Arial" panose="020B0604020202020204" pitchFamily="34" charset="0"/>
              </a:rPr>
              <a:t> oxygen</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atom</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and is less </a:t>
            </a:r>
            <a:r>
              <a:rPr lang="en-US" spc="-5" dirty="0">
                <a:latin typeface="Times New Roman" panose="02020603050405020304" pitchFamily="18" charset="0"/>
                <a:ea typeface="Times New Roman" panose="02020603050405020304" pitchFamily="18" charset="0"/>
                <a:cs typeface="Arial" panose="020B0604020202020204" pitchFamily="34" charset="0"/>
              </a:rPr>
              <a:t>stable,</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while</a:t>
            </a:r>
            <a:r>
              <a:rPr lang="en-US" spc="37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5" dirty="0">
                <a:latin typeface="Times New Roman" panose="02020603050405020304" pitchFamily="18" charset="0"/>
                <a:ea typeface="Times New Roman" panose="02020603050405020304" pitchFamily="18" charset="0"/>
                <a:cs typeface="Arial" panose="020B0604020202020204" pitchFamily="34" charset="0"/>
              </a:rPr>
              <a:t> carboxylate</a:t>
            </a:r>
            <a:r>
              <a:rPr lang="en-US" dirty="0">
                <a:latin typeface="Times New Roman" panose="02020603050405020304" pitchFamily="18" charset="0"/>
                <a:ea typeface="Times New Roman" panose="02020603050405020304" pitchFamily="18" charset="0"/>
                <a:cs typeface="Arial" panose="020B0604020202020204" pitchFamily="34" charset="0"/>
              </a:rPr>
              <a:t> ion </a:t>
            </a:r>
            <a:r>
              <a:rPr lang="en-US" spc="-5" dirty="0">
                <a:latin typeface="Times New Roman" panose="02020603050405020304" pitchFamily="18" charset="0"/>
                <a:ea typeface="Times New Roman" panose="02020603050405020304" pitchFamily="18" charset="0"/>
                <a:cs typeface="Arial" panose="020B0604020202020204" pitchFamily="34" charset="0"/>
              </a:rPr>
              <a:t>has</a:t>
            </a:r>
            <a:r>
              <a:rPr lang="en-US" dirty="0">
                <a:latin typeface="Times New Roman" panose="02020603050405020304" pitchFamily="18" charset="0"/>
                <a:ea typeface="Times New Roman" panose="02020603050405020304" pitchFamily="18" charset="0"/>
                <a:cs typeface="Arial" panose="020B0604020202020204" pitchFamily="34" charset="0"/>
              </a:rPr>
              <a:t> the</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charge spread</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equally</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over</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both </a:t>
            </a:r>
            <a:r>
              <a:rPr lang="en-US" spc="-5" dirty="0">
                <a:latin typeface="Times New Roman" panose="02020603050405020304" pitchFamily="18" charset="0"/>
                <a:ea typeface="Times New Roman" panose="02020603050405020304" pitchFamily="18" charset="0"/>
                <a:cs typeface="Arial" panose="020B0604020202020204" pitchFamily="34" charset="0"/>
              </a:rPr>
              <a:t>oxygens</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and</a:t>
            </a:r>
            <a:r>
              <a:rPr lang="en-US" dirty="0">
                <a:latin typeface="Times New Roman" panose="02020603050405020304" pitchFamily="18" charset="0"/>
                <a:ea typeface="Times New Roman" panose="02020603050405020304" pitchFamily="18" charset="0"/>
                <a:cs typeface="Arial" panose="020B0604020202020204" pitchFamily="34" charset="0"/>
              </a:rPr>
              <a:t> is therefore</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more</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stable.</a:t>
            </a:r>
            <a:endParaRPr lang="en-MY" dirty="0">
              <a:latin typeface="Times New Roman" panose="02020603050405020304" pitchFamily="18" charset="0"/>
              <a:ea typeface="Times New Roman" panose="02020603050405020304" pitchFamily="18" charset="0"/>
              <a:cs typeface="Arial" panose="020B0604020202020204" pitchFamily="34" charset="0"/>
            </a:endParaRPr>
          </a:p>
          <a:p>
            <a:pPr>
              <a:spcBef>
                <a:spcPts val="20"/>
              </a:spcBef>
              <a:spcAft>
                <a:spcPts val="0"/>
              </a:spcAft>
            </a:pPr>
            <a:r>
              <a:rPr lang="en-US" sz="2400" dirty="0">
                <a:latin typeface="Times New Roman" panose="02020603050405020304" pitchFamily="18" charset="0"/>
                <a:ea typeface="Times New Roman" panose="02020603050405020304" pitchFamily="18" charset="0"/>
                <a:cs typeface="Arial" panose="020B0604020202020204" pitchFamily="34" charset="0"/>
              </a:rPr>
              <a:t> </a:t>
            </a:r>
            <a:endParaRPr lang="en-MY"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2570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1E22C7C-277B-463C-8B8E-F84324C9ABAF}"/>
              </a:ext>
            </a:extLst>
          </p:cNvPr>
          <p:cNvSpPr>
            <a:spLocks noGrp="1"/>
          </p:cNvSpPr>
          <p:nvPr>
            <p:ph idx="1"/>
          </p:nvPr>
        </p:nvSpPr>
        <p:spPr>
          <a:xfrm>
            <a:off x="457200" y="2348880"/>
            <a:ext cx="8229600" cy="4896544"/>
          </a:xfrm>
        </p:spPr>
        <p:txBody>
          <a:bodyPr>
            <a:normAutofit fontScale="32500" lnSpcReduction="20000"/>
          </a:bodyPr>
          <a:lstStyle/>
          <a:p>
            <a:r>
              <a:rPr lang="en-US" sz="6200" b="1" dirty="0"/>
              <a:t>Substituent Effects on Acidity</a:t>
            </a:r>
            <a:endParaRPr lang="en-MY" sz="6200" b="1" dirty="0"/>
          </a:p>
          <a:p>
            <a:r>
              <a:rPr lang="en-US" sz="6200" dirty="0">
                <a:latin typeface="Times New Roman" panose="02020603050405020304" pitchFamily="18" charset="0"/>
                <a:cs typeface="Times New Roman" panose="02020603050405020304" pitchFamily="18" charset="0"/>
              </a:rPr>
              <a:t>The listing of </a:t>
            </a:r>
            <a:r>
              <a:rPr lang="en-US" sz="6200" dirty="0" err="1">
                <a:latin typeface="Times New Roman" panose="02020603050405020304" pitchFamily="18" charset="0"/>
                <a:cs typeface="Times New Roman" panose="02020603050405020304" pitchFamily="18" charset="0"/>
              </a:rPr>
              <a:t>p</a:t>
            </a:r>
            <a:r>
              <a:rPr lang="en-US" sz="6200" i="1" dirty="0" err="1">
                <a:latin typeface="Times New Roman" panose="02020603050405020304" pitchFamily="18" charset="0"/>
                <a:cs typeface="Times New Roman" panose="02020603050405020304" pitchFamily="18" charset="0"/>
              </a:rPr>
              <a:t>K</a:t>
            </a:r>
            <a:r>
              <a:rPr lang="en-US" sz="6200" dirty="0" err="1">
                <a:latin typeface="Times New Roman" panose="02020603050405020304" pitchFamily="18" charset="0"/>
                <a:cs typeface="Times New Roman" panose="02020603050405020304" pitchFamily="18" charset="0"/>
              </a:rPr>
              <a:t>a</a:t>
            </a:r>
            <a:r>
              <a:rPr lang="en-US" sz="6200" dirty="0">
                <a:latin typeface="Times New Roman" panose="02020603050405020304" pitchFamily="18" charset="0"/>
                <a:cs typeface="Times New Roman" panose="02020603050405020304" pitchFamily="18" charset="0"/>
              </a:rPr>
              <a:t> values shown previously in Table 20-3 indicates that there are substantial differences in acidity from one carboxylic acid to another. For example, trifluoroacetic acid (</a:t>
            </a:r>
            <a:r>
              <a:rPr lang="en-US" sz="6200" i="1" dirty="0">
                <a:latin typeface="Times New Roman" panose="02020603050405020304" pitchFamily="18" charset="0"/>
                <a:cs typeface="Times New Roman" panose="02020603050405020304" pitchFamily="18" charset="0"/>
              </a:rPr>
              <a:t>K</a:t>
            </a:r>
            <a:r>
              <a:rPr lang="en-US" sz="6200" dirty="0">
                <a:latin typeface="Times New Roman" panose="02020603050405020304" pitchFamily="18" charset="0"/>
                <a:cs typeface="Times New Roman" panose="02020603050405020304" pitchFamily="18" charset="0"/>
              </a:rPr>
              <a:t>a 5 0.59) is 33,000 times as strong as acetic acid (</a:t>
            </a:r>
            <a:r>
              <a:rPr lang="en-US" sz="6200" i="1" dirty="0">
                <a:latin typeface="Times New Roman" panose="02020603050405020304" pitchFamily="18" charset="0"/>
                <a:cs typeface="Times New Roman" panose="02020603050405020304" pitchFamily="18" charset="0"/>
              </a:rPr>
              <a:t>K</a:t>
            </a:r>
            <a:r>
              <a:rPr lang="en-US" sz="6200" dirty="0">
                <a:latin typeface="Times New Roman" panose="02020603050405020304" pitchFamily="18" charset="0"/>
                <a:cs typeface="Times New Roman" panose="02020603050405020304" pitchFamily="18" charset="0"/>
              </a:rPr>
              <a:t>a=1.75x10-5). How can we account for such differences?</a:t>
            </a:r>
            <a:endParaRPr lang="en-MY" sz="6200" dirty="0">
              <a:latin typeface="Times New Roman" panose="02020603050405020304" pitchFamily="18" charset="0"/>
              <a:cs typeface="Times New Roman" panose="02020603050405020304" pitchFamily="18" charset="0"/>
            </a:endParaRPr>
          </a:p>
          <a:p>
            <a:r>
              <a:rPr lang="en-US" sz="6200" dirty="0">
                <a:latin typeface="Times New Roman" panose="02020603050405020304" pitchFamily="18" charset="0"/>
                <a:cs typeface="Times New Roman" panose="02020603050405020304" pitchFamily="18" charset="0"/>
              </a:rPr>
              <a:t>Because the dissociation of a carboxylic acid is an equilibrium process, any factor that stabilizes the carboxylate anion relative to undissociated carboxylic acid will drive the equilibrium toward increased dissociation and result in increased acidity. For instance, three electron-withdrawing fluorine atoms delocalize the negative charge in the trifluoroacetate anion, thereby stabilizing the ion and increasing the acidity of CF</a:t>
            </a:r>
            <a:r>
              <a:rPr lang="en-US" sz="6200" baseline="-25000" dirty="0">
                <a:latin typeface="Times New Roman" panose="02020603050405020304" pitchFamily="18" charset="0"/>
                <a:cs typeface="Times New Roman" panose="02020603050405020304" pitchFamily="18" charset="0"/>
              </a:rPr>
              <a:t>3</a:t>
            </a:r>
            <a:r>
              <a:rPr lang="en-US" sz="6200" dirty="0">
                <a:latin typeface="Times New Roman" panose="02020603050405020304" pitchFamily="18" charset="0"/>
                <a:cs typeface="Times New Roman" panose="02020603050405020304" pitchFamily="18" charset="0"/>
              </a:rPr>
              <a:t>CO</a:t>
            </a:r>
            <a:r>
              <a:rPr lang="en-US" sz="6200" baseline="-25000" dirty="0">
                <a:latin typeface="Times New Roman" panose="02020603050405020304" pitchFamily="18" charset="0"/>
                <a:cs typeface="Times New Roman" panose="02020603050405020304" pitchFamily="18" charset="0"/>
              </a:rPr>
              <a:t>2</a:t>
            </a:r>
            <a:r>
              <a:rPr lang="en-US" sz="6200" dirty="0">
                <a:latin typeface="Times New Roman" panose="02020603050405020304" pitchFamily="18" charset="0"/>
                <a:cs typeface="Times New Roman" panose="02020603050405020304" pitchFamily="18" charset="0"/>
              </a:rPr>
              <a:t>H. In the same way, glycolic acid (HOCH</a:t>
            </a:r>
            <a:r>
              <a:rPr lang="en-US" sz="6200" baseline="-25000" dirty="0">
                <a:latin typeface="Times New Roman" panose="02020603050405020304" pitchFamily="18" charset="0"/>
                <a:cs typeface="Times New Roman" panose="02020603050405020304" pitchFamily="18" charset="0"/>
              </a:rPr>
              <a:t>2</a:t>
            </a:r>
            <a:r>
              <a:rPr lang="en-US" sz="6200" dirty="0">
                <a:latin typeface="Times New Roman" panose="02020603050405020304" pitchFamily="18" charset="0"/>
                <a:cs typeface="Times New Roman" panose="02020603050405020304" pitchFamily="18" charset="0"/>
              </a:rPr>
              <a:t>CO</a:t>
            </a:r>
            <a:r>
              <a:rPr lang="en-US" sz="6200" baseline="-25000" dirty="0">
                <a:latin typeface="Times New Roman" panose="02020603050405020304" pitchFamily="18" charset="0"/>
                <a:cs typeface="Times New Roman" panose="02020603050405020304" pitchFamily="18" charset="0"/>
              </a:rPr>
              <a:t>2</a:t>
            </a:r>
            <a:r>
              <a:rPr lang="en-US" sz="6200" dirty="0">
                <a:latin typeface="Times New Roman" panose="02020603050405020304" pitchFamily="18" charset="0"/>
                <a:cs typeface="Times New Roman" panose="02020603050405020304" pitchFamily="18" charset="0"/>
              </a:rPr>
              <a:t>H; </a:t>
            </a:r>
            <a:r>
              <a:rPr lang="en-US" sz="6200" dirty="0" err="1">
                <a:latin typeface="Times New Roman" panose="02020603050405020304" pitchFamily="18" charset="0"/>
                <a:cs typeface="Times New Roman" panose="02020603050405020304" pitchFamily="18" charset="0"/>
              </a:rPr>
              <a:t>p</a:t>
            </a:r>
            <a:r>
              <a:rPr lang="en-US" sz="6200" i="1" dirty="0" err="1">
                <a:latin typeface="Times New Roman" panose="02020603050405020304" pitchFamily="18" charset="0"/>
                <a:cs typeface="Times New Roman" panose="02020603050405020304" pitchFamily="18" charset="0"/>
              </a:rPr>
              <a:t>K</a:t>
            </a:r>
            <a:r>
              <a:rPr lang="en-US" sz="6200" dirty="0" err="1">
                <a:latin typeface="Times New Roman" panose="02020603050405020304" pitchFamily="18" charset="0"/>
                <a:cs typeface="Times New Roman" panose="02020603050405020304" pitchFamily="18" charset="0"/>
              </a:rPr>
              <a:t>a</a:t>
            </a:r>
            <a:r>
              <a:rPr lang="en-US" sz="6200" dirty="0">
                <a:latin typeface="Times New Roman" panose="02020603050405020304" pitchFamily="18" charset="0"/>
                <a:cs typeface="Times New Roman" panose="02020603050405020304" pitchFamily="18" charset="0"/>
              </a:rPr>
              <a:t>= 3.83) is stronger than acetic acid because of the electron-withdrawing effect of the electronegative oxygen atom.</a:t>
            </a:r>
            <a:endParaRPr lang="en-MY" sz="6200" dirty="0">
              <a:latin typeface="Times New Roman" panose="02020603050405020304" pitchFamily="18" charset="0"/>
              <a:cs typeface="Times New Roman" panose="02020603050405020304" pitchFamily="18" charset="0"/>
            </a:endParaRPr>
          </a:p>
          <a:p>
            <a:endParaRPr lang="en-MY" dirty="0"/>
          </a:p>
        </p:txBody>
      </p:sp>
    </p:spTree>
    <p:extLst>
      <p:ext uri="{BB962C8B-B14F-4D97-AF65-F5344CB8AC3E}">
        <p14:creationId xmlns:p14="http://schemas.microsoft.com/office/powerpoint/2010/main" val="13514287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14.png">
            <a:extLst>
              <a:ext uri="{FF2B5EF4-FFF2-40B4-BE49-F238E27FC236}">
                <a16:creationId xmlns="" xmlns:a16="http://schemas.microsoft.com/office/drawing/2014/main" id="{5F113434-CC76-4367-8BE3-5235F7C91DE3}"/>
              </a:ext>
            </a:extLst>
          </p:cNvPr>
          <p:cNvPicPr>
            <a:picLocks/>
          </p:cNvPicPr>
          <p:nvPr/>
        </p:nvPicPr>
        <p:blipFill>
          <a:blip r:embed="rId2" cstate="print"/>
          <a:stretch>
            <a:fillRect/>
          </a:stretch>
        </p:blipFill>
        <p:spPr>
          <a:xfrm>
            <a:off x="251520" y="2276872"/>
            <a:ext cx="8640960" cy="1956890"/>
          </a:xfrm>
          <a:prstGeom prst="rect">
            <a:avLst/>
          </a:prstGeom>
        </p:spPr>
      </p:pic>
      <p:sp>
        <p:nvSpPr>
          <p:cNvPr id="3" name="Rectangle 2">
            <a:extLst>
              <a:ext uri="{FF2B5EF4-FFF2-40B4-BE49-F238E27FC236}">
                <a16:creationId xmlns="" xmlns:a16="http://schemas.microsoft.com/office/drawing/2014/main" id="{274B324A-565E-4480-88AB-72D8904F74E9}"/>
              </a:ext>
            </a:extLst>
          </p:cNvPr>
          <p:cNvSpPr/>
          <p:nvPr/>
        </p:nvSpPr>
        <p:spPr>
          <a:xfrm>
            <a:off x="251520" y="4290119"/>
            <a:ext cx="8640960" cy="1366528"/>
          </a:xfrm>
          <a:prstGeom prst="rect">
            <a:avLst/>
          </a:prstGeom>
        </p:spPr>
        <p:txBody>
          <a:bodyPr wrap="square">
            <a:spAutoFit/>
          </a:bodyPr>
          <a:lstStyle/>
          <a:p>
            <a:pPr marL="63500" marR="73025" algn="just">
              <a:lnSpc>
                <a:spcPct val="115000"/>
              </a:lnSpc>
              <a:spcBef>
                <a:spcPts val="285"/>
              </a:spcBef>
              <a:spcAft>
                <a:spcPts val="0"/>
              </a:spcAft>
            </a:pPr>
            <a:r>
              <a:rPr lang="en-US" spc="-5" dirty="0">
                <a:latin typeface="Times New Roman" panose="02020603050405020304" pitchFamily="18" charset="0"/>
                <a:ea typeface="Times New Roman" panose="02020603050405020304" pitchFamily="18" charset="0"/>
                <a:cs typeface="Arial" panose="020B0604020202020204" pitchFamily="34" charset="0"/>
              </a:rPr>
              <a:t>Because</a:t>
            </a:r>
            <a:r>
              <a:rPr lang="en-US" spc="1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inductive</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effects</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operate</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through</a:t>
            </a:r>
            <a:r>
              <a:rPr lang="en-US" spc="120" dirty="0">
                <a:latin typeface="Times New Roman" panose="02020603050405020304" pitchFamily="18" charset="0"/>
                <a:ea typeface="Times New Roman" panose="02020603050405020304" pitchFamily="18" charset="0"/>
                <a:cs typeface="Arial" panose="020B0604020202020204" pitchFamily="34" charset="0"/>
              </a:rPr>
              <a:t> </a:t>
            </a:r>
            <a:r>
              <a:rPr lang="en-US" i="1" dirty="0">
                <a:latin typeface="Times New Roman" panose="02020603050405020304" pitchFamily="18" charset="0"/>
                <a:ea typeface="Times New Roman" panose="02020603050405020304" pitchFamily="18" charset="0"/>
                <a:cs typeface="Arial" panose="020B0604020202020204" pitchFamily="34" charset="0"/>
              </a:rPr>
              <a:t>s</a:t>
            </a:r>
            <a:r>
              <a:rPr lang="en-US" i="1" spc="10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bonds</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and</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are</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dependent</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on</a:t>
            </a:r>
            <a:r>
              <a:rPr lang="en-US" spc="14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distance,</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effect</a:t>
            </a:r>
            <a:r>
              <a:rPr lang="en-US" spc="12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4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halogen</a:t>
            </a:r>
            <a:r>
              <a:rPr lang="en-US" spc="26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substitution</a:t>
            </a:r>
            <a:r>
              <a:rPr lang="en-US" spc="26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decreases</a:t>
            </a:r>
            <a:r>
              <a:rPr lang="en-US" spc="27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as</a:t>
            </a:r>
            <a:r>
              <a:rPr lang="en-US" spc="26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27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substituent</a:t>
            </a:r>
            <a:r>
              <a:rPr lang="en-US" spc="26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moves</a:t>
            </a:r>
            <a:r>
              <a:rPr lang="en-US" spc="27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farther</a:t>
            </a:r>
            <a:r>
              <a:rPr lang="en-US" spc="27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from</a:t>
            </a:r>
            <a:r>
              <a:rPr lang="en-US" spc="26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25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carboxyl.</a:t>
            </a:r>
            <a:r>
              <a:rPr lang="en-US" spc="26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Thus,</a:t>
            </a:r>
            <a:r>
              <a:rPr lang="en-US" spc="260" dirty="0">
                <a:latin typeface="Times New Roman" panose="02020603050405020304" pitchFamily="18" charset="0"/>
                <a:ea typeface="Times New Roman" panose="02020603050405020304" pitchFamily="18" charset="0"/>
                <a:cs typeface="Arial" panose="020B0604020202020204" pitchFamily="34" charset="0"/>
              </a:rPr>
              <a:t> </a:t>
            </a:r>
            <a:r>
              <a:rPr lang="en-US" spc="10" dirty="0">
                <a:latin typeface="Times New Roman" panose="02020603050405020304" pitchFamily="18" charset="0"/>
                <a:ea typeface="Times New Roman" panose="02020603050405020304" pitchFamily="18" charset="0"/>
                <a:cs typeface="Arial" panose="020B0604020202020204" pitchFamily="34" charset="0"/>
              </a:rPr>
              <a:t>2-</a:t>
            </a:r>
            <a:r>
              <a:rPr lang="en-US" spc="4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err="1">
                <a:latin typeface="Times New Roman" panose="02020603050405020304" pitchFamily="18" charset="0"/>
                <a:ea typeface="Times New Roman" panose="02020603050405020304" pitchFamily="18" charset="0"/>
                <a:cs typeface="Arial" panose="020B0604020202020204" pitchFamily="34" charset="0"/>
              </a:rPr>
              <a:t>chlorobutanoic</a:t>
            </a:r>
            <a:r>
              <a:rPr lang="en-US" spc="1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acid</a:t>
            </a:r>
            <a:r>
              <a:rPr lang="en-US" spc="12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has</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dirty="0" err="1">
                <a:latin typeface="Times New Roman" panose="02020603050405020304" pitchFamily="18" charset="0"/>
                <a:ea typeface="Times New Roman" panose="02020603050405020304" pitchFamily="18" charset="0"/>
                <a:cs typeface="Arial" panose="020B0604020202020204" pitchFamily="34" charset="0"/>
              </a:rPr>
              <a:t>p</a:t>
            </a:r>
            <a:r>
              <a:rPr lang="en-US" i="1" dirty="0" err="1">
                <a:latin typeface="Times New Roman" panose="02020603050405020304" pitchFamily="18" charset="0"/>
                <a:ea typeface="Times New Roman" panose="02020603050405020304" pitchFamily="18" charset="0"/>
                <a:cs typeface="Arial" panose="020B0604020202020204" pitchFamily="34" charset="0"/>
              </a:rPr>
              <a:t>K</a:t>
            </a:r>
            <a:r>
              <a:rPr lang="en-US" dirty="0" err="1">
                <a:latin typeface="Times New Roman" panose="02020603050405020304" pitchFamily="18" charset="0"/>
                <a:ea typeface="Times New Roman" panose="02020603050405020304" pitchFamily="18" charset="0"/>
                <a:cs typeface="Arial" panose="020B0604020202020204" pitchFamily="34" charset="0"/>
              </a:rPr>
              <a:t>a</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=2.86,</a:t>
            </a:r>
            <a:r>
              <a:rPr lang="en-US" spc="1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3-chlorobutanoic</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acid</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has</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err="1">
                <a:latin typeface="Times New Roman" panose="02020603050405020304" pitchFamily="18" charset="0"/>
                <a:ea typeface="Times New Roman" panose="02020603050405020304" pitchFamily="18" charset="0"/>
                <a:cs typeface="Arial" panose="020B0604020202020204" pitchFamily="34" charset="0"/>
              </a:rPr>
              <a:t>p</a:t>
            </a:r>
            <a:r>
              <a:rPr lang="en-US" i="1" spc="-5" dirty="0" err="1">
                <a:latin typeface="Times New Roman" panose="02020603050405020304" pitchFamily="18" charset="0"/>
                <a:ea typeface="Times New Roman" panose="02020603050405020304" pitchFamily="18" charset="0"/>
                <a:cs typeface="Arial" panose="020B0604020202020204" pitchFamily="34" charset="0"/>
              </a:rPr>
              <a:t>K</a:t>
            </a:r>
            <a:r>
              <a:rPr lang="en-US" spc="-5" dirty="0" err="1">
                <a:latin typeface="Times New Roman" panose="02020603050405020304" pitchFamily="18" charset="0"/>
                <a:ea typeface="Times New Roman" panose="02020603050405020304" pitchFamily="18" charset="0"/>
                <a:cs typeface="Arial" panose="020B0604020202020204" pitchFamily="34" charset="0"/>
              </a:rPr>
              <a:t>a</a:t>
            </a:r>
            <a:r>
              <a:rPr lang="en-US" spc="-5" dirty="0">
                <a:latin typeface="Times New Roman" panose="02020603050405020304" pitchFamily="18" charset="0"/>
                <a:ea typeface="Times New Roman" panose="02020603050405020304" pitchFamily="18" charset="0"/>
                <a:cs typeface="Arial" panose="020B0604020202020204" pitchFamily="34" charset="0"/>
              </a:rPr>
              <a:t>=4.05,</a:t>
            </a:r>
            <a:r>
              <a:rPr lang="en-US" spc="1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and</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4-chlorobutanoic</a:t>
            </a:r>
            <a:r>
              <a:rPr lang="en-US" spc="5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acid</a:t>
            </a:r>
            <a:r>
              <a:rPr lang="en-US" dirty="0">
                <a:latin typeface="Times New Roman" panose="02020603050405020304" pitchFamily="18" charset="0"/>
                <a:ea typeface="Times New Roman" panose="02020603050405020304" pitchFamily="18" charset="0"/>
                <a:cs typeface="Arial" panose="020B0604020202020204" pitchFamily="34" charset="0"/>
              </a:rPr>
              <a:t> has </a:t>
            </a:r>
            <a:r>
              <a:rPr lang="en-US" spc="-5" dirty="0" err="1">
                <a:latin typeface="Times New Roman" panose="02020603050405020304" pitchFamily="18" charset="0"/>
                <a:ea typeface="Times New Roman" panose="02020603050405020304" pitchFamily="18" charset="0"/>
                <a:cs typeface="Arial" panose="020B0604020202020204" pitchFamily="34" charset="0"/>
              </a:rPr>
              <a:t>p</a:t>
            </a:r>
            <a:r>
              <a:rPr lang="en-US" i="1" spc="-5" dirty="0" err="1">
                <a:latin typeface="Times New Roman" panose="02020603050405020304" pitchFamily="18" charset="0"/>
                <a:ea typeface="Times New Roman" panose="02020603050405020304" pitchFamily="18" charset="0"/>
                <a:cs typeface="Arial" panose="020B0604020202020204" pitchFamily="34" charset="0"/>
              </a:rPr>
              <a:t>K</a:t>
            </a:r>
            <a:r>
              <a:rPr lang="en-US" spc="-5" dirty="0" err="1">
                <a:latin typeface="Times New Roman" panose="02020603050405020304" pitchFamily="18" charset="0"/>
                <a:ea typeface="Times New Roman" panose="02020603050405020304" pitchFamily="18" charset="0"/>
                <a:cs typeface="Arial" panose="020B0604020202020204" pitchFamily="34" charset="0"/>
              </a:rPr>
              <a:t>a</a:t>
            </a:r>
            <a:r>
              <a:rPr lang="en-US" spc="-5" dirty="0">
                <a:latin typeface="Times New Roman" panose="02020603050405020304" pitchFamily="18" charset="0"/>
                <a:ea typeface="Times New Roman" panose="02020603050405020304" pitchFamily="18" charset="0"/>
                <a:cs typeface="Arial" panose="020B0604020202020204" pitchFamily="34" charset="0"/>
              </a:rPr>
              <a:t> =4.52,</a:t>
            </a:r>
            <a:r>
              <a:rPr lang="en-US" dirty="0">
                <a:latin typeface="Times New Roman" panose="02020603050405020304" pitchFamily="18" charset="0"/>
                <a:ea typeface="Times New Roman" panose="02020603050405020304" pitchFamily="18" charset="0"/>
                <a:cs typeface="Arial" panose="020B0604020202020204" pitchFamily="34" charset="0"/>
              </a:rPr>
              <a:t> similar</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 </a:t>
            </a:r>
            <a:r>
              <a:rPr lang="en-US" spc="-5" dirty="0">
                <a:latin typeface="Times New Roman" panose="02020603050405020304" pitchFamily="18" charset="0"/>
                <a:ea typeface="Times New Roman" panose="02020603050405020304" pitchFamily="18" charset="0"/>
                <a:cs typeface="Arial" panose="020B0604020202020204" pitchFamily="34" charset="0"/>
              </a:rPr>
              <a:t>that</a:t>
            </a:r>
            <a:r>
              <a:rPr lang="en-US" dirty="0">
                <a:latin typeface="Times New Roman" panose="02020603050405020304" pitchFamily="18" charset="0"/>
                <a:ea typeface="Times New Roman" panose="02020603050405020304" pitchFamily="18" charset="0"/>
                <a:cs typeface="Arial" panose="020B0604020202020204" pitchFamily="34" charset="0"/>
              </a:rPr>
              <a:t> of butanoic</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 </a:t>
            </a:r>
            <a:r>
              <a:rPr lang="en-US" spc="-5" dirty="0">
                <a:latin typeface="Times New Roman" panose="02020603050405020304" pitchFamily="18" charset="0"/>
                <a:ea typeface="Times New Roman" panose="02020603050405020304" pitchFamily="18" charset="0"/>
                <a:cs typeface="Arial" panose="020B0604020202020204" pitchFamily="34" charset="0"/>
              </a:rPr>
              <a:t>itself</a:t>
            </a:r>
            <a:endParaRPr lang="en-MY" dirty="0">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997297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15.png">
            <a:extLst>
              <a:ext uri="{FF2B5EF4-FFF2-40B4-BE49-F238E27FC236}">
                <a16:creationId xmlns="" xmlns:a16="http://schemas.microsoft.com/office/drawing/2014/main" id="{6048D55D-3CB5-4FD7-9F2F-6AF2FAD4FC56}"/>
              </a:ext>
            </a:extLst>
          </p:cNvPr>
          <p:cNvPicPr>
            <a:picLocks/>
          </p:cNvPicPr>
          <p:nvPr/>
        </p:nvPicPr>
        <p:blipFill>
          <a:blip r:embed="rId2" cstate="print"/>
          <a:stretch>
            <a:fillRect/>
          </a:stretch>
        </p:blipFill>
        <p:spPr>
          <a:xfrm>
            <a:off x="467544" y="2132856"/>
            <a:ext cx="7560839" cy="1495238"/>
          </a:xfrm>
          <a:prstGeom prst="rect">
            <a:avLst/>
          </a:prstGeom>
        </p:spPr>
      </p:pic>
      <p:sp>
        <p:nvSpPr>
          <p:cNvPr id="3" name="Rectangle 2">
            <a:extLst>
              <a:ext uri="{FF2B5EF4-FFF2-40B4-BE49-F238E27FC236}">
                <a16:creationId xmlns="" xmlns:a16="http://schemas.microsoft.com/office/drawing/2014/main" id="{ECD54E7B-5D57-40B1-9147-EDC765A85574}"/>
              </a:ext>
            </a:extLst>
          </p:cNvPr>
          <p:cNvSpPr/>
          <p:nvPr/>
        </p:nvSpPr>
        <p:spPr>
          <a:xfrm>
            <a:off x="251520" y="3789040"/>
            <a:ext cx="8496944" cy="1685077"/>
          </a:xfrm>
          <a:prstGeom prst="rect">
            <a:avLst/>
          </a:prstGeom>
        </p:spPr>
        <p:txBody>
          <a:bodyPr wrap="square">
            <a:spAutoFit/>
          </a:bodyPr>
          <a:lstStyle/>
          <a:p>
            <a:pPr marL="63500" marR="74930" algn="just">
              <a:lnSpc>
                <a:spcPct val="115000"/>
              </a:lnSpc>
              <a:spcBef>
                <a:spcPts val="255"/>
              </a:spcBef>
              <a:spcAft>
                <a:spcPts val="0"/>
              </a:spcAft>
            </a:pPr>
            <a:r>
              <a:rPr lang="en-US" spc="-5" dirty="0">
                <a:latin typeface="Times New Roman" panose="02020603050405020304" pitchFamily="18" charset="0"/>
                <a:ea typeface="Times New Roman" panose="02020603050405020304" pitchFamily="18" charset="0"/>
                <a:cs typeface="Arial" panose="020B0604020202020204" pitchFamily="34" charset="0"/>
              </a:rPr>
              <a:t>Substituent</a:t>
            </a:r>
            <a:r>
              <a:rPr lang="en-US" spc="14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effects</a:t>
            </a:r>
            <a:r>
              <a:rPr lang="en-US" spc="14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on</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acidity</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are</a:t>
            </a:r>
            <a:r>
              <a:rPr lang="en-US" spc="14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also</a:t>
            </a:r>
            <a:r>
              <a:rPr lang="en-US" spc="14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found</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in</a:t>
            </a:r>
            <a:r>
              <a:rPr lang="en-US" spc="14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substituted</a:t>
            </a:r>
            <a:r>
              <a:rPr lang="en-US" spc="14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benzoic</a:t>
            </a:r>
            <a:r>
              <a:rPr lang="en-US" spc="14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acids.</a:t>
            </a:r>
            <a:r>
              <a:rPr lang="en-US" spc="17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Aromatic</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rings</a:t>
            </a:r>
            <a:r>
              <a:rPr lang="en-US" spc="14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38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electron-donating</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groups</a:t>
            </a:r>
            <a:r>
              <a:rPr lang="en-US" spc="24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are</a:t>
            </a:r>
            <a:r>
              <a:rPr lang="en-US" spc="2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activated</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toward</a:t>
            </a:r>
            <a:r>
              <a:rPr lang="en-US" spc="24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further</a:t>
            </a:r>
            <a:r>
              <a:rPr lang="en-US" spc="2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electrophilic</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substitution,</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and</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aromatic</a:t>
            </a:r>
            <a:r>
              <a:rPr lang="en-US" spc="5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rings</a:t>
            </a:r>
            <a:r>
              <a:rPr lang="en-US" spc="12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electron-withdrawing</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groups</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are</a:t>
            </a:r>
            <a:r>
              <a:rPr lang="en-US" spc="9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deactivated.</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Exactly</a:t>
            </a:r>
            <a:r>
              <a:rPr lang="en-US" spc="8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11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same</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effects</a:t>
            </a:r>
            <a:r>
              <a:rPr lang="en-US" spc="12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can</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be</a:t>
            </a:r>
            <a:r>
              <a:rPr lang="en-US" spc="29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observed</a:t>
            </a:r>
            <a:r>
              <a:rPr lang="en-US" dirty="0">
                <a:latin typeface="Times New Roman" panose="02020603050405020304" pitchFamily="18" charset="0"/>
                <a:ea typeface="Times New Roman" panose="02020603050405020304" pitchFamily="18" charset="0"/>
                <a:cs typeface="Arial" panose="020B0604020202020204" pitchFamily="34" charset="0"/>
              </a:rPr>
              <a:t> on the</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acidity</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of</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substituted</a:t>
            </a:r>
            <a:r>
              <a:rPr lang="en-US" dirty="0">
                <a:latin typeface="Times New Roman" panose="02020603050405020304" pitchFamily="18" charset="0"/>
                <a:ea typeface="Times New Roman" panose="02020603050405020304" pitchFamily="18" charset="0"/>
                <a:cs typeface="Arial" panose="020B0604020202020204" pitchFamily="34" charset="0"/>
              </a:rPr>
              <a:t> benzoic </a:t>
            </a:r>
            <a:r>
              <a:rPr lang="en-US" spc="-5" dirty="0">
                <a:latin typeface="Times New Roman" panose="02020603050405020304" pitchFamily="18" charset="0"/>
                <a:ea typeface="Times New Roman" panose="02020603050405020304" pitchFamily="18" charset="0"/>
                <a:cs typeface="Arial" panose="020B0604020202020204" pitchFamily="34" charset="0"/>
              </a:rPr>
              <a:t>acids</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b="1" dirty="0">
                <a:solidFill>
                  <a:srgbClr val="0DDA40"/>
                </a:solidFill>
                <a:latin typeface="Times New Roman" panose="02020603050405020304" pitchFamily="18" charset="0"/>
                <a:ea typeface="Times New Roman" panose="02020603050405020304" pitchFamily="18" charset="0"/>
                <a:cs typeface="Arial" panose="020B0604020202020204" pitchFamily="34" charset="0"/>
              </a:rPr>
              <a:t>(Table </a:t>
            </a:r>
            <a:r>
              <a:rPr lang="en-US" b="1" spc="-5" dirty="0">
                <a:solidFill>
                  <a:srgbClr val="0DDA40"/>
                </a:solidFill>
                <a:latin typeface="Times New Roman" panose="02020603050405020304" pitchFamily="18" charset="0"/>
                <a:ea typeface="Times New Roman" panose="02020603050405020304" pitchFamily="18" charset="0"/>
                <a:cs typeface="Arial" panose="020B0604020202020204" pitchFamily="34" charset="0"/>
              </a:rPr>
              <a:t>20-4)</a:t>
            </a:r>
            <a:r>
              <a:rPr lang="en-US" spc="-5" dirty="0">
                <a:latin typeface="Times New Roman" panose="02020603050405020304" pitchFamily="18" charset="0"/>
                <a:ea typeface="Times New Roman" panose="02020603050405020304" pitchFamily="18" charset="0"/>
                <a:cs typeface="Arial" panose="020B0604020202020204" pitchFamily="34" charset="0"/>
              </a:rPr>
              <a:t>.</a:t>
            </a:r>
            <a:endParaRPr lang="en-MY" dirty="0">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2898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a:solidFill>
                  <a:srgbClr val="FF0000"/>
                </a:solidFill>
              </a:rPr>
              <a:t>Carboxylic acids</a:t>
            </a:r>
            <a:r>
              <a:rPr lang="en-US" dirty="0">
                <a:solidFill>
                  <a:srgbClr val="FF0000"/>
                </a:solidFill>
              </a:rPr>
              <a:t>, </a:t>
            </a:r>
            <a:r>
              <a:rPr lang="en-US" b="1" dirty="0">
                <a:solidFill>
                  <a:srgbClr val="FF0000"/>
                </a:solidFill>
              </a:rPr>
              <a:t>RCO2H</a:t>
            </a:r>
            <a:r>
              <a:rPr lang="en-US" dirty="0"/>
              <a:t>, </a:t>
            </a:r>
          </a:p>
          <a:p>
            <a:r>
              <a:rPr lang="en-US" sz="2800" dirty="0"/>
              <a:t>occupy a central place among carbonyl compounds. Not only are they valuable in themselves, they also serve as starting materials for preparing numerous carboxylic acid derivatives such as acid chlorides, esters, amides, and thioesters. In addition, carboxylic acids are present in the majority of biological pathways.</a:t>
            </a:r>
            <a:endParaRPr lang="en-MY"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6.png">
            <a:extLst>
              <a:ext uri="{FF2B5EF4-FFF2-40B4-BE49-F238E27FC236}">
                <a16:creationId xmlns="" xmlns:a16="http://schemas.microsoft.com/office/drawing/2014/main" id="{B67574BD-0C25-47E6-92B5-D321F1568E5F}"/>
              </a:ext>
            </a:extLst>
          </p:cNvPr>
          <p:cNvPicPr>
            <a:picLocks noGrp="1"/>
          </p:cNvPicPr>
          <p:nvPr>
            <p:ph idx="1"/>
          </p:nvPr>
        </p:nvPicPr>
        <p:blipFill>
          <a:blip r:embed="rId2" cstate="print"/>
          <a:stretch>
            <a:fillRect/>
          </a:stretch>
        </p:blipFill>
        <p:spPr>
          <a:xfrm>
            <a:off x="323528" y="2362200"/>
            <a:ext cx="8439472" cy="3763963"/>
          </a:xfrm>
          <a:prstGeom prst="rect">
            <a:avLst/>
          </a:prstGeom>
        </p:spPr>
      </p:pic>
    </p:spTree>
    <p:extLst>
      <p:ext uri="{BB962C8B-B14F-4D97-AF65-F5344CB8AC3E}">
        <p14:creationId xmlns:p14="http://schemas.microsoft.com/office/powerpoint/2010/main" val="23367206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AF2A0B59-F41E-4D8A-A8B6-C08186FAEDC1}"/>
              </a:ext>
            </a:extLst>
          </p:cNvPr>
          <p:cNvSpPr>
            <a:spLocks noGrp="1"/>
          </p:cNvSpPr>
          <p:nvPr>
            <p:ph idx="1"/>
          </p:nvPr>
        </p:nvSpPr>
        <p:spPr/>
        <p:txBody>
          <a:bodyPr/>
          <a:lstStyle/>
          <a:p>
            <a:r>
              <a:rPr lang="en-US" dirty="0"/>
              <a:t>As Table 20-4 shows, an electron-donating (activating) group such as methoxy decreases acidity by destabilizing the carboxylate anion, and an electron-withdrawing (deactivating) group such as nitro increases acidity by stabilizing the carboxylate anion.</a:t>
            </a:r>
            <a:endParaRPr lang="en-MY" dirty="0"/>
          </a:p>
          <a:p>
            <a:endParaRPr lang="en-MY" dirty="0"/>
          </a:p>
        </p:txBody>
      </p:sp>
      <p:pic>
        <p:nvPicPr>
          <p:cNvPr id="4" name="image17.png">
            <a:extLst>
              <a:ext uri="{FF2B5EF4-FFF2-40B4-BE49-F238E27FC236}">
                <a16:creationId xmlns="" xmlns:a16="http://schemas.microsoft.com/office/drawing/2014/main" id="{A93EA1F9-9FDC-49ED-B974-66F7BC776424}"/>
              </a:ext>
            </a:extLst>
          </p:cNvPr>
          <p:cNvPicPr/>
          <p:nvPr/>
        </p:nvPicPr>
        <p:blipFill>
          <a:blip r:embed="rId2" cstate="print"/>
          <a:stretch>
            <a:fillRect/>
          </a:stretch>
        </p:blipFill>
        <p:spPr>
          <a:xfrm>
            <a:off x="1511660" y="5373216"/>
            <a:ext cx="6120680" cy="1080121"/>
          </a:xfrm>
          <a:prstGeom prst="rect">
            <a:avLst/>
          </a:prstGeom>
        </p:spPr>
      </p:pic>
    </p:spTree>
    <p:extLst>
      <p:ext uri="{BB962C8B-B14F-4D97-AF65-F5344CB8AC3E}">
        <p14:creationId xmlns:p14="http://schemas.microsoft.com/office/powerpoint/2010/main" val="16505393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9603BA7-7356-45BF-B4D9-15DAFB4C617D}"/>
              </a:ext>
            </a:extLst>
          </p:cNvPr>
          <p:cNvSpPr>
            <a:spLocks noGrp="1"/>
          </p:cNvSpPr>
          <p:nvPr>
            <p:ph idx="1"/>
          </p:nvPr>
        </p:nvSpPr>
        <p:spPr/>
        <p:txBody>
          <a:bodyPr>
            <a:normAutofit fontScale="92500" lnSpcReduction="20000"/>
          </a:bodyPr>
          <a:lstStyle/>
          <a:p>
            <a:r>
              <a:rPr lang="en-US" dirty="0"/>
              <a:t>Because it’s much easier to measure the acidity of a substituted benzoic acid than it is to determine the relative reactivity of an aromatic ring toward electrophilic substitution, the correlation between the two effects is useful for predicting reactivity. If we want to know the effect of a certain substituent on electrophilic reactivity, we can simply find the acidity of the corresponding benzoic acid</a:t>
            </a:r>
            <a:endParaRPr lang="en-MY" dirty="0"/>
          </a:p>
        </p:txBody>
      </p:sp>
      <p:pic>
        <p:nvPicPr>
          <p:cNvPr id="4" name="image18.png">
            <a:extLst>
              <a:ext uri="{FF2B5EF4-FFF2-40B4-BE49-F238E27FC236}">
                <a16:creationId xmlns="" xmlns:a16="http://schemas.microsoft.com/office/drawing/2014/main" id="{B7152878-553D-4224-BD1E-7BBED08CD722}"/>
              </a:ext>
            </a:extLst>
          </p:cNvPr>
          <p:cNvPicPr/>
          <p:nvPr/>
        </p:nvPicPr>
        <p:blipFill>
          <a:blip r:embed="rId2" cstate="print"/>
          <a:stretch>
            <a:fillRect/>
          </a:stretch>
        </p:blipFill>
        <p:spPr>
          <a:xfrm>
            <a:off x="2339752" y="5877272"/>
            <a:ext cx="5326285" cy="648072"/>
          </a:xfrm>
          <a:prstGeom prst="rect">
            <a:avLst/>
          </a:prstGeom>
        </p:spPr>
      </p:pic>
    </p:spTree>
    <p:extLst>
      <p:ext uri="{BB962C8B-B14F-4D97-AF65-F5344CB8AC3E}">
        <p14:creationId xmlns:p14="http://schemas.microsoft.com/office/powerpoint/2010/main" val="4412335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E50A1F7-D3DB-4E5F-9DCF-3E31509A0482}"/>
              </a:ext>
            </a:extLst>
          </p:cNvPr>
          <p:cNvSpPr>
            <a:spLocks noGrp="1"/>
          </p:cNvSpPr>
          <p:nvPr>
            <p:ph idx="1"/>
          </p:nvPr>
        </p:nvSpPr>
        <p:spPr/>
        <p:txBody>
          <a:bodyPr/>
          <a:lstStyle/>
          <a:p>
            <a:r>
              <a:rPr lang="en-US" b="1" dirty="0"/>
              <a:t>Preparing Carboxylic Acids</a:t>
            </a:r>
            <a:endParaRPr lang="en-MY" b="1" dirty="0"/>
          </a:p>
          <a:p>
            <a:pPr lvl="0"/>
            <a:r>
              <a:rPr lang="en-US" b="1" dirty="0"/>
              <a:t>Oxidation of substituted alkyl benzene: </a:t>
            </a:r>
            <a:r>
              <a:rPr lang="en-US" dirty="0"/>
              <a:t>with KMnO4 or Na2Cr2O7 gives a substituted benzoic acid. Both primary and secondary alkyl groups can be oxidized, but tertiary groups are not affected.</a:t>
            </a:r>
            <a:endParaRPr lang="en-MY" dirty="0"/>
          </a:p>
          <a:p>
            <a:endParaRPr lang="en-MY" dirty="0"/>
          </a:p>
        </p:txBody>
      </p:sp>
      <p:pic>
        <p:nvPicPr>
          <p:cNvPr id="4" name="image19.jpeg">
            <a:extLst>
              <a:ext uri="{FF2B5EF4-FFF2-40B4-BE49-F238E27FC236}">
                <a16:creationId xmlns="" xmlns:a16="http://schemas.microsoft.com/office/drawing/2014/main" id="{42FD83A0-CFCF-418F-906A-F5C8813FF08E}"/>
              </a:ext>
            </a:extLst>
          </p:cNvPr>
          <p:cNvPicPr/>
          <p:nvPr/>
        </p:nvPicPr>
        <p:blipFill>
          <a:blip r:embed="rId2" cstate="print"/>
          <a:stretch>
            <a:fillRect/>
          </a:stretch>
        </p:blipFill>
        <p:spPr>
          <a:xfrm>
            <a:off x="3059832" y="5589240"/>
            <a:ext cx="3745865" cy="791845"/>
          </a:xfrm>
          <a:prstGeom prst="rect">
            <a:avLst/>
          </a:prstGeom>
        </p:spPr>
      </p:pic>
    </p:spTree>
    <p:extLst>
      <p:ext uri="{BB962C8B-B14F-4D97-AF65-F5344CB8AC3E}">
        <p14:creationId xmlns:p14="http://schemas.microsoft.com/office/powerpoint/2010/main" val="6254737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A6072144-E551-4535-80DC-15BE34C3C358}"/>
              </a:ext>
            </a:extLst>
          </p:cNvPr>
          <p:cNvSpPr>
            <a:spLocks noGrp="1"/>
          </p:cNvSpPr>
          <p:nvPr>
            <p:ph idx="1"/>
          </p:nvPr>
        </p:nvSpPr>
        <p:spPr/>
        <p:txBody>
          <a:bodyPr/>
          <a:lstStyle/>
          <a:p>
            <a:r>
              <a:rPr lang="en-US" b="1" dirty="0"/>
              <a:t>Oxidation of a primary alcohol or an aldehyde: </a:t>
            </a:r>
            <a:r>
              <a:rPr lang="en-US" dirty="0"/>
              <a:t>yields a carboxylic acid. Primary alcohols are often oxidized with CrO3 in aqueous acid, and aldehydes are similarly oxidized.</a:t>
            </a:r>
            <a:endParaRPr lang="en-MY" dirty="0"/>
          </a:p>
          <a:p>
            <a:endParaRPr lang="en-MY" dirty="0"/>
          </a:p>
        </p:txBody>
      </p:sp>
      <p:pic>
        <p:nvPicPr>
          <p:cNvPr id="4" name="image20.png">
            <a:extLst>
              <a:ext uri="{FF2B5EF4-FFF2-40B4-BE49-F238E27FC236}">
                <a16:creationId xmlns="" xmlns:a16="http://schemas.microsoft.com/office/drawing/2014/main" id="{F30BFE59-458F-4E6F-8B87-B2396B70EB77}"/>
              </a:ext>
            </a:extLst>
          </p:cNvPr>
          <p:cNvPicPr/>
          <p:nvPr/>
        </p:nvPicPr>
        <p:blipFill>
          <a:blip r:embed="rId2" cstate="print"/>
          <a:stretch>
            <a:fillRect/>
          </a:stretch>
        </p:blipFill>
        <p:spPr>
          <a:xfrm>
            <a:off x="2339752" y="4671507"/>
            <a:ext cx="5616624" cy="1424940"/>
          </a:xfrm>
          <a:prstGeom prst="rect">
            <a:avLst/>
          </a:prstGeom>
        </p:spPr>
      </p:pic>
    </p:spTree>
    <p:extLst>
      <p:ext uri="{BB962C8B-B14F-4D97-AF65-F5344CB8AC3E}">
        <p14:creationId xmlns:p14="http://schemas.microsoft.com/office/powerpoint/2010/main" val="34803042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B1F2F26-0595-4B66-A49A-DBBC76592D73}"/>
              </a:ext>
            </a:extLst>
          </p:cNvPr>
          <p:cNvSpPr>
            <a:spLocks noGrp="1"/>
          </p:cNvSpPr>
          <p:nvPr>
            <p:ph idx="1"/>
          </p:nvPr>
        </p:nvSpPr>
        <p:spPr>
          <a:xfrm>
            <a:off x="2267744" y="116633"/>
            <a:ext cx="6696744" cy="1008112"/>
          </a:xfrm>
        </p:spPr>
        <p:txBody>
          <a:bodyPr>
            <a:normAutofit fontScale="55000" lnSpcReduction="20000"/>
          </a:bodyPr>
          <a:lstStyle/>
          <a:p>
            <a:pPr lvl="0"/>
            <a:r>
              <a:rPr lang="en-US" sz="5900" b="1" dirty="0"/>
              <a:t>Carboxylation of Grignard reagents:</a:t>
            </a:r>
            <a:endParaRPr lang="en-MY" sz="5900" b="1" dirty="0"/>
          </a:p>
          <a:p>
            <a:pPr marL="0" indent="0">
              <a:buNone/>
            </a:pPr>
            <a:r>
              <a:rPr lang="en-US" b="1" dirty="0"/>
              <a:t> </a:t>
            </a:r>
            <a:endParaRPr lang="en-MY" dirty="0"/>
          </a:p>
          <a:p>
            <a:endParaRPr lang="en-MY" dirty="0"/>
          </a:p>
        </p:txBody>
      </p:sp>
      <p:pic>
        <p:nvPicPr>
          <p:cNvPr id="4" name="image21.png">
            <a:extLst>
              <a:ext uri="{FF2B5EF4-FFF2-40B4-BE49-F238E27FC236}">
                <a16:creationId xmlns="" xmlns:a16="http://schemas.microsoft.com/office/drawing/2014/main" id="{DDE27B82-6D50-4E03-A479-1660D8B1BE79}"/>
              </a:ext>
            </a:extLst>
          </p:cNvPr>
          <p:cNvPicPr/>
          <p:nvPr/>
        </p:nvPicPr>
        <p:blipFill>
          <a:blip r:embed="rId2" cstate="print"/>
          <a:stretch>
            <a:fillRect/>
          </a:stretch>
        </p:blipFill>
        <p:spPr>
          <a:xfrm>
            <a:off x="2267744" y="908720"/>
            <a:ext cx="6696744" cy="1368152"/>
          </a:xfrm>
          <a:prstGeom prst="rect">
            <a:avLst/>
          </a:prstGeom>
        </p:spPr>
      </p:pic>
      <p:sp>
        <p:nvSpPr>
          <p:cNvPr id="6" name="Rectangle 5">
            <a:extLst>
              <a:ext uri="{FF2B5EF4-FFF2-40B4-BE49-F238E27FC236}">
                <a16:creationId xmlns="" xmlns:a16="http://schemas.microsoft.com/office/drawing/2014/main" id="{FC6BBD66-6C11-4B75-9070-5868D8AE4B43}"/>
              </a:ext>
            </a:extLst>
          </p:cNvPr>
          <p:cNvSpPr/>
          <p:nvPr/>
        </p:nvSpPr>
        <p:spPr>
          <a:xfrm>
            <a:off x="395536" y="2420888"/>
            <a:ext cx="8568952" cy="2263825"/>
          </a:xfrm>
          <a:prstGeom prst="rect">
            <a:avLst/>
          </a:prstGeom>
        </p:spPr>
        <p:txBody>
          <a:bodyPr wrap="square">
            <a:spAutoFit/>
          </a:bodyPr>
          <a:lstStyle/>
          <a:p>
            <a:pPr marL="63500" marR="71755" algn="just">
              <a:lnSpc>
                <a:spcPct val="112000"/>
              </a:lnSpc>
              <a:spcBef>
                <a:spcPts val="185"/>
              </a:spcBef>
              <a:spcAft>
                <a:spcPts val="0"/>
              </a:spcAft>
            </a:pPr>
            <a:r>
              <a:rPr lang="en-US" spc="-5" dirty="0">
                <a:latin typeface="Times New Roman" panose="02020603050405020304" pitchFamily="18" charset="0"/>
                <a:ea typeface="Times New Roman" panose="02020603050405020304" pitchFamily="18" charset="0"/>
                <a:cs typeface="Arial" panose="020B0604020202020204" pitchFamily="34" charset="0"/>
              </a:rPr>
              <a:t>Another</a:t>
            </a:r>
            <a:r>
              <a:rPr lang="en-US" spc="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method</a:t>
            </a:r>
            <a:r>
              <a:rPr lang="en-US" spc="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for</a:t>
            </a:r>
            <a:r>
              <a:rPr lang="en-US" spc="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preparing</a:t>
            </a:r>
            <a:r>
              <a:rPr lang="en-US" spc="6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carboxylic</a:t>
            </a:r>
            <a:r>
              <a:rPr lang="en-US" spc="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acids</a:t>
            </a:r>
            <a:r>
              <a:rPr lang="en-US" spc="6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is</a:t>
            </a:r>
            <a:r>
              <a:rPr lang="en-US" spc="6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by</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reaction</a:t>
            </a:r>
            <a:r>
              <a:rPr lang="en-US" spc="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Grignard</a:t>
            </a:r>
            <a:r>
              <a:rPr lang="en-US" spc="8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reagent</a:t>
            </a:r>
            <a:r>
              <a:rPr lang="en-US" spc="6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6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CO</a:t>
            </a:r>
            <a:r>
              <a:rPr lang="en-US" sz="1050" dirty="0">
                <a:latin typeface="Times New Roman" panose="02020603050405020304" pitchFamily="18" charset="0"/>
                <a:ea typeface="Times New Roman" panose="02020603050405020304" pitchFamily="18" charset="0"/>
                <a:cs typeface="Arial" panose="020B0604020202020204" pitchFamily="34" charset="0"/>
              </a:rPr>
              <a:t>2</a:t>
            </a:r>
            <a:r>
              <a:rPr lang="en-US" sz="1050" spc="16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to</a:t>
            </a:r>
            <a:r>
              <a:rPr lang="en-US" spc="36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yield</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metal</a:t>
            </a:r>
            <a:r>
              <a:rPr lang="en-US" spc="2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carboxylate,</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followed</a:t>
            </a:r>
            <a:r>
              <a:rPr lang="en-US" spc="20" dirty="0">
                <a:latin typeface="Times New Roman" panose="02020603050405020304" pitchFamily="18" charset="0"/>
                <a:ea typeface="Times New Roman" panose="02020603050405020304" pitchFamily="18" charset="0"/>
                <a:cs typeface="Arial" panose="020B0604020202020204" pitchFamily="34" charset="0"/>
              </a:rPr>
              <a:t> </a:t>
            </a:r>
            <a:r>
              <a:rPr lang="en-US" spc="10" dirty="0">
                <a:latin typeface="Times New Roman" panose="02020603050405020304" pitchFamily="18" charset="0"/>
                <a:ea typeface="Times New Roman" panose="02020603050405020304" pitchFamily="18" charset="0"/>
                <a:cs typeface="Arial" panose="020B0604020202020204" pitchFamily="34" charset="0"/>
              </a:rPr>
              <a:t>by</a:t>
            </a:r>
            <a:r>
              <a:rPr lang="en-US" spc="-5" dirty="0">
                <a:latin typeface="Times New Roman" panose="02020603050405020304" pitchFamily="18" charset="0"/>
                <a:ea typeface="Times New Roman" panose="02020603050405020304" pitchFamily="18" charset="0"/>
                <a:cs typeface="Arial" panose="020B0604020202020204" pitchFamily="34" charset="0"/>
              </a:rPr>
              <a:t> protonation</a:t>
            </a:r>
            <a:r>
              <a:rPr lang="en-US" spc="3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give</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carboxylic</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a:t>
            </a:r>
            <a:r>
              <a:rPr lang="en-US" spc="2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This</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b="1" spc="-5" dirty="0">
                <a:latin typeface="Times New Roman" panose="02020603050405020304" pitchFamily="18" charset="0"/>
                <a:ea typeface="Times New Roman" panose="02020603050405020304" pitchFamily="18" charset="0"/>
                <a:cs typeface="Arial" panose="020B0604020202020204" pitchFamily="34" charset="0"/>
              </a:rPr>
              <a:t>carboxylation</a:t>
            </a:r>
            <a:r>
              <a:rPr lang="en-US" b="1" spc="4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reaction</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is</a:t>
            </a:r>
            <a:r>
              <a:rPr lang="en-US" spc="16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usually</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carried</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out</a:t>
            </a:r>
            <a:r>
              <a:rPr lang="en-US" spc="15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by</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bubbling</a:t>
            </a:r>
            <a:r>
              <a:rPr lang="en-US" spc="16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stream</a:t>
            </a:r>
            <a:r>
              <a:rPr lang="en-US" spc="1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dry</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CO</a:t>
            </a:r>
            <a:r>
              <a:rPr lang="en-US" sz="1050" dirty="0">
                <a:latin typeface="Times New Roman" panose="02020603050405020304" pitchFamily="18" charset="0"/>
                <a:ea typeface="Times New Roman" panose="02020603050405020304" pitchFamily="18" charset="0"/>
                <a:cs typeface="Arial" panose="020B0604020202020204" pitchFamily="34" charset="0"/>
              </a:rPr>
              <a:t>2</a:t>
            </a:r>
            <a:r>
              <a:rPr lang="en-US" sz="1050" spc="60" dirty="0">
                <a:latin typeface="Times New Roman" panose="02020603050405020304" pitchFamily="18" charset="0"/>
                <a:ea typeface="Times New Roman" panose="02020603050405020304" pitchFamily="18" charset="0"/>
                <a:cs typeface="Arial" panose="020B0604020202020204" pitchFamily="34" charset="0"/>
              </a:rPr>
              <a:t> </a:t>
            </a:r>
            <a:r>
              <a:rPr lang="en-US" spc="-10" dirty="0">
                <a:latin typeface="Times New Roman" panose="02020603050405020304" pitchFamily="18" charset="0"/>
                <a:ea typeface="Times New Roman" panose="02020603050405020304" pitchFamily="18" charset="0"/>
                <a:cs typeface="Arial" panose="020B0604020202020204" pitchFamily="34" charset="0"/>
              </a:rPr>
              <a:t>gas</a:t>
            </a:r>
            <a:r>
              <a:rPr lang="en-US" spc="15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through</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solution</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24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Grignard</a:t>
            </a:r>
            <a:r>
              <a:rPr lang="en-US" spc="2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reagent.</a:t>
            </a:r>
            <a:r>
              <a:rPr lang="en-US" spc="2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2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err="1">
                <a:latin typeface="Times New Roman" panose="02020603050405020304" pitchFamily="18" charset="0"/>
                <a:ea typeface="Times New Roman" panose="02020603050405020304" pitchFamily="18" charset="0"/>
                <a:cs typeface="Arial" panose="020B0604020202020204" pitchFamily="34" charset="0"/>
              </a:rPr>
              <a:t>organomagnesium</a:t>
            </a:r>
            <a:r>
              <a:rPr lang="en-US" spc="2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halide</a:t>
            </a:r>
            <a:r>
              <a:rPr lang="en-US" spc="22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adds</a:t>
            </a:r>
            <a:r>
              <a:rPr lang="en-US" spc="2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a:t>
            </a:r>
            <a:r>
              <a:rPr lang="en-US" spc="2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2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CPO</a:t>
            </a:r>
            <a:r>
              <a:rPr lang="en-US" spc="2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bond</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22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carbon</a:t>
            </a:r>
            <a:r>
              <a:rPr lang="en-US" spc="2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dioxide</a:t>
            </a:r>
            <a:r>
              <a:rPr lang="en-US" spc="2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in</a:t>
            </a:r>
            <a:r>
              <a:rPr lang="en-US" spc="2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3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typical</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nucleophilic</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carbonyl</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addition</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reaction,</a:t>
            </a:r>
            <a:r>
              <a:rPr lang="en-US" spc="2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and</a:t>
            </a:r>
            <a:r>
              <a:rPr lang="en-US" spc="4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protonation</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2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carboxylate</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10" dirty="0">
                <a:latin typeface="Times New Roman" panose="02020603050405020304" pitchFamily="18" charset="0"/>
                <a:ea typeface="Times New Roman" panose="02020603050405020304" pitchFamily="18" charset="0"/>
                <a:cs typeface="Arial" panose="020B0604020202020204" pitchFamily="34" charset="0"/>
              </a:rPr>
              <a:t>by</a:t>
            </a:r>
            <a:r>
              <a:rPr lang="en-US" spc="-5" dirty="0">
                <a:latin typeface="Times New Roman" panose="02020603050405020304" pitchFamily="18" charset="0"/>
                <a:ea typeface="Times New Roman" panose="02020603050405020304" pitchFamily="18" charset="0"/>
                <a:cs typeface="Arial" panose="020B0604020202020204" pitchFamily="34" charset="0"/>
              </a:rPr>
              <a:t> addition</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5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aqueous</a:t>
            </a:r>
            <a:r>
              <a:rPr lang="en-US" dirty="0">
                <a:latin typeface="Times New Roman" panose="02020603050405020304" pitchFamily="18" charset="0"/>
                <a:ea typeface="Times New Roman" panose="02020603050405020304" pitchFamily="18" charset="0"/>
                <a:cs typeface="Arial" panose="020B0604020202020204" pitchFamily="34" charset="0"/>
              </a:rPr>
              <a:t> HCl in a </a:t>
            </a:r>
            <a:r>
              <a:rPr lang="en-US" spc="-5" dirty="0">
                <a:latin typeface="Times New Roman" panose="02020603050405020304" pitchFamily="18" charset="0"/>
                <a:ea typeface="Times New Roman" panose="02020603050405020304" pitchFamily="18" charset="0"/>
                <a:cs typeface="Arial" panose="020B0604020202020204" pitchFamily="34" charset="0"/>
              </a:rPr>
              <a:t>separate </a:t>
            </a:r>
            <a:r>
              <a:rPr lang="en-US" dirty="0">
                <a:latin typeface="Times New Roman" panose="02020603050405020304" pitchFamily="18" charset="0"/>
                <a:ea typeface="Times New Roman" panose="02020603050405020304" pitchFamily="18" charset="0"/>
                <a:cs typeface="Arial" panose="020B0604020202020204" pitchFamily="34" charset="0"/>
              </a:rPr>
              <a:t>step</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then</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gives</a:t>
            </a:r>
            <a:r>
              <a:rPr lang="en-US" dirty="0">
                <a:latin typeface="Times New Roman" panose="02020603050405020304" pitchFamily="18" charset="0"/>
                <a:ea typeface="Times New Roman" panose="02020603050405020304" pitchFamily="18" charset="0"/>
                <a:cs typeface="Arial" panose="020B0604020202020204" pitchFamily="34" charset="0"/>
              </a:rPr>
              <a:t> the </a:t>
            </a:r>
            <a:r>
              <a:rPr lang="en-US" spc="-5" dirty="0">
                <a:latin typeface="Times New Roman" panose="02020603050405020304" pitchFamily="18" charset="0"/>
                <a:ea typeface="Times New Roman" panose="02020603050405020304" pitchFamily="18" charset="0"/>
                <a:cs typeface="Arial" panose="020B0604020202020204" pitchFamily="34" charset="0"/>
              </a:rPr>
              <a:t>free</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carboxylic </a:t>
            </a:r>
            <a:r>
              <a:rPr lang="en-US" dirty="0">
                <a:latin typeface="Times New Roman" panose="02020603050405020304" pitchFamily="18" charset="0"/>
                <a:ea typeface="Times New Roman" panose="02020603050405020304" pitchFamily="18" charset="0"/>
                <a:cs typeface="Arial" panose="020B0604020202020204" pitchFamily="34" charset="0"/>
              </a:rPr>
              <a:t>acid. For </a:t>
            </a:r>
            <a:r>
              <a:rPr lang="en-US" spc="-5" dirty="0">
                <a:latin typeface="Times New Roman" panose="02020603050405020304" pitchFamily="18" charset="0"/>
                <a:ea typeface="Times New Roman" panose="02020603050405020304" pitchFamily="18" charset="0"/>
                <a:cs typeface="Arial" panose="020B0604020202020204" pitchFamily="34" charset="0"/>
              </a:rPr>
              <a:t>example:</a:t>
            </a:r>
            <a:endParaRPr lang="en-MY" dirty="0">
              <a:latin typeface="Times New Roman" panose="02020603050405020304" pitchFamily="18" charset="0"/>
              <a:ea typeface="Times New Roman" panose="02020603050405020304" pitchFamily="18" charset="0"/>
              <a:cs typeface="Arial" panose="020B0604020202020204" pitchFamily="34" charset="0"/>
            </a:endParaRPr>
          </a:p>
        </p:txBody>
      </p:sp>
      <p:pic>
        <p:nvPicPr>
          <p:cNvPr id="7" name="image22.png">
            <a:extLst>
              <a:ext uri="{FF2B5EF4-FFF2-40B4-BE49-F238E27FC236}">
                <a16:creationId xmlns="" xmlns:a16="http://schemas.microsoft.com/office/drawing/2014/main" id="{DC6F1FD7-B6E0-4B59-9A80-87D1B8430A69}"/>
              </a:ext>
            </a:extLst>
          </p:cNvPr>
          <p:cNvPicPr/>
          <p:nvPr/>
        </p:nvPicPr>
        <p:blipFill>
          <a:blip r:embed="rId3" cstate="print"/>
          <a:stretch>
            <a:fillRect/>
          </a:stretch>
        </p:blipFill>
        <p:spPr>
          <a:xfrm>
            <a:off x="611560" y="4684713"/>
            <a:ext cx="8143949" cy="1890448"/>
          </a:xfrm>
          <a:prstGeom prst="rect">
            <a:avLst/>
          </a:prstGeom>
        </p:spPr>
      </p:pic>
    </p:spTree>
    <p:extLst>
      <p:ext uri="{BB962C8B-B14F-4D97-AF65-F5344CB8AC3E}">
        <p14:creationId xmlns:p14="http://schemas.microsoft.com/office/powerpoint/2010/main" val="7286220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D152D54-13F1-46AE-89BB-595A2E81A901}"/>
              </a:ext>
            </a:extLst>
          </p:cNvPr>
          <p:cNvSpPr>
            <a:spLocks noGrp="1"/>
          </p:cNvSpPr>
          <p:nvPr>
            <p:ph idx="1"/>
          </p:nvPr>
        </p:nvSpPr>
        <p:spPr/>
        <p:txBody>
          <a:bodyPr>
            <a:normAutofit fontScale="47500" lnSpcReduction="20000"/>
          </a:bodyPr>
          <a:lstStyle/>
          <a:p>
            <a:pPr marL="0" lvl="0" indent="0">
              <a:buNone/>
            </a:pPr>
            <a:r>
              <a:rPr lang="en-US" b="1" dirty="0"/>
              <a:t>2- Hydrolysis of nitriles</a:t>
            </a:r>
            <a:endParaRPr lang="en-MY" b="1" dirty="0"/>
          </a:p>
          <a:p>
            <a:pPr marL="0" indent="0">
              <a:buNone/>
            </a:pPr>
            <a:r>
              <a:rPr lang="en-US" b="1" dirty="0"/>
              <a:t> </a:t>
            </a:r>
            <a:endParaRPr lang="en-MY" dirty="0"/>
          </a:p>
          <a:p>
            <a:pPr marL="0" indent="0">
              <a:buNone/>
            </a:pPr>
            <a:r>
              <a:rPr lang="en-MY" dirty="0"/>
              <a:t>Carboxylic acids can be prepared from nitriles on heating with aqueous acid  or base by a</a:t>
            </a:r>
          </a:p>
          <a:p>
            <a:pPr marL="0" indent="0">
              <a:buNone/>
            </a:pPr>
            <a:endParaRPr lang="en-MY" dirty="0"/>
          </a:p>
          <a:p>
            <a:pPr marL="0" indent="0">
              <a:buNone/>
            </a:pPr>
            <a:r>
              <a:rPr lang="en-MY" dirty="0"/>
              <a:t> </a:t>
            </a:r>
          </a:p>
          <a:p>
            <a:pPr marL="0" indent="0">
              <a:buNone/>
            </a:pPr>
            <a:r>
              <a:rPr lang="en-MY" dirty="0"/>
              <a:t>mechanism. Since nitriles themselves are usually made by SN</a:t>
            </a:r>
          </a:p>
          <a:p>
            <a:pPr marL="0" indent="0">
              <a:buNone/>
            </a:pPr>
            <a:r>
              <a:rPr lang="en-MY" dirty="0"/>
              <a:t> </a:t>
            </a:r>
          </a:p>
          <a:p>
            <a:pPr marL="0" indent="0">
              <a:buNone/>
            </a:pPr>
            <a:r>
              <a:rPr lang="en-MY" dirty="0"/>
              <a:t>reaction of a primary or secondary</a:t>
            </a:r>
          </a:p>
          <a:p>
            <a:pPr marL="0" indent="0">
              <a:buNone/>
            </a:pPr>
            <a:r>
              <a:rPr lang="en-MY" dirty="0"/>
              <a:t> </a:t>
            </a:r>
          </a:p>
          <a:p>
            <a:pPr marL="0" indent="0">
              <a:buNone/>
            </a:pPr>
            <a:r>
              <a:rPr lang="en-MY" dirty="0"/>
              <a:t>alkyl halide with CN-, the two-step sequence of cyanide displacement followed by nitrile hydrolysis    is    a    good    way    to    make    a    carboxylic    acid    from    an    alkyl    halide</a:t>
            </a:r>
          </a:p>
          <a:p>
            <a:pPr marL="0" indent="0">
              <a:buNone/>
            </a:pPr>
            <a:r>
              <a:rPr lang="en-MY" dirty="0"/>
              <a:t>   Note that the product acid has one more carbon than the starting alkyl halide. One example occurs in a commercial route for the synthesis of the nonsteroidal anti- inflammatory drug ibuprofen.</a:t>
            </a:r>
          </a:p>
          <a:p>
            <a:endParaRPr lang="en-MY" dirty="0"/>
          </a:p>
        </p:txBody>
      </p:sp>
      <p:pic>
        <p:nvPicPr>
          <p:cNvPr id="4" name="image23.png">
            <a:extLst>
              <a:ext uri="{FF2B5EF4-FFF2-40B4-BE49-F238E27FC236}">
                <a16:creationId xmlns="" xmlns:a16="http://schemas.microsoft.com/office/drawing/2014/main" id="{3DDB9614-D2FD-41BF-9058-8FA50B039D53}"/>
              </a:ext>
            </a:extLst>
          </p:cNvPr>
          <p:cNvPicPr/>
          <p:nvPr/>
        </p:nvPicPr>
        <p:blipFill>
          <a:blip r:embed="rId2" cstate="print"/>
          <a:stretch>
            <a:fillRect/>
          </a:stretch>
        </p:blipFill>
        <p:spPr>
          <a:xfrm>
            <a:off x="899593" y="3094355"/>
            <a:ext cx="4953520" cy="669290"/>
          </a:xfrm>
          <a:prstGeom prst="rect">
            <a:avLst/>
          </a:prstGeom>
        </p:spPr>
      </p:pic>
    </p:spTree>
    <p:extLst>
      <p:ext uri="{BB962C8B-B14F-4D97-AF65-F5344CB8AC3E}">
        <p14:creationId xmlns:p14="http://schemas.microsoft.com/office/powerpoint/2010/main" val="29534820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25.png">
            <a:extLst>
              <a:ext uri="{FF2B5EF4-FFF2-40B4-BE49-F238E27FC236}">
                <a16:creationId xmlns="" xmlns:a16="http://schemas.microsoft.com/office/drawing/2014/main" id="{DF1E0C28-59CF-4C8E-82BB-3EA8D2C541C5}"/>
              </a:ext>
            </a:extLst>
          </p:cNvPr>
          <p:cNvPicPr>
            <a:picLocks noGrp="1"/>
          </p:cNvPicPr>
          <p:nvPr>
            <p:ph idx="1"/>
          </p:nvPr>
        </p:nvPicPr>
        <p:blipFill>
          <a:blip r:embed="rId2" cstate="print"/>
          <a:stretch>
            <a:fillRect/>
          </a:stretch>
        </p:blipFill>
        <p:spPr>
          <a:xfrm>
            <a:off x="971600" y="2767991"/>
            <a:ext cx="7632848" cy="2952381"/>
          </a:xfrm>
          <a:prstGeom prst="rect">
            <a:avLst/>
          </a:prstGeom>
        </p:spPr>
      </p:pic>
    </p:spTree>
    <p:extLst>
      <p:ext uri="{BB962C8B-B14F-4D97-AF65-F5344CB8AC3E}">
        <p14:creationId xmlns:p14="http://schemas.microsoft.com/office/powerpoint/2010/main" val="17911824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A39E54D-E149-4E25-B688-FD38BB8BDD0F}"/>
              </a:ext>
            </a:extLst>
          </p:cNvPr>
          <p:cNvSpPr>
            <a:spLocks noGrp="1"/>
          </p:cNvSpPr>
          <p:nvPr>
            <p:ph idx="1"/>
          </p:nvPr>
        </p:nvSpPr>
        <p:spPr/>
        <p:txBody>
          <a:bodyPr>
            <a:normAutofit fontScale="85000" lnSpcReduction="20000"/>
          </a:bodyPr>
          <a:lstStyle/>
          <a:p>
            <a:r>
              <a:rPr lang="en-US" b="1" dirty="0"/>
              <a:t>Reactions of Carboxylic Acids:</a:t>
            </a:r>
            <a:endParaRPr lang="en-MY" b="1" dirty="0"/>
          </a:p>
          <a:p>
            <a:r>
              <a:rPr lang="en-US" dirty="0"/>
              <a:t>Carboxylic acids are similar in some respects to both alcohols and ketones. Like alcohols, carboxylic acids can be deprotonated to give anions, which are good nucleophiles in SN2 reactions. Like ketones, carboxylic acids undergo addition of nucleophiles to the carbonyl group. However, carboxylic acids also undergo other reactions characteristic of neither alcohols nor ketones. </a:t>
            </a:r>
            <a:r>
              <a:rPr lang="en-US" b="1" dirty="0"/>
              <a:t>Figure 20-2 </a:t>
            </a:r>
            <a:r>
              <a:rPr lang="en-US" dirty="0"/>
              <a:t>shows some of the general reactions of carboxylic acids.</a:t>
            </a:r>
            <a:endParaRPr lang="en-MY" dirty="0"/>
          </a:p>
          <a:p>
            <a:endParaRPr lang="en-MY" dirty="0"/>
          </a:p>
        </p:txBody>
      </p:sp>
    </p:spTree>
    <p:extLst>
      <p:ext uri="{BB962C8B-B14F-4D97-AF65-F5344CB8AC3E}">
        <p14:creationId xmlns:p14="http://schemas.microsoft.com/office/powerpoint/2010/main" val="30578425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26.png">
            <a:extLst>
              <a:ext uri="{FF2B5EF4-FFF2-40B4-BE49-F238E27FC236}">
                <a16:creationId xmlns="" xmlns:a16="http://schemas.microsoft.com/office/drawing/2014/main" id="{533EB81D-1736-4F81-A4A8-F63C05652B68}"/>
              </a:ext>
            </a:extLst>
          </p:cNvPr>
          <p:cNvPicPr>
            <a:picLocks noGrp="1"/>
          </p:cNvPicPr>
          <p:nvPr>
            <p:ph idx="1"/>
          </p:nvPr>
        </p:nvPicPr>
        <p:blipFill>
          <a:blip r:embed="rId2" cstate="print"/>
          <a:stretch>
            <a:fillRect/>
          </a:stretch>
        </p:blipFill>
        <p:spPr>
          <a:xfrm>
            <a:off x="709352" y="2877515"/>
            <a:ext cx="8183127" cy="2733333"/>
          </a:xfrm>
          <a:prstGeom prst="rect">
            <a:avLst/>
          </a:prstGeom>
        </p:spPr>
      </p:pic>
      <p:sp>
        <p:nvSpPr>
          <p:cNvPr id="5" name="Rectangle 4">
            <a:extLst>
              <a:ext uri="{FF2B5EF4-FFF2-40B4-BE49-F238E27FC236}">
                <a16:creationId xmlns="" xmlns:a16="http://schemas.microsoft.com/office/drawing/2014/main" id="{1BB85ABB-39B4-4EA4-8A2F-CE51B282A1B5}"/>
              </a:ext>
            </a:extLst>
          </p:cNvPr>
          <p:cNvSpPr/>
          <p:nvPr/>
        </p:nvSpPr>
        <p:spPr>
          <a:xfrm>
            <a:off x="-540568" y="5849034"/>
            <a:ext cx="6804248" cy="369332"/>
          </a:xfrm>
          <a:prstGeom prst="rect">
            <a:avLst/>
          </a:prstGeom>
        </p:spPr>
        <p:txBody>
          <a:bodyPr wrap="square">
            <a:spAutoFit/>
          </a:bodyPr>
          <a:lstStyle/>
          <a:p>
            <a:pPr marL="1325245">
              <a:spcBef>
                <a:spcPts val="180"/>
              </a:spcBef>
              <a:spcAft>
                <a:spcPts val="0"/>
              </a:spcAft>
            </a:pPr>
            <a:r>
              <a:rPr lang="en-US" b="1" spc="-5" dirty="0">
                <a:solidFill>
                  <a:srgbClr val="FF0000"/>
                </a:solidFill>
                <a:latin typeface="Times New Roman" panose="02020603050405020304" pitchFamily="18" charset="0"/>
                <a:ea typeface="Calibri" panose="020F0502020204030204" pitchFamily="34" charset="0"/>
                <a:cs typeface="Arial" panose="020B0604020202020204" pitchFamily="34" charset="0"/>
              </a:rPr>
              <a:t>Figure </a:t>
            </a: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20-2 </a:t>
            </a:r>
            <a:r>
              <a:rPr lang="en-US" dirty="0">
                <a:latin typeface="Times New Roman" panose="02020603050405020304" pitchFamily="18" charset="0"/>
                <a:ea typeface="Calibri" panose="020F0502020204030204" pitchFamily="34" charset="0"/>
                <a:cs typeface="Arial" panose="020B0604020202020204" pitchFamily="34" charset="0"/>
              </a:rPr>
              <a:t>some</a:t>
            </a:r>
            <a:r>
              <a:rPr lang="en-US" spc="10" dirty="0">
                <a:latin typeface="Times New Roman" panose="02020603050405020304" pitchFamily="18" charset="0"/>
                <a:ea typeface="Calibri" panose="020F0502020204030204" pitchFamily="34" charset="0"/>
                <a:cs typeface="Arial" panose="020B0604020202020204" pitchFamily="34" charset="0"/>
              </a:rPr>
              <a:t> </a:t>
            </a:r>
            <a:r>
              <a:rPr lang="en-US" spc="-5" dirty="0">
                <a:latin typeface="Times New Roman" panose="02020603050405020304" pitchFamily="18" charset="0"/>
                <a:ea typeface="Calibri" panose="020F0502020204030204" pitchFamily="34" charset="0"/>
                <a:cs typeface="Arial" panose="020B0604020202020204" pitchFamily="34" charset="0"/>
              </a:rPr>
              <a:t>general</a:t>
            </a:r>
            <a:r>
              <a:rPr lang="en-US" dirty="0">
                <a:latin typeface="Times New Roman" panose="02020603050405020304" pitchFamily="18" charset="0"/>
                <a:ea typeface="Calibri" panose="020F0502020204030204" pitchFamily="34" charset="0"/>
                <a:cs typeface="Arial" panose="020B0604020202020204" pitchFamily="34" charset="0"/>
              </a:rPr>
              <a:t> </a:t>
            </a:r>
            <a:r>
              <a:rPr lang="en-US" spc="-5" dirty="0">
                <a:latin typeface="Times New Roman" panose="02020603050405020304" pitchFamily="18" charset="0"/>
                <a:ea typeface="Calibri" panose="020F0502020204030204" pitchFamily="34" charset="0"/>
                <a:cs typeface="Arial" panose="020B0604020202020204" pitchFamily="34" charset="0"/>
              </a:rPr>
              <a:t>reactions</a:t>
            </a:r>
            <a:r>
              <a:rPr lang="en-US" dirty="0">
                <a:latin typeface="Times New Roman" panose="02020603050405020304" pitchFamily="18" charset="0"/>
                <a:ea typeface="Calibri" panose="020F0502020204030204" pitchFamily="34" charset="0"/>
                <a:cs typeface="Arial" panose="020B0604020202020204" pitchFamily="34" charset="0"/>
              </a:rPr>
              <a:t> of </a:t>
            </a:r>
            <a:r>
              <a:rPr lang="en-US" spc="-5" dirty="0">
                <a:latin typeface="Times New Roman" panose="02020603050405020304" pitchFamily="18" charset="0"/>
                <a:ea typeface="Calibri" panose="020F0502020204030204" pitchFamily="34" charset="0"/>
                <a:cs typeface="Arial" panose="020B0604020202020204" pitchFamily="34" charset="0"/>
              </a:rPr>
              <a:t>carboxylic</a:t>
            </a:r>
            <a:r>
              <a:rPr lang="en-US" spc="5" dirty="0">
                <a:latin typeface="Times New Roman" panose="02020603050405020304" pitchFamily="18" charset="0"/>
                <a:ea typeface="Calibri" panose="020F0502020204030204" pitchFamily="34" charset="0"/>
                <a:cs typeface="Arial" panose="020B0604020202020204" pitchFamily="34" charset="0"/>
              </a:rPr>
              <a:t> </a:t>
            </a:r>
            <a:r>
              <a:rPr lang="en-US" spc="-5" dirty="0">
                <a:latin typeface="Times New Roman" panose="02020603050405020304" pitchFamily="18" charset="0"/>
                <a:ea typeface="Calibri" panose="020F0502020204030204" pitchFamily="34" charset="0"/>
                <a:cs typeface="Arial" panose="020B0604020202020204" pitchFamily="34" charset="0"/>
              </a:rPr>
              <a:t>acids.</a:t>
            </a:r>
            <a:endParaRPr lang="en-MY"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448571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 xmlns:a16="http://schemas.microsoft.com/office/drawing/2014/main" id="{59BC8768-22A7-4ABA-89E5-3FECAB378D6E}"/>
              </a:ext>
            </a:extLst>
          </p:cNvPr>
          <p:cNvPicPr>
            <a:picLocks noGrp="1" noChangeAspect="1"/>
          </p:cNvPicPr>
          <p:nvPr>
            <p:ph idx="1"/>
          </p:nvPr>
        </p:nvPicPr>
        <p:blipFill>
          <a:blip r:embed="rId2"/>
          <a:stretch>
            <a:fillRect/>
          </a:stretch>
        </p:blipFill>
        <p:spPr>
          <a:xfrm>
            <a:off x="1331640" y="1268760"/>
            <a:ext cx="6927094" cy="5040560"/>
          </a:xfrm>
          <a:prstGeom prst="rect">
            <a:avLst/>
          </a:prstGeom>
        </p:spPr>
      </p:pic>
    </p:spTree>
    <p:extLst>
      <p:ext uri="{BB962C8B-B14F-4D97-AF65-F5344CB8AC3E}">
        <p14:creationId xmlns:p14="http://schemas.microsoft.com/office/powerpoint/2010/main" val="10981387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97DBCC2-BB54-4989-9AA2-7C457DD15C1C}"/>
              </a:ext>
            </a:extLst>
          </p:cNvPr>
          <p:cNvSpPr>
            <a:spLocks noGrp="1"/>
          </p:cNvSpPr>
          <p:nvPr>
            <p:ph idx="1"/>
          </p:nvPr>
        </p:nvSpPr>
        <p:spPr/>
        <p:txBody>
          <a:bodyPr/>
          <a:lstStyle/>
          <a:p>
            <a:pPr marL="0" lvl="0" indent="0">
              <a:buNone/>
            </a:pPr>
            <a:r>
              <a:rPr lang="en-US" b="1" dirty="0"/>
              <a:t>Conversion into acid derivatives </a:t>
            </a:r>
            <a:endParaRPr lang="en-MY" dirty="0"/>
          </a:p>
          <a:p>
            <a:pPr marL="0" lvl="0" indent="0">
              <a:buNone/>
            </a:pPr>
            <a:r>
              <a:rPr lang="en-US" b="1" dirty="0"/>
              <a:t>1- Conversion into acid chlorides</a:t>
            </a:r>
            <a:endParaRPr lang="en-MY" dirty="0"/>
          </a:p>
          <a:p>
            <a:pPr marL="0" indent="0">
              <a:buNone/>
            </a:pPr>
            <a:r>
              <a:rPr lang="en-US" dirty="0"/>
              <a:t> In the laboratory, carboxylic acids are converted into acid chlorides by treatment with thionyl chloride, SOCl2.</a:t>
            </a:r>
            <a:endParaRPr lang="en-MY" dirty="0"/>
          </a:p>
          <a:p>
            <a:endParaRPr lang="en-MY" dirty="0"/>
          </a:p>
        </p:txBody>
      </p:sp>
      <p:pic>
        <p:nvPicPr>
          <p:cNvPr id="4" name="image27.png">
            <a:extLst>
              <a:ext uri="{FF2B5EF4-FFF2-40B4-BE49-F238E27FC236}">
                <a16:creationId xmlns="" xmlns:a16="http://schemas.microsoft.com/office/drawing/2014/main" id="{F3913921-4914-4479-896D-4D60C978B9BB}"/>
              </a:ext>
            </a:extLst>
          </p:cNvPr>
          <p:cNvPicPr/>
          <p:nvPr/>
        </p:nvPicPr>
        <p:blipFill>
          <a:blip r:embed="rId2" cstate="print"/>
          <a:stretch>
            <a:fillRect/>
          </a:stretch>
        </p:blipFill>
        <p:spPr>
          <a:xfrm>
            <a:off x="2170058" y="5381313"/>
            <a:ext cx="4634190" cy="727710"/>
          </a:xfrm>
          <a:prstGeom prst="rect">
            <a:avLst/>
          </a:prstGeom>
        </p:spPr>
      </p:pic>
    </p:spTree>
    <p:extLst>
      <p:ext uri="{BB962C8B-B14F-4D97-AF65-F5344CB8AC3E}">
        <p14:creationId xmlns:p14="http://schemas.microsoft.com/office/powerpoint/2010/main" val="2274938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6768988-0D57-4FA7-BB89-287353C4FD0E}"/>
              </a:ext>
            </a:extLst>
          </p:cNvPr>
          <p:cNvSpPr>
            <a:spLocks noGrp="1"/>
          </p:cNvSpPr>
          <p:nvPr>
            <p:ph type="title"/>
          </p:nvPr>
        </p:nvSpPr>
        <p:spPr/>
        <p:txBody>
          <a:bodyPr/>
          <a:lstStyle/>
          <a:p>
            <a:endParaRPr lang="en-MY"/>
          </a:p>
        </p:txBody>
      </p:sp>
      <p:pic>
        <p:nvPicPr>
          <p:cNvPr id="4" name="image28.png">
            <a:extLst>
              <a:ext uri="{FF2B5EF4-FFF2-40B4-BE49-F238E27FC236}">
                <a16:creationId xmlns="" xmlns:a16="http://schemas.microsoft.com/office/drawing/2014/main" id="{AB7BF9DC-B3E8-4B75-8CD4-9866138AECAF}"/>
              </a:ext>
            </a:extLst>
          </p:cNvPr>
          <p:cNvPicPr>
            <a:picLocks noGrp="1"/>
          </p:cNvPicPr>
          <p:nvPr>
            <p:ph idx="1"/>
          </p:nvPr>
        </p:nvPicPr>
        <p:blipFill>
          <a:blip r:embed="rId2" cstate="print"/>
          <a:stretch>
            <a:fillRect/>
          </a:stretch>
        </p:blipFill>
        <p:spPr>
          <a:xfrm>
            <a:off x="381000" y="198142"/>
            <a:ext cx="7719392" cy="2448272"/>
          </a:xfrm>
          <a:prstGeom prst="rect">
            <a:avLst/>
          </a:prstGeom>
        </p:spPr>
      </p:pic>
      <p:sp>
        <p:nvSpPr>
          <p:cNvPr id="5" name="Rectangle 4">
            <a:extLst>
              <a:ext uri="{FF2B5EF4-FFF2-40B4-BE49-F238E27FC236}">
                <a16:creationId xmlns="" xmlns:a16="http://schemas.microsoft.com/office/drawing/2014/main" id="{D81176F5-F4B6-445E-A303-D0CA47242E24}"/>
              </a:ext>
            </a:extLst>
          </p:cNvPr>
          <p:cNvSpPr/>
          <p:nvPr/>
        </p:nvSpPr>
        <p:spPr>
          <a:xfrm>
            <a:off x="467544" y="2646414"/>
            <a:ext cx="8295456" cy="1633396"/>
          </a:xfrm>
          <a:prstGeom prst="rect">
            <a:avLst/>
          </a:prstGeom>
        </p:spPr>
        <p:txBody>
          <a:bodyPr wrap="square">
            <a:spAutoFit/>
          </a:bodyPr>
          <a:lstStyle/>
          <a:p>
            <a:pPr marL="63500" marR="72390" algn="just">
              <a:lnSpc>
                <a:spcPct val="113000"/>
              </a:lnSpc>
              <a:spcBef>
                <a:spcPts val="345"/>
              </a:spcBef>
              <a:spcAft>
                <a:spcPts val="0"/>
              </a:spcAft>
            </a:pPr>
            <a:r>
              <a:rPr lang="en-US" dirty="0">
                <a:latin typeface="Times New Roman" panose="02020603050405020304" pitchFamily="18" charset="0"/>
                <a:ea typeface="Times New Roman" panose="02020603050405020304" pitchFamily="18" charset="0"/>
                <a:cs typeface="Arial" panose="020B0604020202020204" pitchFamily="34" charset="0"/>
              </a:rPr>
              <a:t>This</a:t>
            </a:r>
            <a:r>
              <a:rPr lang="en-US" spc="7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reaction</a:t>
            </a:r>
            <a:r>
              <a:rPr lang="en-US" spc="7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occurs</a:t>
            </a:r>
            <a:r>
              <a:rPr lang="en-US" spc="70" dirty="0">
                <a:latin typeface="Times New Roman" panose="02020603050405020304" pitchFamily="18" charset="0"/>
                <a:ea typeface="Times New Roman" panose="02020603050405020304" pitchFamily="18" charset="0"/>
                <a:cs typeface="Arial" panose="020B0604020202020204" pitchFamily="34" charset="0"/>
              </a:rPr>
              <a:t> </a:t>
            </a:r>
            <a:r>
              <a:rPr lang="en-US" spc="10" dirty="0">
                <a:latin typeface="Times New Roman" panose="02020603050405020304" pitchFamily="18" charset="0"/>
                <a:ea typeface="Times New Roman" panose="02020603050405020304" pitchFamily="18" charset="0"/>
                <a:cs typeface="Arial" panose="020B0604020202020204" pitchFamily="34" charset="0"/>
              </a:rPr>
              <a:t>by</a:t>
            </a:r>
            <a:r>
              <a:rPr lang="en-US" spc="4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6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nucleophilic</a:t>
            </a:r>
            <a:r>
              <a:rPr lang="en-US" spc="6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acyl</a:t>
            </a:r>
            <a:r>
              <a:rPr lang="en-US" spc="7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substitution</a:t>
            </a:r>
            <a:r>
              <a:rPr lang="en-US" spc="7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pathway</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in</a:t>
            </a:r>
            <a:r>
              <a:rPr lang="en-US" spc="7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which</a:t>
            </a:r>
            <a:r>
              <a:rPr lang="en-US" spc="1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6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carboxylic</a:t>
            </a:r>
            <a:r>
              <a:rPr lang="en-US" spc="7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acid</a:t>
            </a:r>
            <a:r>
              <a:rPr lang="en-US" spc="7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is</a:t>
            </a:r>
            <a:r>
              <a:rPr lang="en-US" spc="28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first</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converted</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into </a:t>
            </a:r>
            <a:r>
              <a:rPr lang="en-US" spc="-5" dirty="0">
                <a:latin typeface="Times New Roman" panose="02020603050405020304" pitchFamily="18" charset="0"/>
                <a:ea typeface="Times New Roman" panose="02020603050405020304" pitchFamily="18" charset="0"/>
                <a:cs typeface="Arial" panose="020B0604020202020204" pitchFamily="34" charset="0"/>
              </a:rPr>
              <a:t>an</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acyl</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spc="-5" dirty="0" err="1">
                <a:latin typeface="Times New Roman" panose="02020603050405020304" pitchFamily="18" charset="0"/>
                <a:ea typeface="Times New Roman" panose="02020603050405020304" pitchFamily="18" charset="0"/>
                <a:cs typeface="Arial" panose="020B0604020202020204" pitchFamily="34" charset="0"/>
              </a:rPr>
              <a:t>chlorosulfite</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intermediate,</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thereby</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replacing</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OH</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 the</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acid</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28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much</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better</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leaving</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group.</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err="1">
                <a:latin typeface="Times New Roman" panose="02020603050405020304" pitchFamily="18" charset="0"/>
                <a:ea typeface="Times New Roman" panose="02020603050405020304" pitchFamily="18" charset="0"/>
                <a:cs typeface="Arial" panose="020B0604020202020204" pitchFamily="34" charset="0"/>
              </a:rPr>
              <a:t>chlorosulfite</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then</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reacts</a:t>
            </a:r>
            <a:r>
              <a:rPr lang="en-US" spc="1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9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nucleophilic</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chloride</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ion.</a:t>
            </a:r>
            <a:r>
              <a:rPr lang="en-US" spc="11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a:t>
            </a:r>
            <a:r>
              <a:rPr lang="en-US" spc="28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analogous</a:t>
            </a:r>
            <a:r>
              <a:rPr lang="en-US" spc="155" dirty="0">
                <a:latin typeface="Times New Roman" panose="02020603050405020304" pitchFamily="18" charset="0"/>
                <a:ea typeface="Times New Roman" panose="02020603050405020304" pitchFamily="18" charset="0"/>
                <a:cs typeface="Arial" panose="020B0604020202020204" pitchFamily="34" charset="0"/>
              </a:rPr>
              <a:t> </a:t>
            </a:r>
            <a:r>
              <a:rPr lang="en-US" spc="-5" dirty="0" err="1">
                <a:latin typeface="Times New Roman" panose="02020603050405020304" pitchFamily="18" charset="0"/>
                <a:ea typeface="Times New Roman" panose="02020603050405020304" pitchFamily="18" charset="0"/>
                <a:cs typeface="Arial" panose="020B0604020202020204" pitchFamily="34" charset="0"/>
              </a:rPr>
              <a:t>chlorosulfite</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is</a:t>
            </a:r>
            <a:r>
              <a:rPr lang="en-US" spc="15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involved</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in</a:t>
            </a:r>
            <a:r>
              <a:rPr lang="en-US" spc="1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reaction</a:t>
            </a:r>
            <a:r>
              <a:rPr lang="en-US" spc="17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a:t>
            </a:r>
            <a:r>
              <a:rPr lang="en-US" spc="16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alcohol</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1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SOCl</a:t>
            </a:r>
            <a:r>
              <a:rPr lang="en-US" sz="1050" dirty="0">
                <a:latin typeface="Times New Roman" panose="02020603050405020304" pitchFamily="18" charset="0"/>
                <a:ea typeface="Times New Roman" panose="02020603050405020304" pitchFamily="18" charset="0"/>
                <a:cs typeface="Arial" panose="020B0604020202020204" pitchFamily="34" charset="0"/>
              </a:rPr>
              <a:t>2</a:t>
            </a:r>
            <a:r>
              <a:rPr lang="en-US" sz="1050" spc="6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a:t>
            </a:r>
            <a:r>
              <a:rPr lang="en-US" spc="165" dirty="0">
                <a:latin typeface="Times New Roman" panose="02020603050405020304" pitchFamily="18" charset="0"/>
                <a:ea typeface="Times New Roman" panose="02020603050405020304" pitchFamily="18" charset="0"/>
                <a:cs typeface="Arial" panose="020B0604020202020204" pitchFamily="34" charset="0"/>
              </a:rPr>
              <a:t> </a:t>
            </a:r>
            <a:r>
              <a:rPr lang="en-US" spc="-10" dirty="0">
                <a:latin typeface="Times New Roman" panose="02020603050405020304" pitchFamily="18" charset="0"/>
                <a:ea typeface="Times New Roman" panose="02020603050405020304" pitchFamily="18" charset="0"/>
                <a:cs typeface="Arial" panose="020B0604020202020204" pitchFamily="34" charset="0"/>
              </a:rPr>
              <a:t>yield</a:t>
            </a:r>
            <a:r>
              <a:rPr lang="en-US" spc="16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alkyl</a:t>
            </a:r>
            <a:r>
              <a:rPr lang="en-US" spc="4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chloride.</a:t>
            </a:r>
            <a:endParaRPr lang="en-MY" dirty="0">
              <a:latin typeface="Times New Roman" panose="02020603050405020304" pitchFamily="18" charset="0"/>
              <a:ea typeface="Times New Roman" panose="02020603050405020304" pitchFamily="18" charset="0"/>
              <a:cs typeface="Arial" panose="020B0604020202020204" pitchFamily="34" charset="0"/>
            </a:endParaRPr>
          </a:p>
        </p:txBody>
      </p:sp>
      <p:pic>
        <p:nvPicPr>
          <p:cNvPr id="6" name="image29.jpeg">
            <a:extLst>
              <a:ext uri="{FF2B5EF4-FFF2-40B4-BE49-F238E27FC236}">
                <a16:creationId xmlns="" xmlns:a16="http://schemas.microsoft.com/office/drawing/2014/main" id="{256ED1BE-F58F-45B5-91EB-BD5DDAFB3577}"/>
              </a:ext>
            </a:extLst>
          </p:cNvPr>
          <p:cNvPicPr/>
          <p:nvPr/>
        </p:nvPicPr>
        <p:blipFill>
          <a:blip r:embed="rId3" cstate="print"/>
          <a:stretch>
            <a:fillRect/>
          </a:stretch>
        </p:blipFill>
        <p:spPr>
          <a:xfrm>
            <a:off x="1804352" y="4310732"/>
            <a:ext cx="5535295" cy="1092200"/>
          </a:xfrm>
          <a:prstGeom prst="rect">
            <a:avLst/>
          </a:prstGeom>
        </p:spPr>
      </p:pic>
    </p:spTree>
    <p:extLst>
      <p:ext uri="{BB962C8B-B14F-4D97-AF65-F5344CB8AC3E}">
        <p14:creationId xmlns:p14="http://schemas.microsoft.com/office/powerpoint/2010/main" val="20647976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A8D8760-A1F7-49D8-80A8-A05E433B438E}"/>
              </a:ext>
            </a:extLst>
          </p:cNvPr>
          <p:cNvSpPr>
            <a:spLocks noGrp="1"/>
          </p:cNvSpPr>
          <p:nvPr>
            <p:ph type="title"/>
          </p:nvPr>
        </p:nvSpPr>
        <p:spPr/>
        <p:txBody>
          <a:bodyPr/>
          <a:lstStyle/>
          <a:p>
            <a:endParaRPr lang="en-MY"/>
          </a:p>
        </p:txBody>
      </p:sp>
      <p:sp>
        <p:nvSpPr>
          <p:cNvPr id="3" name="Content Placeholder 2">
            <a:extLst>
              <a:ext uri="{FF2B5EF4-FFF2-40B4-BE49-F238E27FC236}">
                <a16:creationId xmlns="" xmlns:a16="http://schemas.microsoft.com/office/drawing/2014/main" id="{0F079A6D-D057-4DB9-A56F-4A799307D08E}"/>
              </a:ext>
            </a:extLst>
          </p:cNvPr>
          <p:cNvSpPr>
            <a:spLocks noGrp="1"/>
          </p:cNvSpPr>
          <p:nvPr>
            <p:ph idx="1"/>
          </p:nvPr>
        </p:nvSpPr>
        <p:spPr>
          <a:xfrm>
            <a:off x="755576" y="2440458"/>
            <a:ext cx="8229600" cy="1977083"/>
          </a:xfrm>
        </p:spPr>
        <p:txBody>
          <a:bodyPr>
            <a:normAutofit fontScale="92500" lnSpcReduction="20000"/>
          </a:bodyPr>
          <a:lstStyle/>
          <a:p>
            <a:r>
              <a:rPr lang="en-US" dirty="0"/>
              <a:t>The most useful reaction of carboxylic acids is their conversion into esters. There are many methods for accomplishing this, including the SN2 reaction of a carboxylate anion with a primary alkyl halide.</a:t>
            </a:r>
            <a:endParaRPr lang="en-MY" dirty="0"/>
          </a:p>
        </p:txBody>
      </p:sp>
      <p:pic>
        <p:nvPicPr>
          <p:cNvPr id="4" name="image30.png">
            <a:extLst>
              <a:ext uri="{FF2B5EF4-FFF2-40B4-BE49-F238E27FC236}">
                <a16:creationId xmlns="" xmlns:a16="http://schemas.microsoft.com/office/drawing/2014/main" id="{198342B5-7941-48D6-95FB-92F877914FDE}"/>
              </a:ext>
            </a:extLst>
          </p:cNvPr>
          <p:cNvPicPr/>
          <p:nvPr/>
        </p:nvPicPr>
        <p:blipFill>
          <a:blip r:embed="rId2" cstate="print"/>
          <a:stretch>
            <a:fillRect/>
          </a:stretch>
        </p:blipFill>
        <p:spPr>
          <a:xfrm>
            <a:off x="2478832" y="584517"/>
            <a:ext cx="6624736" cy="1345565"/>
          </a:xfrm>
          <a:prstGeom prst="rect">
            <a:avLst/>
          </a:prstGeom>
        </p:spPr>
      </p:pic>
      <p:pic>
        <p:nvPicPr>
          <p:cNvPr id="5" name="image31.jpeg">
            <a:extLst>
              <a:ext uri="{FF2B5EF4-FFF2-40B4-BE49-F238E27FC236}">
                <a16:creationId xmlns="" xmlns:a16="http://schemas.microsoft.com/office/drawing/2014/main" id="{E3AF638E-5905-472B-914C-CB232F4FBEF9}"/>
              </a:ext>
            </a:extLst>
          </p:cNvPr>
          <p:cNvPicPr/>
          <p:nvPr/>
        </p:nvPicPr>
        <p:blipFill>
          <a:blip r:embed="rId3" cstate="print"/>
          <a:stretch>
            <a:fillRect/>
          </a:stretch>
        </p:blipFill>
        <p:spPr>
          <a:xfrm>
            <a:off x="1547664" y="4382785"/>
            <a:ext cx="6264696" cy="777240"/>
          </a:xfrm>
          <a:prstGeom prst="rect">
            <a:avLst/>
          </a:prstGeom>
        </p:spPr>
      </p:pic>
      <p:sp>
        <p:nvSpPr>
          <p:cNvPr id="6" name="Rectangle 5">
            <a:extLst>
              <a:ext uri="{FF2B5EF4-FFF2-40B4-BE49-F238E27FC236}">
                <a16:creationId xmlns="" xmlns:a16="http://schemas.microsoft.com/office/drawing/2014/main" id="{7FCFD305-5C5C-493A-B2A4-41CDB6ED16F8}"/>
              </a:ext>
            </a:extLst>
          </p:cNvPr>
          <p:cNvSpPr/>
          <p:nvPr/>
        </p:nvSpPr>
        <p:spPr>
          <a:xfrm>
            <a:off x="1089956" y="5160025"/>
            <a:ext cx="7560840" cy="1659557"/>
          </a:xfrm>
          <a:prstGeom prst="rect">
            <a:avLst/>
          </a:prstGeom>
        </p:spPr>
        <p:txBody>
          <a:bodyPr wrap="square">
            <a:spAutoFit/>
          </a:bodyPr>
          <a:lstStyle/>
          <a:p>
            <a:pPr marL="63500" marR="74295" algn="just">
              <a:lnSpc>
                <a:spcPct val="115000"/>
              </a:lnSpc>
              <a:spcBef>
                <a:spcPts val="70"/>
              </a:spcBef>
              <a:spcAft>
                <a:spcPts val="0"/>
              </a:spcAft>
            </a:pPr>
            <a:r>
              <a:rPr lang="en-US" spc="-5" dirty="0">
                <a:latin typeface="Times New Roman" panose="02020603050405020304" pitchFamily="18" charset="0"/>
                <a:ea typeface="Times New Roman" panose="02020603050405020304" pitchFamily="18" charset="0"/>
                <a:cs typeface="Arial" panose="020B0604020202020204" pitchFamily="34" charset="0"/>
              </a:rPr>
              <a:t>Esters</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can</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also</a:t>
            </a:r>
            <a:r>
              <a:rPr lang="en-US" spc="11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be</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synthesized</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by</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acid-catalyzed</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nucleophilic</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acyl</a:t>
            </a:r>
            <a:r>
              <a:rPr lang="en-US" spc="12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substitution</a:t>
            </a:r>
            <a:r>
              <a:rPr lang="en-US" spc="12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reaction</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27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carboxylic</a:t>
            </a:r>
            <a:r>
              <a:rPr lang="en-US" spc="2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a:t>
            </a:r>
            <a:r>
              <a:rPr lang="en-US" spc="24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24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an</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alcohol,</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2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process</a:t>
            </a:r>
            <a:r>
              <a:rPr lang="en-US" spc="2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called</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260" dirty="0">
                <a:latin typeface="Times New Roman" panose="02020603050405020304" pitchFamily="18" charset="0"/>
                <a:ea typeface="Times New Roman" panose="02020603050405020304" pitchFamily="18" charset="0"/>
                <a:cs typeface="Arial" panose="020B0604020202020204" pitchFamily="34" charset="0"/>
              </a:rPr>
              <a:t> </a:t>
            </a:r>
            <a:r>
              <a:rPr lang="en-US" b="1" spc="-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Fischer</a:t>
            </a:r>
            <a:r>
              <a:rPr lang="en-US" b="1" spc="230"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 </a:t>
            </a:r>
            <a:r>
              <a:rPr lang="en-US" b="1" spc="-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esterification</a:t>
            </a:r>
            <a:r>
              <a:rPr lang="en-US" b="1" spc="240"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 </a:t>
            </a:r>
            <a:r>
              <a:rPr lang="en-US" b="1" spc="-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reaction</a:t>
            </a:r>
            <a:r>
              <a:rPr lang="en-US" spc="-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a:t>
            </a:r>
            <a:r>
              <a:rPr lang="en-US" spc="45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Unfortunately,</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need</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for</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a:t>
            </a:r>
            <a:r>
              <a:rPr lang="en-US" spc="4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excess</a:t>
            </a:r>
            <a:r>
              <a:rPr lang="en-US" spc="3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4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liquid</a:t>
            </a:r>
            <a:r>
              <a:rPr lang="en-US" spc="4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alcohol</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as</a:t>
            </a:r>
            <a:r>
              <a:rPr lang="en-US" spc="3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solvent</a:t>
            </a:r>
            <a:r>
              <a:rPr lang="en-US" spc="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effectively</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limits</a:t>
            </a:r>
            <a:r>
              <a:rPr lang="en-US" spc="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method</a:t>
            </a:r>
            <a:r>
              <a:rPr lang="en-US" spc="2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 the</a:t>
            </a:r>
            <a:r>
              <a:rPr lang="en-US" spc="-5" dirty="0">
                <a:latin typeface="Times New Roman" panose="02020603050405020304" pitchFamily="18" charset="0"/>
                <a:ea typeface="Times New Roman" panose="02020603050405020304" pitchFamily="18" charset="0"/>
                <a:cs typeface="Arial" panose="020B0604020202020204" pitchFamily="34" charset="0"/>
              </a:rPr>
              <a:t> synthesis</a:t>
            </a:r>
            <a:r>
              <a:rPr lang="en-US" dirty="0">
                <a:latin typeface="Times New Roman" panose="02020603050405020304" pitchFamily="18" charset="0"/>
                <a:ea typeface="Times New Roman" panose="02020603050405020304" pitchFamily="18" charset="0"/>
                <a:cs typeface="Arial" panose="020B0604020202020204" pitchFamily="34" charset="0"/>
              </a:rPr>
              <a:t> of methyl, </a:t>
            </a:r>
            <a:r>
              <a:rPr lang="en-US" spc="-5" dirty="0">
                <a:latin typeface="Times New Roman" panose="02020603050405020304" pitchFamily="18" charset="0"/>
                <a:ea typeface="Times New Roman" panose="02020603050405020304" pitchFamily="18" charset="0"/>
                <a:cs typeface="Arial" panose="020B0604020202020204" pitchFamily="34" charset="0"/>
              </a:rPr>
              <a:t>ethyl,</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propyl,</a:t>
            </a:r>
            <a:r>
              <a:rPr lang="en-US" dirty="0">
                <a:latin typeface="Times New Roman" panose="02020603050405020304" pitchFamily="18" charset="0"/>
                <a:ea typeface="Times New Roman" panose="02020603050405020304" pitchFamily="18" charset="0"/>
                <a:cs typeface="Arial" panose="020B0604020202020204" pitchFamily="34" charset="0"/>
              </a:rPr>
              <a:t> and </a:t>
            </a:r>
            <a:r>
              <a:rPr lang="en-US" spc="-5" dirty="0">
                <a:latin typeface="Times New Roman" panose="02020603050405020304" pitchFamily="18" charset="0"/>
                <a:ea typeface="Times New Roman" panose="02020603050405020304" pitchFamily="18" charset="0"/>
                <a:cs typeface="Arial" panose="020B0604020202020204" pitchFamily="34" charset="0"/>
              </a:rPr>
              <a:t>butyl</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esters.</a:t>
            </a:r>
            <a:endParaRPr lang="en-MY" dirty="0">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326561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E63DEC-CEFD-4AAF-9748-06611F497957}"/>
              </a:ext>
            </a:extLst>
          </p:cNvPr>
          <p:cNvSpPr>
            <a:spLocks noGrp="1"/>
          </p:cNvSpPr>
          <p:nvPr>
            <p:ph type="title"/>
          </p:nvPr>
        </p:nvSpPr>
        <p:spPr/>
        <p:txBody>
          <a:bodyPr/>
          <a:lstStyle/>
          <a:p>
            <a:endParaRPr lang="en-MY"/>
          </a:p>
        </p:txBody>
      </p:sp>
      <p:pic>
        <p:nvPicPr>
          <p:cNvPr id="4" name="image32.png">
            <a:extLst>
              <a:ext uri="{FF2B5EF4-FFF2-40B4-BE49-F238E27FC236}">
                <a16:creationId xmlns="" xmlns:a16="http://schemas.microsoft.com/office/drawing/2014/main" id="{EFB84755-8DAB-4262-A922-F3228328BF59}"/>
              </a:ext>
            </a:extLst>
          </p:cNvPr>
          <p:cNvPicPr>
            <a:picLocks noGrp="1"/>
          </p:cNvPicPr>
          <p:nvPr>
            <p:ph idx="1"/>
          </p:nvPr>
        </p:nvPicPr>
        <p:blipFill>
          <a:blip r:embed="rId2" cstate="print"/>
          <a:stretch>
            <a:fillRect/>
          </a:stretch>
        </p:blipFill>
        <p:spPr>
          <a:xfrm>
            <a:off x="381000" y="260648"/>
            <a:ext cx="7704856" cy="2016224"/>
          </a:xfrm>
          <a:prstGeom prst="rect">
            <a:avLst/>
          </a:prstGeom>
        </p:spPr>
      </p:pic>
      <p:sp>
        <p:nvSpPr>
          <p:cNvPr id="5" name="Rectangle 4">
            <a:extLst>
              <a:ext uri="{FF2B5EF4-FFF2-40B4-BE49-F238E27FC236}">
                <a16:creationId xmlns="" xmlns:a16="http://schemas.microsoft.com/office/drawing/2014/main" id="{723265D1-65D2-48DA-A04B-592D4D1FF02E}"/>
              </a:ext>
            </a:extLst>
          </p:cNvPr>
          <p:cNvSpPr/>
          <p:nvPr/>
        </p:nvSpPr>
        <p:spPr>
          <a:xfrm>
            <a:off x="539552" y="2462069"/>
            <a:ext cx="8223448" cy="1102866"/>
          </a:xfrm>
          <a:prstGeom prst="rect">
            <a:avLst/>
          </a:prstGeom>
        </p:spPr>
        <p:txBody>
          <a:bodyPr wrap="square">
            <a:spAutoFit/>
          </a:bodyPr>
          <a:lstStyle/>
          <a:p>
            <a:pPr lvl="0" algn="just">
              <a:lnSpc>
                <a:spcPts val="1365"/>
              </a:lnSpc>
              <a:spcBef>
                <a:spcPts val="345"/>
              </a:spcBef>
              <a:buClr>
                <a:srgbClr val="FF0000"/>
              </a:buClr>
              <a:buSzPts val="1200"/>
              <a:tabLst>
                <a:tab pos="242570" algn="l"/>
              </a:tabLst>
            </a:pPr>
            <a:r>
              <a:rPr lang="en-US" b="1" spc="-5" dirty="0">
                <a:solidFill>
                  <a:srgbClr val="FF0000"/>
                </a:solidFill>
                <a:latin typeface="Arial" panose="020B0604020202020204" pitchFamily="34" charset="0"/>
                <a:ea typeface="Arial" panose="020B0604020202020204" pitchFamily="34" charset="0"/>
                <a:cs typeface="Times New Roman" panose="02020603050405020304" pitchFamily="18" charset="0"/>
              </a:rPr>
              <a:t>c) Conversion</a:t>
            </a:r>
            <a:r>
              <a:rPr lang="en-US" b="1" spc="5" dirty="0">
                <a:solidFill>
                  <a:srgbClr val="FF0000"/>
                </a:solidFill>
                <a:latin typeface="Arial" panose="020B0604020202020204" pitchFamily="34" charset="0"/>
                <a:ea typeface="Arial" panose="020B0604020202020204" pitchFamily="34" charset="0"/>
                <a:cs typeface="Times New Roman" panose="02020603050405020304" pitchFamily="18" charset="0"/>
              </a:rPr>
              <a:t> </a:t>
            </a:r>
            <a:r>
              <a:rPr lang="en-US" b="1" dirty="0">
                <a:solidFill>
                  <a:srgbClr val="FF0000"/>
                </a:solidFill>
                <a:latin typeface="Arial" panose="020B0604020202020204" pitchFamily="34" charset="0"/>
                <a:ea typeface="Arial" panose="020B0604020202020204" pitchFamily="34" charset="0"/>
                <a:cs typeface="Times New Roman" panose="02020603050405020304" pitchFamily="18" charset="0"/>
              </a:rPr>
              <a:t>into </a:t>
            </a:r>
            <a:r>
              <a:rPr lang="en-US" b="1" spc="-5" dirty="0">
                <a:solidFill>
                  <a:srgbClr val="FF0000"/>
                </a:solidFill>
                <a:latin typeface="Arial" panose="020B0604020202020204" pitchFamily="34" charset="0"/>
                <a:ea typeface="Arial" panose="020B0604020202020204" pitchFamily="34" charset="0"/>
                <a:cs typeface="Times New Roman" panose="02020603050405020304" pitchFamily="18" charset="0"/>
              </a:rPr>
              <a:t>acid</a:t>
            </a:r>
            <a:r>
              <a:rPr lang="en-US" b="1" dirty="0">
                <a:solidFill>
                  <a:srgbClr val="FF0000"/>
                </a:solidFill>
                <a:latin typeface="Arial" panose="020B0604020202020204" pitchFamily="34" charset="0"/>
                <a:ea typeface="Arial" panose="020B0604020202020204" pitchFamily="34" charset="0"/>
                <a:cs typeface="Times New Roman" panose="02020603050405020304" pitchFamily="18" charset="0"/>
              </a:rPr>
              <a:t> </a:t>
            </a:r>
            <a:r>
              <a:rPr lang="en-US" b="1" spc="-5" dirty="0">
                <a:solidFill>
                  <a:srgbClr val="FF0000"/>
                </a:solidFill>
                <a:latin typeface="Arial" panose="020B0604020202020204" pitchFamily="34" charset="0"/>
                <a:ea typeface="Arial" panose="020B0604020202020204" pitchFamily="34" charset="0"/>
                <a:cs typeface="Times New Roman" panose="02020603050405020304" pitchFamily="18" charset="0"/>
              </a:rPr>
              <a:t>anhydrides</a:t>
            </a:r>
            <a:endParaRPr lang="en-MY" b="1" dirty="0">
              <a:latin typeface="Arial" panose="020B0604020202020204" pitchFamily="34" charset="0"/>
              <a:ea typeface="Arial" panose="020B0604020202020204" pitchFamily="34" charset="0"/>
              <a:cs typeface="Times New Roman" panose="02020603050405020304" pitchFamily="18" charset="0"/>
            </a:endParaRPr>
          </a:p>
          <a:p>
            <a:pPr marL="63500">
              <a:spcAft>
                <a:spcPts val="0"/>
              </a:spcAft>
            </a:pPr>
            <a:r>
              <a:rPr lang="en-US" spc="-5" dirty="0">
                <a:latin typeface="Times New Roman" panose="02020603050405020304" pitchFamily="18" charset="0"/>
                <a:ea typeface="Times New Roman" panose="02020603050405020304" pitchFamily="18" charset="0"/>
                <a:cs typeface="Arial" panose="020B0604020202020204" pitchFamily="34" charset="0"/>
              </a:rPr>
              <a:t>Acid</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anhydrides</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can</a:t>
            </a:r>
            <a:r>
              <a:rPr lang="en-US" dirty="0">
                <a:latin typeface="Times New Roman" panose="02020603050405020304" pitchFamily="18" charset="0"/>
                <a:ea typeface="Times New Roman" panose="02020603050405020304" pitchFamily="18" charset="0"/>
                <a:cs typeface="Arial" panose="020B0604020202020204" pitchFamily="34" charset="0"/>
              </a:rPr>
              <a:t> be</a:t>
            </a:r>
            <a:r>
              <a:rPr lang="en-US" spc="-5" dirty="0">
                <a:latin typeface="Times New Roman" panose="02020603050405020304" pitchFamily="18" charset="0"/>
                <a:ea typeface="Times New Roman" panose="02020603050405020304" pitchFamily="18" charset="0"/>
                <a:cs typeface="Arial" panose="020B0604020202020204" pitchFamily="34" charset="0"/>
              </a:rPr>
              <a:t> derived</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from</a:t>
            </a:r>
            <a:r>
              <a:rPr lang="en-US" dirty="0">
                <a:latin typeface="Times New Roman" panose="02020603050405020304" pitchFamily="18" charset="0"/>
                <a:ea typeface="Times New Roman" panose="02020603050405020304" pitchFamily="18" charset="0"/>
                <a:cs typeface="Arial" panose="020B0604020202020204" pitchFamily="34" charset="0"/>
              </a:rPr>
              <a:t> two</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molecules of</a:t>
            </a:r>
            <a:r>
              <a:rPr lang="en-US" spc="-5" dirty="0">
                <a:latin typeface="Times New Roman" panose="02020603050405020304" pitchFamily="18" charset="0"/>
                <a:ea typeface="Times New Roman" panose="02020603050405020304" pitchFamily="18" charset="0"/>
                <a:cs typeface="Arial" panose="020B0604020202020204" pitchFamily="34" charset="0"/>
              </a:rPr>
              <a:t> carboxylic acid</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10" dirty="0">
                <a:latin typeface="Times New Roman" panose="02020603050405020304" pitchFamily="18" charset="0"/>
                <a:ea typeface="Times New Roman" panose="02020603050405020304" pitchFamily="18" charset="0"/>
                <a:cs typeface="Arial" panose="020B0604020202020204" pitchFamily="34" charset="0"/>
              </a:rPr>
              <a:t>by</a:t>
            </a:r>
            <a:r>
              <a:rPr lang="en-US" spc="-5" dirty="0">
                <a:latin typeface="Times New Roman" panose="02020603050405020304" pitchFamily="18" charset="0"/>
                <a:ea typeface="Times New Roman" panose="02020603050405020304" pitchFamily="18" charset="0"/>
                <a:cs typeface="Arial" panose="020B0604020202020204" pitchFamily="34" charset="0"/>
              </a:rPr>
              <a:t> heating</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 remove 1</a:t>
            </a:r>
            <a:r>
              <a:rPr lang="en-US" spc="35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equivalent</a:t>
            </a:r>
            <a:r>
              <a:rPr lang="en-US" dirty="0">
                <a:latin typeface="Times New Roman" panose="02020603050405020304" pitchFamily="18" charset="0"/>
                <a:ea typeface="Times New Roman" panose="02020603050405020304" pitchFamily="18" charset="0"/>
                <a:cs typeface="Arial" panose="020B0604020202020204" pitchFamily="34" charset="0"/>
              </a:rPr>
              <a:t> of </a:t>
            </a:r>
            <a:r>
              <a:rPr lang="en-US" spc="-5" dirty="0">
                <a:latin typeface="Times New Roman" panose="02020603050405020304" pitchFamily="18" charset="0"/>
                <a:ea typeface="Times New Roman" panose="02020603050405020304" pitchFamily="18" charset="0"/>
                <a:cs typeface="Arial" panose="020B0604020202020204" pitchFamily="34" charset="0"/>
              </a:rPr>
              <a:t>water.</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Because</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of</a:t>
            </a:r>
            <a:r>
              <a:rPr lang="en-US" dirty="0">
                <a:latin typeface="Times New Roman" panose="02020603050405020304" pitchFamily="18" charset="0"/>
                <a:ea typeface="Times New Roman" panose="02020603050405020304" pitchFamily="18" charset="0"/>
                <a:cs typeface="Arial" panose="020B0604020202020204" pitchFamily="34" charset="0"/>
              </a:rPr>
              <a:t> the </a:t>
            </a:r>
            <a:r>
              <a:rPr lang="en-US" spc="-5" dirty="0">
                <a:latin typeface="Times New Roman" panose="02020603050405020304" pitchFamily="18" charset="0"/>
                <a:ea typeface="Times New Roman" panose="02020603050405020304" pitchFamily="18" charset="0"/>
                <a:cs typeface="Arial" panose="020B0604020202020204" pitchFamily="34" charset="0"/>
              </a:rPr>
              <a:t>high</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temperatures</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needed,</a:t>
            </a:r>
            <a:r>
              <a:rPr lang="en-US"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however,</a:t>
            </a:r>
            <a:r>
              <a:rPr lang="en-US" dirty="0">
                <a:latin typeface="Times New Roman" panose="02020603050405020304" pitchFamily="18" charset="0"/>
                <a:ea typeface="Times New Roman" panose="02020603050405020304" pitchFamily="18" charset="0"/>
                <a:cs typeface="Arial" panose="020B0604020202020204" pitchFamily="34" charset="0"/>
              </a:rPr>
              <a:t> only</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acetic</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anhydride</a:t>
            </a:r>
            <a:r>
              <a:rPr lang="en-US" dirty="0">
                <a:latin typeface="Times New Roman" panose="02020603050405020304" pitchFamily="18" charset="0"/>
                <a:ea typeface="Times New Roman" panose="02020603050405020304" pitchFamily="18" charset="0"/>
                <a:cs typeface="Arial" panose="020B0604020202020204" pitchFamily="34" charset="0"/>
              </a:rPr>
              <a:t> is</a:t>
            </a:r>
            <a:r>
              <a:rPr lang="en-US" spc="57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commonly</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prepared</a:t>
            </a:r>
            <a:r>
              <a:rPr lang="en-US" dirty="0">
                <a:latin typeface="Times New Roman" panose="02020603050405020304" pitchFamily="18" charset="0"/>
                <a:ea typeface="Times New Roman" panose="02020603050405020304" pitchFamily="18" charset="0"/>
                <a:cs typeface="Arial" panose="020B0604020202020204" pitchFamily="34" charset="0"/>
              </a:rPr>
              <a:t> this </a:t>
            </a:r>
            <a:r>
              <a:rPr lang="en-US" spc="-5" dirty="0">
                <a:latin typeface="Times New Roman" panose="02020603050405020304" pitchFamily="18" charset="0"/>
                <a:ea typeface="Times New Roman" panose="02020603050405020304" pitchFamily="18" charset="0"/>
                <a:cs typeface="Arial" panose="020B0604020202020204" pitchFamily="34" charset="0"/>
              </a:rPr>
              <a:t>way.</a:t>
            </a:r>
            <a:endParaRPr lang="en-MY" dirty="0">
              <a:latin typeface="Times New Roman" panose="02020603050405020304" pitchFamily="18" charset="0"/>
              <a:ea typeface="Times New Roman" panose="02020603050405020304" pitchFamily="18" charset="0"/>
              <a:cs typeface="Arial" panose="020B0604020202020204" pitchFamily="34" charset="0"/>
            </a:endParaRPr>
          </a:p>
        </p:txBody>
      </p:sp>
      <p:pic>
        <p:nvPicPr>
          <p:cNvPr id="6" name="image33.png">
            <a:extLst>
              <a:ext uri="{FF2B5EF4-FFF2-40B4-BE49-F238E27FC236}">
                <a16:creationId xmlns="" xmlns:a16="http://schemas.microsoft.com/office/drawing/2014/main" id="{6D9261B3-CA0F-44F2-AE73-E1CBF36A9B93}"/>
              </a:ext>
            </a:extLst>
          </p:cNvPr>
          <p:cNvPicPr/>
          <p:nvPr/>
        </p:nvPicPr>
        <p:blipFill>
          <a:blip r:embed="rId3" cstate="print"/>
          <a:stretch>
            <a:fillRect/>
          </a:stretch>
        </p:blipFill>
        <p:spPr>
          <a:xfrm>
            <a:off x="2195736" y="3794344"/>
            <a:ext cx="3909695" cy="807720"/>
          </a:xfrm>
          <a:prstGeom prst="rect">
            <a:avLst/>
          </a:prstGeom>
        </p:spPr>
      </p:pic>
      <p:sp>
        <p:nvSpPr>
          <p:cNvPr id="7" name="Rectangle 6">
            <a:extLst>
              <a:ext uri="{FF2B5EF4-FFF2-40B4-BE49-F238E27FC236}">
                <a16:creationId xmlns="" xmlns:a16="http://schemas.microsoft.com/office/drawing/2014/main" id="{415183B9-279F-4C65-8F7F-88139F5C339E}"/>
              </a:ext>
            </a:extLst>
          </p:cNvPr>
          <p:cNvSpPr/>
          <p:nvPr/>
        </p:nvSpPr>
        <p:spPr>
          <a:xfrm>
            <a:off x="539552" y="4602064"/>
            <a:ext cx="4572000" cy="553998"/>
          </a:xfrm>
          <a:prstGeom prst="rect">
            <a:avLst/>
          </a:prstGeom>
        </p:spPr>
        <p:txBody>
          <a:bodyPr>
            <a:spAutoFit/>
          </a:bodyPr>
          <a:lstStyle/>
          <a:p>
            <a:pPr lvl="0" algn="just">
              <a:buClr>
                <a:srgbClr val="FF0000"/>
              </a:buClr>
              <a:buSzPts val="1200"/>
              <a:tabLst>
                <a:tab pos="250190" algn="l"/>
              </a:tabLst>
            </a:pPr>
            <a:r>
              <a:rPr lang="en-US" b="1" spc="-5" dirty="0">
                <a:solidFill>
                  <a:srgbClr val="FF0000"/>
                </a:solidFill>
                <a:latin typeface="Arial" panose="020B0604020202020204" pitchFamily="34" charset="0"/>
                <a:ea typeface="Arial" panose="020B0604020202020204" pitchFamily="34" charset="0"/>
                <a:cs typeface="Times New Roman" panose="02020603050405020304" pitchFamily="18" charset="0"/>
              </a:rPr>
              <a:t>d) Conversion</a:t>
            </a:r>
            <a:r>
              <a:rPr lang="en-US" b="1" dirty="0">
                <a:solidFill>
                  <a:srgbClr val="FF0000"/>
                </a:solidFill>
                <a:latin typeface="Arial" panose="020B0604020202020204" pitchFamily="34" charset="0"/>
                <a:ea typeface="Arial" panose="020B0604020202020204" pitchFamily="34" charset="0"/>
                <a:cs typeface="Times New Roman" panose="02020603050405020304" pitchFamily="18" charset="0"/>
              </a:rPr>
              <a:t> </a:t>
            </a:r>
            <a:r>
              <a:rPr lang="en-US" b="1" spc="-5" dirty="0">
                <a:solidFill>
                  <a:srgbClr val="FF0000"/>
                </a:solidFill>
                <a:latin typeface="Arial" panose="020B0604020202020204" pitchFamily="34" charset="0"/>
                <a:ea typeface="Arial" panose="020B0604020202020204" pitchFamily="34" charset="0"/>
                <a:cs typeface="Times New Roman" panose="02020603050405020304" pitchFamily="18" charset="0"/>
              </a:rPr>
              <a:t>into</a:t>
            </a:r>
            <a:r>
              <a:rPr lang="en-US" b="1" dirty="0">
                <a:solidFill>
                  <a:srgbClr val="FF0000"/>
                </a:solidFill>
                <a:latin typeface="Arial" panose="020B0604020202020204" pitchFamily="34" charset="0"/>
                <a:ea typeface="Arial" panose="020B0604020202020204" pitchFamily="34" charset="0"/>
                <a:cs typeface="Times New Roman" panose="02020603050405020304" pitchFamily="18" charset="0"/>
              </a:rPr>
              <a:t> amides</a:t>
            </a:r>
            <a:endParaRPr lang="en-MY" b="1" dirty="0">
              <a:latin typeface="Arial" panose="020B0604020202020204" pitchFamily="34" charset="0"/>
              <a:ea typeface="Arial" panose="020B0604020202020204" pitchFamily="34" charset="0"/>
              <a:cs typeface="Times New Roman" panose="02020603050405020304" pitchFamily="18" charset="0"/>
            </a:endParaRPr>
          </a:p>
          <a:p>
            <a:pPr>
              <a:spcAft>
                <a:spcPts val="0"/>
              </a:spcAft>
            </a:pPr>
            <a:r>
              <a:rPr lang="en-US" sz="1200" b="1" dirty="0">
                <a:latin typeface="Arial" panose="020B0604020202020204" pitchFamily="34" charset="0"/>
                <a:ea typeface="Arial" panose="020B0604020202020204" pitchFamily="34" charset="0"/>
                <a:cs typeface="Arial" panose="020B0604020202020204" pitchFamily="34" charset="0"/>
              </a:rPr>
              <a:t> </a:t>
            </a:r>
            <a:endParaRPr lang="en-MY"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8" name="image34.png">
            <a:extLst>
              <a:ext uri="{FF2B5EF4-FFF2-40B4-BE49-F238E27FC236}">
                <a16:creationId xmlns="" xmlns:a16="http://schemas.microsoft.com/office/drawing/2014/main" id="{8CC016F3-52D0-4DB5-8219-D0FDCFA819F7}"/>
              </a:ext>
            </a:extLst>
          </p:cNvPr>
          <p:cNvPicPr/>
          <p:nvPr/>
        </p:nvPicPr>
        <p:blipFill>
          <a:blip r:embed="rId4" cstate="print"/>
          <a:stretch>
            <a:fillRect/>
          </a:stretch>
        </p:blipFill>
        <p:spPr>
          <a:xfrm>
            <a:off x="2463972" y="5051644"/>
            <a:ext cx="3144520" cy="716280"/>
          </a:xfrm>
          <a:prstGeom prst="rect">
            <a:avLst/>
          </a:prstGeom>
        </p:spPr>
      </p:pic>
    </p:spTree>
    <p:extLst>
      <p:ext uri="{BB962C8B-B14F-4D97-AF65-F5344CB8AC3E}">
        <p14:creationId xmlns:p14="http://schemas.microsoft.com/office/powerpoint/2010/main" val="38974856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4C59A53-7BCA-4650-A2C6-34899A14DE49}"/>
              </a:ext>
            </a:extLst>
          </p:cNvPr>
          <p:cNvSpPr>
            <a:spLocks noGrp="1"/>
          </p:cNvSpPr>
          <p:nvPr>
            <p:ph idx="1"/>
          </p:nvPr>
        </p:nvSpPr>
        <p:spPr/>
        <p:txBody>
          <a:bodyPr/>
          <a:lstStyle/>
          <a:p>
            <a:r>
              <a:rPr lang="en-US" dirty="0"/>
              <a:t>This DCC-induced method of amide formation is the key step in the laboratory synthesis of small proteins, or </a:t>
            </a:r>
            <a:r>
              <a:rPr lang="en-US" b="1" i="1" dirty="0"/>
              <a:t>peptides</a:t>
            </a:r>
            <a:r>
              <a:rPr lang="en-US" i="1" dirty="0"/>
              <a:t>. </a:t>
            </a:r>
            <a:r>
              <a:rPr lang="en-US" dirty="0"/>
              <a:t>For instance, when one amino acid with its NH2 rendered unreactive and a second amino acid with its -CO2H rendered unreactive are treated with DCC, a dipeptide is formed.</a:t>
            </a:r>
            <a:endParaRPr lang="en-MY" dirty="0"/>
          </a:p>
          <a:p>
            <a:endParaRPr lang="en-MY" dirty="0"/>
          </a:p>
        </p:txBody>
      </p:sp>
    </p:spTree>
    <p:extLst>
      <p:ext uri="{BB962C8B-B14F-4D97-AF65-F5344CB8AC3E}">
        <p14:creationId xmlns:p14="http://schemas.microsoft.com/office/powerpoint/2010/main" val="11802796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28409FF-EF2B-4A79-BB18-CE83478E4A6B}"/>
              </a:ext>
            </a:extLst>
          </p:cNvPr>
          <p:cNvSpPr>
            <a:spLocks noGrp="1"/>
          </p:cNvSpPr>
          <p:nvPr>
            <p:ph type="title"/>
          </p:nvPr>
        </p:nvSpPr>
        <p:spPr/>
        <p:txBody>
          <a:bodyPr/>
          <a:lstStyle/>
          <a:p>
            <a:endParaRPr lang="en-MY"/>
          </a:p>
        </p:txBody>
      </p:sp>
      <p:pic>
        <p:nvPicPr>
          <p:cNvPr id="4" name="image35.png">
            <a:extLst>
              <a:ext uri="{FF2B5EF4-FFF2-40B4-BE49-F238E27FC236}">
                <a16:creationId xmlns="" xmlns:a16="http://schemas.microsoft.com/office/drawing/2014/main" id="{936BEB99-5C5C-444E-ACDA-A2186E424C23}"/>
              </a:ext>
            </a:extLst>
          </p:cNvPr>
          <p:cNvPicPr>
            <a:picLocks noGrp="1"/>
          </p:cNvPicPr>
          <p:nvPr>
            <p:ph idx="1"/>
          </p:nvPr>
        </p:nvPicPr>
        <p:blipFill>
          <a:blip r:embed="rId2" cstate="print"/>
          <a:stretch>
            <a:fillRect/>
          </a:stretch>
        </p:blipFill>
        <p:spPr>
          <a:xfrm>
            <a:off x="2987824" y="685800"/>
            <a:ext cx="5616624" cy="1123810"/>
          </a:xfrm>
          <a:prstGeom prst="rect">
            <a:avLst/>
          </a:prstGeom>
        </p:spPr>
      </p:pic>
      <p:sp>
        <p:nvSpPr>
          <p:cNvPr id="5" name="Rectangle 4">
            <a:extLst>
              <a:ext uri="{FF2B5EF4-FFF2-40B4-BE49-F238E27FC236}">
                <a16:creationId xmlns="" xmlns:a16="http://schemas.microsoft.com/office/drawing/2014/main" id="{3044F44C-D793-4AC2-9FA6-0919A2AA976B}"/>
              </a:ext>
            </a:extLst>
          </p:cNvPr>
          <p:cNvSpPr/>
          <p:nvPr/>
        </p:nvSpPr>
        <p:spPr>
          <a:xfrm>
            <a:off x="1979712" y="2204864"/>
            <a:ext cx="4354397" cy="369332"/>
          </a:xfrm>
          <a:prstGeom prst="rect">
            <a:avLst/>
          </a:prstGeom>
        </p:spPr>
        <p:txBody>
          <a:bodyPr wrap="none">
            <a:spAutoFit/>
          </a:bodyPr>
          <a:lstStyle/>
          <a:p>
            <a:pPr lvl="0">
              <a:buClr>
                <a:srgbClr val="FF0000"/>
              </a:buClr>
              <a:buSzPts val="1200"/>
              <a:tabLst>
                <a:tab pos="521335" algn="l"/>
              </a:tabLst>
            </a:pPr>
            <a:r>
              <a:rPr lang="en-US" b="1" dirty="0">
                <a:solidFill>
                  <a:srgbClr val="FF0000"/>
                </a:solidFill>
                <a:latin typeface="Arial" panose="020B0604020202020204" pitchFamily="34" charset="0"/>
                <a:ea typeface="Arial" panose="020B0604020202020204" pitchFamily="34" charset="0"/>
                <a:cs typeface="Times New Roman" panose="02020603050405020304" pitchFamily="18" charset="0"/>
              </a:rPr>
              <a:t>2- Reduction </a:t>
            </a:r>
            <a:r>
              <a:rPr lang="en-US" b="1" spc="-5" dirty="0">
                <a:solidFill>
                  <a:srgbClr val="FF0000"/>
                </a:solidFill>
                <a:latin typeface="Arial" panose="020B0604020202020204" pitchFamily="34" charset="0"/>
                <a:ea typeface="Arial" panose="020B0604020202020204" pitchFamily="34" charset="0"/>
                <a:cs typeface="Times New Roman" panose="02020603050405020304" pitchFamily="18" charset="0"/>
              </a:rPr>
              <a:t>to</a:t>
            </a:r>
            <a:r>
              <a:rPr lang="en-US" b="1" spc="10" dirty="0">
                <a:solidFill>
                  <a:srgbClr val="FF0000"/>
                </a:solidFill>
                <a:latin typeface="Arial" panose="020B0604020202020204" pitchFamily="34" charset="0"/>
                <a:ea typeface="Arial" panose="020B0604020202020204" pitchFamily="34" charset="0"/>
                <a:cs typeface="Times New Roman" panose="02020603050405020304" pitchFamily="18" charset="0"/>
              </a:rPr>
              <a:t> </a:t>
            </a:r>
            <a:r>
              <a:rPr lang="en-US" b="1" spc="-10" dirty="0">
                <a:solidFill>
                  <a:srgbClr val="FF0000"/>
                </a:solidFill>
                <a:latin typeface="Arial" panose="020B0604020202020204" pitchFamily="34" charset="0"/>
                <a:ea typeface="Arial" panose="020B0604020202020204" pitchFamily="34" charset="0"/>
                <a:cs typeface="Times New Roman" panose="02020603050405020304" pitchFamily="18" charset="0"/>
              </a:rPr>
              <a:t>yield</a:t>
            </a:r>
            <a:r>
              <a:rPr lang="en-US" b="1" dirty="0">
                <a:solidFill>
                  <a:srgbClr val="FF0000"/>
                </a:solidFill>
                <a:latin typeface="Arial" panose="020B0604020202020204" pitchFamily="34" charset="0"/>
                <a:ea typeface="Arial" panose="020B0604020202020204" pitchFamily="34" charset="0"/>
                <a:cs typeface="Times New Roman" panose="02020603050405020304" pitchFamily="18" charset="0"/>
              </a:rPr>
              <a:t> primary</a:t>
            </a:r>
            <a:r>
              <a:rPr lang="en-US" b="1" spc="-35" dirty="0">
                <a:solidFill>
                  <a:srgbClr val="FF0000"/>
                </a:solidFill>
                <a:latin typeface="Arial" panose="020B0604020202020204" pitchFamily="34" charset="0"/>
                <a:ea typeface="Arial" panose="020B0604020202020204" pitchFamily="34" charset="0"/>
                <a:cs typeface="Times New Roman" panose="02020603050405020304" pitchFamily="18" charset="0"/>
              </a:rPr>
              <a:t> </a:t>
            </a:r>
            <a:r>
              <a:rPr lang="en-US" b="1" dirty="0">
                <a:solidFill>
                  <a:srgbClr val="FF0000"/>
                </a:solidFill>
                <a:latin typeface="Arial" panose="020B0604020202020204" pitchFamily="34" charset="0"/>
                <a:ea typeface="Arial" panose="020B0604020202020204" pitchFamily="34" charset="0"/>
                <a:cs typeface="Times New Roman" panose="02020603050405020304" pitchFamily="18" charset="0"/>
              </a:rPr>
              <a:t>alcohols</a:t>
            </a:r>
            <a:endParaRPr lang="en-MY" b="1" dirty="0">
              <a:latin typeface="Arial" panose="020B0604020202020204" pitchFamily="34" charset="0"/>
              <a:ea typeface="Arial" panose="020B0604020202020204" pitchFamily="34" charset="0"/>
              <a:cs typeface="Times New Roman" panose="02020603050405020304" pitchFamily="18" charset="0"/>
            </a:endParaRPr>
          </a:p>
        </p:txBody>
      </p:sp>
      <p:pic>
        <p:nvPicPr>
          <p:cNvPr id="6" name="image36.png">
            <a:extLst>
              <a:ext uri="{FF2B5EF4-FFF2-40B4-BE49-F238E27FC236}">
                <a16:creationId xmlns="" xmlns:a16="http://schemas.microsoft.com/office/drawing/2014/main" id="{CD150399-350C-4306-B1AD-E75B578E130B}"/>
              </a:ext>
            </a:extLst>
          </p:cNvPr>
          <p:cNvPicPr/>
          <p:nvPr/>
        </p:nvPicPr>
        <p:blipFill>
          <a:blip r:embed="rId3" cstate="print"/>
          <a:stretch>
            <a:fillRect/>
          </a:stretch>
        </p:blipFill>
        <p:spPr>
          <a:xfrm>
            <a:off x="1619672" y="2816225"/>
            <a:ext cx="4867354" cy="612775"/>
          </a:xfrm>
          <a:prstGeom prst="rect">
            <a:avLst/>
          </a:prstGeom>
        </p:spPr>
      </p:pic>
      <p:sp>
        <p:nvSpPr>
          <p:cNvPr id="7" name="Rectangle 6">
            <a:extLst>
              <a:ext uri="{FF2B5EF4-FFF2-40B4-BE49-F238E27FC236}">
                <a16:creationId xmlns="" xmlns:a16="http://schemas.microsoft.com/office/drawing/2014/main" id="{CE7F968E-C041-40D3-BABF-8C7C7AE533CD}"/>
              </a:ext>
            </a:extLst>
          </p:cNvPr>
          <p:cNvSpPr/>
          <p:nvPr/>
        </p:nvSpPr>
        <p:spPr>
          <a:xfrm>
            <a:off x="539552" y="3789040"/>
            <a:ext cx="8064896" cy="1946430"/>
          </a:xfrm>
          <a:prstGeom prst="rect">
            <a:avLst/>
          </a:prstGeom>
        </p:spPr>
        <p:txBody>
          <a:bodyPr wrap="square">
            <a:spAutoFit/>
          </a:bodyPr>
          <a:lstStyle/>
          <a:p>
            <a:pPr marL="63500" marR="72390" algn="just">
              <a:lnSpc>
                <a:spcPct val="113000"/>
              </a:lnSpc>
              <a:spcBef>
                <a:spcPts val="1035"/>
              </a:spcBef>
              <a:spcAft>
                <a:spcPts val="0"/>
              </a:spcAft>
            </a:pPr>
            <a:r>
              <a:rPr lang="en-US" spc="-5" dirty="0">
                <a:latin typeface="Times New Roman" panose="02020603050405020304" pitchFamily="18" charset="0"/>
                <a:ea typeface="Times New Roman" panose="02020603050405020304" pitchFamily="18" charset="0"/>
                <a:cs typeface="Arial" panose="020B0604020202020204" pitchFamily="34" charset="0"/>
              </a:rPr>
              <a:t>Carboxylic</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acids</a:t>
            </a:r>
            <a:r>
              <a:rPr lang="en-US" spc="8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are</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reduced</a:t>
            </a:r>
            <a:r>
              <a:rPr lang="en-US" spc="80" dirty="0">
                <a:latin typeface="Times New Roman" panose="02020603050405020304" pitchFamily="18" charset="0"/>
                <a:ea typeface="Times New Roman" panose="02020603050405020304" pitchFamily="18" charset="0"/>
                <a:cs typeface="Arial" panose="020B0604020202020204" pitchFamily="34" charset="0"/>
              </a:rPr>
              <a:t> </a:t>
            </a:r>
            <a:r>
              <a:rPr lang="en-US" spc="10" dirty="0">
                <a:latin typeface="Times New Roman" panose="02020603050405020304" pitchFamily="18" charset="0"/>
                <a:ea typeface="Times New Roman" panose="02020603050405020304" pitchFamily="18" charset="0"/>
                <a:cs typeface="Arial" panose="020B0604020202020204" pitchFamily="34" charset="0"/>
              </a:rPr>
              <a:t>by</a:t>
            </a:r>
            <a:r>
              <a:rPr lang="en-US" spc="8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LiAlH</a:t>
            </a:r>
            <a:r>
              <a:rPr lang="en-US" sz="1050" spc="-5" dirty="0">
                <a:latin typeface="Times New Roman" panose="02020603050405020304" pitchFamily="18" charset="0"/>
                <a:ea typeface="Times New Roman" panose="02020603050405020304" pitchFamily="18" charset="0"/>
                <a:cs typeface="Arial" panose="020B0604020202020204" pitchFamily="34" charset="0"/>
              </a:rPr>
              <a:t>4</a:t>
            </a:r>
            <a:r>
              <a:rPr lang="en-US" sz="1050" spc="1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a:t>
            </a:r>
            <a:r>
              <a:rPr lang="en-US" spc="9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give</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primary</a:t>
            </a:r>
            <a:r>
              <a:rPr lang="en-US" spc="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alcohols,</a:t>
            </a:r>
            <a:r>
              <a:rPr lang="en-US" spc="8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but</a:t>
            </a:r>
            <a:r>
              <a:rPr lang="en-US" spc="8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we</a:t>
            </a:r>
            <a:r>
              <a:rPr lang="en-US" spc="8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deferred</a:t>
            </a:r>
            <a:r>
              <a:rPr lang="en-US" spc="8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8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discussion</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reaction</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mechanism</a:t>
            </a:r>
            <a:r>
              <a:rPr lang="en-US" spc="9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at</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that</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time.</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spc="-15" dirty="0">
                <a:latin typeface="Times New Roman" panose="02020603050405020304" pitchFamily="18" charset="0"/>
                <a:ea typeface="Times New Roman" panose="02020603050405020304" pitchFamily="18" charset="0"/>
                <a:cs typeface="Arial" panose="020B0604020202020204" pitchFamily="34" charset="0"/>
              </a:rPr>
              <a:t>In</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fact,</a:t>
            </a:r>
            <a:r>
              <a:rPr lang="en-US" spc="9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reduction</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is</a:t>
            </a:r>
            <a:r>
              <a:rPr lang="en-US" spc="9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nucleophilic</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spc="-10" dirty="0">
                <a:latin typeface="Times New Roman" panose="02020603050405020304" pitchFamily="18" charset="0"/>
                <a:ea typeface="Times New Roman" panose="02020603050405020304" pitchFamily="18" charset="0"/>
                <a:cs typeface="Arial" panose="020B0604020202020204" pitchFamily="34" charset="0"/>
              </a:rPr>
              <a:t>acyl</a:t>
            </a:r>
            <a:r>
              <a:rPr lang="en-US" spc="9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substitution</a:t>
            </a:r>
            <a:r>
              <a:rPr lang="en-US" spc="25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reaction</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in</a:t>
            </a:r>
            <a:r>
              <a:rPr lang="en-US" spc="13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which</a:t>
            </a:r>
            <a:r>
              <a:rPr lang="en-US" spc="14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-H</a:t>
            </a:r>
            <a:r>
              <a:rPr lang="en-US" spc="1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replaces</a:t>
            </a:r>
            <a:r>
              <a:rPr lang="en-US" spc="13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-OH</a:t>
            </a:r>
            <a:r>
              <a:rPr lang="en-US" spc="12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a:t>
            </a:r>
            <a:r>
              <a:rPr lang="en-US" spc="14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give</a:t>
            </a:r>
            <a:r>
              <a:rPr lang="en-US" spc="1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a:t>
            </a:r>
            <a:r>
              <a:rPr lang="en-US" spc="14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aldehyde,</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which</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is</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further</a:t>
            </a:r>
            <a:r>
              <a:rPr lang="en-US" spc="13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reduced</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primary</a:t>
            </a:r>
            <a:r>
              <a:rPr lang="en-US" spc="39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alcohol</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by</a:t>
            </a:r>
            <a:r>
              <a:rPr lang="en-US" spc="2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nucleophilic</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addition.</a:t>
            </a:r>
            <a:r>
              <a:rPr lang="en-US" spc="24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2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aldehyde</a:t>
            </a:r>
            <a:r>
              <a:rPr lang="en-US" spc="24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intermediate</a:t>
            </a:r>
            <a:r>
              <a:rPr lang="en-US" spc="2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is</a:t>
            </a:r>
            <a:r>
              <a:rPr lang="en-US" spc="24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much</a:t>
            </a:r>
            <a:r>
              <a:rPr lang="en-US" spc="2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more</a:t>
            </a:r>
            <a:r>
              <a:rPr lang="en-US" spc="2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reactive</a:t>
            </a:r>
            <a:r>
              <a:rPr lang="en-US" spc="2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than</a:t>
            </a:r>
            <a:r>
              <a:rPr lang="en-US" spc="23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34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starting</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 so it </a:t>
            </a:r>
            <a:r>
              <a:rPr lang="en-US" spc="-5" dirty="0">
                <a:latin typeface="Times New Roman" panose="02020603050405020304" pitchFamily="18" charset="0"/>
                <a:ea typeface="Times New Roman" panose="02020603050405020304" pitchFamily="18" charset="0"/>
                <a:cs typeface="Arial" panose="020B0604020202020204" pitchFamily="34" charset="0"/>
              </a:rPr>
              <a:t>reacts</a:t>
            </a:r>
            <a:r>
              <a:rPr lang="en-US" dirty="0">
                <a:latin typeface="Times New Roman" panose="02020603050405020304" pitchFamily="18" charset="0"/>
                <a:ea typeface="Times New Roman" panose="02020603050405020304" pitchFamily="18" charset="0"/>
                <a:cs typeface="Arial" panose="020B0604020202020204" pitchFamily="34" charset="0"/>
              </a:rPr>
              <a:t> immediately</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and is not</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isolated.</a:t>
            </a:r>
            <a:endParaRPr lang="en-MY" dirty="0">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604862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37.png">
            <a:extLst>
              <a:ext uri="{FF2B5EF4-FFF2-40B4-BE49-F238E27FC236}">
                <a16:creationId xmlns="" xmlns:a16="http://schemas.microsoft.com/office/drawing/2014/main" id="{E209B6F8-1C48-42E9-B5A9-E4279BB07B69}"/>
              </a:ext>
            </a:extLst>
          </p:cNvPr>
          <p:cNvPicPr>
            <a:picLocks noGrp="1"/>
          </p:cNvPicPr>
          <p:nvPr>
            <p:ph idx="1"/>
          </p:nvPr>
        </p:nvPicPr>
        <p:blipFill>
          <a:blip r:embed="rId2" cstate="print"/>
          <a:stretch>
            <a:fillRect/>
          </a:stretch>
        </p:blipFill>
        <p:spPr>
          <a:xfrm>
            <a:off x="1403648" y="2708920"/>
            <a:ext cx="6552728" cy="1152381"/>
          </a:xfrm>
          <a:prstGeom prst="rect">
            <a:avLst/>
          </a:prstGeom>
        </p:spPr>
      </p:pic>
      <p:sp>
        <p:nvSpPr>
          <p:cNvPr id="5" name="Rectangle 4">
            <a:extLst>
              <a:ext uri="{FF2B5EF4-FFF2-40B4-BE49-F238E27FC236}">
                <a16:creationId xmlns="" xmlns:a16="http://schemas.microsoft.com/office/drawing/2014/main" id="{76B864C5-4D7A-492C-80A5-9F7213D463D3}"/>
              </a:ext>
            </a:extLst>
          </p:cNvPr>
          <p:cNvSpPr/>
          <p:nvPr/>
        </p:nvSpPr>
        <p:spPr>
          <a:xfrm>
            <a:off x="979004" y="3861301"/>
            <a:ext cx="7402016" cy="2550635"/>
          </a:xfrm>
          <a:prstGeom prst="rect">
            <a:avLst/>
          </a:prstGeom>
        </p:spPr>
        <p:txBody>
          <a:bodyPr wrap="square">
            <a:spAutoFit/>
          </a:bodyPr>
          <a:lstStyle/>
          <a:p>
            <a:pPr marL="63500" marR="73660" algn="just">
              <a:lnSpc>
                <a:spcPct val="112000"/>
              </a:lnSpc>
              <a:spcBef>
                <a:spcPts val="235"/>
              </a:spcBef>
              <a:spcAft>
                <a:spcPts val="0"/>
              </a:spcAft>
            </a:pPr>
            <a:r>
              <a:rPr lang="en-US" spc="-5" dirty="0">
                <a:latin typeface="Times New Roman" panose="02020603050405020304" pitchFamily="18" charset="0"/>
                <a:ea typeface="Times New Roman" panose="02020603050405020304" pitchFamily="18" charset="0"/>
                <a:cs typeface="Arial" panose="020B0604020202020204" pitchFamily="34" charset="0"/>
              </a:rPr>
              <a:t>Alternatively,</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borane</a:t>
            </a:r>
            <a:r>
              <a:rPr lang="en-US" spc="1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in</a:t>
            </a:r>
            <a:r>
              <a:rPr lang="en-US" spc="1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tetrahydrofuran</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(BH</a:t>
            </a:r>
            <a:r>
              <a:rPr lang="en-US" sz="1050" dirty="0">
                <a:latin typeface="Times New Roman" panose="02020603050405020304" pitchFamily="18" charset="0"/>
                <a:ea typeface="Times New Roman" panose="02020603050405020304" pitchFamily="18" charset="0"/>
                <a:cs typeface="Arial" panose="020B0604020202020204" pitchFamily="34" charset="0"/>
              </a:rPr>
              <a:t>3</a:t>
            </a:r>
            <a:r>
              <a:rPr lang="en-US" dirty="0">
                <a:latin typeface="Times New Roman" panose="02020603050405020304" pitchFamily="18" charset="0"/>
                <a:ea typeface="Times New Roman" panose="02020603050405020304" pitchFamily="18" charset="0"/>
                <a:cs typeface="Arial" panose="020B0604020202020204" pitchFamily="34" charset="0"/>
              </a:rPr>
              <a:t>/THF)</a:t>
            </a:r>
            <a:r>
              <a:rPr lang="en-US" spc="1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is</a:t>
            </a:r>
            <a:r>
              <a:rPr lang="en-US" spc="12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11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useful</a:t>
            </a:r>
            <a:r>
              <a:rPr lang="en-US" spc="12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reagent</a:t>
            </a:r>
            <a:r>
              <a:rPr lang="en-US" spc="12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for</a:t>
            </a:r>
            <a:r>
              <a:rPr lang="en-US" spc="1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reducing</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carboxylic</a:t>
            </a:r>
            <a:r>
              <a:rPr lang="en-US" spc="49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acids</a:t>
            </a:r>
            <a:r>
              <a:rPr lang="en-US" spc="18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a:t>
            </a:r>
            <a:r>
              <a:rPr lang="en-US" spc="18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primary</a:t>
            </a:r>
            <a:r>
              <a:rPr lang="en-US" spc="17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alcohols.</a:t>
            </a:r>
            <a:r>
              <a:rPr lang="en-US" spc="18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Reaction</a:t>
            </a:r>
            <a:r>
              <a:rPr lang="en-US" spc="17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18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a:t>
            </a:r>
            <a:r>
              <a:rPr lang="en-US" spc="17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a:t>
            </a:r>
            <a:r>
              <a:rPr lang="en-US" spc="18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18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BH</a:t>
            </a:r>
            <a:r>
              <a:rPr lang="en-US" sz="1050" dirty="0">
                <a:latin typeface="Times New Roman" panose="02020603050405020304" pitchFamily="18" charset="0"/>
                <a:ea typeface="Times New Roman" panose="02020603050405020304" pitchFamily="18" charset="0"/>
                <a:cs typeface="Arial" panose="020B0604020202020204" pitchFamily="34" charset="0"/>
              </a:rPr>
              <a:t>3</a:t>
            </a:r>
            <a:r>
              <a:rPr lang="en-US" dirty="0">
                <a:latin typeface="Times New Roman" panose="02020603050405020304" pitchFamily="18" charset="0"/>
                <a:ea typeface="Times New Roman" panose="02020603050405020304" pitchFamily="18" charset="0"/>
                <a:cs typeface="Arial" panose="020B0604020202020204" pitchFamily="34" charset="0"/>
              </a:rPr>
              <a:t>/THF</a:t>
            </a:r>
            <a:r>
              <a:rPr lang="en-US" spc="18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occurs</a:t>
            </a:r>
            <a:r>
              <a:rPr lang="en-US" spc="18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rapidly</a:t>
            </a:r>
            <a:r>
              <a:rPr lang="en-US" spc="1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at</a:t>
            </a:r>
            <a:r>
              <a:rPr lang="en-US" spc="1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room</a:t>
            </a:r>
            <a:r>
              <a:rPr lang="en-US" spc="2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temperature,</a:t>
            </a:r>
            <a:r>
              <a:rPr lang="en-US" spc="2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and</a:t>
            </a:r>
            <a:r>
              <a:rPr lang="en-US" spc="2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procedure</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is</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often</a:t>
            </a:r>
            <a:r>
              <a:rPr lang="en-US" spc="2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preferred</a:t>
            </a:r>
            <a:r>
              <a:rPr lang="en-US" spc="3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reduction</a:t>
            </a:r>
            <a:r>
              <a:rPr lang="en-US" spc="2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LiAlH</a:t>
            </a:r>
            <a:r>
              <a:rPr lang="en-US" sz="1050" spc="-5" dirty="0">
                <a:latin typeface="Times New Roman" panose="02020603050405020304" pitchFamily="18" charset="0"/>
                <a:ea typeface="Times New Roman" panose="02020603050405020304" pitchFamily="18" charset="0"/>
                <a:cs typeface="Arial" panose="020B0604020202020204" pitchFamily="34" charset="0"/>
              </a:rPr>
              <a:t>4</a:t>
            </a:r>
            <a:r>
              <a:rPr lang="en-US" sz="1050" spc="13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because</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its</a:t>
            </a:r>
            <a:r>
              <a:rPr lang="en-US" spc="2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relative</a:t>
            </a:r>
            <a:r>
              <a:rPr lang="en-US" spc="45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ease</a:t>
            </a:r>
            <a:r>
              <a:rPr lang="en-US" spc="5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and</a:t>
            </a:r>
            <a:r>
              <a:rPr lang="en-US" spc="4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safety.</a:t>
            </a:r>
            <a:r>
              <a:rPr lang="en-US" spc="5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Borane</a:t>
            </a:r>
            <a:r>
              <a:rPr lang="en-US" spc="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reacts</a:t>
            </a:r>
            <a:r>
              <a:rPr lang="en-US" spc="6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4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carboxylic</a:t>
            </a:r>
            <a:r>
              <a:rPr lang="en-US" spc="4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acids</a:t>
            </a:r>
            <a:r>
              <a:rPr lang="en-US" spc="4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faster</a:t>
            </a:r>
            <a:r>
              <a:rPr lang="en-US" spc="4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than</a:t>
            </a:r>
            <a:r>
              <a:rPr lang="en-US" spc="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4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any</a:t>
            </a:r>
            <a:r>
              <a:rPr lang="en-US" spc="4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other</a:t>
            </a:r>
            <a:r>
              <a:rPr lang="en-US" spc="4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functional</a:t>
            </a:r>
            <a:r>
              <a:rPr lang="en-US" spc="6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group,</a:t>
            </a:r>
            <a:r>
              <a:rPr lang="en-US" spc="4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thereby</a:t>
            </a:r>
            <a:r>
              <a:rPr lang="en-US" spc="3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allowing</a:t>
            </a:r>
            <a:r>
              <a:rPr lang="en-US" spc="4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selective</a:t>
            </a:r>
            <a:r>
              <a:rPr lang="en-US" spc="4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transformations</a:t>
            </a:r>
            <a:r>
              <a:rPr lang="en-US" spc="4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such</a:t>
            </a:r>
            <a:r>
              <a:rPr lang="en-US" spc="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as</a:t>
            </a:r>
            <a:r>
              <a:rPr lang="en-US" spc="4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that</a:t>
            </a:r>
            <a:r>
              <a:rPr lang="en-US" spc="4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on</a:t>
            </a:r>
            <a:r>
              <a:rPr lang="en-US" spc="75" dirty="0">
                <a:latin typeface="Times New Roman" panose="02020603050405020304" pitchFamily="18" charset="0"/>
                <a:ea typeface="Times New Roman" panose="02020603050405020304" pitchFamily="18" charset="0"/>
                <a:cs typeface="Arial" panose="020B0604020202020204" pitchFamily="34" charset="0"/>
              </a:rPr>
              <a:t> </a:t>
            </a:r>
            <a:r>
              <a:rPr lang="en-US" i="1" spc="-5" dirty="0">
                <a:latin typeface="Times New Roman" panose="02020603050405020304" pitchFamily="18" charset="0"/>
                <a:ea typeface="Times New Roman" panose="02020603050405020304" pitchFamily="18" charset="0"/>
                <a:cs typeface="Arial" panose="020B0604020202020204" pitchFamily="34" charset="0"/>
              </a:rPr>
              <a:t>p</a:t>
            </a:r>
            <a:r>
              <a:rPr lang="en-US" spc="-5" dirty="0">
                <a:latin typeface="Times New Roman" panose="02020603050405020304" pitchFamily="18" charset="0"/>
                <a:ea typeface="Times New Roman" panose="02020603050405020304" pitchFamily="18" charset="0"/>
                <a:cs typeface="Arial" panose="020B0604020202020204" pitchFamily="34" charset="0"/>
              </a:rPr>
              <a:t>-</a:t>
            </a:r>
            <a:r>
              <a:rPr lang="en-US" spc="-5" dirty="0" err="1">
                <a:latin typeface="Times New Roman" panose="02020603050405020304" pitchFamily="18" charset="0"/>
                <a:ea typeface="Times New Roman" panose="02020603050405020304" pitchFamily="18" charset="0"/>
                <a:cs typeface="Arial" panose="020B0604020202020204" pitchFamily="34" charset="0"/>
              </a:rPr>
              <a:t>nitrophenylacetic</a:t>
            </a:r>
            <a:r>
              <a:rPr lang="en-US" spc="5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acid.</a:t>
            </a:r>
            <a:r>
              <a:rPr lang="en-US" spc="70" dirty="0">
                <a:latin typeface="Times New Roman" panose="02020603050405020304" pitchFamily="18" charset="0"/>
                <a:ea typeface="Times New Roman" panose="02020603050405020304" pitchFamily="18" charset="0"/>
                <a:cs typeface="Arial" panose="020B0604020202020204" pitchFamily="34" charset="0"/>
              </a:rPr>
              <a:t> </a:t>
            </a:r>
            <a:r>
              <a:rPr lang="en-US" spc="-10" dirty="0">
                <a:latin typeface="Times New Roman" panose="02020603050405020304" pitchFamily="18" charset="0"/>
                <a:ea typeface="Times New Roman" panose="02020603050405020304" pitchFamily="18" charset="0"/>
                <a:cs typeface="Arial" panose="020B0604020202020204" pitchFamily="34" charset="0"/>
              </a:rPr>
              <a:t>If</a:t>
            </a:r>
            <a:r>
              <a:rPr lang="en-US" spc="5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49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reduction</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of</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i="1" spc="-5" dirty="0">
                <a:latin typeface="Times New Roman" panose="02020603050405020304" pitchFamily="18" charset="0"/>
                <a:ea typeface="Times New Roman" panose="02020603050405020304" pitchFamily="18" charset="0"/>
                <a:cs typeface="Arial" panose="020B0604020202020204" pitchFamily="34" charset="0"/>
              </a:rPr>
              <a:t>p</a:t>
            </a:r>
            <a:r>
              <a:rPr lang="en-US" spc="-5" dirty="0">
                <a:latin typeface="Times New Roman" panose="02020603050405020304" pitchFamily="18" charset="0"/>
                <a:ea typeface="Times New Roman" panose="02020603050405020304" pitchFamily="18" charset="0"/>
                <a:cs typeface="Arial" panose="020B0604020202020204" pitchFamily="34" charset="0"/>
              </a:rPr>
              <a:t>-</a:t>
            </a:r>
            <a:r>
              <a:rPr lang="en-US" spc="-5" dirty="0" err="1">
                <a:latin typeface="Times New Roman" panose="02020603050405020304" pitchFamily="18" charset="0"/>
                <a:ea typeface="Times New Roman" panose="02020603050405020304" pitchFamily="18" charset="0"/>
                <a:cs typeface="Arial" panose="020B0604020202020204" pitchFamily="34" charset="0"/>
              </a:rPr>
              <a:t>nitrophenylacetic</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acid</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were</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done</a:t>
            </a:r>
            <a:r>
              <a:rPr lang="en-US" spc="1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with</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LiAlH4,</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both</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nitro</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and</a:t>
            </a:r>
            <a:r>
              <a:rPr lang="en-US" spc="1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carboxyl</a:t>
            </a:r>
            <a:r>
              <a:rPr lang="en-US" spc="2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groups</a:t>
            </a:r>
            <a:r>
              <a:rPr lang="en-US" spc="37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would be</a:t>
            </a:r>
            <a:r>
              <a:rPr lang="en-US" spc="-5" dirty="0">
                <a:latin typeface="Times New Roman" panose="02020603050405020304" pitchFamily="18" charset="0"/>
                <a:ea typeface="Times New Roman" panose="02020603050405020304" pitchFamily="18" charset="0"/>
                <a:cs typeface="Arial" panose="020B0604020202020204" pitchFamily="34" charset="0"/>
              </a:rPr>
              <a:t> reduced.</a:t>
            </a:r>
            <a:endParaRPr lang="en-MY" dirty="0">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7117008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A86C821-B86C-44D4-B86F-11DA8BB0C76B}"/>
              </a:ext>
            </a:extLst>
          </p:cNvPr>
          <p:cNvSpPr>
            <a:spLocks noGrp="1"/>
          </p:cNvSpPr>
          <p:nvPr>
            <p:ph type="title"/>
          </p:nvPr>
        </p:nvSpPr>
        <p:spPr/>
        <p:txBody>
          <a:bodyPr/>
          <a:lstStyle/>
          <a:p>
            <a:endParaRPr lang="en-MY"/>
          </a:p>
        </p:txBody>
      </p:sp>
      <p:pic>
        <p:nvPicPr>
          <p:cNvPr id="4" name="image38.png">
            <a:extLst>
              <a:ext uri="{FF2B5EF4-FFF2-40B4-BE49-F238E27FC236}">
                <a16:creationId xmlns="" xmlns:a16="http://schemas.microsoft.com/office/drawing/2014/main" id="{098C3A6E-16D6-464A-BE87-C34F11283340}"/>
              </a:ext>
            </a:extLst>
          </p:cNvPr>
          <p:cNvPicPr>
            <a:picLocks noGrp="1"/>
          </p:cNvPicPr>
          <p:nvPr>
            <p:ph idx="1"/>
          </p:nvPr>
        </p:nvPicPr>
        <p:blipFill>
          <a:blip r:embed="rId2" cstate="print"/>
          <a:stretch>
            <a:fillRect/>
          </a:stretch>
        </p:blipFill>
        <p:spPr>
          <a:xfrm>
            <a:off x="2699792" y="728648"/>
            <a:ext cx="5180952" cy="1276190"/>
          </a:xfrm>
          <a:prstGeom prst="rect">
            <a:avLst/>
          </a:prstGeom>
        </p:spPr>
      </p:pic>
      <p:sp>
        <p:nvSpPr>
          <p:cNvPr id="7" name="Rectangle 6">
            <a:extLst>
              <a:ext uri="{FF2B5EF4-FFF2-40B4-BE49-F238E27FC236}">
                <a16:creationId xmlns="" xmlns:a16="http://schemas.microsoft.com/office/drawing/2014/main" id="{5769635C-8115-48A8-8BE0-17EA7306ECAD}"/>
              </a:ext>
            </a:extLst>
          </p:cNvPr>
          <p:cNvSpPr/>
          <p:nvPr/>
        </p:nvSpPr>
        <p:spPr>
          <a:xfrm>
            <a:off x="698104" y="3140968"/>
            <a:ext cx="8064896" cy="3354765"/>
          </a:xfrm>
          <a:prstGeom prst="rect">
            <a:avLst/>
          </a:prstGeom>
        </p:spPr>
        <p:txBody>
          <a:bodyPr wrap="square">
            <a:spAutoFit/>
          </a:bodyPr>
          <a:lstStyle/>
          <a:p>
            <a:r>
              <a:rPr lang="en-MY" sz="3200" dirty="0"/>
              <a:t>3.	Alpha </a:t>
            </a:r>
            <a:r>
              <a:rPr lang="en-MY" sz="3200" dirty="0" err="1"/>
              <a:t>bromination</a:t>
            </a:r>
            <a:r>
              <a:rPr lang="en-MY" sz="3200" dirty="0"/>
              <a:t> of carboxylic acids</a:t>
            </a:r>
          </a:p>
          <a:p>
            <a:r>
              <a:rPr lang="en-MY" dirty="0"/>
              <a:t>Carboxylic acids, however, can be a brominated by a mixture of Br2 and PBr3 in the Hell– Volhard–</a:t>
            </a:r>
            <a:r>
              <a:rPr lang="en-MY" dirty="0" err="1"/>
              <a:t>Zelinskii</a:t>
            </a:r>
            <a:r>
              <a:rPr lang="en-MY" dirty="0"/>
              <a:t> (HVZ) reaction</a:t>
            </a:r>
          </a:p>
          <a:p>
            <a:r>
              <a:rPr lang="en-MY" dirty="0"/>
              <a:t> </a:t>
            </a:r>
          </a:p>
          <a:p>
            <a:r>
              <a:rPr lang="en-MY" dirty="0"/>
              <a:t>The Hell–Volhard–</a:t>
            </a:r>
            <a:r>
              <a:rPr lang="en-MY" dirty="0" err="1"/>
              <a:t>Zelinskii</a:t>
            </a:r>
            <a:r>
              <a:rPr lang="en-MY" dirty="0"/>
              <a:t> reaction is a bit more complex than it looks and actually involves a substitution of an acid bromide enol rather than a carboxylic acid enol. The process begins by reaction of the carboxylic acid with PBr3 to form an acid bromide plus HBr. The HBr then </a:t>
            </a:r>
            <a:r>
              <a:rPr lang="en-MY" dirty="0" err="1"/>
              <a:t>catalyzes</a:t>
            </a:r>
            <a:r>
              <a:rPr lang="en-MY" dirty="0"/>
              <a:t> enolization of the acid bromide, and the resultant enol reacts with Br2 in an a- substitution reaction to give an a-bromo acid bromide. Addition of water </a:t>
            </a:r>
            <a:r>
              <a:rPr lang="en-MY" dirty="0" err="1"/>
              <a:t>hydrolyzes</a:t>
            </a:r>
            <a:r>
              <a:rPr lang="en-MY" dirty="0"/>
              <a:t> the acid bromide in a nucleophilic acyl substitution reaction and yields the a-bromo carboxylic acid product.</a:t>
            </a:r>
          </a:p>
        </p:txBody>
      </p:sp>
    </p:spTree>
    <p:extLst>
      <p:ext uri="{BB962C8B-B14F-4D97-AF65-F5344CB8AC3E}">
        <p14:creationId xmlns:p14="http://schemas.microsoft.com/office/powerpoint/2010/main" val="14760833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40.jpeg">
            <a:extLst>
              <a:ext uri="{FF2B5EF4-FFF2-40B4-BE49-F238E27FC236}">
                <a16:creationId xmlns="" xmlns:a16="http://schemas.microsoft.com/office/drawing/2014/main" id="{CFBC28E8-C35C-492B-879B-6862C79481A2}"/>
              </a:ext>
            </a:extLst>
          </p:cNvPr>
          <p:cNvPicPr>
            <a:picLocks noGrp="1"/>
          </p:cNvPicPr>
          <p:nvPr>
            <p:ph idx="1"/>
          </p:nvPr>
        </p:nvPicPr>
        <p:blipFill>
          <a:blip r:embed="rId2" cstate="print"/>
          <a:stretch>
            <a:fillRect/>
          </a:stretch>
        </p:blipFill>
        <p:spPr>
          <a:xfrm>
            <a:off x="1115616" y="2996406"/>
            <a:ext cx="7704855" cy="2495550"/>
          </a:xfrm>
          <a:prstGeom prst="rect">
            <a:avLst/>
          </a:prstGeom>
        </p:spPr>
      </p:pic>
    </p:spTree>
    <p:extLst>
      <p:ext uri="{BB962C8B-B14F-4D97-AF65-F5344CB8AC3E}">
        <p14:creationId xmlns:p14="http://schemas.microsoft.com/office/powerpoint/2010/main" val="3897677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D46E7F5-8660-470C-8D48-4B6B68648C0B}"/>
              </a:ext>
            </a:extLst>
          </p:cNvPr>
          <p:cNvSpPr>
            <a:spLocks noGrp="1"/>
          </p:cNvSpPr>
          <p:nvPr>
            <p:ph idx="1"/>
          </p:nvPr>
        </p:nvSpPr>
        <p:spPr>
          <a:xfrm>
            <a:off x="254523" y="2204864"/>
            <a:ext cx="8229600" cy="4104456"/>
          </a:xfrm>
        </p:spPr>
        <p:txBody>
          <a:bodyPr>
            <a:normAutofit fontScale="92500" lnSpcReduction="20000"/>
          </a:bodyPr>
          <a:lstStyle/>
          <a:p>
            <a:r>
              <a:rPr lang="en-MY" sz="2800" dirty="0"/>
              <a:t>A great many carboxylic acids are found in nature: acetic acid, CH</a:t>
            </a:r>
            <a:r>
              <a:rPr lang="en-MY" sz="2800" baseline="-25000" dirty="0"/>
              <a:t>3</a:t>
            </a:r>
            <a:r>
              <a:rPr lang="en-MY" sz="2800" dirty="0"/>
              <a:t>CO</a:t>
            </a:r>
            <a:r>
              <a:rPr lang="en-MY" sz="2800" baseline="-25000" dirty="0"/>
              <a:t>2</a:t>
            </a:r>
            <a:r>
              <a:rPr lang="en-MY" sz="2800" dirty="0"/>
              <a:t>H, is the chief organic component of vinegar; butanoic acid, CH</a:t>
            </a:r>
            <a:r>
              <a:rPr lang="en-MY" sz="2800" baseline="-25000" dirty="0"/>
              <a:t>3</a:t>
            </a:r>
            <a:r>
              <a:rPr lang="en-MY" sz="2800" dirty="0"/>
              <a:t>CH</a:t>
            </a:r>
            <a:r>
              <a:rPr lang="en-MY" sz="2800" baseline="-25000" dirty="0"/>
              <a:t>2</a:t>
            </a:r>
            <a:r>
              <a:rPr lang="en-MY" sz="2800" dirty="0"/>
              <a:t>CH</a:t>
            </a:r>
            <a:r>
              <a:rPr lang="en-MY" sz="2800" baseline="-25000" dirty="0"/>
              <a:t>2</a:t>
            </a:r>
            <a:r>
              <a:rPr lang="en-MY" sz="2800" dirty="0"/>
              <a:t>CO</a:t>
            </a:r>
            <a:r>
              <a:rPr lang="en-MY" sz="2800" baseline="-25000" dirty="0"/>
              <a:t>2</a:t>
            </a:r>
            <a:r>
              <a:rPr lang="en-MY" sz="2800" dirty="0"/>
              <a:t>H, is responsible for the rancid </a:t>
            </a:r>
            <a:r>
              <a:rPr lang="en-MY" sz="2800" dirty="0" err="1"/>
              <a:t>odor</a:t>
            </a:r>
            <a:r>
              <a:rPr lang="en-MY" sz="2800" dirty="0"/>
              <a:t> of sour butter; and hexanoic acid (caproic acid), CH</a:t>
            </a:r>
            <a:r>
              <a:rPr lang="en-MY" sz="2800" baseline="-25000" dirty="0"/>
              <a:t>3</a:t>
            </a:r>
            <a:r>
              <a:rPr lang="en-MY" sz="2800" dirty="0"/>
              <a:t>(CH</a:t>
            </a:r>
            <a:r>
              <a:rPr lang="en-MY" sz="2800" baseline="-25000" dirty="0"/>
              <a:t>2</a:t>
            </a:r>
            <a:r>
              <a:rPr lang="en-MY" sz="2800" dirty="0"/>
              <a:t>)</a:t>
            </a:r>
            <a:r>
              <a:rPr lang="en-MY" sz="2800" baseline="-25000" dirty="0"/>
              <a:t>4</a:t>
            </a:r>
            <a:r>
              <a:rPr lang="en-MY" sz="2800" dirty="0"/>
              <a:t>CO</a:t>
            </a:r>
            <a:r>
              <a:rPr lang="en-MY" sz="2800" baseline="-25000" dirty="0"/>
              <a:t>2</a:t>
            </a:r>
            <a:r>
              <a:rPr lang="en-MY" sz="2800" dirty="0"/>
              <a:t>H, is responsible for the unmistakable aroma of goats and dirty gym socks (the name comes from the Latin caper, meaning “goat”). Other examples are cholic acid, a major component of human bile, and long- chain aliphatic acids such as palmitic acid, CH</a:t>
            </a:r>
            <a:r>
              <a:rPr lang="en-MY" sz="2800" baseline="-25000" dirty="0"/>
              <a:t>3</a:t>
            </a:r>
            <a:r>
              <a:rPr lang="en-MY" sz="2800" dirty="0"/>
              <a:t>(CH</a:t>
            </a:r>
            <a:r>
              <a:rPr lang="en-MY" sz="2800" baseline="-25000" dirty="0"/>
              <a:t>2</a:t>
            </a:r>
            <a:r>
              <a:rPr lang="en-MY" sz="2800" dirty="0"/>
              <a:t>)</a:t>
            </a:r>
            <a:r>
              <a:rPr lang="en-MY" sz="2800" baseline="-25000" dirty="0"/>
              <a:t>14</a:t>
            </a:r>
            <a:r>
              <a:rPr lang="en-MY" sz="2800" dirty="0"/>
              <a:t>CO</a:t>
            </a:r>
            <a:r>
              <a:rPr lang="en-MY" sz="2800" baseline="-25000" dirty="0"/>
              <a:t>2</a:t>
            </a:r>
            <a:r>
              <a:rPr lang="en-MY" sz="2800" dirty="0"/>
              <a:t>H, a biological precursor of fats </a:t>
            </a:r>
            <a:r>
              <a:rPr lang="en-MY" dirty="0"/>
              <a:t>and vegetable oils.</a:t>
            </a:r>
          </a:p>
          <a:p>
            <a:endParaRPr lang="en-MY" dirty="0"/>
          </a:p>
        </p:txBody>
      </p:sp>
      <p:pic>
        <p:nvPicPr>
          <p:cNvPr id="6" name="Picture 5">
            <a:extLst>
              <a:ext uri="{FF2B5EF4-FFF2-40B4-BE49-F238E27FC236}">
                <a16:creationId xmlns="" xmlns:a16="http://schemas.microsoft.com/office/drawing/2014/main" id="{CA04A691-6ABE-4A28-A23F-935FC1E2FA8B}"/>
              </a:ext>
            </a:extLst>
          </p:cNvPr>
          <p:cNvPicPr>
            <a:picLocks noChangeAspect="1"/>
          </p:cNvPicPr>
          <p:nvPr/>
        </p:nvPicPr>
        <p:blipFill>
          <a:blip r:embed="rId2"/>
          <a:stretch>
            <a:fillRect/>
          </a:stretch>
        </p:blipFill>
        <p:spPr>
          <a:xfrm>
            <a:off x="5220072" y="5877272"/>
            <a:ext cx="3170781" cy="864096"/>
          </a:xfrm>
          <a:prstGeom prst="rect">
            <a:avLst/>
          </a:prstGeom>
        </p:spPr>
      </p:pic>
    </p:spTree>
    <p:extLst>
      <p:ext uri="{BB962C8B-B14F-4D97-AF65-F5344CB8AC3E}">
        <p14:creationId xmlns:p14="http://schemas.microsoft.com/office/powerpoint/2010/main" val="3277229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15A62FF-236C-4552-9FA2-0485D4390EC7}"/>
              </a:ext>
            </a:extLst>
          </p:cNvPr>
          <p:cNvSpPr>
            <a:spLocks noGrp="1"/>
          </p:cNvSpPr>
          <p:nvPr>
            <p:ph idx="1"/>
          </p:nvPr>
        </p:nvSpPr>
        <p:spPr>
          <a:xfrm>
            <a:off x="457200" y="2362200"/>
            <a:ext cx="8229600" cy="4163144"/>
          </a:xfrm>
        </p:spPr>
        <p:txBody>
          <a:bodyPr/>
          <a:lstStyle/>
          <a:p>
            <a:r>
              <a:rPr lang="en-US" b="1" dirty="0"/>
              <a:t>Naming Carboxylic Acids, RCO</a:t>
            </a:r>
            <a:r>
              <a:rPr lang="en-US" b="1" baseline="-25000" dirty="0"/>
              <a:t>2</a:t>
            </a:r>
            <a:r>
              <a:rPr lang="en-US" b="1" dirty="0"/>
              <a:t>H</a:t>
            </a:r>
            <a:endParaRPr lang="en-MY" b="1" dirty="0"/>
          </a:p>
          <a:p>
            <a:r>
              <a:rPr lang="en-US" dirty="0"/>
              <a:t>Simple carboxylic acids derived from open-chain alkanes are systematically named by replacing the terminal </a:t>
            </a:r>
            <a:r>
              <a:rPr lang="en-US" b="1" dirty="0"/>
              <a:t>-</a:t>
            </a:r>
            <a:r>
              <a:rPr lang="en-US" b="1" i="1" dirty="0"/>
              <a:t>e </a:t>
            </a:r>
            <a:r>
              <a:rPr lang="en-US" dirty="0"/>
              <a:t>of the corresponding alkane name with </a:t>
            </a:r>
            <a:r>
              <a:rPr lang="en-US" b="1" dirty="0"/>
              <a:t>-</a:t>
            </a:r>
            <a:r>
              <a:rPr lang="en-US" b="1" i="1" dirty="0" err="1"/>
              <a:t>oic</a:t>
            </a:r>
            <a:r>
              <a:rPr lang="en-US" b="1" i="1" dirty="0"/>
              <a:t> </a:t>
            </a:r>
            <a:r>
              <a:rPr lang="en-US" i="1" dirty="0"/>
              <a:t>acid. </a:t>
            </a:r>
            <a:r>
              <a:rPr lang="en-US" dirty="0"/>
              <a:t>The CO</a:t>
            </a:r>
            <a:r>
              <a:rPr lang="en-US" baseline="-25000" dirty="0"/>
              <a:t>2</a:t>
            </a:r>
            <a:r>
              <a:rPr lang="en-US" dirty="0"/>
              <a:t>H carbon atom is numbered C1.</a:t>
            </a:r>
            <a:endParaRPr lang="en-MY" dirty="0"/>
          </a:p>
          <a:p>
            <a:endParaRPr lang="en-MY" dirty="0"/>
          </a:p>
        </p:txBody>
      </p:sp>
    </p:spTree>
    <p:extLst>
      <p:ext uri="{BB962C8B-B14F-4D97-AF65-F5344CB8AC3E}">
        <p14:creationId xmlns:p14="http://schemas.microsoft.com/office/powerpoint/2010/main" val="1104989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3.png">
            <a:extLst>
              <a:ext uri="{FF2B5EF4-FFF2-40B4-BE49-F238E27FC236}">
                <a16:creationId xmlns="" xmlns:a16="http://schemas.microsoft.com/office/drawing/2014/main" id="{336B64A4-E89D-4AA3-BAB7-A3CB86EBBA91}"/>
              </a:ext>
            </a:extLst>
          </p:cNvPr>
          <p:cNvPicPr>
            <a:picLocks/>
          </p:cNvPicPr>
          <p:nvPr/>
        </p:nvPicPr>
        <p:blipFill>
          <a:blip r:embed="rId2" cstate="print"/>
          <a:stretch>
            <a:fillRect/>
          </a:stretch>
        </p:blipFill>
        <p:spPr>
          <a:xfrm>
            <a:off x="626096" y="2187540"/>
            <a:ext cx="8136904" cy="1278748"/>
          </a:xfrm>
          <a:prstGeom prst="rect">
            <a:avLst/>
          </a:prstGeom>
        </p:spPr>
      </p:pic>
      <p:sp>
        <p:nvSpPr>
          <p:cNvPr id="3" name="Rectangle 2"/>
          <p:cNvSpPr/>
          <p:nvPr/>
        </p:nvSpPr>
        <p:spPr>
          <a:xfrm>
            <a:off x="395536" y="3789040"/>
            <a:ext cx="8280920" cy="998158"/>
          </a:xfrm>
          <a:prstGeom prst="rect">
            <a:avLst/>
          </a:prstGeom>
        </p:spPr>
        <p:txBody>
          <a:bodyPr wrap="square">
            <a:spAutoFit/>
          </a:bodyPr>
          <a:lstStyle/>
          <a:p>
            <a:pPr marL="63500" marR="73025" algn="just">
              <a:lnSpc>
                <a:spcPct val="109000"/>
              </a:lnSpc>
              <a:spcAft>
                <a:spcPts val="0"/>
              </a:spcAft>
            </a:pPr>
            <a:r>
              <a:rPr lang="en-US" dirty="0">
                <a:latin typeface="Times New Roman" panose="02020603050405020304" pitchFamily="18" charset="0"/>
                <a:ea typeface="Times New Roman" panose="02020603050405020304" pitchFamily="18" charset="0"/>
                <a:cs typeface="Arial" panose="020B0604020202020204" pitchFamily="34" charset="0"/>
              </a:rPr>
              <a:t>Compounds</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that</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have</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b="1"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-CO</a:t>
            </a:r>
            <a:r>
              <a:rPr lang="en-US" sz="1050" b="1"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2</a:t>
            </a:r>
            <a:r>
              <a:rPr lang="en-US" b="1"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H</a:t>
            </a:r>
            <a:r>
              <a:rPr lang="en-US" b="1" spc="110"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group</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bonded</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ring</a:t>
            </a:r>
            <a:r>
              <a:rPr lang="en-US" spc="9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are</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named</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using</a:t>
            </a:r>
            <a:r>
              <a:rPr lang="en-US" spc="10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10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suffix</a:t>
            </a:r>
            <a:r>
              <a:rPr lang="en-US" spc="125" dirty="0">
                <a:latin typeface="Times New Roman" panose="02020603050405020304" pitchFamily="18" charset="0"/>
                <a:ea typeface="Times New Roman" panose="02020603050405020304" pitchFamily="18" charset="0"/>
                <a:cs typeface="Arial" panose="020B0604020202020204" pitchFamily="34" charset="0"/>
              </a:rPr>
              <a:t> </a:t>
            </a:r>
            <a:r>
              <a:rPr lang="en-US" b="1" spc="-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a:t>
            </a:r>
            <a:r>
              <a:rPr lang="en-US" b="1" i="1" spc="-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carboxylic</a:t>
            </a:r>
            <a:r>
              <a:rPr lang="en-US" b="1" i="1" spc="28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 </a:t>
            </a:r>
            <a:r>
              <a:rPr lang="en-US" b="1" i="1" spc="-5"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acid</a:t>
            </a:r>
            <a:r>
              <a:rPr lang="en-US" spc="-5" dirty="0">
                <a:latin typeface="Times New Roman" panose="02020603050405020304" pitchFamily="18" charset="0"/>
                <a:ea typeface="Times New Roman" panose="02020603050405020304" pitchFamily="18" charset="0"/>
                <a:cs typeface="Arial" panose="020B0604020202020204" pitchFamily="34" charset="0"/>
              </a:rPr>
              <a:t>.</a:t>
            </a:r>
            <a:r>
              <a:rPr lang="en-US" spc="27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The</a:t>
            </a:r>
            <a:r>
              <a:rPr lang="en-US" spc="26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CO</a:t>
            </a:r>
            <a:r>
              <a:rPr lang="en-US" sz="1050" dirty="0">
                <a:latin typeface="Times New Roman" panose="02020603050405020304" pitchFamily="18" charset="0"/>
                <a:ea typeface="Times New Roman" panose="02020603050405020304" pitchFamily="18" charset="0"/>
                <a:cs typeface="Arial" panose="020B0604020202020204" pitchFamily="34" charset="0"/>
              </a:rPr>
              <a:t>2</a:t>
            </a:r>
            <a:r>
              <a:rPr lang="en-US" dirty="0">
                <a:latin typeface="Times New Roman" panose="02020603050405020304" pitchFamily="18" charset="0"/>
                <a:ea typeface="Times New Roman" panose="02020603050405020304" pitchFamily="18" charset="0"/>
                <a:cs typeface="Arial" panose="020B0604020202020204" pitchFamily="34" charset="0"/>
              </a:rPr>
              <a:t>H</a:t>
            </a:r>
            <a:r>
              <a:rPr lang="en-US" spc="27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carbon</a:t>
            </a:r>
            <a:r>
              <a:rPr lang="en-US" spc="28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is</a:t>
            </a:r>
            <a:r>
              <a:rPr lang="en-US" spc="28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attached</a:t>
            </a:r>
            <a:r>
              <a:rPr lang="en-US" spc="27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to</a:t>
            </a:r>
            <a:r>
              <a:rPr lang="en-US" spc="27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C1</a:t>
            </a:r>
            <a:r>
              <a:rPr lang="en-US" spc="27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in</a:t>
            </a:r>
            <a:r>
              <a:rPr lang="en-US" spc="27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this</a:t>
            </a:r>
            <a:r>
              <a:rPr lang="en-US" spc="27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system</a:t>
            </a:r>
            <a:r>
              <a:rPr lang="en-US" spc="29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and</a:t>
            </a:r>
            <a:r>
              <a:rPr lang="en-US" spc="27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is</a:t>
            </a:r>
            <a:r>
              <a:rPr lang="en-US" spc="27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not</a:t>
            </a:r>
            <a:r>
              <a:rPr lang="en-US" spc="27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itself</a:t>
            </a:r>
            <a:r>
              <a:rPr lang="en-US" spc="270"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numbered.</a:t>
            </a:r>
            <a:r>
              <a:rPr lang="en-US" spc="270"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As</a:t>
            </a:r>
            <a:r>
              <a:rPr lang="en-US" spc="28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a</a:t>
            </a:r>
            <a:r>
              <a:rPr lang="en-US" spc="265" dirty="0">
                <a:latin typeface="Times New Roman" panose="02020603050405020304" pitchFamily="18" charset="0"/>
                <a:ea typeface="Times New Roman" panose="02020603050405020304" pitchFamily="18" charset="0"/>
                <a:cs typeface="Arial" panose="020B0604020202020204" pitchFamily="34" charset="0"/>
              </a:rPr>
              <a:t> </a:t>
            </a:r>
            <a:r>
              <a:rPr lang="en-US" spc="-5" dirty="0">
                <a:latin typeface="Times New Roman" panose="02020603050405020304" pitchFamily="18" charset="0"/>
                <a:ea typeface="Times New Roman" panose="02020603050405020304" pitchFamily="18" charset="0"/>
                <a:cs typeface="Arial" panose="020B0604020202020204" pitchFamily="34" charset="0"/>
              </a:rPr>
              <a:t>substituent,</a:t>
            </a:r>
            <a:r>
              <a:rPr lang="en-US" dirty="0">
                <a:latin typeface="Times New Roman" panose="02020603050405020304" pitchFamily="18" charset="0"/>
                <a:ea typeface="Times New Roman" panose="02020603050405020304" pitchFamily="18" charset="0"/>
                <a:cs typeface="Arial" panose="020B0604020202020204" pitchFamily="34" charset="0"/>
              </a:rPr>
              <a:t> the</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CO</a:t>
            </a:r>
            <a:r>
              <a:rPr lang="en-US" sz="1050" dirty="0">
                <a:latin typeface="Times New Roman" panose="02020603050405020304" pitchFamily="18" charset="0"/>
                <a:ea typeface="Times New Roman" panose="02020603050405020304" pitchFamily="18" charset="0"/>
                <a:cs typeface="Arial" panose="020B0604020202020204" pitchFamily="34" charset="0"/>
              </a:rPr>
              <a:t>2</a:t>
            </a:r>
            <a:r>
              <a:rPr lang="en-US" dirty="0">
                <a:latin typeface="Times New Roman" panose="02020603050405020304" pitchFamily="18" charset="0"/>
                <a:ea typeface="Times New Roman" panose="02020603050405020304" pitchFamily="18" charset="0"/>
                <a:cs typeface="Arial" panose="020B0604020202020204" pitchFamily="34" charset="0"/>
              </a:rPr>
              <a:t>H </a:t>
            </a:r>
            <a:r>
              <a:rPr lang="en-US" spc="-5" dirty="0">
                <a:latin typeface="Times New Roman" panose="02020603050405020304" pitchFamily="18" charset="0"/>
                <a:ea typeface="Times New Roman" panose="02020603050405020304" pitchFamily="18" charset="0"/>
                <a:cs typeface="Arial" panose="020B0604020202020204" pitchFamily="34" charset="0"/>
              </a:rPr>
              <a:t>group </a:t>
            </a:r>
            <a:r>
              <a:rPr lang="en-US" dirty="0">
                <a:latin typeface="Times New Roman" panose="02020603050405020304" pitchFamily="18" charset="0"/>
                <a:ea typeface="Times New Roman" panose="02020603050405020304" pitchFamily="18" charset="0"/>
                <a:cs typeface="Arial" panose="020B0604020202020204" pitchFamily="34" charset="0"/>
              </a:rPr>
              <a:t>is </a:t>
            </a:r>
            <a:r>
              <a:rPr lang="en-US" spc="-5" dirty="0">
                <a:latin typeface="Times New Roman" panose="02020603050405020304" pitchFamily="18" charset="0"/>
                <a:ea typeface="Times New Roman" panose="02020603050405020304" pitchFamily="18" charset="0"/>
                <a:cs typeface="Arial" panose="020B0604020202020204" pitchFamily="34" charset="0"/>
              </a:rPr>
              <a:t>called</a:t>
            </a:r>
            <a:r>
              <a:rPr lang="en-US" dirty="0">
                <a:latin typeface="Times New Roman" panose="02020603050405020304" pitchFamily="18" charset="0"/>
                <a:ea typeface="Times New Roman" panose="02020603050405020304" pitchFamily="18" charset="0"/>
                <a:cs typeface="Arial" panose="020B0604020202020204" pitchFamily="34" charset="0"/>
              </a:rPr>
              <a:t> a</a:t>
            </a:r>
            <a:r>
              <a:rPr lang="en-US" spc="-5" dirty="0">
                <a:latin typeface="Times New Roman" panose="02020603050405020304" pitchFamily="18" charset="0"/>
                <a:ea typeface="Times New Roman" panose="02020603050405020304" pitchFamily="18" charset="0"/>
                <a:cs typeface="Arial" panose="020B0604020202020204" pitchFamily="34" charset="0"/>
              </a:rPr>
              <a:t> </a:t>
            </a:r>
            <a:r>
              <a:rPr lang="en-US" b="1" dirty="0">
                <a:latin typeface="Times New Roman" panose="02020603050405020304" pitchFamily="18" charset="0"/>
                <a:ea typeface="Times New Roman" panose="02020603050405020304" pitchFamily="18" charset="0"/>
                <a:cs typeface="Arial" panose="020B0604020202020204" pitchFamily="34" charset="0"/>
              </a:rPr>
              <a:t>carboxyl group</a:t>
            </a:r>
            <a:r>
              <a:rPr lang="en-US" dirty="0">
                <a:latin typeface="Times New Roman" panose="02020603050405020304" pitchFamily="18" charset="0"/>
                <a:ea typeface="Times New Roman" panose="02020603050405020304" pitchFamily="18" charset="0"/>
                <a:cs typeface="Arial" panose="020B0604020202020204" pitchFamily="34" charset="0"/>
              </a:rPr>
              <a:t>.</a:t>
            </a:r>
            <a:endParaRPr lang="en-MY" dirty="0">
              <a:latin typeface="Times New Roman" panose="02020603050405020304" pitchFamily="18" charset="0"/>
              <a:ea typeface="Times New Roman" panose="02020603050405020304" pitchFamily="18" charset="0"/>
              <a:cs typeface="Arial" panose="020B0604020202020204" pitchFamily="34" charset="0"/>
            </a:endParaRPr>
          </a:p>
        </p:txBody>
      </p:sp>
      <p:pic>
        <p:nvPicPr>
          <p:cNvPr id="4" name="image4.jpeg">
            <a:extLst>
              <a:ext uri="{FF2B5EF4-FFF2-40B4-BE49-F238E27FC236}">
                <a16:creationId xmlns="" xmlns:a16="http://schemas.microsoft.com/office/drawing/2014/main" id="{3F197CE5-CD9A-4A5F-B9FB-0ECE02CEA81E}"/>
              </a:ext>
            </a:extLst>
          </p:cNvPr>
          <p:cNvPicPr/>
          <p:nvPr/>
        </p:nvPicPr>
        <p:blipFill>
          <a:blip r:embed="rId3" cstate="print"/>
          <a:stretch>
            <a:fillRect/>
          </a:stretch>
        </p:blipFill>
        <p:spPr>
          <a:xfrm>
            <a:off x="971600" y="5205050"/>
            <a:ext cx="7344816" cy="1235075"/>
          </a:xfrm>
          <a:prstGeom prst="rect">
            <a:avLst/>
          </a:prstGeom>
        </p:spPr>
      </p:pic>
    </p:spTree>
    <p:extLst>
      <p:ext uri="{BB962C8B-B14F-4D97-AF65-F5344CB8AC3E}">
        <p14:creationId xmlns:p14="http://schemas.microsoft.com/office/powerpoint/2010/main" val="39514635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2052">
            <a:extLst>
              <a:ext uri="{FF2B5EF4-FFF2-40B4-BE49-F238E27FC236}">
                <a16:creationId xmlns="" xmlns:a16="http://schemas.microsoft.com/office/drawing/2014/main" id="{B44263A5-C244-408F-8716-847C4968B9EA}"/>
              </a:ext>
            </a:extLst>
          </p:cNvPr>
          <p:cNvPicPr>
            <a:picLocks noChangeAspect="1"/>
          </p:cNvPicPr>
          <p:nvPr/>
        </p:nvPicPr>
        <p:blipFill>
          <a:blip r:embed="rId2"/>
          <a:stretch>
            <a:fillRect/>
          </a:stretch>
        </p:blipFill>
        <p:spPr>
          <a:xfrm>
            <a:off x="251520" y="1641073"/>
            <a:ext cx="8712968" cy="5184576"/>
          </a:xfrm>
          <a:prstGeom prst="rect">
            <a:avLst/>
          </a:prstGeom>
        </p:spPr>
      </p:pic>
    </p:spTree>
    <p:extLst>
      <p:ext uri="{BB962C8B-B14F-4D97-AF65-F5344CB8AC3E}">
        <p14:creationId xmlns:p14="http://schemas.microsoft.com/office/powerpoint/2010/main" val="25696626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E46FB017-C070-4FAD-8021-C77B7D2405D8}"/>
              </a:ext>
            </a:extLst>
          </p:cNvPr>
          <p:cNvSpPr/>
          <p:nvPr/>
        </p:nvSpPr>
        <p:spPr>
          <a:xfrm>
            <a:off x="215516" y="2371188"/>
            <a:ext cx="8424936" cy="1631216"/>
          </a:xfrm>
          <a:prstGeom prst="rect">
            <a:avLst/>
          </a:prstGeom>
        </p:spPr>
        <p:txBody>
          <a:bodyPr wrap="square">
            <a:spAutoFit/>
          </a:bodyPr>
          <a:lstStyle/>
          <a:p>
            <a:r>
              <a:rPr lang="en-MY" sz="2800" dirty="0"/>
              <a:t>Structure and Properties of Carboxylic Acids</a:t>
            </a:r>
          </a:p>
          <a:p>
            <a:r>
              <a:rPr lang="en-MY" dirty="0"/>
              <a:t>Carboxylic acids are similar in some respects to both ketones and alcohols. Like ketones, the carboxyl  carbon  is  sp2-hybridized,  and  carboxylic  acid  groups  are  therefore  planar  with bond	angles	of	approximately	120°</a:t>
            </a:r>
          </a:p>
          <a:p>
            <a:r>
              <a:rPr lang="en-MY" dirty="0"/>
              <a:t>(Table 20-2).</a:t>
            </a:r>
          </a:p>
        </p:txBody>
      </p:sp>
      <p:pic>
        <p:nvPicPr>
          <p:cNvPr id="7" name="Picture 6">
            <a:extLst>
              <a:ext uri="{FF2B5EF4-FFF2-40B4-BE49-F238E27FC236}">
                <a16:creationId xmlns="" xmlns:a16="http://schemas.microsoft.com/office/drawing/2014/main" id="{65B3C5BD-D63D-4F10-8110-59599BAF7F0B}"/>
              </a:ext>
            </a:extLst>
          </p:cNvPr>
          <p:cNvPicPr>
            <a:picLocks noChangeAspect="1"/>
          </p:cNvPicPr>
          <p:nvPr/>
        </p:nvPicPr>
        <p:blipFill>
          <a:blip r:embed="rId2"/>
          <a:stretch>
            <a:fillRect/>
          </a:stretch>
        </p:blipFill>
        <p:spPr>
          <a:xfrm>
            <a:off x="503548" y="4279403"/>
            <a:ext cx="8424936" cy="2359356"/>
          </a:xfrm>
          <a:prstGeom prst="rect">
            <a:avLst/>
          </a:prstGeom>
        </p:spPr>
      </p:pic>
    </p:spTree>
    <p:extLst>
      <p:ext uri="{BB962C8B-B14F-4D97-AF65-F5344CB8AC3E}">
        <p14:creationId xmlns:p14="http://schemas.microsoft.com/office/powerpoint/2010/main" val="3704892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B7B4656-8863-46DC-BCF1-41A2D7113D4C}"/>
              </a:ext>
            </a:extLst>
          </p:cNvPr>
          <p:cNvSpPr>
            <a:spLocks noGrp="1"/>
          </p:cNvSpPr>
          <p:nvPr>
            <p:ph idx="1"/>
          </p:nvPr>
        </p:nvSpPr>
        <p:spPr>
          <a:xfrm>
            <a:off x="426368" y="2256484"/>
            <a:ext cx="8291264" cy="3044723"/>
          </a:xfrm>
        </p:spPr>
        <p:txBody>
          <a:bodyPr>
            <a:normAutofit fontScale="77500" lnSpcReduction="20000"/>
          </a:bodyPr>
          <a:lstStyle/>
          <a:p>
            <a:r>
              <a:rPr lang="en-US" dirty="0"/>
              <a:t>Like alcohols, carboxylic acids are strongly associated because of hydrogen-bonding. Most carboxylic acids exist as cyclic dimers held together by two hydrogen bonds. This strong hydrogen-bonding has a noticeable effect on boiling points, making carboxylic acids boil far less easily than their corresponding alcohols. Acetic acid, for instance, has a boiling point of 117.9°C, versus 78.3 °C for ethanol, even though both compounds have two carbons.</a:t>
            </a:r>
            <a:endParaRPr lang="en-MY" dirty="0"/>
          </a:p>
          <a:p>
            <a:endParaRPr lang="en-MY" dirty="0"/>
          </a:p>
        </p:txBody>
      </p:sp>
      <p:pic>
        <p:nvPicPr>
          <p:cNvPr id="4" name="image8.jpeg">
            <a:extLst>
              <a:ext uri="{FF2B5EF4-FFF2-40B4-BE49-F238E27FC236}">
                <a16:creationId xmlns="" xmlns:a16="http://schemas.microsoft.com/office/drawing/2014/main" id="{8D7098C3-6A22-45E8-AF29-2AEB23618D8F}"/>
              </a:ext>
            </a:extLst>
          </p:cNvPr>
          <p:cNvPicPr/>
          <p:nvPr/>
        </p:nvPicPr>
        <p:blipFill>
          <a:blip r:embed="rId2" cstate="print"/>
          <a:stretch>
            <a:fillRect/>
          </a:stretch>
        </p:blipFill>
        <p:spPr>
          <a:xfrm>
            <a:off x="2771800" y="5085184"/>
            <a:ext cx="4785995" cy="1327785"/>
          </a:xfrm>
          <a:prstGeom prst="rect">
            <a:avLst/>
          </a:prstGeom>
        </p:spPr>
      </p:pic>
    </p:spTree>
    <p:extLst>
      <p:ext uri="{BB962C8B-B14F-4D97-AF65-F5344CB8AC3E}">
        <p14:creationId xmlns:p14="http://schemas.microsoft.com/office/powerpoint/2010/main" val="21301807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3d-Atom-PowerPoint-Template-1151</Template>
  <TotalTime>389</TotalTime>
  <Words>1858</Words>
  <Application>Microsoft Office PowerPoint</Application>
  <PresentationFormat>On-screen Show (4:3)</PresentationFormat>
  <Paragraphs>65</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Arial Black</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Basma Ali</dc:creator>
  <cp:lastModifiedBy>DR.Ahmed Saker</cp:lastModifiedBy>
  <cp:revision>57</cp:revision>
  <dcterms:created xsi:type="dcterms:W3CDTF">2019-10-09T09:15:26Z</dcterms:created>
  <dcterms:modified xsi:type="dcterms:W3CDTF">2022-10-21T23:03:25Z</dcterms:modified>
</cp:coreProperties>
</file>