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9" r:id="rId1"/>
  </p:sldMasterIdLst>
  <p:sldIdLst>
    <p:sldId id="256" r:id="rId2"/>
    <p:sldId id="285" r:id="rId3"/>
    <p:sldId id="286" r:id="rId4"/>
    <p:sldId id="294" r:id="rId5"/>
    <p:sldId id="295" r:id="rId6"/>
    <p:sldId id="292" r:id="rId7"/>
    <p:sldId id="283" r:id="rId8"/>
    <p:sldId id="287" r:id="rId9"/>
    <p:sldId id="293" r:id="rId10"/>
    <p:sldId id="284" r:id="rId11"/>
    <p:sldId id="288" r:id="rId12"/>
    <p:sldId id="259" r:id="rId13"/>
    <p:sldId id="277" r:id="rId14"/>
    <p:sldId id="261" r:id="rId15"/>
    <p:sldId id="264" r:id="rId16"/>
    <p:sldId id="265" r:id="rId17"/>
    <p:sldId id="262" r:id="rId18"/>
    <p:sldId id="263" r:id="rId19"/>
    <p:sldId id="260" r:id="rId20"/>
    <p:sldId id="269" r:id="rId21"/>
    <p:sldId id="281" r:id="rId22"/>
    <p:sldId id="270" r:id="rId23"/>
    <p:sldId id="271" r:id="rId24"/>
    <p:sldId id="272" r:id="rId25"/>
    <p:sldId id="273" r:id="rId26"/>
    <p:sldId id="279" r:id="rId27"/>
    <p:sldId id="280" r:id="rId28"/>
    <p:sldId id="275" r:id="rId29"/>
    <p:sldId id="274" r:id="rId30"/>
    <p:sldId id="282"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7" d="100"/>
          <a:sy n="77" d="100"/>
        </p:scale>
        <p:origin x="1618" y="5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839758-6FFE-4575-A3EC-EBD67BCDF16E}" type="doc">
      <dgm:prSet loTypeId="urn:microsoft.com/office/officeart/2008/layout/VerticalCurvedList" loCatId="list" qsTypeId="urn:microsoft.com/office/officeart/2005/8/quickstyle/3d3" qsCatId="3D" csTypeId="urn:microsoft.com/office/officeart/2005/8/colors/accent1_1" csCatId="accent1" phldr="1"/>
      <dgm:spPr/>
      <dgm:t>
        <a:bodyPr/>
        <a:lstStyle/>
        <a:p>
          <a:endParaRPr lang="en-US"/>
        </a:p>
      </dgm:t>
    </dgm:pt>
    <dgm:pt modelId="{4BC6D3A5-1963-4674-92C7-780D41A7BD76}">
      <dgm:prSet phldrT="[Text]"/>
      <dgm:spPr/>
      <dgm:t>
        <a:bodyPr/>
        <a:lstStyle/>
        <a:p>
          <a:r>
            <a:rPr lang="en-US" dirty="0"/>
            <a:t>1- selection of host </a:t>
          </a:r>
        </a:p>
      </dgm:t>
    </dgm:pt>
    <dgm:pt modelId="{5A16365A-BF3D-49FE-8588-51D0B672FDA6}" type="parTrans" cxnId="{B7045E4B-2318-4407-8DD6-0C5FF3B3CA39}">
      <dgm:prSet/>
      <dgm:spPr/>
      <dgm:t>
        <a:bodyPr/>
        <a:lstStyle/>
        <a:p>
          <a:endParaRPr lang="en-US"/>
        </a:p>
      </dgm:t>
    </dgm:pt>
    <dgm:pt modelId="{EEDD2E59-D564-417E-9FDB-BB70BB773AC7}" type="sibTrans" cxnId="{B7045E4B-2318-4407-8DD6-0C5FF3B3CA39}">
      <dgm:prSet/>
      <dgm:spPr/>
      <dgm:t>
        <a:bodyPr/>
        <a:lstStyle/>
        <a:p>
          <a:endParaRPr lang="en-US"/>
        </a:p>
      </dgm:t>
    </dgm:pt>
    <dgm:pt modelId="{BAD4779D-4C02-4EAC-A075-CA993434FA66}">
      <dgm:prSet phldrT="[Text]"/>
      <dgm:spPr/>
      <dgm:t>
        <a:bodyPr/>
        <a:lstStyle/>
        <a:p>
          <a:r>
            <a:rPr lang="en-US" dirty="0"/>
            <a:t>2- selection of Gene target ( by reverse transcription ?)</a:t>
          </a:r>
        </a:p>
      </dgm:t>
    </dgm:pt>
    <dgm:pt modelId="{D7280A4E-89B9-4CC7-9E4C-2108730A4EE9}" type="parTrans" cxnId="{FB260612-A3BF-4322-A773-A2BAAC49D2D1}">
      <dgm:prSet/>
      <dgm:spPr/>
      <dgm:t>
        <a:bodyPr/>
        <a:lstStyle/>
        <a:p>
          <a:endParaRPr lang="en-US"/>
        </a:p>
      </dgm:t>
    </dgm:pt>
    <dgm:pt modelId="{5C485DB8-B3C6-44D6-BBC1-8F983A8E3D7B}" type="sibTrans" cxnId="{FB260612-A3BF-4322-A773-A2BAAC49D2D1}">
      <dgm:prSet/>
      <dgm:spPr/>
      <dgm:t>
        <a:bodyPr/>
        <a:lstStyle/>
        <a:p>
          <a:endParaRPr lang="en-US"/>
        </a:p>
      </dgm:t>
    </dgm:pt>
    <dgm:pt modelId="{5AC5A0C7-9E62-4244-8CCC-B25672ACC09E}">
      <dgm:prSet phldrT="[Text]"/>
      <dgm:spPr/>
      <dgm:t>
        <a:bodyPr/>
        <a:lstStyle/>
        <a:p>
          <a:r>
            <a:rPr lang="en-US" dirty="0"/>
            <a:t>3- transfer of gene into host !</a:t>
          </a:r>
        </a:p>
      </dgm:t>
    </dgm:pt>
    <dgm:pt modelId="{ED6CE27C-CF92-4593-B11B-97A0DA603A8D}" type="parTrans" cxnId="{AF5DFF90-A6EC-4C1E-8845-0439B0DB4FCC}">
      <dgm:prSet/>
      <dgm:spPr/>
      <dgm:t>
        <a:bodyPr/>
        <a:lstStyle/>
        <a:p>
          <a:endParaRPr lang="en-US"/>
        </a:p>
      </dgm:t>
    </dgm:pt>
    <dgm:pt modelId="{DC83FD98-FCB5-4F88-85A4-0D9C20DB24DA}" type="sibTrans" cxnId="{AF5DFF90-A6EC-4C1E-8845-0439B0DB4FCC}">
      <dgm:prSet/>
      <dgm:spPr/>
      <dgm:t>
        <a:bodyPr/>
        <a:lstStyle/>
        <a:p>
          <a:endParaRPr lang="en-US"/>
        </a:p>
      </dgm:t>
    </dgm:pt>
    <dgm:pt modelId="{E3D71F1A-BD9D-4AD7-BED5-B747C9B84FDE}">
      <dgm:prSet/>
      <dgm:spPr/>
      <dgm:t>
        <a:bodyPr/>
        <a:lstStyle/>
        <a:p>
          <a:r>
            <a:rPr lang="en-US" dirty="0"/>
            <a:t>4- replication of host in bioreactor  </a:t>
          </a:r>
        </a:p>
      </dgm:t>
    </dgm:pt>
    <dgm:pt modelId="{3C32EFA0-C0CF-423F-BC0F-425ABC3C689B}" type="parTrans" cxnId="{84992E98-71FC-469A-87E7-3805730AC498}">
      <dgm:prSet/>
      <dgm:spPr/>
      <dgm:t>
        <a:bodyPr/>
        <a:lstStyle/>
        <a:p>
          <a:endParaRPr lang="en-US"/>
        </a:p>
      </dgm:t>
    </dgm:pt>
    <dgm:pt modelId="{AE94083B-9584-45E7-B924-41FDDEADAEB2}" type="sibTrans" cxnId="{84992E98-71FC-469A-87E7-3805730AC498}">
      <dgm:prSet/>
      <dgm:spPr/>
      <dgm:t>
        <a:bodyPr/>
        <a:lstStyle/>
        <a:p>
          <a:endParaRPr lang="en-US"/>
        </a:p>
      </dgm:t>
    </dgm:pt>
    <dgm:pt modelId="{FC6ED014-A0AE-442B-8E09-BC880EFA2325}" type="pres">
      <dgm:prSet presAssocID="{A1839758-6FFE-4575-A3EC-EBD67BCDF16E}" presName="Name0" presStyleCnt="0">
        <dgm:presLayoutVars>
          <dgm:chMax val="7"/>
          <dgm:chPref val="7"/>
          <dgm:dir/>
        </dgm:presLayoutVars>
      </dgm:prSet>
      <dgm:spPr/>
    </dgm:pt>
    <dgm:pt modelId="{994285DD-8C40-46EE-8558-D15E2469F930}" type="pres">
      <dgm:prSet presAssocID="{A1839758-6FFE-4575-A3EC-EBD67BCDF16E}" presName="Name1" presStyleCnt="0"/>
      <dgm:spPr/>
    </dgm:pt>
    <dgm:pt modelId="{85EEDED8-D15A-4478-B2A4-EE4B2DB31622}" type="pres">
      <dgm:prSet presAssocID="{A1839758-6FFE-4575-A3EC-EBD67BCDF16E}" presName="cycle" presStyleCnt="0"/>
      <dgm:spPr/>
    </dgm:pt>
    <dgm:pt modelId="{3417E2A3-233E-440E-9033-14BCA2540D75}" type="pres">
      <dgm:prSet presAssocID="{A1839758-6FFE-4575-A3EC-EBD67BCDF16E}" presName="srcNode" presStyleLbl="node1" presStyleIdx="0" presStyleCnt="4"/>
      <dgm:spPr/>
    </dgm:pt>
    <dgm:pt modelId="{32BF3D56-C19E-47CA-9841-F981BE8CC4AD}" type="pres">
      <dgm:prSet presAssocID="{A1839758-6FFE-4575-A3EC-EBD67BCDF16E}" presName="conn" presStyleLbl="parChTrans1D2" presStyleIdx="0" presStyleCnt="1"/>
      <dgm:spPr/>
    </dgm:pt>
    <dgm:pt modelId="{F503F265-72FC-43F7-B278-870AAB39DAF2}" type="pres">
      <dgm:prSet presAssocID="{A1839758-6FFE-4575-A3EC-EBD67BCDF16E}" presName="extraNode" presStyleLbl="node1" presStyleIdx="0" presStyleCnt="4"/>
      <dgm:spPr/>
    </dgm:pt>
    <dgm:pt modelId="{A826E746-9989-4860-B318-B12C3DC29A9B}" type="pres">
      <dgm:prSet presAssocID="{A1839758-6FFE-4575-A3EC-EBD67BCDF16E}" presName="dstNode" presStyleLbl="node1" presStyleIdx="0" presStyleCnt="4"/>
      <dgm:spPr/>
    </dgm:pt>
    <dgm:pt modelId="{6B34D8A6-4DB1-4ABC-9B5A-1029530C798F}" type="pres">
      <dgm:prSet presAssocID="{4BC6D3A5-1963-4674-92C7-780D41A7BD76}" presName="text_1" presStyleLbl="node1" presStyleIdx="0" presStyleCnt="4">
        <dgm:presLayoutVars>
          <dgm:bulletEnabled val="1"/>
        </dgm:presLayoutVars>
      </dgm:prSet>
      <dgm:spPr/>
    </dgm:pt>
    <dgm:pt modelId="{A236EE44-3AFC-4B63-B3EE-66F36A4F82C0}" type="pres">
      <dgm:prSet presAssocID="{4BC6D3A5-1963-4674-92C7-780D41A7BD76}" presName="accent_1" presStyleCnt="0"/>
      <dgm:spPr/>
    </dgm:pt>
    <dgm:pt modelId="{3ED59B49-4DA3-4462-BB16-3093CBEBEED1}" type="pres">
      <dgm:prSet presAssocID="{4BC6D3A5-1963-4674-92C7-780D41A7BD76}" presName="accentRepeatNode" presStyleLbl="solidFgAcc1" presStyleIdx="0" presStyleCnt="4"/>
      <dgm:spPr/>
    </dgm:pt>
    <dgm:pt modelId="{74AFAFC4-3F99-4585-A305-AA12501A742A}" type="pres">
      <dgm:prSet presAssocID="{BAD4779D-4C02-4EAC-A075-CA993434FA66}" presName="text_2" presStyleLbl="node1" presStyleIdx="1" presStyleCnt="4">
        <dgm:presLayoutVars>
          <dgm:bulletEnabled val="1"/>
        </dgm:presLayoutVars>
      </dgm:prSet>
      <dgm:spPr/>
    </dgm:pt>
    <dgm:pt modelId="{091CA4BE-340C-4893-AB1D-FFC6E3C5CAD5}" type="pres">
      <dgm:prSet presAssocID="{BAD4779D-4C02-4EAC-A075-CA993434FA66}" presName="accent_2" presStyleCnt="0"/>
      <dgm:spPr/>
    </dgm:pt>
    <dgm:pt modelId="{720FD501-DCDF-4C4D-9042-EF08FA520327}" type="pres">
      <dgm:prSet presAssocID="{BAD4779D-4C02-4EAC-A075-CA993434FA66}" presName="accentRepeatNode" presStyleLbl="solidFgAcc1" presStyleIdx="1" presStyleCnt="4"/>
      <dgm:spPr/>
    </dgm:pt>
    <dgm:pt modelId="{E95694E0-55CE-44A3-8042-F48619DBD151}" type="pres">
      <dgm:prSet presAssocID="{5AC5A0C7-9E62-4244-8CCC-B25672ACC09E}" presName="text_3" presStyleLbl="node1" presStyleIdx="2" presStyleCnt="4">
        <dgm:presLayoutVars>
          <dgm:bulletEnabled val="1"/>
        </dgm:presLayoutVars>
      </dgm:prSet>
      <dgm:spPr/>
    </dgm:pt>
    <dgm:pt modelId="{005C6869-4220-4EFC-BEF1-F1821495B83D}" type="pres">
      <dgm:prSet presAssocID="{5AC5A0C7-9E62-4244-8CCC-B25672ACC09E}" presName="accent_3" presStyleCnt="0"/>
      <dgm:spPr/>
    </dgm:pt>
    <dgm:pt modelId="{DFF45D77-5EA4-44EB-9AE8-300499A1A461}" type="pres">
      <dgm:prSet presAssocID="{5AC5A0C7-9E62-4244-8CCC-B25672ACC09E}" presName="accentRepeatNode" presStyleLbl="solidFgAcc1" presStyleIdx="2" presStyleCnt="4"/>
      <dgm:spPr/>
    </dgm:pt>
    <dgm:pt modelId="{86118F64-37B1-4A47-B740-43A53D9BDE2F}" type="pres">
      <dgm:prSet presAssocID="{E3D71F1A-BD9D-4AD7-BED5-B747C9B84FDE}" presName="text_4" presStyleLbl="node1" presStyleIdx="3" presStyleCnt="4">
        <dgm:presLayoutVars>
          <dgm:bulletEnabled val="1"/>
        </dgm:presLayoutVars>
      </dgm:prSet>
      <dgm:spPr/>
    </dgm:pt>
    <dgm:pt modelId="{20E0F090-1A55-4EF5-9780-00F1064B454A}" type="pres">
      <dgm:prSet presAssocID="{E3D71F1A-BD9D-4AD7-BED5-B747C9B84FDE}" presName="accent_4" presStyleCnt="0"/>
      <dgm:spPr/>
    </dgm:pt>
    <dgm:pt modelId="{EF513643-7C7B-4948-9F8E-476E0ED62803}" type="pres">
      <dgm:prSet presAssocID="{E3D71F1A-BD9D-4AD7-BED5-B747C9B84FDE}" presName="accentRepeatNode" presStyleLbl="solidFgAcc1" presStyleIdx="3" presStyleCnt="4"/>
      <dgm:spPr/>
    </dgm:pt>
  </dgm:ptLst>
  <dgm:cxnLst>
    <dgm:cxn modelId="{FB260612-A3BF-4322-A773-A2BAAC49D2D1}" srcId="{A1839758-6FFE-4575-A3EC-EBD67BCDF16E}" destId="{BAD4779D-4C02-4EAC-A075-CA993434FA66}" srcOrd="1" destOrd="0" parTransId="{D7280A4E-89B9-4CC7-9E4C-2108730A4EE9}" sibTransId="{5C485DB8-B3C6-44D6-BBC1-8F983A8E3D7B}"/>
    <dgm:cxn modelId="{6A91551A-800B-4D67-B4CF-0A1FF3916897}" type="presOf" srcId="{EEDD2E59-D564-417E-9FDB-BB70BB773AC7}" destId="{32BF3D56-C19E-47CA-9841-F981BE8CC4AD}" srcOrd="0" destOrd="0" presId="urn:microsoft.com/office/officeart/2008/layout/VerticalCurvedList"/>
    <dgm:cxn modelId="{D6782D1C-096A-4115-B5EF-1DAF0E3F4145}" type="presOf" srcId="{4BC6D3A5-1963-4674-92C7-780D41A7BD76}" destId="{6B34D8A6-4DB1-4ABC-9B5A-1029530C798F}" srcOrd="0" destOrd="0" presId="urn:microsoft.com/office/officeart/2008/layout/VerticalCurvedList"/>
    <dgm:cxn modelId="{196D8048-99AF-4CE3-A969-A90DBB7785CA}" type="presOf" srcId="{A1839758-6FFE-4575-A3EC-EBD67BCDF16E}" destId="{FC6ED014-A0AE-442B-8E09-BC880EFA2325}" srcOrd="0" destOrd="0" presId="urn:microsoft.com/office/officeart/2008/layout/VerticalCurvedList"/>
    <dgm:cxn modelId="{B7045E4B-2318-4407-8DD6-0C5FF3B3CA39}" srcId="{A1839758-6FFE-4575-A3EC-EBD67BCDF16E}" destId="{4BC6D3A5-1963-4674-92C7-780D41A7BD76}" srcOrd="0" destOrd="0" parTransId="{5A16365A-BF3D-49FE-8588-51D0B672FDA6}" sibTransId="{EEDD2E59-D564-417E-9FDB-BB70BB773AC7}"/>
    <dgm:cxn modelId="{AF5DFF90-A6EC-4C1E-8845-0439B0DB4FCC}" srcId="{A1839758-6FFE-4575-A3EC-EBD67BCDF16E}" destId="{5AC5A0C7-9E62-4244-8CCC-B25672ACC09E}" srcOrd="2" destOrd="0" parTransId="{ED6CE27C-CF92-4593-B11B-97A0DA603A8D}" sibTransId="{DC83FD98-FCB5-4F88-85A4-0D9C20DB24DA}"/>
    <dgm:cxn modelId="{84992E98-71FC-469A-87E7-3805730AC498}" srcId="{A1839758-6FFE-4575-A3EC-EBD67BCDF16E}" destId="{E3D71F1A-BD9D-4AD7-BED5-B747C9B84FDE}" srcOrd="3" destOrd="0" parTransId="{3C32EFA0-C0CF-423F-BC0F-425ABC3C689B}" sibTransId="{AE94083B-9584-45E7-B924-41FDDEADAEB2}"/>
    <dgm:cxn modelId="{E128E9A1-08AF-4A5D-83A0-4EC537794826}" type="presOf" srcId="{5AC5A0C7-9E62-4244-8CCC-B25672ACC09E}" destId="{E95694E0-55CE-44A3-8042-F48619DBD151}" srcOrd="0" destOrd="0" presId="urn:microsoft.com/office/officeart/2008/layout/VerticalCurvedList"/>
    <dgm:cxn modelId="{BE9670E1-9AA6-4BA9-94C8-BABDEA087526}" type="presOf" srcId="{BAD4779D-4C02-4EAC-A075-CA993434FA66}" destId="{74AFAFC4-3F99-4585-A305-AA12501A742A}" srcOrd="0" destOrd="0" presId="urn:microsoft.com/office/officeart/2008/layout/VerticalCurvedList"/>
    <dgm:cxn modelId="{162517FD-9DEE-49F4-993E-B22F13E7ADF5}" type="presOf" srcId="{E3D71F1A-BD9D-4AD7-BED5-B747C9B84FDE}" destId="{86118F64-37B1-4A47-B740-43A53D9BDE2F}" srcOrd="0" destOrd="0" presId="urn:microsoft.com/office/officeart/2008/layout/VerticalCurvedList"/>
    <dgm:cxn modelId="{2EE32CCB-39DB-4D63-A352-1878A2E50ED3}" type="presParOf" srcId="{FC6ED014-A0AE-442B-8E09-BC880EFA2325}" destId="{994285DD-8C40-46EE-8558-D15E2469F930}" srcOrd="0" destOrd="0" presId="urn:microsoft.com/office/officeart/2008/layout/VerticalCurvedList"/>
    <dgm:cxn modelId="{1B1DEB6B-CEDA-4165-A410-32ECC3484309}" type="presParOf" srcId="{994285DD-8C40-46EE-8558-D15E2469F930}" destId="{85EEDED8-D15A-4478-B2A4-EE4B2DB31622}" srcOrd="0" destOrd="0" presId="urn:microsoft.com/office/officeart/2008/layout/VerticalCurvedList"/>
    <dgm:cxn modelId="{5208945B-5159-4C39-9CA5-A42E101A93F0}" type="presParOf" srcId="{85EEDED8-D15A-4478-B2A4-EE4B2DB31622}" destId="{3417E2A3-233E-440E-9033-14BCA2540D75}" srcOrd="0" destOrd="0" presId="urn:microsoft.com/office/officeart/2008/layout/VerticalCurvedList"/>
    <dgm:cxn modelId="{131763BC-D177-4043-9F45-C3A6A3545F41}" type="presParOf" srcId="{85EEDED8-D15A-4478-B2A4-EE4B2DB31622}" destId="{32BF3D56-C19E-47CA-9841-F981BE8CC4AD}" srcOrd="1" destOrd="0" presId="urn:microsoft.com/office/officeart/2008/layout/VerticalCurvedList"/>
    <dgm:cxn modelId="{3B29E776-31F5-4B7A-AEEB-972A2DE7A206}" type="presParOf" srcId="{85EEDED8-D15A-4478-B2A4-EE4B2DB31622}" destId="{F503F265-72FC-43F7-B278-870AAB39DAF2}" srcOrd="2" destOrd="0" presId="urn:microsoft.com/office/officeart/2008/layout/VerticalCurvedList"/>
    <dgm:cxn modelId="{EFD944AB-AD78-41EE-AC7E-0869086A71B7}" type="presParOf" srcId="{85EEDED8-D15A-4478-B2A4-EE4B2DB31622}" destId="{A826E746-9989-4860-B318-B12C3DC29A9B}" srcOrd="3" destOrd="0" presId="urn:microsoft.com/office/officeart/2008/layout/VerticalCurvedList"/>
    <dgm:cxn modelId="{5EF33EA6-0C61-4419-A0F5-0FB474553FCB}" type="presParOf" srcId="{994285DD-8C40-46EE-8558-D15E2469F930}" destId="{6B34D8A6-4DB1-4ABC-9B5A-1029530C798F}" srcOrd="1" destOrd="0" presId="urn:microsoft.com/office/officeart/2008/layout/VerticalCurvedList"/>
    <dgm:cxn modelId="{E7C5796E-037D-4C76-9C52-6A43DDC4F49D}" type="presParOf" srcId="{994285DD-8C40-46EE-8558-D15E2469F930}" destId="{A236EE44-3AFC-4B63-B3EE-66F36A4F82C0}" srcOrd="2" destOrd="0" presId="urn:microsoft.com/office/officeart/2008/layout/VerticalCurvedList"/>
    <dgm:cxn modelId="{4C09DD11-1ED4-4AD8-88F9-27D7D0AA1000}" type="presParOf" srcId="{A236EE44-3AFC-4B63-B3EE-66F36A4F82C0}" destId="{3ED59B49-4DA3-4462-BB16-3093CBEBEED1}" srcOrd="0" destOrd="0" presId="urn:microsoft.com/office/officeart/2008/layout/VerticalCurvedList"/>
    <dgm:cxn modelId="{4261B850-ECBB-473E-9D26-624729A4672B}" type="presParOf" srcId="{994285DD-8C40-46EE-8558-D15E2469F930}" destId="{74AFAFC4-3F99-4585-A305-AA12501A742A}" srcOrd="3" destOrd="0" presId="urn:microsoft.com/office/officeart/2008/layout/VerticalCurvedList"/>
    <dgm:cxn modelId="{9F4C5F48-431E-4D48-8AD6-0EDD05CEE569}" type="presParOf" srcId="{994285DD-8C40-46EE-8558-D15E2469F930}" destId="{091CA4BE-340C-4893-AB1D-FFC6E3C5CAD5}" srcOrd="4" destOrd="0" presId="urn:microsoft.com/office/officeart/2008/layout/VerticalCurvedList"/>
    <dgm:cxn modelId="{685D52B2-8DD0-486B-AF50-B32AB792446A}" type="presParOf" srcId="{091CA4BE-340C-4893-AB1D-FFC6E3C5CAD5}" destId="{720FD501-DCDF-4C4D-9042-EF08FA520327}" srcOrd="0" destOrd="0" presId="urn:microsoft.com/office/officeart/2008/layout/VerticalCurvedList"/>
    <dgm:cxn modelId="{0DCD119C-707F-42A8-A65F-050A19F691FA}" type="presParOf" srcId="{994285DD-8C40-46EE-8558-D15E2469F930}" destId="{E95694E0-55CE-44A3-8042-F48619DBD151}" srcOrd="5" destOrd="0" presId="urn:microsoft.com/office/officeart/2008/layout/VerticalCurvedList"/>
    <dgm:cxn modelId="{689ED517-C59F-4A6E-8B0A-ADCA4EA05696}" type="presParOf" srcId="{994285DD-8C40-46EE-8558-D15E2469F930}" destId="{005C6869-4220-4EFC-BEF1-F1821495B83D}" srcOrd="6" destOrd="0" presId="urn:microsoft.com/office/officeart/2008/layout/VerticalCurvedList"/>
    <dgm:cxn modelId="{C2C79EF8-4471-4C77-A7FB-86A04BE01978}" type="presParOf" srcId="{005C6869-4220-4EFC-BEF1-F1821495B83D}" destId="{DFF45D77-5EA4-44EB-9AE8-300499A1A461}" srcOrd="0" destOrd="0" presId="urn:microsoft.com/office/officeart/2008/layout/VerticalCurvedList"/>
    <dgm:cxn modelId="{79CF3586-F123-4352-A741-6C3ABA420B78}" type="presParOf" srcId="{994285DD-8C40-46EE-8558-D15E2469F930}" destId="{86118F64-37B1-4A47-B740-43A53D9BDE2F}" srcOrd="7" destOrd="0" presId="urn:microsoft.com/office/officeart/2008/layout/VerticalCurvedList"/>
    <dgm:cxn modelId="{A5F7DDB0-EF1C-43A7-8CC9-B24CD085536C}" type="presParOf" srcId="{994285DD-8C40-46EE-8558-D15E2469F930}" destId="{20E0F090-1A55-4EF5-9780-00F1064B454A}" srcOrd="8" destOrd="0" presId="urn:microsoft.com/office/officeart/2008/layout/VerticalCurvedList"/>
    <dgm:cxn modelId="{E6958D0C-822D-458B-9C23-9C955438678F}" type="presParOf" srcId="{20E0F090-1A55-4EF5-9780-00F1064B454A}" destId="{EF513643-7C7B-4948-9F8E-476E0ED62803}"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5B8BEB4-8663-4F15-9BC0-09598AB6B9CF}"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27AF1FA6-F818-457E-9469-905DEA31B68D}">
      <dgm:prSet phldrT="[Text]"/>
      <dgm:spPr/>
      <dgm:t>
        <a:bodyPr/>
        <a:lstStyle/>
        <a:p>
          <a:r>
            <a:rPr lang="ar-IQ" dirty="0"/>
            <a:t>1</a:t>
          </a:r>
          <a:endParaRPr lang="en-US" dirty="0"/>
        </a:p>
      </dgm:t>
    </dgm:pt>
    <dgm:pt modelId="{6E002729-4C1D-41C2-A7CA-ECABCF32AAB6}" type="parTrans" cxnId="{F85676C7-8152-4CD3-A32B-EC85E7345080}">
      <dgm:prSet/>
      <dgm:spPr/>
      <dgm:t>
        <a:bodyPr/>
        <a:lstStyle/>
        <a:p>
          <a:endParaRPr lang="en-US"/>
        </a:p>
      </dgm:t>
    </dgm:pt>
    <dgm:pt modelId="{C117F125-5502-4126-A95F-4D1539E4FE22}" type="sibTrans" cxnId="{F85676C7-8152-4CD3-A32B-EC85E7345080}">
      <dgm:prSet/>
      <dgm:spPr/>
      <dgm:t>
        <a:bodyPr/>
        <a:lstStyle/>
        <a:p>
          <a:endParaRPr lang="en-US"/>
        </a:p>
      </dgm:t>
    </dgm:pt>
    <dgm:pt modelId="{52DE9FE6-BB34-4FF3-BFD0-71213E6D9FD0}">
      <dgm:prSet phldrT="[Text]"/>
      <dgm:spPr/>
      <dgm:t>
        <a:bodyPr/>
        <a:lstStyle/>
        <a:p>
          <a:r>
            <a:rPr lang="en-US" b="1" cap="none" dirty="0">
              <a:latin typeface="Times New Roman" panose="02020603050405020304" pitchFamily="18" charset="0"/>
              <a:cs typeface="Times New Roman" panose="02020603050405020304" pitchFamily="18" charset="0"/>
            </a:rPr>
            <a:t>solid-liquid separation</a:t>
          </a:r>
          <a:endParaRPr lang="en-US" dirty="0"/>
        </a:p>
      </dgm:t>
    </dgm:pt>
    <dgm:pt modelId="{7CFD08CA-597D-437B-900B-3F7BBEB9BC88}" type="parTrans" cxnId="{AE02F7E0-C9BB-4908-8113-B3C27E53AB83}">
      <dgm:prSet/>
      <dgm:spPr/>
      <dgm:t>
        <a:bodyPr/>
        <a:lstStyle/>
        <a:p>
          <a:endParaRPr lang="en-US"/>
        </a:p>
      </dgm:t>
    </dgm:pt>
    <dgm:pt modelId="{AA17925A-65F8-4468-8183-7250113CA879}" type="sibTrans" cxnId="{AE02F7E0-C9BB-4908-8113-B3C27E53AB83}">
      <dgm:prSet/>
      <dgm:spPr/>
      <dgm:t>
        <a:bodyPr/>
        <a:lstStyle/>
        <a:p>
          <a:endParaRPr lang="en-US"/>
        </a:p>
      </dgm:t>
    </dgm:pt>
    <dgm:pt modelId="{D13D09AE-E31D-4B0C-84EE-32F622AAFD99}">
      <dgm:prSet phldrT="[Text]"/>
      <dgm:spPr/>
      <dgm:t>
        <a:bodyPr/>
        <a:lstStyle/>
        <a:p>
          <a:r>
            <a:rPr lang="ar-IQ" dirty="0"/>
            <a:t>2</a:t>
          </a:r>
          <a:endParaRPr lang="en-US" dirty="0"/>
        </a:p>
      </dgm:t>
    </dgm:pt>
    <dgm:pt modelId="{EB30A7F2-0A47-4A4C-9825-547CD7613972}" type="parTrans" cxnId="{CF42808E-5122-49FA-A45C-BDF435376C81}">
      <dgm:prSet/>
      <dgm:spPr/>
      <dgm:t>
        <a:bodyPr/>
        <a:lstStyle/>
        <a:p>
          <a:endParaRPr lang="en-US"/>
        </a:p>
      </dgm:t>
    </dgm:pt>
    <dgm:pt modelId="{34B28D39-25F6-4C57-A3F8-05528713F755}" type="sibTrans" cxnId="{CF42808E-5122-49FA-A45C-BDF435376C81}">
      <dgm:prSet/>
      <dgm:spPr/>
      <dgm:t>
        <a:bodyPr/>
        <a:lstStyle/>
        <a:p>
          <a:endParaRPr lang="en-US"/>
        </a:p>
      </dgm:t>
    </dgm:pt>
    <dgm:pt modelId="{C5990E2C-8918-418B-9401-C0B00AEE97C1}">
      <dgm:prSet phldrT="[Text]"/>
      <dgm:spPr/>
      <dgm:t>
        <a:bodyPr/>
        <a:lstStyle/>
        <a:p>
          <a:r>
            <a:rPr lang="en-US" b="1" cap="none" dirty="0">
              <a:latin typeface="Times New Roman" panose="02020603050405020304" pitchFamily="18" charset="0"/>
              <a:cs typeface="Times New Roman" panose="02020603050405020304" pitchFamily="18" charset="0"/>
            </a:rPr>
            <a:t>release of intracellular products</a:t>
          </a:r>
          <a:endParaRPr lang="en-US" dirty="0"/>
        </a:p>
      </dgm:t>
    </dgm:pt>
    <dgm:pt modelId="{152498B0-39D3-4FEE-89D5-6845B981D6CA}" type="parTrans" cxnId="{A1BEA6DE-1814-4EFB-BDF5-0C3A782996F1}">
      <dgm:prSet/>
      <dgm:spPr/>
      <dgm:t>
        <a:bodyPr/>
        <a:lstStyle/>
        <a:p>
          <a:endParaRPr lang="en-US"/>
        </a:p>
      </dgm:t>
    </dgm:pt>
    <dgm:pt modelId="{78F7AAD3-0B25-4744-9E53-459D784E9825}" type="sibTrans" cxnId="{A1BEA6DE-1814-4EFB-BDF5-0C3A782996F1}">
      <dgm:prSet/>
      <dgm:spPr/>
      <dgm:t>
        <a:bodyPr/>
        <a:lstStyle/>
        <a:p>
          <a:endParaRPr lang="en-US"/>
        </a:p>
      </dgm:t>
    </dgm:pt>
    <dgm:pt modelId="{B54831CF-7C2A-4F83-9A42-9373F4FAFBF4}">
      <dgm:prSet phldrT="[Text]"/>
      <dgm:spPr/>
      <dgm:t>
        <a:bodyPr/>
        <a:lstStyle/>
        <a:p>
          <a:r>
            <a:rPr lang="ar-IQ" dirty="0"/>
            <a:t>3</a:t>
          </a:r>
          <a:endParaRPr lang="en-US" dirty="0"/>
        </a:p>
      </dgm:t>
    </dgm:pt>
    <dgm:pt modelId="{66A6F2CA-C5F9-4E79-BBC6-0D11B4D6A635}" type="parTrans" cxnId="{2A7DB1AA-A3C5-4837-9AE5-D15ABCF6E4D8}">
      <dgm:prSet/>
      <dgm:spPr/>
      <dgm:t>
        <a:bodyPr/>
        <a:lstStyle/>
        <a:p>
          <a:endParaRPr lang="en-US"/>
        </a:p>
      </dgm:t>
    </dgm:pt>
    <dgm:pt modelId="{DF6431F6-FC0F-4F83-B125-B486FAC6D5FD}" type="sibTrans" cxnId="{2A7DB1AA-A3C5-4837-9AE5-D15ABCF6E4D8}">
      <dgm:prSet/>
      <dgm:spPr/>
      <dgm:t>
        <a:bodyPr/>
        <a:lstStyle/>
        <a:p>
          <a:endParaRPr lang="en-US"/>
        </a:p>
      </dgm:t>
    </dgm:pt>
    <dgm:pt modelId="{94DE74F7-4BDF-4730-AC8A-DD2A1007C1E4}">
      <dgm:prSet phldrT="[Text]"/>
      <dgm:spPr/>
      <dgm:t>
        <a:bodyPr/>
        <a:lstStyle/>
        <a:p>
          <a:r>
            <a:rPr lang="en-US" b="1" cap="none" dirty="0">
              <a:latin typeface="Times New Roman" panose="02020603050405020304" pitchFamily="18" charset="0"/>
              <a:cs typeface="Times New Roman" panose="02020603050405020304" pitchFamily="18" charset="0"/>
            </a:rPr>
            <a:t>concentration</a:t>
          </a:r>
          <a:endParaRPr lang="en-US" dirty="0"/>
        </a:p>
      </dgm:t>
    </dgm:pt>
    <dgm:pt modelId="{16171A3E-2ACA-445A-9818-5D4E93E80BE8}" type="parTrans" cxnId="{D4D3563A-4FBF-4BFA-9258-6C60A108B59F}">
      <dgm:prSet/>
      <dgm:spPr/>
      <dgm:t>
        <a:bodyPr/>
        <a:lstStyle/>
        <a:p>
          <a:endParaRPr lang="en-US"/>
        </a:p>
      </dgm:t>
    </dgm:pt>
    <dgm:pt modelId="{DCF33C60-5530-4DC3-A8E7-8B9A5B74F08C}" type="sibTrans" cxnId="{D4D3563A-4FBF-4BFA-9258-6C60A108B59F}">
      <dgm:prSet/>
      <dgm:spPr/>
      <dgm:t>
        <a:bodyPr/>
        <a:lstStyle/>
        <a:p>
          <a:endParaRPr lang="en-US"/>
        </a:p>
      </dgm:t>
    </dgm:pt>
    <dgm:pt modelId="{ABF1FA05-9FB2-4014-BDB6-337E4FBF21C7}">
      <dgm:prSet/>
      <dgm:spPr/>
      <dgm:t>
        <a:bodyPr/>
        <a:lstStyle/>
        <a:p>
          <a:endParaRPr lang="en-US"/>
        </a:p>
      </dgm:t>
    </dgm:pt>
    <dgm:pt modelId="{54EEAC9E-931E-44BC-97A9-6AA4776FBF5B}" type="parTrans" cxnId="{191BD057-D760-48DB-A23C-0C9752E21E2F}">
      <dgm:prSet/>
      <dgm:spPr/>
      <dgm:t>
        <a:bodyPr/>
        <a:lstStyle/>
        <a:p>
          <a:endParaRPr lang="en-US"/>
        </a:p>
      </dgm:t>
    </dgm:pt>
    <dgm:pt modelId="{8D2EB2DA-CC68-44C5-9CDD-EA3A50660C51}" type="sibTrans" cxnId="{191BD057-D760-48DB-A23C-0C9752E21E2F}">
      <dgm:prSet/>
      <dgm:spPr/>
      <dgm:t>
        <a:bodyPr/>
        <a:lstStyle/>
        <a:p>
          <a:endParaRPr lang="en-US"/>
        </a:p>
      </dgm:t>
    </dgm:pt>
    <dgm:pt modelId="{453C592D-E5A6-4357-AC6E-4DED0F856374}">
      <dgm:prSet/>
      <dgm:spPr/>
      <dgm:t>
        <a:bodyPr/>
        <a:lstStyle/>
        <a:p>
          <a:r>
            <a:rPr lang="en-US" b="1" cap="none" dirty="0">
              <a:latin typeface="Times New Roman" panose="02020603050405020304" pitchFamily="18" charset="0"/>
              <a:cs typeface="Times New Roman" panose="02020603050405020304" pitchFamily="18" charset="0"/>
            </a:rPr>
            <a:t>purification</a:t>
          </a:r>
          <a:endParaRPr lang="en-US" dirty="0"/>
        </a:p>
      </dgm:t>
    </dgm:pt>
    <dgm:pt modelId="{F2102C0B-8FE9-4B9F-89BD-E9F16BFA368D}" type="parTrans" cxnId="{4DCBC038-BA2C-417B-B504-1FC41C396598}">
      <dgm:prSet/>
      <dgm:spPr/>
      <dgm:t>
        <a:bodyPr/>
        <a:lstStyle/>
        <a:p>
          <a:endParaRPr lang="en-US"/>
        </a:p>
      </dgm:t>
    </dgm:pt>
    <dgm:pt modelId="{C3A13E38-73B9-4430-9B5F-3E74CEC772EB}" type="sibTrans" cxnId="{4DCBC038-BA2C-417B-B504-1FC41C396598}">
      <dgm:prSet/>
      <dgm:spPr/>
      <dgm:t>
        <a:bodyPr/>
        <a:lstStyle/>
        <a:p>
          <a:endParaRPr lang="en-US"/>
        </a:p>
      </dgm:t>
    </dgm:pt>
    <dgm:pt modelId="{6079CE7F-F2C6-40CF-886D-5102AC2EA794}">
      <dgm:prSet/>
      <dgm:spPr/>
      <dgm:t>
        <a:bodyPr/>
        <a:lstStyle/>
        <a:p>
          <a:endParaRPr lang="en-US"/>
        </a:p>
      </dgm:t>
    </dgm:pt>
    <dgm:pt modelId="{61450F43-5AC4-4342-A368-492C787DBBD1}" type="parTrans" cxnId="{96DC3601-5E29-4D8D-9D37-67E4D39E4684}">
      <dgm:prSet/>
      <dgm:spPr/>
      <dgm:t>
        <a:bodyPr/>
        <a:lstStyle/>
        <a:p>
          <a:endParaRPr lang="en-US"/>
        </a:p>
      </dgm:t>
    </dgm:pt>
    <dgm:pt modelId="{83E68F5E-782C-440B-83E8-E4246FFE1B98}" type="sibTrans" cxnId="{96DC3601-5E29-4D8D-9D37-67E4D39E4684}">
      <dgm:prSet/>
      <dgm:spPr/>
      <dgm:t>
        <a:bodyPr/>
        <a:lstStyle/>
        <a:p>
          <a:endParaRPr lang="en-US"/>
        </a:p>
      </dgm:t>
    </dgm:pt>
    <dgm:pt modelId="{0C67A1EC-AEF7-4AB9-A498-9F6C47268BD2}">
      <dgm:prSet/>
      <dgm:spPr/>
      <dgm:t>
        <a:bodyPr/>
        <a:lstStyle/>
        <a:p>
          <a:r>
            <a:rPr lang="en-US" b="1" cap="none" dirty="0">
              <a:latin typeface="Times New Roman" panose="02020603050405020304" pitchFamily="18" charset="0"/>
              <a:cs typeface="Times New Roman" panose="02020603050405020304" pitchFamily="18" charset="0"/>
            </a:rPr>
            <a:t>formulation.</a:t>
          </a:r>
          <a:endParaRPr lang="en-US" dirty="0"/>
        </a:p>
      </dgm:t>
    </dgm:pt>
    <dgm:pt modelId="{AF546B9E-29DA-47BD-911F-CAD39D6FEC52}" type="parTrans" cxnId="{2A145D4B-80CF-4FF8-A6FC-8BAD1AB6B3B9}">
      <dgm:prSet/>
      <dgm:spPr/>
      <dgm:t>
        <a:bodyPr/>
        <a:lstStyle/>
        <a:p>
          <a:endParaRPr lang="en-US"/>
        </a:p>
      </dgm:t>
    </dgm:pt>
    <dgm:pt modelId="{D325227B-6489-48CE-9ACD-6C3C05F0D202}" type="sibTrans" cxnId="{2A145D4B-80CF-4FF8-A6FC-8BAD1AB6B3B9}">
      <dgm:prSet/>
      <dgm:spPr/>
      <dgm:t>
        <a:bodyPr/>
        <a:lstStyle/>
        <a:p>
          <a:endParaRPr lang="en-US"/>
        </a:p>
      </dgm:t>
    </dgm:pt>
    <dgm:pt modelId="{8B3931B0-CAC3-4A4E-B92B-6B330337C052}" type="pres">
      <dgm:prSet presAssocID="{E5B8BEB4-8663-4F15-9BC0-09598AB6B9CF}" presName="linearFlow" presStyleCnt="0">
        <dgm:presLayoutVars>
          <dgm:dir/>
          <dgm:animLvl val="lvl"/>
          <dgm:resizeHandles val="exact"/>
        </dgm:presLayoutVars>
      </dgm:prSet>
      <dgm:spPr/>
    </dgm:pt>
    <dgm:pt modelId="{421C540C-081E-4C41-9A9E-9A89E86B76C4}" type="pres">
      <dgm:prSet presAssocID="{27AF1FA6-F818-457E-9469-905DEA31B68D}" presName="composite" presStyleCnt="0"/>
      <dgm:spPr/>
    </dgm:pt>
    <dgm:pt modelId="{B66A4A67-6991-477C-B77D-0CC8BB8E5F12}" type="pres">
      <dgm:prSet presAssocID="{27AF1FA6-F818-457E-9469-905DEA31B68D}" presName="parentText" presStyleLbl="alignNode1" presStyleIdx="0" presStyleCnt="5">
        <dgm:presLayoutVars>
          <dgm:chMax val="1"/>
          <dgm:bulletEnabled val="1"/>
        </dgm:presLayoutVars>
      </dgm:prSet>
      <dgm:spPr/>
    </dgm:pt>
    <dgm:pt modelId="{63D7643F-1E69-4F57-9B2C-FC683C5066D9}" type="pres">
      <dgm:prSet presAssocID="{27AF1FA6-F818-457E-9469-905DEA31B68D}" presName="descendantText" presStyleLbl="alignAcc1" presStyleIdx="0" presStyleCnt="5">
        <dgm:presLayoutVars>
          <dgm:bulletEnabled val="1"/>
        </dgm:presLayoutVars>
      </dgm:prSet>
      <dgm:spPr/>
    </dgm:pt>
    <dgm:pt modelId="{891C9778-347E-459B-B855-5B37AA8ED56F}" type="pres">
      <dgm:prSet presAssocID="{C117F125-5502-4126-A95F-4D1539E4FE22}" presName="sp" presStyleCnt="0"/>
      <dgm:spPr/>
    </dgm:pt>
    <dgm:pt modelId="{9FA35679-37D9-4581-823C-8F7AF050C11B}" type="pres">
      <dgm:prSet presAssocID="{D13D09AE-E31D-4B0C-84EE-32F622AAFD99}" presName="composite" presStyleCnt="0"/>
      <dgm:spPr/>
    </dgm:pt>
    <dgm:pt modelId="{7C091CD5-B72A-450F-9D6A-D8BB9E91903B}" type="pres">
      <dgm:prSet presAssocID="{D13D09AE-E31D-4B0C-84EE-32F622AAFD99}" presName="parentText" presStyleLbl="alignNode1" presStyleIdx="1" presStyleCnt="5">
        <dgm:presLayoutVars>
          <dgm:chMax val="1"/>
          <dgm:bulletEnabled val="1"/>
        </dgm:presLayoutVars>
      </dgm:prSet>
      <dgm:spPr/>
    </dgm:pt>
    <dgm:pt modelId="{F2A4A43E-778F-445F-AAAF-89D5F4E2E750}" type="pres">
      <dgm:prSet presAssocID="{D13D09AE-E31D-4B0C-84EE-32F622AAFD99}" presName="descendantText" presStyleLbl="alignAcc1" presStyleIdx="1" presStyleCnt="5">
        <dgm:presLayoutVars>
          <dgm:bulletEnabled val="1"/>
        </dgm:presLayoutVars>
      </dgm:prSet>
      <dgm:spPr/>
    </dgm:pt>
    <dgm:pt modelId="{E927C8C2-6A47-452F-8BF6-B6F837B94D6F}" type="pres">
      <dgm:prSet presAssocID="{34B28D39-25F6-4C57-A3F8-05528713F755}" presName="sp" presStyleCnt="0"/>
      <dgm:spPr/>
    </dgm:pt>
    <dgm:pt modelId="{FF0E4FAC-E4DB-411D-9ADA-2E6B43C6B169}" type="pres">
      <dgm:prSet presAssocID="{B54831CF-7C2A-4F83-9A42-9373F4FAFBF4}" presName="composite" presStyleCnt="0"/>
      <dgm:spPr/>
    </dgm:pt>
    <dgm:pt modelId="{CA38FD98-C0A7-4DAD-A4FD-5E70CCB67A26}" type="pres">
      <dgm:prSet presAssocID="{B54831CF-7C2A-4F83-9A42-9373F4FAFBF4}" presName="parentText" presStyleLbl="alignNode1" presStyleIdx="2" presStyleCnt="5">
        <dgm:presLayoutVars>
          <dgm:chMax val="1"/>
          <dgm:bulletEnabled val="1"/>
        </dgm:presLayoutVars>
      </dgm:prSet>
      <dgm:spPr/>
    </dgm:pt>
    <dgm:pt modelId="{166559FB-E0A2-4777-811C-7B0DEA49BB39}" type="pres">
      <dgm:prSet presAssocID="{B54831CF-7C2A-4F83-9A42-9373F4FAFBF4}" presName="descendantText" presStyleLbl="alignAcc1" presStyleIdx="2" presStyleCnt="5">
        <dgm:presLayoutVars>
          <dgm:bulletEnabled val="1"/>
        </dgm:presLayoutVars>
      </dgm:prSet>
      <dgm:spPr/>
    </dgm:pt>
    <dgm:pt modelId="{C526D328-0955-4792-8B59-70DFD8AF6E40}" type="pres">
      <dgm:prSet presAssocID="{DF6431F6-FC0F-4F83-B125-B486FAC6D5FD}" presName="sp" presStyleCnt="0"/>
      <dgm:spPr/>
    </dgm:pt>
    <dgm:pt modelId="{FA1E5383-F9B1-493B-A9C5-7F565B50EA6E}" type="pres">
      <dgm:prSet presAssocID="{ABF1FA05-9FB2-4014-BDB6-337E4FBF21C7}" presName="composite" presStyleCnt="0"/>
      <dgm:spPr/>
    </dgm:pt>
    <dgm:pt modelId="{A5030DD2-1E0F-4BAD-8A14-DE2372757876}" type="pres">
      <dgm:prSet presAssocID="{ABF1FA05-9FB2-4014-BDB6-337E4FBF21C7}" presName="parentText" presStyleLbl="alignNode1" presStyleIdx="3" presStyleCnt="5">
        <dgm:presLayoutVars>
          <dgm:chMax val="1"/>
          <dgm:bulletEnabled val="1"/>
        </dgm:presLayoutVars>
      </dgm:prSet>
      <dgm:spPr/>
    </dgm:pt>
    <dgm:pt modelId="{42697550-2710-43EB-8C86-C72D1AC6A19E}" type="pres">
      <dgm:prSet presAssocID="{ABF1FA05-9FB2-4014-BDB6-337E4FBF21C7}" presName="descendantText" presStyleLbl="alignAcc1" presStyleIdx="3" presStyleCnt="5">
        <dgm:presLayoutVars>
          <dgm:bulletEnabled val="1"/>
        </dgm:presLayoutVars>
      </dgm:prSet>
      <dgm:spPr/>
    </dgm:pt>
    <dgm:pt modelId="{4966BF82-1B03-45DF-8174-F08096FED48A}" type="pres">
      <dgm:prSet presAssocID="{8D2EB2DA-CC68-44C5-9CDD-EA3A50660C51}" presName="sp" presStyleCnt="0"/>
      <dgm:spPr/>
    </dgm:pt>
    <dgm:pt modelId="{459FFA58-B8FF-43CB-B552-21E1DD26EC45}" type="pres">
      <dgm:prSet presAssocID="{6079CE7F-F2C6-40CF-886D-5102AC2EA794}" presName="composite" presStyleCnt="0"/>
      <dgm:spPr/>
    </dgm:pt>
    <dgm:pt modelId="{A8C5F3DB-66FA-4839-9A2F-646847761093}" type="pres">
      <dgm:prSet presAssocID="{6079CE7F-F2C6-40CF-886D-5102AC2EA794}" presName="parentText" presStyleLbl="alignNode1" presStyleIdx="4" presStyleCnt="5">
        <dgm:presLayoutVars>
          <dgm:chMax val="1"/>
          <dgm:bulletEnabled val="1"/>
        </dgm:presLayoutVars>
      </dgm:prSet>
      <dgm:spPr/>
    </dgm:pt>
    <dgm:pt modelId="{04CD724B-9C1E-42C6-93FA-995ECBC11E81}" type="pres">
      <dgm:prSet presAssocID="{6079CE7F-F2C6-40CF-886D-5102AC2EA794}" presName="descendantText" presStyleLbl="alignAcc1" presStyleIdx="4" presStyleCnt="5">
        <dgm:presLayoutVars>
          <dgm:bulletEnabled val="1"/>
        </dgm:presLayoutVars>
      </dgm:prSet>
      <dgm:spPr/>
    </dgm:pt>
  </dgm:ptLst>
  <dgm:cxnLst>
    <dgm:cxn modelId="{96DC3601-5E29-4D8D-9D37-67E4D39E4684}" srcId="{E5B8BEB4-8663-4F15-9BC0-09598AB6B9CF}" destId="{6079CE7F-F2C6-40CF-886D-5102AC2EA794}" srcOrd="4" destOrd="0" parTransId="{61450F43-5AC4-4342-A368-492C787DBBD1}" sibTransId="{83E68F5E-782C-440B-83E8-E4246FFE1B98}"/>
    <dgm:cxn modelId="{8F51EE33-BBB3-4196-AD49-63ECD1736D12}" type="presOf" srcId="{D13D09AE-E31D-4B0C-84EE-32F622AAFD99}" destId="{7C091CD5-B72A-450F-9D6A-D8BB9E91903B}" srcOrd="0" destOrd="0" presId="urn:microsoft.com/office/officeart/2005/8/layout/chevron2"/>
    <dgm:cxn modelId="{4DCBC038-BA2C-417B-B504-1FC41C396598}" srcId="{ABF1FA05-9FB2-4014-BDB6-337E4FBF21C7}" destId="{453C592D-E5A6-4357-AC6E-4DED0F856374}" srcOrd="0" destOrd="0" parTransId="{F2102C0B-8FE9-4B9F-89BD-E9F16BFA368D}" sibTransId="{C3A13E38-73B9-4430-9B5F-3E74CEC772EB}"/>
    <dgm:cxn modelId="{D4D3563A-4FBF-4BFA-9258-6C60A108B59F}" srcId="{B54831CF-7C2A-4F83-9A42-9373F4FAFBF4}" destId="{94DE74F7-4BDF-4730-AC8A-DD2A1007C1E4}" srcOrd="0" destOrd="0" parTransId="{16171A3E-2ACA-445A-9818-5D4E93E80BE8}" sibTransId="{DCF33C60-5530-4DC3-A8E7-8B9A5B74F08C}"/>
    <dgm:cxn modelId="{CD637A5D-DE75-4663-95C7-E864FD310F90}" type="presOf" srcId="{B54831CF-7C2A-4F83-9A42-9373F4FAFBF4}" destId="{CA38FD98-C0A7-4DAD-A4FD-5E70CCB67A26}" srcOrd="0" destOrd="0" presId="urn:microsoft.com/office/officeart/2005/8/layout/chevron2"/>
    <dgm:cxn modelId="{695B706A-C724-4EF4-970D-D9CD0AC1238A}" type="presOf" srcId="{6079CE7F-F2C6-40CF-886D-5102AC2EA794}" destId="{A8C5F3DB-66FA-4839-9A2F-646847761093}" srcOrd="0" destOrd="0" presId="urn:microsoft.com/office/officeart/2005/8/layout/chevron2"/>
    <dgm:cxn modelId="{2A145D4B-80CF-4FF8-A6FC-8BAD1AB6B3B9}" srcId="{6079CE7F-F2C6-40CF-886D-5102AC2EA794}" destId="{0C67A1EC-AEF7-4AB9-A498-9F6C47268BD2}" srcOrd="0" destOrd="0" parTransId="{AF546B9E-29DA-47BD-911F-CAD39D6FEC52}" sibTransId="{D325227B-6489-48CE-9ACD-6C3C05F0D202}"/>
    <dgm:cxn modelId="{A18F1551-1602-4C0A-A3E2-0D106C245E29}" type="presOf" srcId="{C5990E2C-8918-418B-9401-C0B00AEE97C1}" destId="{F2A4A43E-778F-445F-AAAF-89D5F4E2E750}" srcOrd="0" destOrd="0" presId="urn:microsoft.com/office/officeart/2005/8/layout/chevron2"/>
    <dgm:cxn modelId="{03DFC274-8DB4-4762-8B97-C316ECFC8A05}" type="presOf" srcId="{52DE9FE6-BB34-4FF3-BFD0-71213E6D9FD0}" destId="{63D7643F-1E69-4F57-9B2C-FC683C5066D9}" srcOrd="0" destOrd="0" presId="urn:microsoft.com/office/officeart/2005/8/layout/chevron2"/>
    <dgm:cxn modelId="{191BD057-D760-48DB-A23C-0C9752E21E2F}" srcId="{E5B8BEB4-8663-4F15-9BC0-09598AB6B9CF}" destId="{ABF1FA05-9FB2-4014-BDB6-337E4FBF21C7}" srcOrd="3" destOrd="0" parTransId="{54EEAC9E-931E-44BC-97A9-6AA4776FBF5B}" sibTransId="{8D2EB2DA-CC68-44C5-9CDD-EA3A50660C51}"/>
    <dgm:cxn modelId="{CF42808E-5122-49FA-A45C-BDF435376C81}" srcId="{E5B8BEB4-8663-4F15-9BC0-09598AB6B9CF}" destId="{D13D09AE-E31D-4B0C-84EE-32F622AAFD99}" srcOrd="1" destOrd="0" parTransId="{EB30A7F2-0A47-4A4C-9825-547CD7613972}" sibTransId="{34B28D39-25F6-4C57-A3F8-05528713F755}"/>
    <dgm:cxn modelId="{26A0A99A-75BC-4E40-9B35-2ADE4A5E3FB1}" type="presOf" srcId="{ABF1FA05-9FB2-4014-BDB6-337E4FBF21C7}" destId="{A5030DD2-1E0F-4BAD-8A14-DE2372757876}" srcOrd="0" destOrd="0" presId="urn:microsoft.com/office/officeart/2005/8/layout/chevron2"/>
    <dgm:cxn modelId="{2475E89F-85F3-45A4-802D-57980D1F36BD}" type="presOf" srcId="{E5B8BEB4-8663-4F15-9BC0-09598AB6B9CF}" destId="{8B3931B0-CAC3-4A4E-B92B-6B330337C052}" srcOrd="0" destOrd="0" presId="urn:microsoft.com/office/officeart/2005/8/layout/chevron2"/>
    <dgm:cxn modelId="{3EB6A4A8-5B46-4D47-92FE-409CA4AB6EE3}" type="presOf" srcId="{0C67A1EC-AEF7-4AB9-A498-9F6C47268BD2}" destId="{04CD724B-9C1E-42C6-93FA-995ECBC11E81}" srcOrd="0" destOrd="0" presId="urn:microsoft.com/office/officeart/2005/8/layout/chevron2"/>
    <dgm:cxn modelId="{2A7DB1AA-A3C5-4837-9AE5-D15ABCF6E4D8}" srcId="{E5B8BEB4-8663-4F15-9BC0-09598AB6B9CF}" destId="{B54831CF-7C2A-4F83-9A42-9373F4FAFBF4}" srcOrd="2" destOrd="0" parTransId="{66A6F2CA-C5F9-4E79-BBC6-0D11B4D6A635}" sibTransId="{DF6431F6-FC0F-4F83-B125-B486FAC6D5FD}"/>
    <dgm:cxn modelId="{513846B8-0B99-4B38-B20C-E77F96A7C3D0}" type="presOf" srcId="{94DE74F7-4BDF-4730-AC8A-DD2A1007C1E4}" destId="{166559FB-E0A2-4777-811C-7B0DEA49BB39}" srcOrd="0" destOrd="0" presId="urn:microsoft.com/office/officeart/2005/8/layout/chevron2"/>
    <dgm:cxn modelId="{F85676C7-8152-4CD3-A32B-EC85E7345080}" srcId="{E5B8BEB4-8663-4F15-9BC0-09598AB6B9CF}" destId="{27AF1FA6-F818-457E-9469-905DEA31B68D}" srcOrd="0" destOrd="0" parTransId="{6E002729-4C1D-41C2-A7CA-ECABCF32AAB6}" sibTransId="{C117F125-5502-4126-A95F-4D1539E4FE22}"/>
    <dgm:cxn modelId="{BAEBCCD3-89D5-4EBE-A080-2EF353DFEFED}" type="presOf" srcId="{453C592D-E5A6-4357-AC6E-4DED0F856374}" destId="{42697550-2710-43EB-8C86-C72D1AC6A19E}" srcOrd="0" destOrd="0" presId="urn:microsoft.com/office/officeart/2005/8/layout/chevron2"/>
    <dgm:cxn modelId="{A1BEA6DE-1814-4EFB-BDF5-0C3A782996F1}" srcId="{D13D09AE-E31D-4B0C-84EE-32F622AAFD99}" destId="{C5990E2C-8918-418B-9401-C0B00AEE97C1}" srcOrd="0" destOrd="0" parTransId="{152498B0-39D3-4FEE-89D5-6845B981D6CA}" sibTransId="{78F7AAD3-0B25-4744-9E53-459D784E9825}"/>
    <dgm:cxn modelId="{AE02F7E0-C9BB-4908-8113-B3C27E53AB83}" srcId="{27AF1FA6-F818-457E-9469-905DEA31B68D}" destId="{52DE9FE6-BB34-4FF3-BFD0-71213E6D9FD0}" srcOrd="0" destOrd="0" parTransId="{7CFD08CA-597D-437B-900B-3F7BBEB9BC88}" sibTransId="{AA17925A-65F8-4468-8183-7250113CA879}"/>
    <dgm:cxn modelId="{D7372EE5-393E-4F68-A104-FE54851E8272}" type="presOf" srcId="{27AF1FA6-F818-457E-9469-905DEA31B68D}" destId="{B66A4A67-6991-477C-B77D-0CC8BB8E5F12}" srcOrd="0" destOrd="0" presId="urn:microsoft.com/office/officeart/2005/8/layout/chevron2"/>
    <dgm:cxn modelId="{96889E3A-D746-4AD7-86DC-6A13F0F531CE}" type="presParOf" srcId="{8B3931B0-CAC3-4A4E-B92B-6B330337C052}" destId="{421C540C-081E-4C41-9A9E-9A89E86B76C4}" srcOrd="0" destOrd="0" presId="urn:microsoft.com/office/officeart/2005/8/layout/chevron2"/>
    <dgm:cxn modelId="{B58288D9-DF9E-416A-8D23-9A500EF75FCD}" type="presParOf" srcId="{421C540C-081E-4C41-9A9E-9A89E86B76C4}" destId="{B66A4A67-6991-477C-B77D-0CC8BB8E5F12}" srcOrd="0" destOrd="0" presId="urn:microsoft.com/office/officeart/2005/8/layout/chevron2"/>
    <dgm:cxn modelId="{D1C38BEA-BB2B-4F41-9585-7708747396FA}" type="presParOf" srcId="{421C540C-081E-4C41-9A9E-9A89E86B76C4}" destId="{63D7643F-1E69-4F57-9B2C-FC683C5066D9}" srcOrd="1" destOrd="0" presId="urn:microsoft.com/office/officeart/2005/8/layout/chevron2"/>
    <dgm:cxn modelId="{499E1492-2055-4DBD-95F3-EFBAF49642BB}" type="presParOf" srcId="{8B3931B0-CAC3-4A4E-B92B-6B330337C052}" destId="{891C9778-347E-459B-B855-5B37AA8ED56F}" srcOrd="1" destOrd="0" presId="urn:microsoft.com/office/officeart/2005/8/layout/chevron2"/>
    <dgm:cxn modelId="{F527E429-3DAF-4FAA-B408-B5EA2C3DE4F5}" type="presParOf" srcId="{8B3931B0-CAC3-4A4E-B92B-6B330337C052}" destId="{9FA35679-37D9-4581-823C-8F7AF050C11B}" srcOrd="2" destOrd="0" presId="urn:microsoft.com/office/officeart/2005/8/layout/chevron2"/>
    <dgm:cxn modelId="{224D8541-3341-44B4-88AC-BB0B8253AB96}" type="presParOf" srcId="{9FA35679-37D9-4581-823C-8F7AF050C11B}" destId="{7C091CD5-B72A-450F-9D6A-D8BB9E91903B}" srcOrd="0" destOrd="0" presId="urn:microsoft.com/office/officeart/2005/8/layout/chevron2"/>
    <dgm:cxn modelId="{3E7834FA-7CF7-42F9-A946-6D9620B02AD6}" type="presParOf" srcId="{9FA35679-37D9-4581-823C-8F7AF050C11B}" destId="{F2A4A43E-778F-445F-AAAF-89D5F4E2E750}" srcOrd="1" destOrd="0" presId="urn:microsoft.com/office/officeart/2005/8/layout/chevron2"/>
    <dgm:cxn modelId="{EAD916B9-6444-4634-BBB8-B3850EE59742}" type="presParOf" srcId="{8B3931B0-CAC3-4A4E-B92B-6B330337C052}" destId="{E927C8C2-6A47-452F-8BF6-B6F837B94D6F}" srcOrd="3" destOrd="0" presId="urn:microsoft.com/office/officeart/2005/8/layout/chevron2"/>
    <dgm:cxn modelId="{5226B836-FB6C-4AEB-B862-24185913CC0F}" type="presParOf" srcId="{8B3931B0-CAC3-4A4E-B92B-6B330337C052}" destId="{FF0E4FAC-E4DB-411D-9ADA-2E6B43C6B169}" srcOrd="4" destOrd="0" presId="urn:microsoft.com/office/officeart/2005/8/layout/chevron2"/>
    <dgm:cxn modelId="{B34CBF9E-E280-4F77-A72D-64910D7A685F}" type="presParOf" srcId="{FF0E4FAC-E4DB-411D-9ADA-2E6B43C6B169}" destId="{CA38FD98-C0A7-4DAD-A4FD-5E70CCB67A26}" srcOrd="0" destOrd="0" presId="urn:microsoft.com/office/officeart/2005/8/layout/chevron2"/>
    <dgm:cxn modelId="{1DD7750A-FCC8-4766-A85C-E54A6B61BBEE}" type="presParOf" srcId="{FF0E4FAC-E4DB-411D-9ADA-2E6B43C6B169}" destId="{166559FB-E0A2-4777-811C-7B0DEA49BB39}" srcOrd="1" destOrd="0" presId="urn:microsoft.com/office/officeart/2005/8/layout/chevron2"/>
    <dgm:cxn modelId="{639F448B-0E29-4ED9-90E8-8033964B9EAD}" type="presParOf" srcId="{8B3931B0-CAC3-4A4E-B92B-6B330337C052}" destId="{C526D328-0955-4792-8B59-70DFD8AF6E40}" srcOrd="5" destOrd="0" presId="urn:microsoft.com/office/officeart/2005/8/layout/chevron2"/>
    <dgm:cxn modelId="{AB38F6BE-75E9-426F-A356-4276767E07C1}" type="presParOf" srcId="{8B3931B0-CAC3-4A4E-B92B-6B330337C052}" destId="{FA1E5383-F9B1-493B-A9C5-7F565B50EA6E}" srcOrd="6" destOrd="0" presId="urn:microsoft.com/office/officeart/2005/8/layout/chevron2"/>
    <dgm:cxn modelId="{11FD20E8-B53F-405A-A5EF-E5ABA4332DB6}" type="presParOf" srcId="{FA1E5383-F9B1-493B-A9C5-7F565B50EA6E}" destId="{A5030DD2-1E0F-4BAD-8A14-DE2372757876}" srcOrd="0" destOrd="0" presId="urn:microsoft.com/office/officeart/2005/8/layout/chevron2"/>
    <dgm:cxn modelId="{3BE348C3-B4D8-4613-86FE-95DB33C44588}" type="presParOf" srcId="{FA1E5383-F9B1-493B-A9C5-7F565B50EA6E}" destId="{42697550-2710-43EB-8C86-C72D1AC6A19E}" srcOrd="1" destOrd="0" presId="urn:microsoft.com/office/officeart/2005/8/layout/chevron2"/>
    <dgm:cxn modelId="{0CDF237E-DF48-40F9-A35E-116E75DFCCD2}" type="presParOf" srcId="{8B3931B0-CAC3-4A4E-B92B-6B330337C052}" destId="{4966BF82-1B03-45DF-8174-F08096FED48A}" srcOrd="7" destOrd="0" presId="urn:microsoft.com/office/officeart/2005/8/layout/chevron2"/>
    <dgm:cxn modelId="{8CE8AB2E-C864-4DE6-8EB3-62CEDB710460}" type="presParOf" srcId="{8B3931B0-CAC3-4A4E-B92B-6B330337C052}" destId="{459FFA58-B8FF-43CB-B552-21E1DD26EC45}" srcOrd="8" destOrd="0" presId="urn:microsoft.com/office/officeart/2005/8/layout/chevron2"/>
    <dgm:cxn modelId="{4591D01B-F4AA-4382-9DDA-3992039A3533}" type="presParOf" srcId="{459FFA58-B8FF-43CB-B552-21E1DD26EC45}" destId="{A8C5F3DB-66FA-4839-9A2F-646847761093}" srcOrd="0" destOrd="0" presId="urn:microsoft.com/office/officeart/2005/8/layout/chevron2"/>
    <dgm:cxn modelId="{4EAD3B52-A871-48DC-8863-8A3E3CB4A330}" type="presParOf" srcId="{459FFA58-B8FF-43CB-B552-21E1DD26EC45}" destId="{04CD724B-9C1E-42C6-93FA-995ECBC11E81}"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BF3D56-C19E-47CA-9841-F981BE8CC4AD}">
      <dsp:nvSpPr>
        <dsp:cNvPr id="0" name=""/>
        <dsp:cNvSpPr/>
      </dsp:nvSpPr>
      <dsp:spPr>
        <a:xfrm>
          <a:off x="-4594335" y="-704407"/>
          <a:ext cx="5472816" cy="5472816"/>
        </a:xfrm>
        <a:prstGeom prst="blockArc">
          <a:avLst>
            <a:gd name="adj1" fmla="val 18900000"/>
            <a:gd name="adj2" fmla="val 2700000"/>
            <a:gd name="adj3" fmla="val 395"/>
          </a:avLst>
        </a:prstGeom>
        <a:noFill/>
        <a:ln w="12700"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6B34D8A6-4DB1-4ABC-9B5A-1029530C798F}">
      <dsp:nvSpPr>
        <dsp:cNvPr id="0" name=""/>
        <dsp:cNvSpPr/>
      </dsp:nvSpPr>
      <dsp:spPr>
        <a:xfrm>
          <a:off x="460128" y="312440"/>
          <a:ext cx="5580684" cy="625205"/>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96257" tIns="45720" rIns="45720" bIns="45720" numCol="1" spcCol="1270" anchor="ctr" anchorCtr="0">
          <a:noAutofit/>
        </a:bodyPr>
        <a:lstStyle/>
        <a:p>
          <a:pPr marL="0" lvl="0" indent="0" algn="l" defTabSz="800100">
            <a:lnSpc>
              <a:spcPct val="90000"/>
            </a:lnSpc>
            <a:spcBef>
              <a:spcPct val="0"/>
            </a:spcBef>
            <a:spcAft>
              <a:spcPct val="35000"/>
            </a:spcAft>
            <a:buNone/>
          </a:pPr>
          <a:r>
            <a:rPr lang="en-US" sz="1800" kern="1200" dirty="0"/>
            <a:t>1- selection of host </a:t>
          </a:r>
        </a:p>
      </dsp:txBody>
      <dsp:txXfrm>
        <a:off x="460128" y="312440"/>
        <a:ext cx="5580684" cy="625205"/>
      </dsp:txXfrm>
    </dsp:sp>
    <dsp:sp modelId="{3ED59B49-4DA3-4462-BB16-3093CBEBEED1}">
      <dsp:nvSpPr>
        <dsp:cNvPr id="0" name=""/>
        <dsp:cNvSpPr/>
      </dsp:nvSpPr>
      <dsp:spPr>
        <a:xfrm>
          <a:off x="69375" y="234289"/>
          <a:ext cx="781507" cy="781507"/>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74AFAFC4-3F99-4585-A305-AA12501A742A}">
      <dsp:nvSpPr>
        <dsp:cNvPr id="0" name=""/>
        <dsp:cNvSpPr/>
      </dsp:nvSpPr>
      <dsp:spPr>
        <a:xfrm>
          <a:off x="818573" y="1250411"/>
          <a:ext cx="5222240" cy="625205"/>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96257" tIns="45720" rIns="45720" bIns="45720" numCol="1" spcCol="1270" anchor="ctr" anchorCtr="0">
          <a:noAutofit/>
        </a:bodyPr>
        <a:lstStyle/>
        <a:p>
          <a:pPr marL="0" lvl="0" indent="0" algn="l" defTabSz="800100">
            <a:lnSpc>
              <a:spcPct val="90000"/>
            </a:lnSpc>
            <a:spcBef>
              <a:spcPct val="0"/>
            </a:spcBef>
            <a:spcAft>
              <a:spcPct val="35000"/>
            </a:spcAft>
            <a:buNone/>
          </a:pPr>
          <a:r>
            <a:rPr lang="en-US" sz="1800" kern="1200" dirty="0"/>
            <a:t>2- selection of Gene target ( by reverse transcription ?)</a:t>
          </a:r>
        </a:p>
      </dsp:txBody>
      <dsp:txXfrm>
        <a:off x="818573" y="1250411"/>
        <a:ext cx="5222240" cy="625205"/>
      </dsp:txXfrm>
    </dsp:sp>
    <dsp:sp modelId="{720FD501-DCDF-4C4D-9042-EF08FA520327}">
      <dsp:nvSpPr>
        <dsp:cNvPr id="0" name=""/>
        <dsp:cNvSpPr/>
      </dsp:nvSpPr>
      <dsp:spPr>
        <a:xfrm>
          <a:off x="427819" y="1172260"/>
          <a:ext cx="781507" cy="781507"/>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E95694E0-55CE-44A3-8042-F48619DBD151}">
      <dsp:nvSpPr>
        <dsp:cNvPr id="0" name=""/>
        <dsp:cNvSpPr/>
      </dsp:nvSpPr>
      <dsp:spPr>
        <a:xfrm>
          <a:off x="818573" y="2188382"/>
          <a:ext cx="5222240" cy="625205"/>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96257" tIns="45720" rIns="45720" bIns="45720" numCol="1" spcCol="1270" anchor="ctr" anchorCtr="0">
          <a:noAutofit/>
        </a:bodyPr>
        <a:lstStyle/>
        <a:p>
          <a:pPr marL="0" lvl="0" indent="0" algn="l" defTabSz="800100">
            <a:lnSpc>
              <a:spcPct val="90000"/>
            </a:lnSpc>
            <a:spcBef>
              <a:spcPct val="0"/>
            </a:spcBef>
            <a:spcAft>
              <a:spcPct val="35000"/>
            </a:spcAft>
            <a:buNone/>
          </a:pPr>
          <a:r>
            <a:rPr lang="en-US" sz="1800" kern="1200" dirty="0"/>
            <a:t>3- transfer of gene into host !</a:t>
          </a:r>
        </a:p>
      </dsp:txBody>
      <dsp:txXfrm>
        <a:off x="818573" y="2188382"/>
        <a:ext cx="5222240" cy="625205"/>
      </dsp:txXfrm>
    </dsp:sp>
    <dsp:sp modelId="{DFF45D77-5EA4-44EB-9AE8-300499A1A461}">
      <dsp:nvSpPr>
        <dsp:cNvPr id="0" name=""/>
        <dsp:cNvSpPr/>
      </dsp:nvSpPr>
      <dsp:spPr>
        <a:xfrm>
          <a:off x="427819" y="2110232"/>
          <a:ext cx="781507" cy="781507"/>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86118F64-37B1-4A47-B740-43A53D9BDE2F}">
      <dsp:nvSpPr>
        <dsp:cNvPr id="0" name=""/>
        <dsp:cNvSpPr/>
      </dsp:nvSpPr>
      <dsp:spPr>
        <a:xfrm>
          <a:off x="460128" y="3126353"/>
          <a:ext cx="5580684" cy="625205"/>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96257" tIns="45720" rIns="45720" bIns="45720" numCol="1" spcCol="1270" anchor="ctr" anchorCtr="0">
          <a:noAutofit/>
        </a:bodyPr>
        <a:lstStyle/>
        <a:p>
          <a:pPr marL="0" lvl="0" indent="0" algn="l" defTabSz="800100">
            <a:lnSpc>
              <a:spcPct val="90000"/>
            </a:lnSpc>
            <a:spcBef>
              <a:spcPct val="0"/>
            </a:spcBef>
            <a:spcAft>
              <a:spcPct val="35000"/>
            </a:spcAft>
            <a:buNone/>
          </a:pPr>
          <a:r>
            <a:rPr lang="en-US" sz="1800" kern="1200" dirty="0"/>
            <a:t>4- replication of host in bioreactor  </a:t>
          </a:r>
        </a:p>
      </dsp:txBody>
      <dsp:txXfrm>
        <a:off x="460128" y="3126353"/>
        <a:ext cx="5580684" cy="625205"/>
      </dsp:txXfrm>
    </dsp:sp>
    <dsp:sp modelId="{EF513643-7C7B-4948-9F8E-476E0ED62803}">
      <dsp:nvSpPr>
        <dsp:cNvPr id="0" name=""/>
        <dsp:cNvSpPr/>
      </dsp:nvSpPr>
      <dsp:spPr>
        <a:xfrm>
          <a:off x="69375" y="3048203"/>
          <a:ext cx="781507" cy="781507"/>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6A4A67-6991-477C-B77D-0CC8BB8E5F12}">
      <dsp:nvSpPr>
        <dsp:cNvPr id="0" name=""/>
        <dsp:cNvSpPr/>
      </dsp:nvSpPr>
      <dsp:spPr>
        <a:xfrm rot="5400000">
          <a:off x="-136390" y="137719"/>
          <a:ext cx="909270" cy="636489"/>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ar-IQ" sz="1700" kern="1200" dirty="0"/>
            <a:t>1</a:t>
          </a:r>
          <a:endParaRPr lang="en-US" sz="1700" kern="1200" dirty="0"/>
        </a:p>
      </dsp:txBody>
      <dsp:txXfrm rot="-5400000">
        <a:off x="1" y="319574"/>
        <a:ext cx="636489" cy="272781"/>
      </dsp:txXfrm>
    </dsp:sp>
    <dsp:sp modelId="{63D7643F-1E69-4F57-9B2C-FC683C5066D9}">
      <dsp:nvSpPr>
        <dsp:cNvPr id="0" name=""/>
        <dsp:cNvSpPr/>
      </dsp:nvSpPr>
      <dsp:spPr>
        <a:xfrm rot="5400000">
          <a:off x="4001006" y="-3363188"/>
          <a:ext cx="591025" cy="7320060"/>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1808" tIns="21590" rIns="21590" bIns="21590" numCol="1" spcCol="1270" anchor="ctr" anchorCtr="0">
          <a:noAutofit/>
        </a:bodyPr>
        <a:lstStyle/>
        <a:p>
          <a:pPr marL="285750" lvl="1" indent="-285750" algn="l" defTabSz="1511300">
            <a:lnSpc>
              <a:spcPct val="90000"/>
            </a:lnSpc>
            <a:spcBef>
              <a:spcPct val="0"/>
            </a:spcBef>
            <a:spcAft>
              <a:spcPct val="15000"/>
            </a:spcAft>
            <a:buChar char="•"/>
          </a:pPr>
          <a:r>
            <a:rPr lang="en-US" sz="3400" b="1" kern="1200" cap="none" dirty="0">
              <a:latin typeface="Times New Roman" panose="02020603050405020304" pitchFamily="18" charset="0"/>
              <a:cs typeface="Times New Roman" panose="02020603050405020304" pitchFamily="18" charset="0"/>
            </a:rPr>
            <a:t>solid-liquid separation</a:t>
          </a:r>
          <a:endParaRPr lang="en-US" sz="3400" kern="1200" dirty="0"/>
        </a:p>
      </dsp:txBody>
      <dsp:txXfrm rot="-5400000">
        <a:off x="636489" y="30180"/>
        <a:ext cx="7291209" cy="533323"/>
      </dsp:txXfrm>
    </dsp:sp>
    <dsp:sp modelId="{7C091CD5-B72A-450F-9D6A-D8BB9E91903B}">
      <dsp:nvSpPr>
        <dsp:cNvPr id="0" name=""/>
        <dsp:cNvSpPr/>
      </dsp:nvSpPr>
      <dsp:spPr>
        <a:xfrm rot="5400000">
          <a:off x="-136390" y="927325"/>
          <a:ext cx="909270" cy="636489"/>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ar-IQ" sz="1700" kern="1200" dirty="0"/>
            <a:t>2</a:t>
          </a:r>
          <a:endParaRPr lang="en-US" sz="1700" kern="1200" dirty="0"/>
        </a:p>
      </dsp:txBody>
      <dsp:txXfrm rot="-5400000">
        <a:off x="1" y="1109180"/>
        <a:ext cx="636489" cy="272781"/>
      </dsp:txXfrm>
    </dsp:sp>
    <dsp:sp modelId="{F2A4A43E-778F-445F-AAAF-89D5F4E2E750}">
      <dsp:nvSpPr>
        <dsp:cNvPr id="0" name=""/>
        <dsp:cNvSpPr/>
      </dsp:nvSpPr>
      <dsp:spPr>
        <a:xfrm rot="5400000">
          <a:off x="4001006" y="-2573582"/>
          <a:ext cx="591025" cy="7320060"/>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1808" tIns="21590" rIns="21590" bIns="21590" numCol="1" spcCol="1270" anchor="ctr" anchorCtr="0">
          <a:noAutofit/>
        </a:bodyPr>
        <a:lstStyle/>
        <a:p>
          <a:pPr marL="285750" lvl="1" indent="-285750" algn="l" defTabSz="1511300">
            <a:lnSpc>
              <a:spcPct val="90000"/>
            </a:lnSpc>
            <a:spcBef>
              <a:spcPct val="0"/>
            </a:spcBef>
            <a:spcAft>
              <a:spcPct val="15000"/>
            </a:spcAft>
            <a:buChar char="•"/>
          </a:pPr>
          <a:r>
            <a:rPr lang="en-US" sz="3400" b="1" kern="1200" cap="none" dirty="0">
              <a:latin typeface="Times New Roman" panose="02020603050405020304" pitchFamily="18" charset="0"/>
              <a:cs typeface="Times New Roman" panose="02020603050405020304" pitchFamily="18" charset="0"/>
            </a:rPr>
            <a:t>release of intracellular products</a:t>
          </a:r>
          <a:endParaRPr lang="en-US" sz="3400" kern="1200" dirty="0"/>
        </a:p>
      </dsp:txBody>
      <dsp:txXfrm rot="-5400000">
        <a:off x="636489" y="819786"/>
        <a:ext cx="7291209" cy="533323"/>
      </dsp:txXfrm>
    </dsp:sp>
    <dsp:sp modelId="{CA38FD98-C0A7-4DAD-A4FD-5E70CCB67A26}">
      <dsp:nvSpPr>
        <dsp:cNvPr id="0" name=""/>
        <dsp:cNvSpPr/>
      </dsp:nvSpPr>
      <dsp:spPr>
        <a:xfrm rot="5400000">
          <a:off x="-136390" y="1716930"/>
          <a:ext cx="909270" cy="636489"/>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ar-IQ" sz="1700" kern="1200" dirty="0"/>
            <a:t>3</a:t>
          </a:r>
          <a:endParaRPr lang="en-US" sz="1700" kern="1200" dirty="0"/>
        </a:p>
      </dsp:txBody>
      <dsp:txXfrm rot="-5400000">
        <a:off x="1" y="1898785"/>
        <a:ext cx="636489" cy="272781"/>
      </dsp:txXfrm>
    </dsp:sp>
    <dsp:sp modelId="{166559FB-E0A2-4777-811C-7B0DEA49BB39}">
      <dsp:nvSpPr>
        <dsp:cNvPr id="0" name=""/>
        <dsp:cNvSpPr/>
      </dsp:nvSpPr>
      <dsp:spPr>
        <a:xfrm rot="5400000">
          <a:off x="4001006" y="-1783977"/>
          <a:ext cx="591025" cy="7320060"/>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1808" tIns="21590" rIns="21590" bIns="21590" numCol="1" spcCol="1270" anchor="ctr" anchorCtr="0">
          <a:noAutofit/>
        </a:bodyPr>
        <a:lstStyle/>
        <a:p>
          <a:pPr marL="285750" lvl="1" indent="-285750" algn="l" defTabSz="1511300">
            <a:lnSpc>
              <a:spcPct val="90000"/>
            </a:lnSpc>
            <a:spcBef>
              <a:spcPct val="0"/>
            </a:spcBef>
            <a:spcAft>
              <a:spcPct val="15000"/>
            </a:spcAft>
            <a:buChar char="•"/>
          </a:pPr>
          <a:r>
            <a:rPr lang="en-US" sz="3400" b="1" kern="1200" cap="none" dirty="0">
              <a:latin typeface="Times New Roman" panose="02020603050405020304" pitchFamily="18" charset="0"/>
              <a:cs typeface="Times New Roman" panose="02020603050405020304" pitchFamily="18" charset="0"/>
            </a:rPr>
            <a:t>concentration</a:t>
          </a:r>
          <a:endParaRPr lang="en-US" sz="3400" kern="1200" dirty="0"/>
        </a:p>
      </dsp:txBody>
      <dsp:txXfrm rot="-5400000">
        <a:off x="636489" y="1609391"/>
        <a:ext cx="7291209" cy="533323"/>
      </dsp:txXfrm>
    </dsp:sp>
    <dsp:sp modelId="{A5030DD2-1E0F-4BAD-8A14-DE2372757876}">
      <dsp:nvSpPr>
        <dsp:cNvPr id="0" name=""/>
        <dsp:cNvSpPr/>
      </dsp:nvSpPr>
      <dsp:spPr>
        <a:xfrm rot="5400000">
          <a:off x="-136390" y="2506535"/>
          <a:ext cx="909270" cy="636489"/>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rot="-5400000">
        <a:off x="1" y="2688390"/>
        <a:ext cx="636489" cy="272781"/>
      </dsp:txXfrm>
    </dsp:sp>
    <dsp:sp modelId="{42697550-2710-43EB-8C86-C72D1AC6A19E}">
      <dsp:nvSpPr>
        <dsp:cNvPr id="0" name=""/>
        <dsp:cNvSpPr/>
      </dsp:nvSpPr>
      <dsp:spPr>
        <a:xfrm rot="5400000">
          <a:off x="4001006" y="-994372"/>
          <a:ext cx="591025" cy="7320060"/>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1808" tIns="21590" rIns="21590" bIns="21590" numCol="1" spcCol="1270" anchor="ctr" anchorCtr="0">
          <a:noAutofit/>
        </a:bodyPr>
        <a:lstStyle/>
        <a:p>
          <a:pPr marL="285750" lvl="1" indent="-285750" algn="l" defTabSz="1511300">
            <a:lnSpc>
              <a:spcPct val="90000"/>
            </a:lnSpc>
            <a:spcBef>
              <a:spcPct val="0"/>
            </a:spcBef>
            <a:spcAft>
              <a:spcPct val="15000"/>
            </a:spcAft>
            <a:buChar char="•"/>
          </a:pPr>
          <a:r>
            <a:rPr lang="en-US" sz="3400" b="1" kern="1200" cap="none" dirty="0">
              <a:latin typeface="Times New Roman" panose="02020603050405020304" pitchFamily="18" charset="0"/>
              <a:cs typeface="Times New Roman" panose="02020603050405020304" pitchFamily="18" charset="0"/>
            </a:rPr>
            <a:t>purification</a:t>
          </a:r>
          <a:endParaRPr lang="en-US" sz="3400" kern="1200" dirty="0"/>
        </a:p>
      </dsp:txBody>
      <dsp:txXfrm rot="-5400000">
        <a:off x="636489" y="2398996"/>
        <a:ext cx="7291209" cy="533323"/>
      </dsp:txXfrm>
    </dsp:sp>
    <dsp:sp modelId="{A8C5F3DB-66FA-4839-9A2F-646847761093}">
      <dsp:nvSpPr>
        <dsp:cNvPr id="0" name=""/>
        <dsp:cNvSpPr/>
      </dsp:nvSpPr>
      <dsp:spPr>
        <a:xfrm rot="5400000">
          <a:off x="-136390" y="3296140"/>
          <a:ext cx="909270" cy="636489"/>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rot="-5400000">
        <a:off x="1" y="3477995"/>
        <a:ext cx="636489" cy="272781"/>
      </dsp:txXfrm>
    </dsp:sp>
    <dsp:sp modelId="{04CD724B-9C1E-42C6-93FA-995ECBC11E81}">
      <dsp:nvSpPr>
        <dsp:cNvPr id="0" name=""/>
        <dsp:cNvSpPr/>
      </dsp:nvSpPr>
      <dsp:spPr>
        <a:xfrm rot="5400000">
          <a:off x="4001006" y="-204767"/>
          <a:ext cx="591025" cy="7320060"/>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1808" tIns="21590" rIns="21590" bIns="21590" numCol="1" spcCol="1270" anchor="ctr" anchorCtr="0">
          <a:noAutofit/>
        </a:bodyPr>
        <a:lstStyle/>
        <a:p>
          <a:pPr marL="285750" lvl="1" indent="-285750" algn="l" defTabSz="1511300">
            <a:lnSpc>
              <a:spcPct val="90000"/>
            </a:lnSpc>
            <a:spcBef>
              <a:spcPct val="0"/>
            </a:spcBef>
            <a:spcAft>
              <a:spcPct val="15000"/>
            </a:spcAft>
            <a:buChar char="•"/>
          </a:pPr>
          <a:r>
            <a:rPr lang="en-US" sz="3400" b="1" kern="1200" cap="none" dirty="0">
              <a:latin typeface="Times New Roman" panose="02020603050405020304" pitchFamily="18" charset="0"/>
              <a:cs typeface="Times New Roman" panose="02020603050405020304" pitchFamily="18" charset="0"/>
            </a:rPr>
            <a:t>formulation.</a:t>
          </a:r>
          <a:endParaRPr lang="en-US" sz="3400" kern="1200" dirty="0"/>
        </a:p>
      </dsp:txBody>
      <dsp:txXfrm rot="-5400000">
        <a:off x="636489" y="3188601"/>
        <a:ext cx="7291209" cy="533323"/>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ctrTitle"/>
          </p:nvPr>
        </p:nvSpPr>
        <p:spPr>
          <a:xfrm>
            <a:off x="914400" y="1803405"/>
            <a:ext cx="73152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914400" y="3632201"/>
            <a:ext cx="73152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5932170" y="4323845"/>
            <a:ext cx="2297429" cy="365125"/>
          </a:xfrm>
        </p:spPr>
        <p:txBody>
          <a:bodyPr/>
          <a:lstStyle/>
          <a:p>
            <a:fld id="{159CFF25-466A-4740-B367-621D2AD09826}" type="datetimeFigureOut">
              <a:rPr lang="ar-IQ" smtClean="0"/>
              <a:pPr/>
              <a:t>25/07/1445</a:t>
            </a:fld>
            <a:endParaRPr lang="ar-IQ"/>
          </a:p>
        </p:txBody>
      </p:sp>
      <p:sp>
        <p:nvSpPr>
          <p:cNvPr id="5" name="Footer Placeholder 4"/>
          <p:cNvSpPr>
            <a:spLocks noGrp="1"/>
          </p:cNvSpPr>
          <p:nvPr>
            <p:ph type="ftr" sz="quarter" idx="11"/>
          </p:nvPr>
        </p:nvSpPr>
        <p:spPr>
          <a:xfrm>
            <a:off x="914400" y="4323846"/>
            <a:ext cx="4880610" cy="365125"/>
          </a:xfrm>
        </p:spPr>
        <p:txBody>
          <a:bodyPr/>
          <a:lstStyle/>
          <a:p>
            <a:endParaRPr lang="ar-IQ"/>
          </a:p>
        </p:txBody>
      </p:sp>
      <p:sp>
        <p:nvSpPr>
          <p:cNvPr id="6" name="Slide Number Placeholder 5"/>
          <p:cNvSpPr>
            <a:spLocks noGrp="1"/>
          </p:cNvSpPr>
          <p:nvPr>
            <p:ph type="sldNum" sz="quarter" idx="12"/>
          </p:nvPr>
        </p:nvSpPr>
        <p:spPr>
          <a:xfrm>
            <a:off x="6057900" y="1430867"/>
            <a:ext cx="2171700" cy="365125"/>
          </a:xfrm>
        </p:spPr>
        <p:txBody>
          <a:bodyPr/>
          <a:lstStyle/>
          <a:p>
            <a:fld id="{BB14E032-68F9-46E9-B54C-9FB983362817}" type="slidenum">
              <a:rPr lang="ar-IQ" smtClean="0"/>
              <a:pPr/>
              <a:t>‹#›</a:t>
            </a:fld>
            <a:endParaRPr lang="ar-IQ"/>
          </a:p>
        </p:txBody>
      </p:sp>
    </p:spTree>
    <p:extLst>
      <p:ext uri="{BB962C8B-B14F-4D97-AF65-F5344CB8AC3E}">
        <p14:creationId xmlns:p14="http://schemas.microsoft.com/office/powerpoint/2010/main" val="15512266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55" y="4697361"/>
            <a:ext cx="7956482"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94355" y="977035"/>
            <a:ext cx="7950260" cy="3406972"/>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94360" y="5516716"/>
            <a:ext cx="7955280" cy="746924"/>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59CFF25-466A-4740-B367-621D2AD09826}" type="datetimeFigureOut">
              <a:rPr lang="ar-IQ" smtClean="0"/>
              <a:pPr/>
              <a:t>25/07/1445</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BB14E032-68F9-46E9-B54C-9FB983362817}" type="slidenum">
              <a:rPr lang="ar-IQ" smtClean="0"/>
              <a:pPr/>
              <a:t>‹#›</a:t>
            </a:fld>
            <a:endParaRPr lang="ar-IQ"/>
          </a:p>
        </p:txBody>
      </p:sp>
    </p:spTree>
    <p:extLst>
      <p:ext uri="{BB962C8B-B14F-4D97-AF65-F5344CB8AC3E}">
        <p14:creationId xmlns:p14="http://schemas.microsoft.com/office/powerpoint/2010/main" val="39184453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3"/>
            <a:ext cx="795528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800" y="3649134"/>
            <a:ext cx="7772400" cy="1330852"/>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fld id="{159CFF25-466A-4740-B367-621D2AD09826}" type="datetimeFigureOut">
              <a:rPr lang="ar-IQ" smtClean="0"/>
              <a:pPr/>
              <a:t>25/07/1445</a:t>
            </a:fld>
            <a:endParaRPr lang="ar-IQ"/>
          </a:p>
        </p:txBody>
      </p:sp>
      <p:sp>
        <p:nvSpPr>
          <p:cNvPr id="6" name="Footer Placeholder 5"/>
          <p:cNvSpPr>
            <a:spLocks noGrp="1"/>
          </p:cNvSpPr>
          <p:nvPr>
            <p:ph type="ftr" sz="quarter" idx="11"/>
          </p:nvPr>
        </p:nvSpPr>
        <p:spPr>
          <a:xfrm>
            <a:off x="594360" y="381001"/>
            <a:ext cx="4830656" cy="365125"/>
          </a:xfrm>
        </p:spPr>
        <p:txBody>
          <a:bodyPr/>
          <a:lstStyle/>
          <a:p>
            <a:endParaRPr lang="ar-IQ"/>
          </a:p>
        </p:txBody>
      </p:sp>
      <p:sp>
        <p:nvSpPr>
          <p:cNvPr id="7" name="Slide Number Placeholder 6"/>
          <p:cNvSpPr>
            <a:spLocks noGrp="1"/>
          </p:cNvSpPr>
          <p:nvPr>
            <p:ph type="sldNum" sz="quarter" idx="12"/>
          </p:nvPr>
        </p:nvSpPr>
        <p:spPr>
          <a:xfrm>
            <a:off x="7882466" y="381001"/>
            <a:ext cx="667174" cy="365125"/>
          </a:xfrm>
        </p:spPr>
        <p:txBody>
          <a:bodyPr/>
          <a:lstStyle/>
          <a:p>
            <a:fld id="{BB14E032-68F9-46E9-B54C-9FB983362817}" type="slidenum">
              <a:rPr lang="ar-IQ" smtClean="0"/>
              <a:pPr/>
              <a:t>‹#›</a:t>
            </a:fld>
            <a:endParaRPr lang="ar-IQ"/>
          </a:p>
        </p:txBody>
      </p:sp>
    </p:spTree>
    <p:extLst>
      <p:ext uri="{BB962C8B-B14F-4D97-AF65-F5344CB8AC3E}">
        <p14:creationId xmlns:p14="http://schemas.microsoft.com/office/powerpoint/2010/main" val="30183499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5" name="Picture 14"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768351" y="753534"/>
            <a:ext cx="7613650" cy="2756234"/>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977899" y="3509768"/>
            <a:ext cx="7194552"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800" y="4174597"/>
            <a:ext cx="7778752" cy="821265"/>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fld id="{159CFF25-466A-4740-B367-621D2AD09826}" type="datetimeFigureOut">
              <a:rPr lang="ar-IQ" smtClean="0"/>
              <a:pPr/>
              <a:t>25/07/1445</a:t>
            </a:fld>
            <a:endParaRPr lang="ar-IQ"/>
          </a:p>
        </p:txBody>
      </p:sp>
      <p:sp>
        <p:nvSpPr>
          <p:cNvPr id="6" name="Footer Placeholder 5"/>
          <p:cNvSpPr>
            <a:spLocks noGrp="1"/>
          </p:cNvSpPr>
          <p:nvPr>
            <p:ph type="ftr" sz="quarter" idx="11"/>
          </p:nvPr>
        </p:nvSpPr>
        <p:spPr>
          <a:xfrm>
            <a:off x="594360" y="379438"/>
            <a:ext cx="4830656" cy="365125"/>
          </a:xfrm>
        </p:spPr>
        <p:txBody>
          <a:bodyPr/>
          <a:lstStyle/>
          <a:p>
            <a:endParaRPr lang="ar-IQ"/>
          </a:p>
        </p:txBody>
      </p:sp>
      <p:sp>
        <p:nvSpPr>
          <p:cNvPr id="7" name="Slide Number Placeholder 6"/>
          <p:cNvSpPr>
            <a:spLocks noGrp="1"/>
          </p:cNvSpPr>
          <p:nvPr>
            <p:ph type="sldNum" sz="quarter" idx="12"/>
          </p:nvPr>
        </p:nvSpPr>
        <p:spPr>
          <a:xfrm>
            <a:off x="7882466" y="381001"/>
            <a:ext cx="667174" cy="365125"/>
          </a:xfrm>
        </p:spPr>
        <p:txBody>
          <a:bodyPr/>
          <a:lstStyle/>
          <a:p>
            <a:fld id="{BB14E032-68F9-46E9-B54C-9FB983362817}" type="slidenum">
              <a:rPr lang="ar-IQ" smtClean="0"/>
              <a:pPr/>
              <a:t>‹#›</a:t>
            </a:fld>
            <a:endParaRPr lang="ar-IQ"/>
          </a:p>
        </p:txBody>
      </p:sp>
      <p:sp>
        <p:nvSpPr>
          <p:cNvPr id="13" name="TextBox 12"/>
          <p:cNvSpPr txBox="1"/>
          <p:nvPr/>
        </p:nvSpPr>
        <p:spPr>
          <a:xfrm>
            <a:off x="231458" y="80772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8146733" y="302133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6985438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685800" y="1124702"/>
            <a:ext cx="7774782"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792" y="3648316"/>
            <a:ext cx="7773608"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5562176" y="378884"/>
            <a:ext cx="2183130" cy="365125"/>
          </a:xfrm>
        </p:spPr>
        <p:txBody>
          <a:bodyPr/>
          <a:lstStyle>
            <a:lvl1pPr algn="r">
              <a:defRPr/>
            </a:lvl1pPr>
          </a:lstStyle>
          <a:p>
            <a:fld id="{159CFF25-466A-4740-B367-621D2AD09826}" type="datetimeFigureOut">
              <a:rPr lang="ar-IQ" smtClean="0"/>
              <a:pPr/>
              <a:t>25/07/1445</a:t>
            </a:fld>
            <a:endParaRPr lang="ar-IQ"/>
          </a:p>
        </p:txBody>
      </p:sp>
      <p:sp>
        <p:nvSpPr>
          <p:cNvPr id="6" name="Footer Placeholder 5"/>
          <p:cNvSpPr>
            <a:spLocks noGrp="1"/>
          </p:cNvSpPr>
          <p:nvPr>
            <p:ph type="ftr" sz="quarter" idx="11"/>
          </p:nvPr>
        </p:nvSpPr>
        <p:spPr>
          <a:xfrm>
            <a:off x="594360" y="378884"/>
            <a:ext cx="4830656" cy="365125"/>
          </a:xfrm>
        </p:spPr>
        <p:txBody>
          <a:bodyPr/>
          <a:lstStyle/>
          <a:p>
            <a:endParaRPr lang="ar-IQ"/>
          </a:p>
        </p:txBody>
      </p:sp>
      <p:sp>
        <p:nvSpPr>
          <p:cNvPr id="7" name="Slide Number Placeholder 6"/>
          <p:cNvSpPr>
            <a:spLocks noGrp="1"/>
          </p:cNvSpPr>
          <p:nvPr>
            <p:ph type="sldNum" sz="quarter" idx="12"/>
          </p:nvPr>
        </p:nvSpPr>
        <p:spPr>
          <a:xfrm>
            <a:off x="7882466" y="381001"/>
            <a:ext cx="667174" cy="365125"/>
          </a:xfrm>
        </p:spPr>
        <p:txBody>
          <a:bodyPr/>
          <a:lstStyle/>
          <a:p>
            <a:fld id="{BB14E032-68F9-46E9-B54C-9FB983362817}" type="slidenum">
              <a:rPr lang="ar-IQ" smtClean="0"/>
              <a:pPr/>
              <a:t>‹#›</a:t>
            </a:fld>
            <a:endParaRPr lang="ar-IQ"/>
          </a:p>
        </p:txBody>
      </p:sp>
    </p:spTree>
    <p:extLst>
      <p:ext uri="{BB962C8B-B14F-4D97-AF65-F5344CB8AC3E}">
        <p14:creationId xmlns:p14="http://schemas.microsoft.com/office/powerpoint/2010/main" val="27815724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171701" y="762000"/>
            <a:ext cx="637793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594361" y="2202080"/>
            <a:ext cx="2560320"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59436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02237" y="2201333"/>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00781" y="2904068"/>
            <a:ext cx="2560320" cy="335957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89319" y="2192866"/>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8932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159CFF25-466A-4740-B367-621D2AD09826}" type="datetimeFigureOut">
              <a:rPr lang="ar-IQ" smtClean="0"/>
              <a:pPr/>
              <a:t>25/07/1445</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BB14E032-68F9-46E9-B54C-9FB983362817}" type="slidenum">
              <a:rPr lang="ar-IQ" smtClean="0"/>
              <a:pPr/>
              <a:t>‹#›</a:t>
            </a:fld>
            <a:endParaRPr lang="ar-IQ"/>
          </a:p>
        </p:txBody>
      </p:sp>
    </p:spTree>
    <p:extLst>
      <p:ext uri="{BB962C8B-B14F-4D97-AF65-F5344CB8AC3E}">
        <p14:creationId xmlns:p14="http://schemas.microsoft.com/office/powerpoint/2010/main" val="2816695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171702" y="762000"/>
            <a:ext cx="6381984"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594360"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594360" y="2331720"/>
            <a:ext cx="2560320" cy="15073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594360" y="4796103"/>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291873"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291872" y="2331720"/>
            <a:ext cx="2560320" cy="1509862"/>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290858" y="4796102"/>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93365"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5993364" y="2331721"/>
            <a:ext cx="2560320" cy="1508919"/>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93272" y="4796100"/>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159CFF25-466A-4740-B367-621D2AD09826}" type="datetimeFigureOut">
              <a:rPr lang="ar-IQ" smtClean="0"/>
              <a:pPr/>
              <a:t>25/07/1445</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BB14E032-68F9-46E9-B54C-9FB983362817}" type="slidenum">
              <a:rPr lang="ar-IQ" smtClean="0"/>
              <a:pPr/>
              <a:t>‹#›</a:t>
            </a:fld>
            <a:endParaRPr lang="ar-IQ"/>
          </a:p>
        </p:txBody>
      </p:sp>
    </p:spTree>
    <p:extLst>
      <p:ext uri="{BB962C8B-B14F-4D97-AF65-F5344CB8AC3E}">
        <p14:creationId xmlns:p14="http://schemas.microsoft.com/office/powerpoint/2010/main" val="2915078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594360" y="2194560"/>
            <a:ext cx="7955280" cy="40690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59CFF25-466A-4740-B367-621D2AD09826}" type="datetimeFigureOut">
              <a:rPr lang="ar-IQ" smtClean="0"/>
              <a:pPr/>
              <a:t>25/07/1445</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BB14E032-68F9-46E9-B54C-9FB983362817}" type="slidenum">
              <a:rPr lang="ar-IQ" smtClean="0"/>
              <a:pPr/>
              <a:t>‹#›</a:t>
            </a:fld>
            <a:endParaRPr lang="ar-IQ"/>
          </a:p>
        </p:txBody>
      </p:sp>
    </p:spTree>
    <p:extLst>
      <p:ext uri="{BB962C8B-B14F-4D97-AF65-F5344CB8AC3E}">
        <p14:creationId xmlns:p14="http://schemas.microsoft.com/office/powerpoint/2010/main" val="11620644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Vertical Title 1"/>
          <p:cNvSpPr>
            <a:spLocks noGrp="1"/>
          </p:cNvSpPr>
          <p:nvPr>
            <p:ph type="title" orient="vert"/>
          </p:nvPr>
        </p:nvSpPr>
        <p:spPr>
          <a:xfrm>
            <a:off x="7006590" y="747183"/>
            <a:ext cx="1543050" cy="4248675"/>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94360" y="746126"/>
            <a:ext cx="6278035" cy="424973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fld id="{159CFF25-466A-4740-B367-621D2AD09826}" type="datetimeFigureOut">
              <a:rPr lang="ar-IQ" smtClean="0"/>
              <a:pPr/>
              <a:t>25/07/1445</a:t>
            </a:fld>
            <a:endParaRPr lang="ar-IQ"/>
          </a:p>
        </p:txBody>
      </p:sp>
      <p:sp>
        <p:nvSpPr>
          <p:cNvPr id="5" name="Footer Placeholder 4"/>
          <p:cNvSpPr>
            <a:spLocks noGrp="1"/>
          </p:cNvSpPr>
          <p:nvPr>
            <p:ph type="ftr" sz="quarter" idx="11"/>
          </p:nvPr>
        </p:nvSpPr>
        <p:spPr>
          <a:xfrm>
            <a:off x="594360" y="381001"/>
            <a:ext cx="4830656" cy="365125"/>
          </a:xfrm>
        </p:spPr>
        <p:txBody>
          <a:bodyPr/>
          <a:lstStyle/>
          <a:p>
            <a:endParaRPr lang="ar-IQ"/>
          </a:p>
        </p:txBody>
      </p:sp>
      <p:sp>
        <p:nvSpPr>
          <p:cNvPr id="6" name="Slide Number Placeholder 5"/>
          <p:cNvSpPr>
            <a:spLocks noGrp="1"/>
          </p:cNvSpPr>
          <p:nvPr>
            <p:ph type="sldNum" sz="quarter" idx="12"/>
          </p:nvPr>
        </p:nvSpPr>
        <p:spPr>
          <a:xfrm>
            <a:off x="7882466" y="381001"/>
            <a:ext cx="667174" cy="365125"/>
          </a:xfrm>
        </p:spPr>
        <p:txBody>
          <a:bodyPr/>
          <a:lstStyle/>
          <a:p>
            <a:fld id="{BB14E032-68F9-46E9-B54C-9FB983362817}" type="slidenum">
              <a:rPr lang="ar-IQ" smtClean="0"/>
              <a:pPr/>
              <a:t>‹#›</a:t>
            </a:fld>
            <a:endParaRPr lang="ar-IQ"/>
          </a:p>
        </p:txBody>
      </p:sp>
    </p:spTree>
    <p:extLst>
      <p:ext uri="{BB962C8B-B14F-4D97-AF65-F5344CB8AC3E}">
        <p14:creationId xmlns:p14="http://schemas.microsoft.com/office/powerpoint/2010/main" val="26919804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59CFF25-466A-4740-B367-621D2AD09826}" type="datetimeFigureOut">
              <a:rPr lang="ar-IQ" smtClean="0"/>
              <a:pPr/>
              <a:t>25/07/1445</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BB14E032-68F9-46E9-B54C-9FB983362817}" type="slidenum">
              <a:rPr lang="ar-IQ" smtClean="0"/>
              <a:pPr/>
              <a:t>‹#›</a:t>
            </a:fld>
            <a:endParaRPr lang="ar-IQ"/>
          </a:p>
        </p:txBody>
      </p:sp>
    </p:spTree>
    <p:extLst>
      <p:ext uri="{BB962C8B-B14F-4D97-AF65-F5344CB8AC3E}">
        <p14:creationId xmlns:p14="http://schemas.microsoft.com/office/powerpoint/2010/main" val="42037760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59CFF25-466A-4740-B367-621D2AD09826}" type="datetimeFigureOut">
              <a:rPr lang="ar-IQ" smtClean="0"/>
              <a:pPr/>
              <a:t>25/07/1445</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BB14E032-68F9-46E9-B54C-9FB983362817}" type="slidenum">
              <a:rPr lang="ar-IQ" smtClean="0"/>
              <a:pPr/>
              <a:t>‹#›</a:t>
            </a:fld>
            <a:endParaRPr lang="ar-IQ"/>
          </a:p>
        </p:txBody>
      </p:sp>
    </p:spTree>
    <p:extLst>
      <p:ext uri="{BB962C8B-B14F-4D97-AF65-F5344CB8AC3E}">
        <p14:creationId xmlns:p14="http://schemas.microsoft.com/office/powerpoint/2010/main" val="2939967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4"/>
            <a:ext cx="7955280"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594360" y="3641726"/>
            <a:ext cx="7955281" cy="1354134"/>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fld id="{159CFF25-466A-4740-B367-621D2AD09826}" type="datetimeFigureOut">
              <a:rPr lang="ar-IQ" smtClean="0"/>
              <a:pPr/>
              <a:t>25/07/1445</a:t>
            </a:fld>
            <a:endParaRPr lang="ar-IQ"/>
          </a:p>
        </p:txBody>
      </p:sp>
      <p:sp>
        <p:nvSpPr>
          <p:cNvPr id="5" name="Footer Placeholder 4"/>
          <p:cNvSpPr>
            <a:spLocks noGrp="1"/>
          </p:cNvSpPr>
          <p:nvPr>
            <p:ph type="ftr" sz="quarter" idx="11"/>
          </p:nvPr>
        </p:nvSpPr>
        <p:spPr>
          <a:xfrm>
            <a:off x="594360" y="381001"/>
            <a:ext cx="4830656" cy="365125"/>
          </a:xfrm>
        </p:spPr>
        <p:txBody>
          <a:bodyPr/>
          <a:lstStyle/>
          <a:p>
            <a:endParaRPr lang="ar-IQ"/>
          </a:p>
        </p:txBody>
      </p:sp>
      <p:sp>
        <p:nvSpPr>
          <p:cNvPr id="6" name="Slide Number Placeholder 5"/>
          <p:cNvSpPr>
            <a:spLocks noGrp="1"/>
          </p:cNvSpPr>
          <p:nvPr>
            <p:ph type="sldNum" sz="quarter" idx="12"/>
          </p:nvPr>
        </p:nvSpPr>
        <p:spPr>
          <a:xfrm>
            <a:off x="7882466" y="381001"/>
            <a:ext cx="667173" cy="365125"/>
          </a:xfrm>
        </p:spPr>
        <p:txBody>
          <a:bodyPr/>
          <a:lstStyle/>
          <a:p>
            <a:fld id="{BB14E032-68F9-46E9-B54C-9FB983362817}" type="slidenum">
              <a:rPr lang="ar-IQ" smtClean="0"/>
              <a:pPr/>
              <a:t>‹#›</a:t>
            </a:fld>
            <a:endParaRPr lang="ar-IQ"/>
          </a:p>
        </p:txBody>
      </p:sp>
    </p:spTree>
    <p:extLst>
      <p:ext uri="{BB962C8B-B14F-4D97-AF65-F5344CB8AC3E}">
        <p14:creationId xmlns:p14="http://schemas.microsoft.com/office/powerpoint/2010/main" val="2375244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94360" y="2194560"/>
            <a:ext cx="3910579" cy="40690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2099" y="2194560"/>
            <a:ext cx="3907540" cy="40690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59CFF25-466A-4740-B367-621D2AD09826}" type="datetimeFigureOut">
              <a:rPr lang="ar-IQ" smtClean="0"/>
              <a:pPr/>
              <a:t>25/07/1445</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BB14E032-68F9-46E9-B54C-9FB983362817}" type="slidenum">
              <a:rPr lang="ar-IQ" smtClean="0"/>
              <a:pPr/>
              <a:t>‹#›</a:t>
            </a:fld>
            <a:endParaRPr lang="ar-IQ"/>
          </a:p>
        </p:txBody>
      </p:sp>
    </p:spTree>
    <p:extLst>
      <p:ext uri="{BB962C8B-B14F-4D97-AF65-F5344CB8AC3E}">
        <p14:creationId xmlns:p14="http://schemas.microsoft.com/office/powerpoint/2010/main" val="41539336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71700" y="762000"/>
            <a:ext cx="637794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1279" y="2183802"/>
            <a:ext cx="3683659"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94359" y="3132667"/>
            <a:ext cx="3910579" cy="31309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69018" y="2183802"/>
            <a:ext cx="368062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2098" y="3132667"/>
            <a:ext cx="3907541" cy="31309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59CFF25-466A-4740-B367-621D2AD09826}" type="datetimeFigureOut">
              <a:rPr lang="ar-IQ" smtClean="0"/>
              <a:pPr/>
              <a:t>25/07/1445</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BB14E032-68F9-46E9-B54C-9FB983362817}" type="slidenum">
              <a:rPr lang="ar-IQ" smtClean="0"/>
              <a:pPr/>
              <a:t>‹#›</a:t>
            </a:fld>
            <a:endParaRPr lang="ar-IQ"/>
          </a:p>
        </p:txBody>
      </p:sp>
    </p:spTree>
    <p:extLst>
      <p:ext uri="{BB962C8B-B14F-4D97-AF65-F5344CB8AC3E}">
        <p14:creationId xmlns:p14="http://schemas.microsoft.com/office/powerpoint/2010/main" val="34991992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59CFF25-466A-4740-B367-621D2AD09826}" type="datetimeFigureOut">
              <a:rPr lang="ar-IQ" smtClean="0"/>
              <a:pPr/>
              <a:t>25/07/1445</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BB14E032-68F9-46E9-B54C-9FB983362817}" type="slidenum">
              <a:rPr lang="ar-IQ" smtClean="0"/>
              <a:pPr/>
              <a:t>‹#›</a:t>
            </a:fld>
            <a:endParaRPr lang="ar-IQ"/>
          </a:p>
        </p:txBody>
      </p:sp>
    </p:spTree>
    <p:extLst>
      <p:ext uri="{BB962C8B-B14F-4D97-AF65-F5344CB8AC3E}">
        <p14:creationId xmlns:p14="http://schemas.microsoft.com/office/powerpoint/2010/main" val="9530646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9CFF25-466A-4740-B367-621D2AD09826}" type="datetimeFigureOut">
              <a:rPr lang="ar-IQ" smtClean="0"/>
              <a:pPr/>
              <a:t>25/07/1445</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BB14E032-68F9-46E9-B54C-9FB983362817}" type="slidenum">
              <a:rPr lang="ar-IQ" smtClean="0"/>
              <a:pPr/>
              <a:t>‹#›</a:t>
            </a:fld>
            <a:endParaRPr lang="ar-IQ"/>
          </a:p>
        </p:txBody>
      </p:sp>
    </p:spTree>
    <p:extLst>
      <p:ext uri="{BB962C8B-B14F-4D97-AF65-F5344CB8AC3E}">
        <p14:creationId xmlns:p14="http://schemas.microsoft.com/office/powerpoint/2010/main" val="16072069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30861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3886200" y="746760"/>
            <a:ext cx="4663440" cy="551688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94360" y="3124200"/>
            <a:ext cx="308610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59CFF25-466A-4740-B367-621D2AD09826}" type="datetimeFigureOut">
              <a:rPr lang="ar-IQ" smtClean="0"/>
              <a:pPr/>
              <a:t>25/07/1445</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BB14E032-68F9-46E9-B54C-9FB983362817}" type="slidenum">
              <a:rPr lang="ar-IQ" smtClean="0"/>
              <a:pPr/>
              <a:t>‹#›</a:t>
            </a:fld>
            <a:endParaRPr lang="ar-IQ"/>
          </a:p>
        </p:txBody>
      </p:sp>
    </p:spTree>
    <p:extLst>
      <p:ext uri="{BB962C8B-B14F-4D97-AF65-F5344CB8AC3E}">
        <p14:creationId xmlns:p14="http://schemas.microsoft.com/office/powerpoint/2010/main" val="15300327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407573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77524" y="751242"/>
            <a:ext cx="3674234" cy="551239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94360" y="3124200"/>
            <a:ext cx="407573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59CFF25-466A-4740-B367-621D2AD09826}" type="datetimeFigureOut">
              <a:rPr lang="ar-IQ" smtClean="0"/>
              <a:pPr/>
              <a:t>25/07/1445</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BB14E032-68F9-46E9-B54C-9FB983362817}" type="slidenum">
              <a:rPr lang="ar-IQ" smtClean="0"/>
              <a:pPr/>
              <a:t>‹#›</a:t>
            </a:fld>
            <a:endParaRPr lang="ar-IQ"/>
          </a:p>
        </p:txBody>
      </p:sp>
    </p:spTree>
    <p:extLst>
      <p:ext uri="{BB962C8B-B14F-4D97-AF65-F5344CB8AC3E}">
        <p14:creationId xmlns:p14="http://schemas.microsoft.com/office/powerpoint/2010/main" val="4952617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2-HD-TOP.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9144000" cy="1081088"/>
          </a:xfrm>
          <a:prstGeom prst="rect">
            <a:avLst/>
          </a:prstGeom>
        </p:spPr>
      </p:pic>
      <p:sp>
        <p:nvSpPr>
          <p:cNvPr id="2" name="Title Placeholder 1"/>
          <p:cNvSpPr>
            <a:spLocks noGrp="1"/>
          </p:cNvSpPr>
          <p:nvPr>
            <p:ph type="title"/>
          </p:nvPr>
        </p:nvSpPr>
        <p:spPr>
          <a:xfrm>
            <a:off x="2171700" y="764373"/>
            <a:ext cx="637794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94360" y="2194560"/>
            <a:ext cx="7955280" cy="40690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412230" y="6356351"/>
            <a:ext cx="213741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159CFF25-466A-4740-B367-621D2AD09826}" type="datetimeFigureOut">
              <a:rPr lang="ar-IQ" smtClean="0"/>
              <a:pPr/>
              <a:t>25/07/1445</a:t>
            </a:fld>
            <a:endParaRPr lang="ar-IQ"/>
          </a:p>
        </p:txBody>
      </p:sp>
      <p:sp>
        <p:nvSpPr>
          <p:cNvPr id="5" name="Footer Placeholder 4"/>
          <p:cNvSpPr>
            <a:spLocks noGrp="1"/>
          </p:cNvSpPr>
          <p:nvPr>
            <p:ph type="ftr" sz="quarter" idx="3"/>
          </p:nvPr>
        </p:nvSpPr>
        <p:spPr>
          <a:xfrm>
            <a:off x="594360" y="6355846"/>
            <a:ext cx="568071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ar-IQ"/>
          </a:p>
        </p:txBody>
      </p:sp>
      <p:sp>
        <p:nvSpPr>
          <p:cNvPr id="6" name="Slide Number Placeholder 5"/>
          <p:cNvSpPr>
            <a:spLocks noGrp="1"/>
          </p:cNvSpPr>
          <p:nvPr>
            <p:ph type="sldNum" sz="quarter" idx="4"/>
          </p:nvPr>
        </p:nvSpPr>
        <p:spPr>
          <a:xfrm>
            <a:off x="6572250" y="381001"/>
            <a:ext cx="197739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BB14E032-68F9-46E9-B54C-9FB983362817}" type="slidenum">
              <a:rPr lang="ar-IQ" smtClean="0"/>
              <a:pPr/>
              <a:t>‹#›</a:t>
            </a:fld>
            <a:endParaRPr lang="ar-IQ"/>
          </a:p>
        </p:txBody>
      </p:sp>
    </p:spTree>
    <p:extLst>
      <p:ext uri="{BB962C8B-B14F-4D97-AF65-F5344CB8AC3E}">
        <p14:creationId xmlns:p14="http://schemas.microsoft.com/office/powerpoint/2010/main" val="3001466970"/>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 id="2147483791" r:id="rId12"/>
    <p:sldLayoutId id="2147483792" r:id="rId13"/>
    <p:sldLayoutId id="2147483793" r:id="rId14"/>
    <p:sldLayoutId id="2147483794" r:id="rId15"/>
    <p:sldLayoutId id="2147483795" r:id="rId16"/>
    <p:sldLayoutId id="2147483796" r:id="rId17"/>
    <p:sldLayoutId id="2147483797" r:id="rId18"/>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en.wikipedia.org/wiki/ULPA" TargetMode="External"/><Relationship Id="rId2" Type="http://schemas.openxmlformats.org/officeDocument/2006/relationships/hyperlink" Target="http://en.wikipedia.org/wiki/HEPA" TargetMode="External"/><Relationship Id="rId1" Type="http://schemas.openxmlformats.org/officeDocument/2006/relationships/slideLayout" Target="../slideLayouts/slideLayout2.xml"/><Relationship Id="rId5" Type="http://schemas.openxmlformats.org/officeDocument/2006/relationships/hyperlink" Target="http://en.wikipedia.org/wiki/Filter_(air)" TargetMode="External"/><Relationship Id="rId4" Type="http://schemas.openxmlformats.org/officeDocument/2006/relationships/hyperlink" Target="http://en.wikipedia.org/wiki/Air"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en.wikipedia.org/wiki/File:Laminar_Flow_Reinraum.png"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en.wikipedia.org/wiki/File:Turbulenter_Reinraum.png"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83568" y="1052736"/>
            <a:ext cx="7772400" cy="1829761"/>
          </a:xfrm>
        </p:spPr>
        <p:txBody>
          <a:bodyPr>
            <a:normAutofit/>
          </a:bodyPr>
          <a:lstStyle/>
          <a:p>
            <a:pPr algn="ctr" rtl="0"/>
            <a:r>
              <a:rPr lang="en-US" dirty="0"/>
              <a:t>Lecture-2</a:t>
            </a:r>
            <a:br>
              <a:rPr lang="en-US" dirty="0"/>
            </a:br>
            <a:endParaRPr lang="ar-IQ" dirty="0"/>
          </a:p>
        </p:txBody>
      </p:sp>
      <p:sp>
        <p:nvSpPr>
          <p:cNvPr id="7" name="Subtitle 6"/>
          <p:cNvSpPr>
            <a:spLocks noGrp="1"/>
          </p:cNvSpPr>
          <p:nvPr>
            <p:ph type="subTitle" idx="1"/>
          </p:nvPr>
        </p:nvSpPr>
        <p:spPr>
          <a:xfrm>
            <a:off x="683568" y="2564904"/>
            <a:ext cx="7772400" cy="1814359"/>
          </a:xfrm>
        </p:spPr>
        <p:txBody>
          <a:bodyPr>
            <a:normAutofit fontScale="92500" lnSpcReduction="10000"/>
          </a:bodyPr>
          <a:lstStyle/>
          <a:p>
            <a:pPr algn="ctr" rtl="0"/>
            <a:r>
              <a:rPr lang="en-US" sz="3200" b="1" dirty="0"/>
              <a:t>Downstream and Formulation of Biotech Products</a:t>
            </a:r>
          </a:p>
          <a:p>
            <a:pPr algn="ctr" rtl="0"/>
            <a:r>
              <a:rPr lang="en-US" sz="3200" b="1" dirty="0"/>
              <a:t>Presented by</a:t>
            </a:r>
          </a:p>
          <a:p>
            <a:pPr algn="ctr" rtl="0"/>
            <a:r>
              <a:rPr lang="en-US" sz="3200" b="1" dirty="0"/>
              <a:t>Lecturer </a:t>
            </a:r>
            <a:r>
              <a:rPr lang="en-US" sz="3200" b="1" dirty="0" err="1"/>
              <a:t>Zahraa</a:t>
            </a:r>
            <a:r>
              <a:rPr lang="en-US" sz="3200" b="1" dirty="0"/>
              <a:t> Amer Al-</a:t>
            </a:r>
            <a:r>
              <a:rPr lang="en-US" sz="3200" b="1" dirty="0" err="1"/>
              <a:t>Juboori</a:t>
            </a:r>
            <a:r>
              <a:rPr lang="en-US" sz="3200" b="1" dirty="0"/>
              <a:t> </a:t>
            </a:r>
            <a:endParaRPr lang="ar-IQ" sz="32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0E0A672-09EF-0114-0B55-0604D1CA1E6B}"/>
              </a:ext>
            </a:extLst>
          </p:cNvPr>
          <p:cNvPicPr>
            <a:picLocks noChangeAspect="1"/>
          </p:cNvPicPr>
          <p:nvPr/>
        </p:nvPicPr>
        <p:blipFill>
          <a:blip r:embed="rId2"/>
          <a:stretch>
            <a:fillRect/>
          </a:stretch>
        </p:blipFill>
        <p:spPr>
          <a:xfrm>
            <a:off x="0" y="836712"/>
            <a:ext cx="9007083" cy="4823226"/>
          </a:xfrm>
          <a:prstGeom prst="rect">
            <a:avLst/>
          </a:prstGeom>
        </p:spPr>
      </p:pic>
    </p:spTree>
    <p:extLst>
      <p:ext uri="{BB962C8B-B14F-4D97-AF65-F5344CB8AC3E}">
        <p14:creationId xmlns:p14="http://schemas.microsoft.com/office/powerpoint/2010/main" val="28554021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2176C-98FB-3437-C526-98159D8BEEFE}"/>
              </a:ext>
            </a:extLst>
          </p:cNvPr>
          <p:cNvSpPr>
            <a:spLocks noGrp="1"/>
          </p:cNvSpPr>
          <p:nvPr>
            <p:ph type="title"/>
          </p:nvPr>
        </p:nvSpPr>
        <p:spPr/>
        <p:txBody>
          <a:bodyPr/>
          <a:lstStyle/>
          <a:p>
            <a:r>
              <a:rPr lang="en-US" dirty="0"/>
              <a:t>Pre-formulation preparation </a:t>
            </a:r>
          </a:p>
        </p:txBody>
      </p:sp>
      <p:sp>
        <p:nvSpPr>
          <p:cNvPr id="3" name="Content Placeholder 2">
            <a:extLst>
              <a:ext uri="{FF2B5EF4-FFF2-40B4-BE49-F238E27FC236}">
                <a16:creationId xmlns:a16="http://schemas.microsoft.com/office/drawing/2014/main" id="{413F0209-575F-1179-19A8-6D3462C79890}"/>
              </a:ext>
            </a:extLst>
          </p:cNvPr>
          <p:cNvSpPr>
            <a:spLocks noGrp="1"/>
          </p:cNvSpPr>
          <p:nvPr>
            <p:ph idx="1"/>
          </p:nvPr>
        </p:nvSpPr>
        <p:spPr>
          <a:xfrm>
            <a:off x="314736" y="2276872"/>
            <a:ext cx="8514528" cy="4683224"/>
          </a:xfrm>
        </p:spPr>
        <p:txBody>
          <a:bodyPr/>
          <a:lstStyle/>
          <a:p>
            <a:pPr marL="624078" indent="-514350" algn="just">
              <a:buFont typeface="Wingdings" pitchFamily="2" charset="2"/>
              <a:buChar char="v"/>
            </a:pPr>
            <a:r>
              <a:rPr lang="en-US" sz="2000" dirty="0"/>
              <a:t>Most </a:t>
            </a:r>
            <a:r>
              <a:rPr lang="en-US" sz="2000" b="1" dirty="0">
                <a:solidFill>
                  <a:schemeClr val="bg2">
                    <a:lumMod val="50000"/>
                  </a:schemeClr>
                </a:solidFill>
                <a:latin typeface="Aharoni" pitchFamily="2" charset="-79"/>
                <a:cs typeface="Aharoni" pitchFamily="2" charset="-79"/>
              </a:rPr>
              <a:t>proteins</a:t>
            </a:r>
            <a:r>
              <a:rPr lang="en-US" sz="2000" dirty="0"/>
              <a:t> are administered </a:t>
            </a:r>
            <a:r>
              <a:rPr lang="en-US" sz="2000" b="1" dirty="0">
                <a:solidFill>
                  <a:schemeClr val="bg2">
                    <a:lumMod val="50000"/>
                  </a:schemeClr>
                </a:solidFill>
                <a:highlight>
                  <a:srgbClr val="FFFF00"/>
                </a:highlight>
                <a:latin typeface="Aharoni" pitchFamily="2" charset="-79"/>
                <a:cs typeface="Aharoni" pitchFamily="2" charset="-79"/>
              </a:rPr>
              <a:t>parenterally</a:t>
            </a:r>
            <a:r>
              <a:rPr lang="en-US" sz="2000" dirty="0"/>
              <a:t> and it should be </a:t>
            </a:r>
            <a:r>
              <a:rPr lang="en-US" sz="2000" dirty="0">
                <a:solidFill>
                  <a:schemeClr val="bg2">
                    <a:lumMod val="50000"/>
                  </a:schemeClr>
                </a:solidFill>
                <a:latin typeface="Aharoni" pitchFamily="2" charset="-79"/>
                <a:cs typeface="Aharoni" pitchFamily="2" charset="-79"/>
              </a:rPr>
              <a:t>sterile </a:t>
            </a:r>
            <a:endParaRPr lang="en-US" sz="2000" dirty="0"/>
          </a:p>
          <a:p>
            <a:pPr marL="109728" indent="0" algn="just">
              <a:buNone/>
            </a:pPr>
            <a:r>
              <a:rPr lang="en-US" sz="1800" b="1" dirty="0">
                <a:solidFill>
                  <a:schemeClr val="accent2">
                    <a:lumMod val="75000"/>
                  </a:schemeClr>
                </a:solidFill>
                <a:latin typeface="Arial Narrow" pitchFamily="34" charset="0"/>
              </a:rPr>
              <a:t>(E.g.: Recombinant/purified protein vaccines consist of protein antigens like Hepatitis B vaccine I.M.) </a:t>
            </a:r>
          </a:p>
          <a:p>
            <a:pPr marL="109728" indent="0" algn="just">
              <a:buNone/>
            </a:pPr>
            <a:r>
              <a:rPr lang="en-US" sz="2000" dirty="0"/>
              <a:t>(But are </a:t>
            </a:r>
            <a:r>
              <a:rPr lang="en-US" sz="2000" b="1" dirty="0">
                <a:solidFill>
                  <a:srgbClr val="0070C0"/>
                </a:solidFill>
              </a:rPr>
              <a:t>sensitive to heat and other sterilization treatments</a:t>
            </a:r>
            <a:r>
              <a:rPr lang="en-US" sz="2000" dirty="0"/>
              <a:t>) so </a:t>
            </a:r>
            <a:r>
              <a:rPr lang="en-US" sz="2000" b="1" dirty="0">
                <a:solidFill>
                  <a:srgbClr val="00B050"/>
                </a:solidFill>
              </a:rPr>
              <a:t>cannot</a:t>
            </a:r>
            <a:r>
              <a:rPr lang="en-US" sz="2000" dirty="0"/>
              <a:t> withstand </a:t>
            </a:r>
            <a:r>
              <a:rPr lang="en-US" sz="2000" b="1" dirty="0">
                <a:solidFill>
                  <a:srgbClr val="FF0000"/>
                </a:solidFill>
              </a:rPr>
              <a:t>[autoclaving, gas sterilization, or sterilization by ionizing radiation]</a:t>
            </a:r>
            <a:r>
              <a:rPr lang="en-US" sz="2000" dirty="0"/>
              <a:t>. </a:t>
            </a:r>
          </a:p>
          <a:p>
            <a:pPr marL="109728" indent="0" algn="just">
              <a:buNone/>
            </a:pPr>
            <a:r>
              <a:rPr lang="en-US" dirty="0"/>
              <a:t>Thus new methods required for sterilization </a:t>
            </a:r>
          </a:p>
          <a:p>
            <a:pPr marL="109728" indent="0" algn="just">
              <a:buNone/>
            </a:pPr>
            <a:r>
              <a:rPr lang="en-US" sz="2000" dirty="0"/>
              <a:t>Sterilization required for products , equipment</a:t>
            </a:r>
            <a:r>
              <a:rPr lang="en-US" dirty="0"/>
              <a:t> and the working place too  </a:t>
            </a:r>
            <a:endParaRPr lang="en-US" sz="2000" dirty="0"/>
          </a:p>
          <a:p>
            <a:endParaRPr lang="en-US" dirty="0"/>
          </a:p>
        </p:txBody>
      </p:sp>
    </p:spTree>
    <p:extLst>
      <p:ext uri="{BB962C8B-B14F-4D97-AF65-F5344CB8AC3E}">
        <p14:creationId xmlns:p14="http://schemas.microsoft.com/office/powerpoint/2010/main" val="7799364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8" y="1196752"/>
            <a:ext cx="8229600" cy="5256584"/>
          </a:xfrm>
        </p:spPr>
        <p:txBody>
          <a:bodyPr>
            <a:noAutofit/>
          </a:bodyPr>
          <a:lstStyle/>
          <a:p>
            <a:pPr marL="514350" indent="-514350" algn="just" rtl="0">
              <a:buFont typeface="+mj-lt"/>
              <a:buAutoNum type="arabicPeriod"/>
            </a:pPr>
            <a:r>
              <a:rPr lang="en-US" sz="2800" cap="none" dirty="0">
                <a:solidFill>
                  <a:srgbClr val="FF0000"/>
                </a:solidFill>
                <a:latin typeface="Aharoni" pitchFamily="2" charset="-79"/>
                <a:cs typeface="Aharoni" pitchFamily="2" charset="-79"/>
              </a:rPr>
              <a:t>equipment and excipients</a:t>
            </a:r>
            <a:r>
              <a:rPr lang="en-US" sz="2800" cap="none" dirty="0"/>
              <a:t> </a:t>
            </a:r>
            <a:r>
              <a:rPr lang="en-US" sz="2800" b="1" cap="none" dirty="0">
                <a:solidFill>
                  <a:schemeClr val="accent4">
                    <a:lumMod val="50000"/>
                  </a:schemeClr>
                </a:solidFill>
              </a:rPr>
              <a:t>(autoclaved, or sterilization by dry heat (&gt;160</a:t>
            </a:r>
            <a:r>
              <a:rPr lang="en-US" sz="2800" b="1" cap="none" baseline="30000" dirty="0">
                <a:solidFill>
                  <a:schemeClr val="accent4">
                    <a:lumMod val="50000"/>
                  </a:schemeClr>
                </a:solidFill>
              </a:rPr>
              <a:t>o</a:t>
            </a:r>
            <a:r>
              <a:rPr lang="en-US" sz="2800" b="1" cap="none" dirty="0">
                <a:solidFill>
                  <a:schemeClr val="accent4">
                    <a:lumMod val="50000"/>
                  </a:schemeClr>
                </a:solidFill>
              </a:rPr>
              <a:t>c), chemical treatment or gamma radiation) to minimize bioburden since microorganism  living on the surface of the equipment </a:t>
            </a:r>
          </a:p>
          <a:p>
            <a:pPr marL="514350" indent="-514350" algn="just" rtl="0">
              <a:buFont typeface="+mj-lt"/>
              <a:buAutoNum type="arabicPeriod" startAt="2"/>
            </a:pPr>
            <a:r>
              <a:rPr lang="en-US" sz="2800" cap="none" dirty="0">
                <a:solidFill>
                  <a:srgbClr val="FF0000"/>
                </a:solidFill>
                <a:latin typeface="Aharoni" pitchFamily="2" charset="-79"/>
                <a:cs typeface="Aharoni" pitchFamily="2" charset="-79"/>
              </a:rPr>
              <a:t>filtration techniques  </a:t>
            </a:r>
            <a:r>
              <a:rPr lang="en-US" sz="2800" b="1" cap="none" dirty="0">
                <a:solidFill>
                  <a:schemeClr val="accent4">
                    <a:lumMod val="50000"/>
                  </a:schemeClr>
                </a:solidFill>
              </a:rPr>
              <a:t>used for the removal of micro-bacterial </a:t>
            </a:r>
            <a:r>
              <a:rPr lang="en-GB" sz="2800" b="1" cap="none" dirty="0">
                <a:solidFill>
                  <a:schemeClr val="accent4">
                    <a:lumMod val="50000"/>
                  </a:schemeClr>
                </a:solidFill>
              </a:rPr>
              <a:t>contaminants in the product .</a:t>
            </a:r>
          </a:p>
          <a:p>
            <a:pPr marL="514350" indent="-514350" algn="just" rtl="0">
              <a:buFont typeface="+mj-lt"/>
              <a:buAutoNum type="alphaUcPeriod"/>
            </a:pPr>
            <a:r>
              <a:rPr lang="en-GB" sz="2800" cap="none" dirty="0"/>
              <a:t> </a:t>
            </a:r>
            <a:r>
              <a:rPr lang="en-US" sz="2800" b="1" cap="none" dirty="0">
                <a:solidFill>
                  <a:schemeClr val="accent1">
                    <a:lumMod val="50000"/>
                  </a:schemeClr>
                </a:solidFill>
              </a:rPr>
              <a:t>pre-filters</a:t>
            </a:r>
            <a:r>
              <a:rPr lang="en-US" sz="2800" cap="none" dirty="0"/>
              <a:t> (remove the bulk of the bio-burden and other particulate materials).</a:t>
            </a:r>
          </a:p>
          <a:p>
            <a:pPr marL="514350" indent="-514350" algn="just" rtl="0">
              <a:buFont typeface="+mj-lt"/>
              <a:buAutoNum type="alphaUcPeriod"/>
            </a:pPr>
            <a:r>
              <a:rPr lang="en-US" sz="2800" cap="none" dirty="0"/>
              <a:t> the final 'sterilizing' step is </a:t>
            </a:r>
            <a:r>
              <a:rPr lang="en-US" sz="2800" b="1" cap="none" dirty="0">
                <a:solidFill>
                  <a:schemeClr val="accent1">
                    <a:lumMod val="50000"/>
                  </a:schemeClr>
                </a:solidFill>
              </a:rPr>
              <a:t>filtration</a:t>
            </a:r>
            <a:r>
              <a:rPr lang="en-US" sz="2800" cap="none" dirty="0"/>
              <a:t> through 0.2 or 0.22 um membrane filters. </a:t>
            </a:r>
          </a:p>
          <a:p>
            <a:pPr algn="just" rtl="0">
              <a:buNone/>
            </a:pPr>
            <a:endParaRPr lang="en-US" sz="2800" cap="none"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C:\Users\hp pavilion\Pictures\New folder\imagesCA7UU8IC.jpg"/>
          <p:cNvPicPr>
            <a:picLocks noGrp="1" noChangeAspect="1" noChangeArrowheads="1"/>
          </p:cNvPicPr>
          <p:nvPr>
            <p:ph idx="1"/>
          </p:nvPr>
        </p:nvPicPr>
        <p:blipFill>
          <a:blip r:embed="rId2" cstate="print"/>
          <a:srcRect/>
          <a:stretch>
            <a:fillRect/>
          </a:stretch>
        </p:blipFill>
        <p:spPr bwMode="auto">
          <a:xfrm>
            <a:off x="1115616" y="1268760"/>
            <a:ext cx="3178243" cy="2088232"/>
          </a:xfrm>
          <a:prstGeom prst="rect">
            <a:avLst/>
          </a:prstGeom>
          <a:ln>
            <a:noFill/>
          </a:ln>
          <a:effectLst>
            <a:outerShdw blurRad="190500" algn="tl" rotWithShape="0">
              <a:srgbClr val="000000">
                <a:alpha val="70000"/>
              </a:srgbClr>
            </a:outerShdw>
          </a:effectLst>
        </p:spPr>
      </p:pic>
      <p:pic>
        <p:nvPicPr>
          <p:cNvPr id="5" name="Picture 2" descr="C:\Users\hp pavilion\Pictures\New folder\imagesCAET4PHZ.jpg"/>
          <p:cNvPicPr>
            <a:picLocks noChangeAspect="1" noChangeArrowheads="1"/>
          </p:cNvPicPr>
          <p:nvPr/>
        </p:nvPicPr>
        <p:blipFill>
          <a:blip r:embed="rId3" cstate="print"/>
          <a:srcRect/>
          <a:stretch>
            <a:fillRect/>
          </a:stretch>
        </p:blipFill>
        <p:spPr bwMode="auto">
          <a:xfrm>
            <a:off x="5807887" y="3748581"/>
            <a:ext cx="2441436" cy="2441436"/>
          </a:xfrm>
          <a:prstGeom prst="rect">
            <a:avLst/>
          </a:prstGeom>
          <a:ln>
            <a:noFill/>
          </a:ln>
          <a:effectLst>
            <a:outerShdw blurRad="190500" algn="tl" rotWithShape="0">
              <a:srgbClr val="000000">
                <a:alpha val="70000"/>
              </a:srgbClr>
            </a:outerShdw>
          </a:effectLst>
        </p:spPr>
      </p:pic>
      <p:pic>
        <p:nvPicPr>
          <p:cNvPr id="6" name="Picture 4" descr="C:\Users\hp pavilion\Pictures\New folder\imagesCAPMTEE3.jpg"/>
          <p:cNvPicPr>
            <a:picLocks noChangeAspect="1" noChangeArrowheads="1"/>
          </p:cNvPicPr>
          <p:nvPr/>
        </p:nvPicPr>
        <p:blipFill>
          <a:blip r:embed="rId4" cstate="print"/>
          <a:srcRect/>
          <a:stretch>
            <a:fillRect/>
          </a:stretch>
        </p:blipFill>
        <p:spPr bwMode="auto">
          <a:xfrm>
            <a:off x="5220072" y="332656"/>
            <a:ext cx="2880320" cy="2601581"/>
          </a:xfrm>
          <a:prstGeom prst="rect">
            <a:avLst/>
          </a:prstGeom>
          <a:ln>
            <a:noFill/>
          </a:ln>
          <a:effectLst>
            <a:outerShdw blurRad="190500" algn="tl" rotWithShape="0">
              <a:srgbClr val="000000">
                <a:alpha val="70000"/>
              </a:srgbClr>
            </a:outerShdw>
          </a:effectLst>
        </p:spPr>
      </p:pic>
      <p:pic>
        <p:nvPicPr>
          <p:cNvPr id="102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t="6703"/>
          <a:stretch/>
        </p:blipFill>
        <p:spPr bwMode="auto">
          <a:xfrm>
            <a:off x="1259632" y="3933056"/>
            <a:ext cx="3810000" cy="263041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7504" y="1628800"/>
            <a:ext cx="3600400" cy="5040560"/>
          </a:xfrm>
          <a:ln/>
        </p:spPr>
        <p:style>
          <a:lnRef idx="1">
            <a:schemeClr val="accent2"/>
          </a:lnRef>
          <a:fillRef idx="2">
            <a:schemeClr val="accent2"/>
          </a:fillRef>
          <a:effectRef idx="1">
            <a:schemeClr val="accent2"/>
          </a:effectRef>
          <a:fontRef idx="minor">
            <a:schemeClr val="dk1"/>
          </a:fontRef>
        </p:style>
        <p:txBody>
          <a:bodyPr>
            <a:normAutofit fontScale="92500" lnSpcReduction="10000"/>
          </a:bodyPr>
          <a:lstStyle/>
          <a:p>
            <a:pPr marL="0" indent="0" algn="ctr">
              <a:buNone/>
            </a:pPr>
            <a:r>
              <a:rPr lang="en-US" sz="3600" dirty="0"/>
              <a:t>Product is done in class 100 (maximum 100 particles per cubic foot [&gt; 0.5 um]) rooms with laminar air flow that is filtered through HEPA (high efficiency particulate air) filters.</a:t>
            </a:r>
          </a:p>
          <a:p>
            <a:pPr algn="ctr" rtl="0">
              <a:buNone/>
            </a:pPr>
            <a:endParaRPr lang="en-US" sz="2800" dirty="0"/>
          </a:p>
        </p:txBody>
      </p:sp>
      <p:sp>
        <p:nvSpPr>
          <p:cNvPr id="3" name="TextBox 2"/>
          <p:cNvSpPr txBox="1"/>
          <p:nvPr/>
        </p:nvSpPr>
        <p:spPr>
          <a:xfrm>
            <a:off x="1202793" y="164974"/>
            <a:ext cx="7272808" cy="830997"/>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sz="2400" dirty="0">
                <a:solidFill>
                  <a:schemeClr val="tx1"/>
                </a:solidFill>
                <a:latin typeface="Arial Black" pitchFamily="34" charset="0"/>
              </a:rPr>
              <a:t>Specification of filters used for filtration during preparation of proteins</a:t>
            </a:r>
          </a:p>
        </p:txBody>
      </p:sp>
      <p:pic>
        <p:nvPicPr>
          <p:cNvPr id="2050" name="Picture 2" descr="http://2.bp.blogspot.com/-vnEP9fwJYXU/ULXn_n_o4UI/AAAAAAAACXs/feq3ZcV6OZQ/s1600/clean%2Broom%2Bclassification%2B%25282%2529.png"/>
          <p:cNvPicPr>
            <a:picLocks noChangeAspect="1" noChangeArrowheads="1"/>
          </p:cNvPicPr>
          <p:nvPr/>
        </p:nvPicPr>
        <p:blipFill rotWithShape="1">
          <a:blip r:embed="rId2">
            <a:extLst>
              <a:ext uri="{28A0092B-C50C-407E-A947-70E740481C1C}">
                <a14:useLocalDpi xmlns:a14="http://schemas.microsoft.com/office/drawing/2010/main" val="0"/>
              </a:ext>
            </a:extLst>
          </a:blip>
          <a:srcRect l="19318" t="38934" b="21517"/>
          <a:stretch/>
        </p:blipFill>
        <p:spPr bwMode="auto">
          <a:xfrm>
            <a:off x="3851919" y="1988840"/>
            <a:ext cx="5184577" cy="422492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rtl="0"/>
            <a:r>
              <a:rPr lang="en-GB" sz="4400" dirty="0"/>
              <a:t>Cleanroom classifications</a:t>
            </a:r>
            <a:endParaRPr lang="en-US" sz="4400" dirty="0"/>
          </a:p>
        </p:txBody>
      </p:sp>
      <p:sp>
        <p:nvSpPr>
          <p:cNvPr id="2" name="Content Placeholder 1"/>
          <p:cNvSpPr>
            <a:spLocks noGrp="1"/>
          </p:cNvSpPr>
          <p:nvPr>
            <p:ph idx="1"/>
          </p:nvPr>
        </p:nvSpPr>
        <p:spPr>
          <a:xfrm>
            <a:off x="179512" y="1628800"/>
            <a:ext cx="3744416" cy="4925144"/>
          </a:xfrm>
        </p:spPr>
        <p:txBody>
          <a:bodyPr>
            <a:normAutofit lnSpcReduction="10000"/>
          </a:bodyPr>
          <a:lstStyle/>
          <a:p>
            <a:pPr marL="0" indent="0" algn="just" rtl="0">
              <a:buNone/>
            </a:pPr>
            <a:r>
              <a:rPr lang="en-GB" sz="2800" dirty="0"/>
              <a:t>Cleanrooms classified according to the number and size of particles permitted per volume of air. Large numbers like "class 100" or "class 1000" denote the number of particles of size 0.5 um or larger permitted per cubic foot of air. </a:t>
            </a:r>
          </a:p>
          <a:p>
            <a:pPr algn="l" rtl="0">
              <a:buNone/>
            </a:pPr>
            <a:endParaRPr lang="ar-IQ" dirty="0"/>
          </a:p>
        </p:txBody>
      </p:sp>
      <p:pic>
        <p:nvPicPr>
          <p:cNvPr id="3074" name="Picture 2" descr="http://www.linwei.com.tw/image/equipment_00_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944" y="1700808"/>
            <a:ext cx="4848622" cy="482453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8" y="836712"/>
            <a:ext cx="8229600" cy="5544616"/>
          </a:xfrm>
        </p:spPr>
        <p:style>
          <a:lnRef idx="1">
            <a:schemeClr val="accent6"/>
          </a:lnRef>
          <a:fillRef idx="2">
            <a:schemeClr val="accent6"/>
          </a:fillRef>
          <a:effectRef idx="1">
            <a:schemeClr val="accent6"/>
          </a:effectRef>
          <a:fontRef idx="minor">
            <a:schemeClr val="dk1"/>
          </a:fontRef>
        </p:style>
        <p:txBody>
          <a:bodyPr>
            <a:noAutofit/>
          </a:bodyPr>
          <a:lstStyle/>
          <a:p>
            <a:pPr algn="just" rtl="0"/>
            <a:r>
              <a:rPr lang="en-GB" sz="2800" dirty="0">
                <a:solidFill>
                  <a:schemeClr val="tx1"/>
                </a:solidFill>
              </a:rPr>
              <a:t>Cleanrooms maintain particulate-free air through the use of either </a:t>
            </a:r>
            <a:r>
              <a:rPr lang="en-GB" sz="2800" dirty="0">
                <a:solidFill>
                  <a:schemeClr val="tx1"/>
                </a:solidFill>
                <a:hlinkClick r:id="rId2" tooltip="HEPA">
                  <a:extLst>
                    <a:ext uri="{A12FA001-AC4F-418D-AE19-62706E023703}">
                      <ahyp:hlinkClr xmlns:ahyp="http://schemas.microsoft.com/office/drawing/2018/hyperlinkcolor" val="tx"/>
                    </a:ext>
                  </a:extLst>
                </a:hlinkClick>
              </a:rPr>
              <a:t>HEPA</a:t>
            </a:r>
            <a:r>
              <a:rPr lang="en-GB" sz="2800" dirty="0">
                <a:solidFill>
                  <a:schemeClr val="tx1"/>
                </a:solidFill>
              </a:rPr>
              <a:t> or </a:t>
            </a:r>
            <a:r>
              <a:rPr lang="en-GB" sz="2800" dirty="0">
                <a:solidFill>
                  <a:schemeClr val="tx1"/>
                </a:solidFill>
                <a:hlinkClick r:id="rId3" tooltip="ULPA">
                  <a:extLst>
                    <a:ext uri="{A12FA001-AC4F-418D-AE19-62706E023703}">
                      <ahyp:hlinkClr xmlns:ahyp="http://schemas.microsoft.com/office/drawing/2018/hyperlinkcolor" val="tx"/>
                    </a:ext>
                  </a:extLst>
                </a:hlinkClick>
              </a:rPr>
              <a:t>ULPA</a:t>
            </a:r>
            <a:r>
              <a:rPr lang="en-GB" sz="2800" dirty="0">
                <a:solidFill>
                  <a:schemeClr val="tx1"/>
                </a:solidFill>
              </a:rPr>
              <a:t> filters employing </a:t>
            </a:r>
            <a:r>
              <a:rPr lang="en-GB" sz="2800" b="1" dirty="0">
                <a:solidFill>
                  <a:schemeClr val="tx1"/>
                </a:solidFill>
              </a:rPr>
              <a:t>laminar or turbulent air flow </a:t>
            </a:r>
            <a:r>
              <a:rPr lang="en-GB" sz="2800" dirty="0">
                <a:solidFill>
                  <a:schemeClr val="tx1"/>
                </a:solidFill>
              </a:rPr>
              <a:t>principles. </a:t>
            </a:r>
          </a:p>
          <a:p>
            <a:pPr algn="just" rtl="0"/>
            <a:r>
              <a:rPr lang="en-GB" sz="2800" dirty="0">
                <a:solidFill>
                  <a:schemeClr val="tx1"/>
                </a:solidFill>
              </a:rPr>
              <a:t>The </a:t>
            </a:r>
            <a:r>
              <a:rPr lang="en-GB" sz="2800" dirty="0">
                <a:solidFill>
                  <a:schemeClr val="tx1"/>
                </a:solidFill>
                <a:hlinkClick r:id="rId4" tooltip="Air">
                  <a:extLst>
                    <a:ext uri="{A12FA001-AC4F-418D-AE19-62706E023703}">
                      <ahyp:hlinkClr xmlns:ahyp="http://schemas.microsoft.com/office/drawing/2018/hyperlinkcolor" val="tx"/>
                    </a:ext>
                  </a:extLst>
                </a:hlinkClick>
              </a:rPr>
              <a:t>air</a:t>
            </a:r>
            <a:r>
              <a:rPr lang="en-GB" sz="2800" dirty="0">
                <a:solidFill>
                  <a:schemeClr val="tx1"/>
                </a:solidFill>
              </a:rPr>
              <a:t> entering a cleanroom from outside is </a:t>
            </a:r>
            <a:r>
              <a:rPr lang="en-GB" sz="2800" dirty="0">
                <a:solidFill>
                  <a:schemeClr val="tx1"/>
                </a:solidFill>
                <a:hlinkClick r:id="rId5" tooltip="Filter (air)">
                  <a:extLst>
                    <a:ext uri="{A12FA001-AC4F-418D-AE19-62706E023703}">
                      <ahyp:hlinkClr xmlns:ahyp="http://schemas.microsoft.com/office/drawing/2018/hyperlinkcolor" val="tx"/>
                    </a:ext>
                  </a:extLst>
                </a:hlinkClick>
              </a:rPr>
              <a:t>filtered</a:t>
            </a:r>
            <a:r>
              <a:rPr lang="en-GB" sz="2800" dirty="0">
                <a:solidFill>
                  <a:schemeClr val="tx1"/>
                </a:solidFill>
              </a:rPr>
              <a:t> to exclude dust, and then the air inside is constantly recirculated through high-efficiency particulate air (</a:t>
            </a:r>
            <a:r>
              <a:rPr lang="en-GB" sz="2800" dirty="0">
                <a:solidFill>
                  <a:schemeClr val="tx1"/>
                </a:solidFill>
                <a:hlinkClick r:id="rId2" tooltip="HEPA">
                  <a:extLst>
                    <a:ext uri="{A12FA001-AC4F-418D-AE19-62706E023703}">
                      <ahyp:hlinkClr xmlns:ahyp="http://schemas.microsoft.com/office/drawing/2018/hyperlinkcolor" val="tx"/>
                    </a:ext>
                  </a:extLst>
                </a:hlinkClick>
              </a:rPr>
              <a:t>HEPA</a:t>
            </a:r>
            <a:r>
              <a:rPr lang="en-GB" sz="2800" dirty="0">
                <a:solidFill>
                  <a:schemeClr val="tx1"/>
                </a:solidFill>
              </a:rPr>
              <a:t>) and/or ultra-low penetration air (</a:t>
            </a:r>
            <a:r>
              <a:rPr lang="en-GB" sz="2800" dirty="0">
                <a:solidFill>
                  <a:schemeClr val="tx1"/>
                </a:solidFill>
                <a:hlinkClick r:id="rId3" tooltip="ULPA">
                  <a:extLst>
                    <a:ext uri="{A12FA001-AC4F-418D-AE19-62706E023703}">
                      <ahyp:hlinkClr xmlns:ahyp="http://schemas.microsoft.com/office/drawing/2018/hyperlinkcolor" val="tx"/>
                    </a:ext>
                  </a:extLst>
                </a:hlinkClick>
              </a:rPr>
              <a:t>ULPA</a:t>
            </a:r>
            <a:r>
              <a:rPr lang="en-GB" sz="2800" dirty="0">
                <a:solidFill>
                  <a:schemeClr val="tx1"/>
                </a:solidFill>
              </a:rPr>
              <a:t>) filters to remove internally generated contaminants.</a:t>
            </a:r>
          </a:p>
        </p:txBody>
      </p:sp>
      <p:sp>
        <p:nvSpPr>
          <p:cNvPr id="3" name="TextBox 2"/>
          <p:cNvSpPr txBox="1"/>
          <p:nvPr/>
        </p:nvSpPr>
        <p:spPr>
          <a:xfrm>
            <a:off x="323528" y="128826"/>
            <a:ext cx="2664296" cy="70788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1">
            <a:spAutoFit/>
          </a:bodyPr>
          <a:lstStyle/>
          <a:p>
            <a:pPr algn="ctr"/>
            <a:r>
              <a:rPr lang="en-GB" sz="4000" b="1" dirty="0"/>
              <a:t>Notes</a:t>
            </a:r>
            <a:r>
              <a:rPr lang="en-GB" sz="2800" b="1" dirty="0"/>
              <a:t> </a:t>
            </a:r>
            <a:endParaRPr lang="ar-IQ" sz="2800" b="1"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rtl="0"/>
            <a:r>
              <a:rPr lang="en-GB" dirty="0"/>
              <a:t>Air flow principles</a:t>
            </a:r>
            <a:endParaRPr lang="ar-IQ" dirty="0"/>
          </a:p>
        </p:txBody>
      </p:sp>
      <p:pic>
        <p:nvPicPr>
          <p:cNvPr id="4" name="Content Placeholder 3" descr="http://upload.wikimedia.org/wikipedia/commons/thumb/b/b2/Laminar_Flow_Reinraum.png/220px-Laminar_Flow_Reinraum.png">
            <a:hlinkClick r:id="rId2"/>
          </p:cNvPr>
          <p:cNvPicPr>
            <a:picLocks noGrp="1"/>
          </p:cNvPicPr>
          <p:nvPr>
            <p:ph idx="1"/>
          </p:nvPr>
        </p:nvPicPr>
        <p:blipFill>
          <a:blip r:embed="rId3" cstate="print"/>
          <a:srcRect/>
          <a:stretch>
            <a:fillRect/>
          </a:stretch>
        </p:blipFill>
        <p:spPr bwMode="auto">
          <a:xfrm>
            <a:off x="107504" y="2420888"/>
            <a:ext cx="4752528" cy="4140000"/>
          </a:xfrm>
          <a:prstGeom prst="rect">
            <a:avLst/>
          </a:prstGeom>
          <a:noFill/>
          <a:ln w="9525">
            <a:noFill/>
            <a:miter lim="800000"/>
            <a:headEnd/>
            <a:tailEnd/>
          </a:ln>
        </p:spPr>
      </p:pic>
      <p:sp>
        <p:nvSpPr>
          <p:cNvPr id="5" name="Rectangle 4"/>
          <p:cNvSpPr/>
          <p:nvPr/>
        </p:nvSpPr>
        <p:spPr>
          <a:xfrm>
            <a:off x="179512" y="1556792"/>
            <a:ext cx="4572000" cy="646331"/>
          </a:xfrm>
          <a:prstGeom prst="rect">
            <a:avLst/>
          </a:prstGeom>
        </p:spPr>
        <p:style>
          <a:lnRef idx="0">
            <a:schemeClr val="accent3"/>
          </a:lnRef>
          <a:fillRef idx="3">
            <a:schemeClr val="accent3"/>
          </a:fillRef>
          <a:effectRef idx="3">
            <a:schemeClr val="accent3"/>
          </a:effectRef>
          <a:fontRef idx="minor">
            <a:schemeClr val="lt1"/>
          </a:fontRef>
        </p:style>
        <p:txBody>
          <a:bodyPr>
            <a:spAutoFit/>
          </a:bodyPr>
          <a:lstStyle/>
          <a:p>
            <a:pPr algn="ctr" rtl="0"/>
            <a:r>
              <a:rPr lang="en-US" dirty="0"/>
              <a:t>Air flow pattern for</a:t>
            </a:r>
          </a:p>
          <a:p>
            <a:pPr algn="ctr" rtl="0"/>
            <a:r>
              <a:rPr lang="en-US" dirty="0"/>
              <a:t> “Laminar Flow </a:t>
            </a:r>
            <a:r>
              <a:rPr lang="en-US" dirty="0" err="1"/>
              <a:t>Cleanroom</a:t>
            </a:r>
            <a:r>
              <a:rPr lang="en-US" dirty="0"/>
              <a:t>"</a:t>
            </a:r>
            <a:endParaRPr lang="ar-IQ" dirty="0"/>
          </a:p>
        </p:txBody>
      </p:sp>
      <p:sp>
        <p:nvSpPr>
          <p:cNvPr id="7" name="Rectangle 6"/>
          <p:cNvSpPr/>
          <p:nvPr/>
        </p:nvSpPr>
        <p:spPr>
          <a:xfrm>
            <a:off x="5076056" y="1628800"/>
            <a:ext cx="3851920" cy="5078313"/>
          </a:xfrm>
          <a:prstGeom prst="rect">
            <a:avLst/>
          </a:prstGeom>
        </p:spPr>
        <p:txBody>
          <a:bodyPr wrap="square">
            <a:spAutoFit/>
          </a:bodyPr>
          <a:lstStyle/>
          <a:p>
            <a:pPr marL="285750" indent="-285750" algn="just" rtl="0">
              <a:buFont typeface="Arial" pitchFamily="34" charset="0"/>
              <a:buChar char="•"/>
            </a:pPr>
            <a:r>
              <a:rPr lang="en-US" dirty="0"/>
              <a:t>Laminar air flow clean rooms utilizes </a:t>
            </a:r>
            <a:r>
              <a:rPr lang="en-US" dirty="0">
                <a:solidFill>
                  <a:srgbClr val="C00000"/>
                </a:solidFill>
                <a:latin typeface="Aharoni" pitchFamily="2" charset="-79"/>
                <a:cs typeface="Aharoni" pitchFamily="2" charset="-79"/>
              </a:rPr>
              <a:t>HEPA filters </a:t>
            </a:r>
            <a:r>
              <a:rPr lang="en-US" dirty="0"/>
              <a:t>to filter and clean all air entering the environment.</a:t>
            </a:r>
          </a:p>
          <a:p>
            <a:pPr algn="just" rtl="0"/>
            <a:r>
              <a:rPr lang="en-US" dirty="0"/>
              <a:t> </a:t>
            </a:r>
          </a:p>
          <a:p>
            <a:pPr marL="285750" indent="-285750" algn="just" rtl="0">
              <a:buFont typeface="Arial" pitchFamily="34" charset="0"/>
              <a:buChar char="•"/>
            </a:pPr>
            <a:r>
              <a:rPr lang="en-US" dirty="0"/>
              <a:t>Laminar filters are often composed of </a:t>
            </a:r>
            <a:r>
              <a:rPr lang="en-US" b="1" dirty="0">
                <a:solidFill>
                  <a:srgbClr val="C00000"/>
                </a:solidFill>
              </a:rPr>
              <a:t>stainless steel or other non-shed materials</a:t>
            </a:r>
            <a:r>
              <a:rPr lang="en-US" dirty="0"/>
              <a:t> </a:t>
            </a:r>
            <a:r>
              <a:rPr lang="en-US" u="sng" dirty="0"/>
              <a:t>to ensure the amount of particles that enter the facility remains low.</a:t>
            </a:r>
          </a:p>
          <a:p>
            <a:pPr marL="285750" indent="-285750" algn="just" rtl="0">
              <a:buFont typeface="Arial" pitchFamily="34" charset="0"/>
              <a:buChar char="•"/>
            </a:pPr>
            <a:endParaRPr lang="en-US" dirty="0"/>
          </a:p>
          <a:p>
            <a:pPr marL="285750" indent="-285750" algn="just" rtl="0">
              <a:buFont typeface="Arial" pitchFamily="34" charset="0"/>
              <a:buChar char="•"/>
            </a:pPr>
            <a:r>
              <a:rPr lang="en-US" dirty="0"/>
              <a:t> These filters usually compose roughly 80 percent of the ceiling space.</a:t>
            </a:r>
          </a:p>
          <a:p>
            <a:pPr marL="285750" indent="-285750" algn="just" rtl="0">
              <a:buFont typeface="Arial" pitchFamily="34" charset="0"/>
              <a:buChar char="•"/>
            </a:pPr>
            <a:endParaRPr lang="en-US" dirty="0"/>
          </a:p>
          <a:p>
            <a:pPr marL="285750" indent="-285750" algn="just" rtl="0">
              <a:buFont typeface="Arial" pitchFamily="34" charset="0"/>
              <a:buChar char="•"/>
            </a:pPr>
            <a:r>
              <a:rPr lang="en-US" dirty="0"/>
              <a:t> Cleanrooms employing laminar air flow are typically referred to as </a:t>
            </a:r>
            <a:r>
              <a:rPr lang="en-US" b="1" dirty="0">
                <a:solidFill>
                  <a:srgbClr val="C00000"/>
                </a:solidFill>
                <a:latin typeface="Arial Black" pitchFamily="34" charset="0"/>
              </a:rPr>
              <a:t>Unidirectional Airflow Cleanrooms.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rtl="0"/>
            <a:r>
              <a:rPr lang="en-GB" dirty="0"/>
              <a:t>Air flow principles</a:t>
            </a:r>
            <a:endParaRPr lang="ar-IQ" dirty="0"/>
          </a:p>
        </p:txBody>
      </p:sp>
      <p:pic>
        <p:nvPicPr>
          <p:cNvPr id="4" name="Content Placeholder 3" descr="http://upload.wikimedia.org/wikipedia/commons/thumb/a/a6/Turbulenter_Reinraum.png/220px-Turbulenter_Reinraum.png">
            <a:hlinkClick r:id="rId2"/>
          </p:cNvPr>
          <p:cNvPicPr>
            <a:picLocks noGrp="1"/>
          </p:cNvPicPr>
          <p:nvPr>
            <p:ph idx="1"/>
          </p:nvPr>
        </p:nvPicPr>
        <p:blipFill>
          <a:blip r:embed="rId3" cstate="print"/>
          <a:stretch>
            <a:fillRect/>
          </a:stretch>
        </p:blipFill>
        <p:spPr bwMode="auto">
          <a:xfrm>
            <a:off x="107505" y="2420888"/>
            <a:ext cx="4752528" cy="4248472"/>
          </a:xfrm>
          <a:prstGeom prst="rect">
            <a:avLst/>
          </a:prstGeom>
          <a:noFill/>
          <a:ln w="9525">
            <a:noFill/>
            <a:miter lim="800000"/>
            <a:headEnd/>
            <a:tailEnd/>
          </a:ln>
        </p:spPr>
      </p:pic>
      <p:sp>
        <p:nvSpPr>
          <p:cNvPr id="5" name="Rectangle 4"/>
          <p:cNvSpPr/>
          <p:nvPr/>
        </p:nvSpPr>
        <p:spPr>
          <a:xfrm>
            <a:off x="179512" y="1628800"/>
            <a:ext cx="4572000" cy="646331"/>
          </a:xfrm>
          <a:prstGeom prst="rect">
            <a:avLst/>
          </a:prstGeom>
        </p:spPr>
        <p:style>
          <a:lnRef idx="0">
            <a:schemeClr val="accent3"/>
          </a:lnRef>
          <a:fillRef idx="3">
            <a:schemeClr val="accent3"/>
          </a:fillRef>
          <a:effectRef idx="3">
            <a:schemeClr val="accent3"/>
          </a:effectRef>
          <a:fontRef idx="minor">
            <a:schemeClr val="lt1"/>
          </a:fontRef>
        </p:style>
        <p:txBody>
          <a:bodyPr>
            <a:spAutoFit/>
          </a:bodyPr>
          <a:lstStyle/>
          <a:p>
            <a:pPr algn="ctr"/>
            <a:r>
              <a:rPr lang="en-US" dirty="0"/>
              <a:t>Air flow pattern for</a:t>
            </a:r>
          </a:p>
          <a:p>
            <a:pPr algn="ctr"/>
            <a:r>
              <a:rPr lang="en-US" dirty="0"/>
              <a:t> "Turbulent </a:t>
            </a:r>
            <a:r>
              <a:rPr lang="en-US" dirty="0" err="1"/>
              <a:t>Cleanroom</a:t>
            </a:r>
            <a:r>
              <a:rPr lang="en-US" dirty="0"/>
              <a:t>"</a:t>
            </a:r>
            <a:endParaRPr lang="ar-IQ" dirty="0"/>
          </a:p>
        </p:txBody>
      </p:sp>
      <p:sp>
        <p:nvSpPr>
          <p:cNvPr id="2" name="Rectangle 1"/>
          <p:cNvSpPr/>
          <p:nvPr/>
        </p:nvSpPr>
        <p:spPr>
          <a:xfrm>
            <a:off x="4994394" y="1535777"/>
            <a:ext cx="4032448" cy="5324535"/>
          </a:xfrm>
          <a:prstGeom prst="rect">
            <a:avLst/>
          </a:prstGeom>
        </p:spPr>
        <p:txBody>
          <a:bodyPr wrap="square">
            <a:spAutoFit/>
          </a:bodyPr>
          <a:lstStyle/>
          <a:p>
            <a:pPr algn="just" rtl="0"/>
            <a:r>
              <a:rPr lang="en-US" sz="2000" dirty="0">
                <a:solidFill>
                  <a:srgbClr val="C00000"/>
                </a:solidFill>
                <a:latin typeface="Aharoni" pitchFamily="2" charset="-79"/>
                <a:cs typeface="Aharoni" pitchFamily="2" charset="-79"/>
              </a:rPr>
              <a:t>Non-</a:t>
            </a:r>
            <a:r>
              <a:rPr lang="en-US" sz="2000" dirty="0" err="1">
                <a:solidFill>
                  <a:srgbClr val="C00000"/>
                </a:solidFill>
                <a:latin typeface="Aharoni" pitchFamily="2" charset="-79"/>
                <a:cs typeface="Aharoni" pitchFamily="2" charset="-79"/>
              </a:rPr>
              <a:t>unindirectional</a:t>
            </a:r>
            <a:r>
              <a:rPr lang="en-US" sz="2000" dirty="0">
                <a:solidFill>
                  <a:srgbClr val="C00000"/>
                </a:solidFill>
                <a:latin typeface="Aharoni" pitchFamily="2" charset="-79"/>
                <a:cs typeface="Aharoni" pitchFamily="2" charset="-79"/>
              </a:rPr>
              <a:t> </a:t>
            </a:r>
            <a:r>
              <a:rPr lang="en-US" sz="2000" dirty="0"/>
              <a:t>airflow cleanrooms utilize turbulent airflow systems to </a:t>
            </a:r>
            <a:r>
              <a:rPr lang="en-US" sz="2000" dirty="0">
                <a:solidFill>
                  <a:srgbClr val="C00000"/>
                </a:solidFill>
              </a:rPr>
              <a:t>clean particulate air and maintain a clean environment</a:t>
            </a:r>
            <a:r>
              <a:rPr lang="en-US" sz="2000" dirty="0"/>
              <a:t>. </a:t>
            </a:r>
          </a:p>
          <a:p>
            <a:pPr algn="just" rtl="0"/>
            <a:endParaRPr lang="en-US" sz="2000" dirty="0"/>
          </a:p>
          <a:p>
            <a:pPr algn="just" rtl="0"/>
            <a:r>
              <a:rPr lang="en-US" sz="2000" dirty="0"/>
              <a:t>Turbulent airflow filters </a:t>
            </a:r>
            <a:r>
              <a:rPr lang="en-US" sz="2000" dirty="0">
                <a:solidFill>
                  <a:schemeClr val="accent1">
                    <a:lumMod val="50000"/>
                  </a:schemeClr>
                </a:solidFill>
              </a:rPr>
              <a:t>designed to use laminar flow and random, non-specific velocity to keep the air particle-free</a:t>
            </a:r>
            <a:r>
              <a:rPr lang="en-US" sz="2000" dirty="0"/>
              <a:t>. </a:t>
            </a:r>
          </a:p>
          <a:p>
            <a:pPr algn="just" rtl="0"/>
            <a:endParaRPr lang="en-US" sz="2000" dirty="0"/>
          </a:p>
          <a:p>
            <a:pPr algn="just" rtl="0"/>
            <a:r>
              <a:rPr lang="en-US" sz="2000" dirty="0">
                <a:solidFill>
                  <a:schemeClr val="accent2">
                    <a:lumMod val="50000"/>
                  </a:schemeClr>
                </a:solidFill>
              </a:rPr>
              <a:t>Turbulent airflow can cause particles movement that are difficult to separate from the rest of the air</a:t>
            </a:r>
            <a:r>
              <a:rPr lang="en-US" sz="2000">
                <a:solidFill>
                  <a:schemeClr val="accent2">
                    <a:lumMod val="50000"/>
                  </a:schemeClr>
                </a:solidFill>
              </a:rPr>
              <a:t>, thus </a:t>
            </a:r>
            <a:r>
              <a:rPr lang="en-US" sz="2000" dirty="0">
                <a:solidFill>
                  <a:schemeClr val="accent2">
                    <a:lumMod val="50000"/>
                  </a:schemeClr>
                </a:solidFill>
              </a:rPr>
              <a:t>non-unidirectional airflow systems count on this random movement to move particles from the air through the filter</a:t>
            </a:r>
            <a:r>
              <a:rPr lang="en-US" sz="2000" dirty="0"/>
              <a: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5670" y="512676"/>
            <a:ext cx="5256584" cy="4968552"/>
          </a:xfrm>
        </p:spPr>
        <p:style>
          <a:lnRef idx="2">
            <a:schemeClr val="accent1"/>
          </a:lnRef>
          <a:fillRef idx="1">
            <a:schemeClr val="lt1"/>
          </a:fillRef>
          <a:effectRef idx="0">
            <a:schemeClr val="accent1"/>
          </a:effectRef>
          <a:fontRef idx="minor">
            <a:schemeClr val="dk1"/>
          </a:fontRef>
        </p:style>
        <p:txBody>
          <a:bodyPr>
            <a:noAutofit/>
          </a:bodyPr>
          <a:lstStyle/>
          <a:p>
            <a:pPr algn="just" rtl="0"/>
            <a:r>
              <a:rPr lang="en-US" b="1" dirty="0"/>
              <a:t>Additionally, the </a:t>
            </a:r>
            <a:r>
              <a:rPr lang="en-US" b="1" dirty="0">
                <a:solidFill>
                  <a:srgbClr val="FF0000"/>
                </a:solidFill>
              </a:rPr>
              <a:t>'human factor</a:t>
            </a:r>
            <a:r>
              <a:rPr lang="en-US" b="1" dirty="0"/>
              <a:t>' is a major source of contamination, and well-trained operators wearing protective cloths (</a:t>
            </a:r>
            <a:r>
              <a:rPr lang="en-US" b="1" dirty="0">
                <a:solidFill>
                  <a:srgbClr val="FF0000"/>
                </a:solidFill>
              </a:rPr>
              <a:t>face masks, hats, gowns, gloves, or head-to-toe overall garments</a:t>
            </a:r>
            <a:r>
              <a:rPr lang="en-US" b="1" dirty="0"/>
              <a:t>) should operate the facility. </a:t>
            </a:r>
          </a:p>
          <a:p>
            <a:pPr algn="just" rtl="0"/>
            <a:endParaRPr lang="en-US" dirty="0"/>
          </a:p>
          <a:p>
            <a:pPr algn="just" rtl="0"/>
            <a:r>
              <a:rPr lang="en-US" b="1" dirty="0"/>
              <a:t>The </a:t>
            </a:r>
            <a:r>
              <a:rPr lang="en-US" b="1" dirty="0">
                <a:solidFill>
                  <a:srgbClr val="00B050"/>
                </a:solidFill>
              </a:rPr>
              <a:t>regular exchange of filters</a:t>
            </a:r>
            <a:r>
              <a:rPr lang="en-US" b="1" dirty="0"/>
              <a:t>, </a:t>
            </a:r>
            <a:r>
              <a:rPr lang="en-US" b="1" dirty="0">
                <a:solidFill>
                  <a:srgbClr val="0070C0"/>
                </a:solidFill>
              </a:rPr>
              <a:t>regular validation of HEPA equipment</a:t>
            </a:r>
            <a:r>
              <a:rPr lang="en-US" b="1" dirty="0"/>
              <a:t> and the </a:t>
            </a:r>
            <a:r>
              <a:rPr lang="en-US" b="1" dirty="0">
                <a:solidFill>
                  <a:srgbClr val="7030A0"/>
                </a:solidFill>
              </a:rPr>
              <a:t>thorough cleaning of the room and equipment</a:t>
            </a:r>
            <a:r>
              <a:rPr lang="en-US" b="1" dirty="0"/>
              <a:t> are critical factors for success.</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9848" y="476672"/>
            <a:ext cx="3533329" cy="504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7D1E223-4A0B-CE50-0A49-C60D564E13C7}"/>
              </a:ext>
            </a:extLst>
          </p:cNvPr>
          <p:cNvSpPr>
            <a:spLocks noGrp="1"/>
          </p:cNvSpPr>
          <p:nvPr>
            <p:ph sz="quarter" idx="13"/>
          </p:nvPr>
        </p:nvSpPr>
        <p:spPr>
          <a:xfrm>
            <a:off x="827584" y="1340768"/>
            <a:ext cx="7918648" cy="4738464"/>
          </a:xfrm>
        </p:spPr>
        <p:txBody>
          <a:bodyPr>
            <a:normAutofit/>
          </a:bodyPr>
          <a:lstStyle/>
          <a:p>
            <a:pPr algn="just"/>
            <a:r>
              <a:rPr lang="en-US" sz="2800" cap="none" dirty="0"/>
              <a:t>biomanufacturing is conventionally divided into two phases</a:t>
            </a:r>
            <a:r>
              <a:rPr lang="en-US" sz="2800" u="sng" cap="none" dirty="0">
                <a:solidFill>
                  <a:schemeClr val="accent1"/>
                </a:solidFill>
                <a:effectLst>
                  <a:outerShdw blurRad="38100" dist="38100" dir="2700000" algn="tl">
                    <a:srgbClr val="000000">
                      <a:alpha val="43137"/>
                    </a:srgbClr>
                  </a:outerShdw>
                </a:effectLst>
              </a:rPr>
              <a:t>, the first involving the synthesis of a given target molecule by a biological host</a:t>
            </a:r>
            <a:r>
              <a:rPr lang="en-US" sz="2800" cap="none" dirty="0"/>
              <a:t> (usually a microbial or mammalian cell line, but also in some cases, insect cells, plant cells, or whole animals and plants) and the </a:t>
            </a:r>
            <a:r>
              <a:rPr lang="en-US" sz="2800" b="1" u="sng" cap="none" dirty="0">
                <a:solidFill>
                  <a:srgbClr val="00B050"/>
                </a:solidFill>
                <a:effectLst>
                  <a:outerShdw blurRad="38100" dist="38100" dir="2700000" algn="tl">
                    <a:srgbClr val="000000">
                      <a:alpha val="43137"/>
                    </a:srgbClr>
                  </a:outerShdw>
                </a:effectLst>
              </a:rPr>
              <a:t>second involving the extraction and purification of the target product from this host material </a:t>
            </a:r>
          </a:p>
        </p:txBody>
      </p:sp>
    </p:spTree>
    <p:extLst>
      <p:ext uri="{BB962C8B-B14F-4D97-AF65-F5344CB8AC3E}">
        <p14:creationId xmlns:p14="http://schemas.microsoft.com/office/powerpoint/2010/main" val="26567817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1700808"/>
            <a:ext cx="8229600" cy="4882547"/>
          </a:xfrm>
        </p:spPr>
        <p:txBody>
          <a:bodyPr>
            <a:normAutofit fontScale="92500" lnSpcReduction="20000"/>
          </a:bodyPr>
          <a:lstStyle/>
          <a:p>
            <a:pPr marL="0" indent="0" algn="just">
              <a:buNone/>
            </a:pPr>
            <a:r>
              <a:rPr lang="en-US" sz="3200" b="1" dirty="0">
                <a:solidFill>
                  <a:srgbClr val="FF0000"/>
                </a:solidFill>
              </a:rPr>
              <a:t>Pyrogens</a:t>
            </a:r>
            <a:r>
              <a:rPr lang="en-US" sz="3200" dirty="0">
                <a:solidFill>
                  <a:srgbClr val="FF0000"/>
                </a:solidFill>
              </a:rPr>
              <a:t> are compounds that induce fever, </a:t>
            </a:r>
            <a:r>
              <a:rPr lang="en-US" sz="3200" dirty="0">
                <a:solidFill>
                  <a:srgbClr val="7030A0"/>
                </a:solidFill>
              </a:rPr>
              <a:t>that are of two types </a:t>
            </a:r>
            <a:r>
              <a:rPr lang="en-US" sz="3200" b="1" dirty="0">
                <a:solidFill>
                  <a:srgbClr val="7030A0"/>
                </a:solidFill>
              </a:rPr>
              <a:t>endogenous pyrogens and exogenous pyrogens.</a:t>
            </a:r>
          </a:p>
          <a:p>
            <a:pPr marL="0" indent="0" algn="just" rtl="0">
              <a:buNone/>
            </a:pPr>
            <a:endParaRPr lang="en-US" sz="3200" dirty="0">
              <a:solidFill>
                <a:srgbClr val="FF0000"/>
              </a:solidFill>
            </a:endParaRPr>
          </a:p>
          <a:p>
            <a:pPr algn="just" rtl="0"/>
            <a:r>
              <a:rPr lang="en-US" sz="3200" b="1" dirty="0">
                <a:solidFill>
                  <a:srgbClr val="00B050"/>
                </a:solidFill>
              </a:rPr>
              <a:t>Exogenous pyrogens</a:t>
            </a:r>
            <a:r>
              <a:rPr lang="en-US" sz="3200" dirty="0"/>
              <a:t> (</a:t>
            </a:r>
            <a:r>
              <a:rPr lang="en-US" sz="3200" dirty="0">
                <a:solidFill>
                  <a:srgbClr val="0070C0"/>
                </a:solidFill>
              </a:rPr>
              <a:t>pyrogens introduced into the body, not generated by the body itself</a:t>
            </a:r>
            <a:r>
              <a:rPr lang="en-US" sz="3200" dirty="0"/>
              <a:t>) can be derived </a:t>
            </a:r>
            <a:r>
              <a:rPr lang="en-US" sz="3200" b="1" u="sng" dirty="0"/>
              <a:t>from bacterial, viral or fungal sources</a:t>
            </a:r>
            <a:r>
              <a:rPr lang="en-US" sz="3200" b="1" dirty="0"/>
              <a:t>.</a:t>
            </a:r>
          </a:p>
          <a:p>
            <a:pPr marL="0" indent="0" algn="just" rtl="0">
              <a:buNone/>
            </a:pPr>
            <a:endParaRPr lang="en-US" sz="3200" u="sng" dirty="0"/>
          </a:p>
          <a:p>
            <a:pPr algn="just" rtl="0">
              <a:buFont typeface="Wingdings" pitchFamily="2" charset="2"/>
              <a:buChar char="v"/>
            </a:pPr>
            <a:r>
              <a:rPr lang="en-US" sz="3200" dirty="0">
                <a:solidFill>
                  <a:srgbClr val="FFC000"/>
                </a:solidFill>
              </a:rPr>
              <a:t>Bacterial pyrogens</a:t>
            </a:r>
            <a:r>
              <a:rPr lang="en-US" sz="3200" dirty="0">
                <a:solidFill>
                  <a:srgbClr val="00B050"/>
                </a:solidFill>
              </a:rPr>
              <a:t> </a:t>
            </a:r>
            <a:r>
              <a:rPr lang="en-US" sz="3200" dirty="0"/>
              <a:t>are mainly </a:t>
            </a:r>
            <a:r>
              <a:rPr lang="en-US" sz="3200" b="1" u="sng" dirty="0"/>
              <a:t>endotoxins shed from gram negative bacteria</a:t>
            </a:r>
            <a:r>
              <a:rPr lang="en-US" sz="3200" b="1" dirty="0"/>
              <a:t> </a:t>
            </a:r>
            <a:r>
              <a:rPr lang="en-US" sz="3200" dirty="0"/>
              <a:t>(They are lipopolysaccharides [cell wall from bacteria]).</a:t>
            </a:r>
            <a:endParaRPr lang="ar-IQ" dirty="0"/>
          </a:p>
        </p:txBody>
      </p:sp>
      <p:sp>
        <p:nvSpPr>
          <p:cNvPr id="3" name="Rectangle 2"/>
          <p:cNvSpPr/>
          <p:nvPr/>
        </p:nvSpPr>
        <p:spPr>
          <a:xfrm>
            <a:off x="683568" y="476672"/>
            <a:ext cx="3217484" cy="584775"/>
          </a:xfrm>
          <a:prstGeom prst="rect">
            <a:avLst/>
          </a:prstGeom>
        </p:spPr>
        <p:txBody>
          <a:bodyPr wrap="none">
            <a:spAutoFit/>
          </a:bodyPr>
          <a:lstStyle/>
          <a:p>
            <a:pPr algn="l" rtl="0">
              <a:buNone/>
            </a:pPr>
            <a:r>
              <a:rPr lang="en-GB" sz="3200" b="1" dirty="0"/>
              <a:t>Pyrogen removal</a:t>
            </a:r>
            <a:endParaRPr lang="en-US" sz="3200" b="1"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t>Fever inducing mechanism</a:t>
            </a:r>
          </a:p>
        </p:txBody>
      </p:sp>
      <p:sp>
        <p:nvSpPr>
          <p:cNvPr id="3" name="Content Placeholder 2"/>
          <p:cNvSpPr>
            <a:spLocks noGrp="1"/>
          </p:cNvSpPr>
          <p:nvPr>
            <p:ph idx="1"/>
          </p:nvPr>
        </p:nvSpPr>
        <p:spPr>
          <a:xfrm>
            <a:off x="612648" y="1600200"/>
            <a:ext cx="8153400" cy="4925144"/>
          </a:xfrm>
        </p:spPr>
        <p:style>
          <a:lnRef idx="2">
            <a:schemeClr val="accent5"/>
          </a:lnRef>
          <a:fillRef idx="1">
            <a:schemeClr val="lt1"/>
          </a:fillRef>
          <a:effectRef idx="0">
            <a:schemeClr val="accent5"/>
          </a:effectRef>
          <a:fontRef idx="minor">
            <a:schemeClr val="dk1"/>
          </a:fontRef>
        </p:style>
        <p:txBody>
          <a:bodyPr>
            <a:normAutofit fontScale="92500" lnSpcReduction="10000"/>
          </a:bodyPr>
          <a:lstStyle/>
          <a:p>
            <a:pPr marL="0" indent="0" algn="ctr">
              <a:buNone/>
            </a:pPr>
            <a:r>
              <a:rPr lang="en-US" sz="2800" b="1" dirty="0">
                <a:solidFill>
                  <a:srgbClr val="FF0000"/>
                </a:solidFill>
              </a:rPr>
              <a:t>Endotoxin pyrogen </a:t>
            </a:r>
            <a:r>
              <a:rPr lang="en-US" sz="2800" dirty="0"/>
              <a:t>enters blood stream and </a:t>
            </a:r>
            <a:r>
              <a:rPr lang="en-US" sz="2800" b="1" dirty="0"/>
              <a:t>binds to lipopolysaccharide binding PTNs</a:t>
            </a:r>
          </a:p>
          <a:p>
            <a:pPr algn="ctr"/>
            <a:endParaRPr lang="en-US" dirty="0"/>
          </a:p>
          <a:p>
            <a:pPr marL="0" indent="0" algn="ctr">
              <a:buNone/>
            </a:pPr>
            <a:r>
              <a:rPr lang="en-US" sz="2800" dirty="0"/>
              <a:t>Then bind to reticuloendothelial system (</a:t>
            </a:r>
            <a:r>
              <a:rPr lang="en-US" sz="2800" b="1" dirty="0"/>
              <a:t>receptor cells of circulate Mononuclear and Polynuclear cells: CD-14 0f macrophages</a:t>
            </a:r>
            <a:r>
              <a:rPr lang="en-US" sz="2800" dirty="0"/>
              <a:t>)</a:t>
            </a:r>
          </a:p>
          <a:p>
            <a:pPr marL="0" indent="0" algn="ctr">
              <a:buNone/>
            </a:pPr>
            <a:endParaRPr lang="en-US" sz="2800" dirty="0"/>
          </a:p>
          <a:p>
            <a:pPr marL="0" indent="0" algn="ctr">
              <a:buNone/>
            </a:pPr>
            <a:r>
              <a:rPr lang="en-US" sz="2800" dirty="0"/>
              <a:t>Production and release of proinflammatory cytokines (IL-1 and IL-6) of </a:t>
            </a:r>
            <a:r>
              <a:rPr lang="en-US" sz="2800" b="1" dirty="0">
                <a:solidFill>
                  <a:srgbClr val="FF0000"/>
                </a:solidFill>
              </a:rPr>
              <a:t>endogenous pyrogen</a:t>
            </a:r>
          </a:p>
          <a:p>
            <a:pPr marL="0" indent="0" algn="ctr">
              <a:buNone/>
            </a:pPr>
            <a:endParaRPr lang="en-US" sz="2800" dirty="0"/>
          </a:p>
          <a:p>
            <a:pPr marL="0" indent="0" algn="ctr">
              <a:buNone/>
            </a:pPr>
            <a:r>
              <a:rPr lang="en-US" sz="2800" dirty="0"/>
              <a:t>Inflammation and Fever (due to activation of arachidonic acid pathway).</a:t>
            </a:r>
          </a:p>
        </p:txBody>
      </p:sp>
      <p:sp>
        <p:nvSpPr>
          <p:cNvPr id="4" name="Down Arrow 3"/>
          <p:cNvSpPr/>
          <p:nvPr/>
        </p:nvSpPr>
        <p:spPr>
          <a:xfrm>
            <a:off x="4740658" y="2420888"/>
            <a:ext cx="288032"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4"/>
          <p:cNvSpPr/>
          <p:nvPr/>
        </p:nvSpPr>
        <p:spPr>
          <a:xfrm>
            <a:off x="4689348" y="3857592"/>
            <a:ext cx="288032"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own Arrow 5"/>
          <p:cNvSpPr/>
          <p:nvPr/>
        </p:nvSpPr>
        <p:spPr>
          <a:xfrm>
            <a:off x="4740658" y="5101458"/>
            <a:ext cx="288032"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98195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srcRect/>
          <a:stretch>
            <a:fillRect/>
          </a:stretch>
        </p:blipFill>
        <p:spPr bwMode="auto">
          <a:xfrm>
            <a:off x="1619673" y="980728"/>
            <a:ext cx="7086602" cy="5544616"/>
          </a:xfrm>
          <a:prstGeom prst="rect">
            <a:avLst/>
          </a:prstGeom>
          <a:noFill/>
          <a:ln w="9525">
            <a:noFill/>
            <a:miter lim="800000"/>
            <a:headEnd/>
            <a:tailEnd/>
          </a:ln>
        </p:spPr>
      </p:pic>
      <p:sp>
        <p:nvSpPr>
          <p:cNvPr id="2" name="Rectangle 1"/>
          <p:cNvSpPr/>
          <p:nvPr/>
        </p:nvSpPr>
        <p:spPr>
          <a:xfrm>
            <a:off x="1259632" y="260648"/>
            <a:ext cx="6408712" cy="461665"/>
          </a:xfrm>
          <a:prstGeom prst="rect">
            <a:avLst/>
          </a:prstGeom>
        </p:spPr>
        <p:txBody>
          <a:bodyPr wrap="square">
            <a:spAutoFit/>
          </a:bodyPr>
          <a:lstStyle/>
          <a:p>
            <a:pPr algn="just" rtl="0"/>
            <a:r>
              <a:rPr lang="en-US" sz="2400" dirty="0"/>
              <a:t>A general structure is shown in the following Figure</a:t>
            </a:r>
          </a:p>
        </p:txBody>
      </p:sp>
      <p:sp>
        <p:nvSpPr>
          <p:cNvPr id="3" name="TextBox 2"/>
          <p:cNvSpPr txBox="1"/>
          <p:nvPr/>
        </p:nvSpPr>
        <p:spPr>
          <a:xfrm>
            <a:off x="107504" y="2996952"/>
            <a:ext cx="1512168" cy="1477328"/>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rtl="0"/>
            <a:r>
              <a:rPr lang="en-US" dirty="0">
                <a:latin typeface="Aharoni" pitchFamily="2" charset="-79"/>
                <a:cs typeface="Aharoni" pitchFamily="2" charset="-79"/>
              </a:rPr>
              <a:t>Responsible for harmful and useful activities of endotoxin</a:t>
            </a:r>
          </a:p>
        </p:txBody>
      </p:sp>
      <p:sp>
        <p:nvSpPr>
          <p:cNvPr id="4" name="Right Arrow 3"/>
          <p:cNvSpPr/>
          <p:nvPr/>
        </p:nvSpPr>
        <p:spPr>
          <a:xfrm>
            <a:off x="1473860" y="3465004"/>
            <a:ext cx="771941"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2411760" y="3356992"/>
            <a:ext cx="720080" cy="3786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rtl="0"/>
            <a:r>
              <a:rPr lang="en-GB" dirty="0"/>
              <a:t>General Structure of </a:t>
            </a:r>
            <a:r>
              <a:rPr lang="en-GB" dirty="0" err="1"/>
              <a:t>Endotoxins</a:t>
            </a:r>
            <a:endParaRPr lang="ar-IQ" dirty="0"/>
          </a:p>
        </p:txBody>
      </p:sp>
      <p:pic>
        <p:nvPicPr>
          <p:cNvPr id="4" name="Content Placeholder 3" descr="C:\Users\essam\Pictures\untitled.png"/>
          <p:cNvPicPr>
            <a:picLocks noGrp="1"/>
          </p:cNvPicPr>
          <p:nvPr>
            <p:ph idx="1"/>
          </p:nvPr>
        </p:nvPicPr>
        <p:blipFill>
          <a:blip r:embed="rId2" cstate="print"/>
          <a:srcRect b="9412"/>
          <a:stretch>
            <a:fillRect/>
          </a:stretch>
        </p:blipFill>
        <p:spPr bwMode="auto">
          <a:xfrm rot="5400000">
            <a:off x="3353172" y="687388"/>
            <a:ext cx="2653680" cy="5544616"/>
          </a:xfrm>
          <a:prstGeom prst="rect">
            <a:avLst/>
          </a:prstGeom>
          <a:noFill/>
          <a:ln w="9525">
            <a:noFill/>
            <a:miter lim="800000"/>
            <a:headEnd/>
            <a:tailEnd/>
          </a:ln>
        </p:spPr>
      </p:pic>
      <p:cxnSp>
        <p:nvCxnSpPr>
          <p:cNvPr id="6" name="Straight Arrow Connector 5"/>
          <p:cNvCxnSpPr>
            <a:stCxn id="4" idx="2"/>
          </p:cNvCxnSpPr>
          <p:nvPr/>
        </p:nvCxnSpPr>
        <p:spPr>
          <a:xfrm flipV="1">
            <a:off x="1907704" y="3429000"/>
            <a:ext cx="2448272" cy="30696"/>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cxnSp>
        <p:nvCxnSpPr>
          <p:cNvPr id="10" name="Straight Arrow Connector 9"/>
          <p:cNvCxnSpPr/>
          <p:nvPr/>
        </p:nvCxnSpPr>
        <p:spPr>
          <a:xfrm>
            <a:off x="4355976" y="3429000"/>
            <a:ext cx="1944216" cy="0"/>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cxnSp>
        <p:nvCxnSpPr>
          <p:cNvPr id="12" name="Straight Arrow Connector 11"/>
          <p:cNvCxnSpPr/>
          <p:nvPr/>
        </p:nvCxnSpPr>
        <p:spPr>
          <a:xfrm>
            <a:off x="6372200" y="3429000"/>
            <a:ext cx="792088" cy="0"/>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sp>
        <p:nvSpPr>
          <p:cNvPr id="16" name="Rectangle 15"/>
          <p:cNvSpPr/>
          <p:nvPr/>
        </p:nvSpPr>
        <p:spPr>
          <a:xfrm>
            <a:off x="1979712" y="4869160"/>
            <a:ext cx="5328592" cy="584775"/>
          </a:xfrm>
          <a:prstGeom prst="rect">
            <a:avLst/>
          </a:prstGeom>
        </p:spPr>
        <p:txBody>
          <a:bodyPr wrap="square">
            <a:spAutoFit/>
          </a:bodyPr>
          <a:lstStyle/>
          <a:p>
            <a:pPr algn="ctr"/>
            <a:r>
              <a:rPr lang="en-US" sz="3200" dirty="0" err="1"/>
              <a:t>Lipopolysaccharides</a:t>
            </a:r>
            <a:endParaRPr lang="ar-IQ" sz="32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9552" y="1628800"/>
            <a:ext cx="8229600" cy="4968552"/>
          </a:xfrm>
        </p:spPr>
        <p:txBody>
          <a:bodyPr>
            <a:noAutofit/>
          </a:bodyPr>
          <a:lstStyle/>
          <a:p>
            <a:pPr algn="just"/>
            <a:r>
              <a:rPr lang="en-US" sz="2400" dirty="0"/>
              <a:t>They aggregate and </a:t>
            </a:r>
            <a:r>
              <a:rPr lang="en-US" sz="2400" b="1" dirty="0">
                <a:solidFill>
                  <a:schemeClr val="accent2">
                    <a:lumMod val="75000"/>
                  </a:schemeClr>
                </a:solidFill>
              </a:rPr>
              <a:t>form large units with M.wt. of over 10</a:t>
            </a:r>
            <a:r>
              <a:rPr lang="en-US" sz="2400" b="1" baseline="30000" dirty="0">
                <a:solidFill>
                  <a:schemeClr val="accent2">
                    <a:lumMod val="75000"/>
                  </a:schemeClr>
                </a:solidFill>
              </a:rPr>
              <a:t>6</a:t>
            </a:r>
            <a:r>
              <a:rPr lang="en-US" sz="2400" b="1" dirty="0">
                <a:solidFill>
                  <a:schemeClr val="accent2">
                    <a:lumMod val="75000"/>
                  </a:schemeClr>
                </a:solidFill>
              </a:rPr>
              <a:t> in water</a:t>
            </a:r>
            <a:r>
              <a:rPr lang="en-US" sz="2400" dirty="0"/>
              <a:t> and sharing a general property of </a:t>
            </a:r>
            <a:r>
              <a:rPr lang="en-US" sz="2400" dirty="0">
                <a:solidFill>
                  <a:srgbClr val="C00000"/>
                </a:solidFill>
              </a:rPr>
              <a:t>high</a:t>
            </a:r>
            <a:r>
              <a:rPr lang="en-US" sz="2400" dirty="0"/>
              <a:t> </a:t>
            </a:r>
            <a:r>
              <a:rPr lang="en-US" sz="2400" dirty="0">
                <a:solidFill>
                  <a:srgbClr val="C00000"/>
                </a:solidFill>
              </a:rPr>
              <a:t>negative electrical charge</a:t>
            </a:r>
            <a:r>
              <a:rPr lang="en-US" sz="2400" dirty="0"/>
              <a:t>. </a:t>
            </a:r>
            <a:endParaRPr lang="en-US" sz="2400" dirty="0">
              <a:solidFill>
                <a:srgbClr val="C00000"/>
              </a:solidFill>
            </a:endParaRPr>
          </a:p>
          <a:p>
            <a:pPr algn="just" rtl="0"/>
            <a:endParaRPr lang="en-US" sz="2400" dirty="0">
              <a:solidFill>
                <a:srgbClr val="C00000"/>
              </a:solidFill>
            </a:endParaRPr>
          </a:p>
          <a:p>
            <a:pPr algn="just" rtl="0"/>
            <a:r>
              <a:rPr lang="en-US" sz="2400" dirty="0"/>
              <a:t> In addition to </a:t>
            </a:r>
            <a:r>
              <a:rPr lang="en-US" sz="2400" b="1" dirty="0">
                <a:solidFill>
                  <a:srgbClr val="C00000"/>
                </a:solidFill>
              </a:rPr>
              <a:t>their tendency to adsorb to surfaces</a:t>
            </a:r>
            <a:r>
              <a:rPr lang="en-US" sz="2400" dirty="0"/>
              <a:t>, thus indicating that these compounds are </a:t>
            </a:r>
            <a:r>
              <a:rPr lang="en-US" sz="2400" b="1" dirty="0">
                <a:solidFill>
                  <a:srgbClr val="00B050"/>
                </a:solidFill>
              </a:rPr>
              <a:t>amphipathic (hydrophilic and lipophilic) in nature as they are lipopolysaccharides</a:t>
            </a:r>
            <a:r>
              <a:rPr lang="en-US" sz="2400" dirty="0"/>
              <a:t>. </a:t>
            </a:r>
          </a:p>
          <a:p>
            <a:pPr algn="just" rtl="0"/>
            <a:endParaRPr lang="en-US" sz="2400" dirty="0"/>
          </a:p>
          <a:p>
            <a:pPr algn="just" rtl="0"/>
            <a:r>
              <a:rPr lang="en-US" sz="2400" b="1" dirty="0">
                <a:solidFill>
                  <a:schemeClr val="accent1">
                    <a:lumMod val="75000"/>
                  </a:schemeClr>
                </a:solidFill>
              </a:rPr>
              <a:t>Stable under autoclaving conditions</a:t>
            </a:r>
            <a:r>
              <a:rPr lang="en-US" sz="2400" dirty="0"/>
              <a:t>, </a:t>
            </a:r>
            <a:r>
              <a:rPr lang="en-US" sz="2400" b="1" dirty="0">
                <a:solidFill>
                  <a:srgbClr val="00B0F0"/>
                </a:solidFill>
              </a:rPr>
              <a:t>but break down when heated in the dry state</a:t>
            </a:r>
            <a:r>
              <a:rPr lang="en-US" sz="2400" dirty="0"/>
              <a:t> (thus equipment and containers are treated at temperature above 160</a:t>
            </a:r>
            <a:r>
              <a:rPr lang="en-US" sz="2400" baseline="30000" dirty="0"/>
              <a:t>o</a:t>
            </a:r>
            <a:r>
              <a:rPr lang="en-US" sz="2400" dirty="0"/>
              <a:t>C for prolonged periods (e.g. 30 minutes dry heat at 250</a:t>
            </a:r>
            <a:r>
              <a:rPr lang="en-US" sz="2400" baseline="30000" dirty="0"/>
              <a:t>o</a:t>
            </a:r>
            <a:r>
              <a:rPr lang="en-US" sz="2400" dirty="0"/>
              <a:t>C)).</a:t>
            </a:r>
          </a:p>
          <a:p>
            <a:pPr algn="l" rtl="0"/>
            <a:endParaRPr lang="ar-IQ" sz="1200" dirty="0"/>
          </a:p>
        </p:txBody>
      </p:sp>
      <p:sp>
        <p:nvSpPr>
          <p:cNvPr id="3" name="TextBox 2"/>
          <p:cNvSpPr txBox="1"/>
          <p:nvPr/>
        </p:nvSpPr>
        <p:spPr>
          <a:xfrm>
            <a:off x="1979712" y="548680"/>
            <a:ext cx="5184576" cy="461665"/>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en-US" sz="2400" dirty="0">
                <a:solidFill>
                  <a:schemeClr val="accent6">
                    <a:lumMod val="50000"/>
                  </a:schemeClr>
                </a:solidFill>
                <a:latin typeface="Arial Black" pitchFamily="34" charset="0"/>
              </a:rPr>
              <a:t>General notes on endotoxins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27584" y="591679"/>
            <a:ext cx="8229600" cy="922114"/>
          </a:xfrm>
        </p:spPr>
        <p:txBody>
          <a:bodyPr>
            <a:normAutofit fontScale="90000"/>
          </a:bodyPr>
          <a:lstStyle/>
          <a:p>
            <a:pPr algn="l" rtl="0"/>
            <a:r>
              <a:rPr lang="en-GB" dirty="0"/>
              <a:t> Continuous with Pyrogen removal</a:t>
            </a:r>
            <a:endParaRPr lang="ar-IQ" dirty="0"/>
          </a:p>
        </p:txBody>
      </p:sp>
      <p:sp>
        <p:nvSpPr>
          <p:cNvPr id="2" name="Content Placeholder 1"/>
          <p:cNvSpPr>
            <a:spLocks noGrp="1"/>
          </p:cNvSpPr>
          <p:nvPr>
            <p:ph idx="1"/>
          </p:nvPr>
        </p:nvSpPr>
        <p:spPr>
          <a:xfrm>
            <a:off x="179512" y="1628800"/>
            <a:ext cx="8784976" cy="5040560"/>
          </a:xfrm>
        </p:spPr>
        <p:txBody>
          <a:bodyPr>
            <a:normAutofit/>
          </a:bodyPr>
          <a:lstStyle/>
          <a:p>
            <a:pPr algn="just" rtl="0"/>
            <a:r>
              <a:rPr lang="en-US" b="1" dirty="0">
                <a:solidFill>
                  <a:srgbClr val="7030A0"/>
                </a:solidFill>
              </a:rPr>
              <a:t>Pyrogen removal of recombinant products </a:t>
            </a:r>
            <a:r>
              <a:rPr lang="en-US" dirty="0"/>
              <a:t>derived from bacterial sources should be an integral part of preparation process:</a:t>
            </a:r>
          </a:p>
          <a:p>
            <a:pPr algn="just" rtl="0"/>
            <a:endParaRPr lang="en-US" dirty="0"/>
          </a:p>
          <a:p>
            <a:pPr marL="0" indent="0" algn="just" rtl="0">
              <a:buNone/>
            </a:pPr>
            <a:r>
              <a:rPr lang="en-US" dirty="0"/>
              <a:t> </a:t>
            </a:r>
            <a:r>
              <a:rPr lang="en-US" b="1" dirty="0">
                <a:solidFill>
                  <a:srgbClr val="C00000"/>
                </a:solidFill>
              </a:rPr>
              <a:t>Ion exchange chromatographic procedures </a:t>
            </a:r>
            <a:r>
              <a:rPr lang="en-US" b="1" dirty="0">
                <a:solidFill>
                  <a:srgbClr val="7030A0"/>
                </a:solidFill>
              </a:rPr>
              <a:t>(utilizing its negative charge)</a:t>
            </a:r>
            <a:r>
              <a:rPr lang="en-US" dirty="0"/>
              <a:t> can effectively reduce endotoxins levels in solution.</a:t>
            </a:r>
          </a:p>
          <a:p>
            <a:pPr marL="0" indent="0" algn="just" rtl="0">
              <a:buNone/>
            </a:pPr>
            <a:endParaRPr lang="en-US" dirty="0"/>
          </a:p>
          <a:p>
            <a:pPr algn="just" rtl="0"/>
            <a:r>
              <a:rPr lang="en-US" b="1" dirty="0">
                <a:solidFill>
                  <a:srgbClr val="00B050"/>
                </a:solidFill>
              </a:rPr>
              <a:t>Excipients</a:t>
            </a:r>
            <a:r>
              <a:rPr lang="en-US" dirty="0"/>
              <a:t> used in the protein formulation should be essentially </a:t>
            </a:r>
            <a:r>
              <a:rPr lang="en-US" b="1" dirty="0">
                <a:solidFill>
                  <a:srgbClr val="00B050"/>
                </a:solidFill>
              </a:rPr>
              <a:t>endotoxins-free</a:t>
            </a:r>
            <a:r>
              <a:rPr lang="en-US" dirty="0"/>
              <a:t>.</a:t>
            </a:r>
          </a:p>
          <a:p>
            <a:pPr marL="0" indent="0" algn="just" rtl="0">
              <a:buNone/>
            </a:pPr>
            <a:endParaRPr lang="en-US" dirty="0"/>
          </a:p>
          <a:p>
            <a:pPr algn="just" rtl="0"/>
            <a:r>
              <a:rPr lang="en-US" dirty="0"/>
              <a:t>For solutions, </a:t>
            </a:r>
            <a:r>
              <a:rPr lang="en-US" b="1" dirty="0">
                <a:solidFill>
                  <a:srgbClr val="0070C0"/>
                </a:solidFill>
              </a:rPr>
              <a:t>water for injection </a:t>
            </a:r>
            <a:r>
              <a:rPr lang="en-US" dirty="0"/>
              <a:t>(compendia standards) is (freshly) distilled or</a:t>
            </a:r>
            <a:r>
              <a:rPr lang="en-US" dirty="0">
                <a:solidFill>
                  <a:srgbClr val="C00000"/>
                </a:solidFill>
              </a:rPr>
              <a:t> </a:t>
            </a:r>
            <a:r>
              <a:rPr lang="en-US" b="1" dirty="0">
                <a:solidFill>
                  <a:srgbClr val="0070C0"/>
                </a:solidFill>
              </a:rPr>
              <a:t>produced by reverse osmosis</a:t>
            </a:r>
            <a:r>
              <a:rPr lang="en-US" dirty="0"/>
              <a:t>. </a:t>
            </a:r>
            <a:endParaRPr lang="ar-IQ" dirty="0"/>
          </a:p>
        </p:txBody>
      </p:sp>
      <p:sp>
        <p:nvSpPr>
          <p:cNvPr id="4" name="Down Arrow 3"/>
          <p:cNvSpPr/>
          <p:nvPr/>
        </p:nvSpPr>
        <p:spPr>
          <a:xfrm>
            <a:off x="4499992" y="2780928"/>
            <a:ext cx="288032"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hp pavilion\Documents\primer_T_Ion_Exchange_CHromatography.jpg"/>
          <p:cNvPicPr>
            <a:picLocks noGrp="1" noChangeAspect="1" noChangeArrowheads="1"/>
          </p:cNvPicPr>
          <p:nvPr>
            <p:ph idx="1"/>
          </p:nvPr>
        </p:nvPicPr>
        <p:blipFill>
          <a:blip r:embed="rId2" cstate="print"/>
          <a:srcRect/>
          <a:stretch>
            <a:fillRect/>
          </a:stretch>
        </p:blipFill>
        <p:spPr bwMode="auto">
          <a:xfrm>
            <a:off x="1547664" y="1124744"/>
            <a:ext cx="6596445" cy="4624605"/>
          </a:xfrm>
          <a:prstGeom prst="rect">
            <a:avLst/>
          </a:prstGeom>
          <a:noFill/>
        </p:spPr>
      </p:pic>
      <p:sp>
        <p:nvSpPr>
          <p:cNvPr id="3" name="TextBox 2"/>
          <p:cNvSpPr txBox="1"/>
          <p:nvPr/>
        </p:nvSpPr>
        <p:spPr>
          <a:xfrm>
            <a:off x="2735600" y="404664"/>
            <a:ext cx="3672800" cy="369332"/>
          </a:xfrm>
          <a:prstGeom prst="rect">
            <a:avLst/>
          </a:prstGeom>
          <a:noFill/>
        </p:spPr>
        <p:txBody>
          <a:bodyPr wrap="none" rtlCol="1">
            <a:spAutoFit/>
          </a:bodyPr>
          <a:lstStyle/>
          <a:p>
            <a:r>
              <a:rPr lang="en-US" dirty="0"/>
              <a:t>Ion exchange chromatography </a:t>
            </a:r>
            <a:endParaRPr lang="ar-IQ"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hp pavilion\Documents\endotoxin_removal_0326.jpg"/>
          <p:cNvPicPr>
            <a:picLocks noGrp="1" noChangeAspect="1" noChangeArrowheads="1"/>
          </p:cNvPicPr>
          <p:nvPr>
            <p:ph idx="1"/>
          </p:nvPr>
        </p:nvPicPr>
        <p:blipFill>
          <a:blip r:embed="rId2" cstate="print"/>
          <a:srcRect/>
          <a:stretch>
            <a:fillRect/>
          </a:stretch>
        </p:blipFill>
        <p:spPr bwMode="auto">
          <a:xfrm>
            <a:off x="2159732" y="813657"/>
            <a:ext cx="4824536" cy="5230686"/>
          </a:xfrm>
          <a:prstGeom prst="rect">
            <a:avLst/>
          </a:prstGeom>
          <a:noFill/>
        </p:spPr>
      </p:pic>
      <p:sp>
        <p:nvSpPr>
          <p:cNvPr id="3" name="TextBox 2"/>
          <p:cNvSpPr txBox="1"/>
          <p:nvPr/>
        </p:nvSpPr>
        <p:spPr>
          <a:xfrm>
            <a:off x="2735600" y="404664"/>
            <a:ext cx="3672800" cy="369332"/>
          </a:xfrm>
          <a:prstGeom prst="rect">
            <a:avLst/>
          </a:prstGeom>
          <a:noFill/>
        </p:spPr>
        <p:txBody>
          <a:bodyPr wrap="none" rtlCol="1">
            <a:spAutoFit/>
          </a:bodyPr>
          <a:lstStyle/>
          <a:p>
            <a:r>
              <a:rPr lang="en-US" dirty="0"/>
              <a:t>Ion exchange chromatography </a:t>
            </a:r>
            <a:endParaRPr lang="ar-IQ"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encrypted-tbn0.gstatic.com/images?q=tbn:ANd9GcSmxfx5aIKw0dMHrAYVvktSNDBhSyvVdmLaLHZwB1Q10PwmDwGI3w"/>
          <p:cNvPicPr>
            <a:picLocks noGrp="1" noChangeAspect="1" noChangeArrowheads="1"/>
          </p:cNvPicPr>
          <p:nvPr>
            <p:ph idx="1"/>
          </p:nvPr>
        </p:nvPicPr>
        <p:blipFill>
          <a:blip r:embed="rId2" cstate="print"/>
          <a:srcRect/>
          <a:stretch>
            <a:fillRect/>
          </a:stretch>
        </p:blipFill>
        <p:spPr bwMode="auto">
          <a:xfrm>
            <a:off x="179512" y="1556792"/>
            <a:ext cx="4320480" cy="5040560"/>
          </a:xfrm>
          <a:prstGeom prst="rect">
            <a:avLst/>
          </a:prstGeom>
          <a:ln>
            <a:noFill/>
          </a:ln>
          <a:effectLst>
            <a:outerShdw blurRad="190500" algn="tl" rotWithShape="0">
              <a:srgbClr val="000000">
                <a:alpha val="70000"/>
              </a:srgbClr>
            </a:outerShdw>
          </a:effectLst>
        </p:spPr>
      </p:pic>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1556792"/>
            <a:ext cx="4139952" cy="504056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9512" y="1628800"/>
            <a:ext cx="4896544" cy="4968552"/>
          </a:xfrm>
        </p:spPr>
        <p:txBody>
          <a:bodyPr>
            <a:noAutofit/>
          </a:bodyPr>
          <a:lstStyle/>
          <a:p>
            <a:pPr algn="just" rtl="0"/>
            <a:r>
              <a:rPr lang="en-US" sz="2200" dirty="0"/>
              <a:t>The aggregated </a:t>
            </a:r>
            <a:r>
              <a:rPr lang="en-US" sz="2200" dirty="0" err="1"/>
              <a:t>endotoxins</a:t>
            </a:r>
            <a:r>
              <a:rPr lang="en-US" sz="2200" dirty="0"/>
              <a:t> cannot pass through the reverse osmosis membrane.</a:t>
            </a:r>
          </a:p>
          <a:p>
            <a:pPr algn="just" rtl="0"/>
            <a:r>
              <a:rPr lang="en-US" sz="2200" dirty="0"/>
              <a:t>Removal of endotoxins immediately prior to the filling of the final container can be accomplished by using </a:t>
            </a:r>
            <a:r>
              <a:rPr lang="en-US" sz="2200" dirty="0">
                <a:solidFill>
                  <a:srgbClr val="C00000"/>
                </a:solidFill>
              </a:rPr>
              <a:t>activated charcoal or other materials with large surfaces </a:t>
            </a:r>
            <a:r>
              <a:rPr lang="en-US" sz="2200" b="1" dirty="0"/>
              <a:t>offering hydrophobic interactions</a:t>
            </a:r>
            <a:r>
              <a:rPr lang="en-US" sz="2200" dirty="0"/>
              <a:t>.</a:t>
            </a:r>
          </a:p>
          <a:p>
            <a:pPr marL="0" indent="0" algn="just" rtl="0">
              <a:buNone/>
            </a:pPr>
            <a:r>
              <a:rPr lang="en-US" sz="2200" dirty="0"/>
              <a:t> </a:t>
            </a:r>
          </a:p>
          <a:p>
            <a:pPr algn="just" rtl="0"/>
            <a:r>
              <a:rPr lang="en-US" sz="2200" dirty="0" err="1"/>
              <a:t>Endotoxins</a:t>
            </a:r>
            <a:r>
              <a:rPr lang="en-US" sz="2200" dirty="0"/>
              <a:t> can also be inactivated on utensil surfaces by </a:t>
            </a:r>
            <a:r>
              <a:rPr lang="en-US" sz="2200" dirty="0">
                <a:solidFill>
                  <a:srgbClr val="C00000"/>
                </a:solidFill>
              </a:rPr>
              <a:t>oxidation (e.g. peroxide) or dry heating (e.g. 30 minutes dry heat at 250</a:t>
            </a:r>
            <a:r>
              <a:rPr lang="en-US" sz="2200" baseline="30000" dirty="0">
                <a:solidFill>
                  <a:srgbClr val="C00000"/>
                </a:solidFill>
              </a:rPr>
              <a:t>o</a:t>
            </a:r>
            <a:r>
              <a:rPr lang="en-US" sz="2200" dirty="0">
                <a:solidFill>
                  <a:srgbClr val="C00000"/>
                </a:solidFill>
              </a:rPr>
              <a:t>C). </a:t>
            </a:r>
          </a:p>
          <a:p>
            <a:pPr algn="l" rtl="0"/>
            <a:endParaRPr lang="ar-IQ" sz="2200" dirty="0"/>
          </a:p>
        </p:txBody>
      </p:sp>
      <p:pic>
        <p:nvPicPr>
          <p:cNvPr id="3"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b="11660"/>
          <a:stretch/>
        </p:blipFill>
        <p:spPr bwMode="auto">
          <a:xfrm>
            <a:off x="5364088" y="1556792"/>
            <a:ext cx="3528392" cy="518457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30F1E47-E53B-F094-3595-CAF3AA92F059}"/>
              </a:ext>
            </a:extLst>
          </p:cNvPr>
          <p:cNvSpPr>
            <a:spLocks noGrp="1"/>
          </p:cNvSpPr>
          <p:nvPr>
            <p:ph sz="quarter" idx="13"/>
          </p:nvPr>
        </p:nvSpPr>
        <p:spPr>
          <a:xfrm>
            <a:off x="971600" y="1169369"/>
            <a:ext cx="7776864" cy="5688631"/>
          </a:xfrm>
        </p:spPr>
        <p:txBody>
          <a:bodyPr>
            <a:normAutofit/>
          </a:bodyPr>
          <a:lstStyle/>
          <a:p>
            <a:r>
              <a:rPr lang="en-US" sz="2400" b="0" i="0" u="none" strike="noStrike" cap="none" baseline="0" dirty="0">
                <a:solidFill>
                  <a:srgbClr val="221E1F"/>
                </a:solidFill>
                <a:latin typeface="MJFDA I+ Adv O T 260e 5629"/>
              </a:rPr>
              <a:t>the first (</a:t>
            </a:r>
            <a:r>
              <a:rPr lang="en-US" sz="2400" b="0" i="0" u="none" strike="noStrike" cap="none" baseline="0" dirty="0">
                <a:solidFill>
                  <a:srgbClr val="221E1F"/>
                </a:solidFill>
                <a:highlight>
                  <a:srgbClr val="FFFF00"/>
                </a:highlight>
                <a:latin typeface="MJFDA I+ Adv O T 260e 5629"/>
              </a:rPr>
              <a:t>upstream</a:t>
            </a:r>
            <a:r>
              <a:rPr lang="en-US" sz="2400" b="0" i="0" u="none" strike="noStrike" cap="none" baseline="0" dirty="0">
                <a:solidFill>
                  <a:srgbClr val="221E1F"/>
                </a:solidFill>
                <a:latin typeface="MJFDA I+ Adv O T 260e 5629"/>
              </a:rPr>
              <a:t>) phase is therefore governed by the biological parameters of the production host, for example, cell density, cell division rate, and the intrinsic yield of target product per cell or unit biomass.</a:t>
            </a:r>
          </a:p>
          <a:p>
            <a:r>
              <a:rPr lang="en-US" sz="2400" b="0" i="0" u="none" strike="noStrike" cap="none" baseline="0" dirty="0">
                <a:solidFill>
                  <a:srgbClr val="221E1F"/>
                </a:solidFill>
                <a:latin typeface="MJFDA I+ Adv O T 260e 5629"/>
              </a:rPr>
              <a:t>the second (</a:t>
            </a:r>
            <a:r>
              <a:rPr lang="en-US" sz="2400" b="0" i="0" u="none" strike="noStrike" cap="none" baseline="0" dirty="0">
                <a:solidFill>
                  <a:srgbClr val="221E1F"/>
                </a:solidFill>
                <a:highlight>
                  <a:srgbClr val="FFFF00"/>
                </a:highlight>
                <a:latin typeface="MJFDA I+ Adv O T 260e 5629"/>
              </a:rPr>
              <a:t>downstream</a:t>
            </a:r>
            <a:r>
              <a:rPr lang="en-US" sz="2400" b="0" i="0" u="none" strike="noStrike" cap="none" baseline="0" dirty="0">
                <a:solidFill>
                  <a:srgbClr val="221E1F"/>
                </a:solidFill>
                <a:latin typeface="MJFDA I+ Adv O T 260e 5629"/>
              </a:rPr>
              <a:t>) phase begins when the biological host is no longer required and can be considered as waste material. downstream processing (</a:t>
            </a:r>
            <a:r>
              <a:rPr lang="en-US" sz="2400" b="0" i="0" u="none" strike="noStrike" cap="none" baseline="0" dirty="0" err="1">
                <a:solidFill>
                  <a:srgbClr val="221E1F"/>
                </a:solidFill>
                <a:latin typeface="MJFDA I+ Adv O T 260e 5629"/>
              </a:rPr>
              <a:t>dsp</a:t>
            </a:r>
            <a:r>
              <a:rPr lang="en-US" sz="2400" b="0" i="0" u="none" strike="noStrike" cap="none" baseline="0" dirty="0">
                <a:solidFill>
                  <a:srgbClr val="221E1F"/>
                </a:solidFill>
                <a:latin typeface="MJFDA I+ Adv O T 260e 5629"/>
              </a:rPr>
              <a:t>) </a:t>
            </a:r>
          </a:p>
          <a:p>
            <a:r>
              <a:rPr lang="en-US" sz="2400" b="0" i="0" u="none" strike="noStrike" cap="none" baseline="0" dirty="0">
                <a:solidFill>
                  <a:srgbClr val="221E1F"/>
                </a:solidFill>
                <a:latin typeface="MJFDA I+ Adv O T 260e 5629"/>
              </a:rPr>
              <a:t>from this point onward, the fate of the target product is governed wholly by </a:t>
            </a:r>
            <a:r>
              <a:rPr lang="en-US" sz="2400" b="1" i="0" u="none" strike="noStrike" cap="none" baseline="0" dirty="0">
                <a:solidFill>
                  <a:schemeClr val="accent1"/>
                </a:solidFill>
                <a:effectLst>
                  <a:outerShdw blurRad="38100" dist="38100" dir="2700000" algn="tl">
                    <a:srgbClr val="000000">
                      <a:alpha val="43137"/>
                    </a:srgbClr>
                  </a:outerShdw>
                </a:effectLst>
                <a:latin typeface="MJFDA I+ Adv O T 260e 5629"/>
              </a:rPr>
              <a:t>chemical and physical parameters</a:t>
            </a:r>
            <a:r>
              <a:rPr lang="en-US" sz="2400" b="0" i="0" u="none" strike="noStrike" cap="none" baseline="0" dirty="0">
                <a:solidFill>
                  <a:srgbClr val="221E1F"/>
                </a:solidFill>
                <a:latin typeface="MJFDA I+ Adv O T 260e 5629"/>
              </a:rPr>
              <a:t>, so </a:t>
            </a:r>
            <a:r>
              <a:rPr lang="en-US" sz="2400" b="0" i="0" u="none" strike="noStrike" cap="none" baseline="0" dirty="0" err="1">
                <a:solidFill>
                  <a:srgbClr val="221E1F"/>
                </a:solidFill>
                <a:latin typeface="MJFDA I+ Adv O T 260e 5629"/>
              </a:rPr>
              <a:t>dsp</a:t>
            </a:r>
            <a:r>
              <a:rPr lang="en-US" sz="2400" b="0" i="0" u="none" strike="noStrike" cap="none" baseline="0" dirty="0">
                <a:solidFill>
                  <a:srgbClr val="221E1F"/>
                </a:solidFill>
                <a:latin typeface="MJFDA I+ Adv O T 260e 5629"/>
              </a:rPr>
              <a:t> </a:t>
            </a:r>
            <a:r>
              <a:rPr lang="en-US" sz="2400" b="0" i="0" u="sng" strike="noStrike" cap="none" baseline="0" dirty="0">
                <a:solidFill>
                  <a:srgbClr val="221E1F"/>
                </a:solidFill>
                <a:latin typeface="MJFDA I+ Adv O T 260e 5629"/>
              </a:rPr>
              <a:t>can be defined as the series of operations that takes the complex output material from upstream production and yields a stable, pure product ( no more bioreactor) </a:t>
            </a:r>
            <a:endParaRPr lang="en-US" sz="3200" u="sng" cap="none" dirty="0"/>
          </a:p>
        </p:txBody>
      </p:sp>
    </p:spTree>
    <p:extLst>
      <p:ext uri="{BB962C8B-B14F-4D97-AF65-F5344CB8AC3E}">
        <p14:creationId xmlns:p14="http://schemas.microsoft.com/office/powerpoint/2010/main" val="42449202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16885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2742E-F741-6E23-BAD1-6B6E740AE17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38DB4FF-2EA2-D4CF-02E1-A3266B6042BD}"/>
              </a:ext>
            </a:extLst>
          </p:cNvPr>
          <p:cNvSpPr>
            <a:spLocks noGrp="1"/>
          </p:cNvSpPr>
          <p:nvPr>
            <p:ph sz="quarter" idx="13"/>
          </p:nvPr>
        </p:nvSpPr>
        <p:spPr/>
        <p:txBody>
          <a:bodyPr/>
          <a:lstStyle/>
          <a:p>
            <a:endParaRPr lang="en-US"/>
          </a:p>
        </p:txBody>
      </p:sp>
      <p:pic>
        <p:nvPicPr>
          <p:cNvPr id="4" name="Picture 3" descr="C:\Users\hp pavilion\Pictures\dna%20recomb%20tech.gif">
            <a:extLst>
              <a:ext uri="{FF2B5EF4-FFF2-40B4-BE49-F238E27FC236}">
                <a16:creationId xmlns:a16="http://schemas.microsoft.com/office/drawing/2014/main" id="{7F62054C-A054-6A8E-CE17-32D4DE99508C}"/>
              </a:ext>
            </a:extLst>
          </p:cNvPr>
          <p:cNvPicPr/>
          <p:nvPr/>
        </p:nvPicPr>
        <p:blipFill>
          <a:blip r:embed="rId2" cstate="print"/>
          <a:srcRect/>
          <a:stretch>
            <a:fillRect/>
          </a:stretch>
        </p:blipFill>
        <p:spPr bwMode="auto">
          <a:xfrm>
            <a:off x="395536" y="188640"/>
            <a:ext cx="8352928" cy="6264696"/>
          </a:xfrm>
          <a:prstGeom prst="rect">
            <a:avLst/>
          </a:prstGeom>
          <a:noFill/>
          <a:ln w="9525">
            <a:noFill/>
            <a:miter lim="800000"/>
            <a:headEnd/>
            <a:tailEnd/>
          </a:ln>
        </p:spPr>
      </p:pic>
    </p:spTree>
    <p:extLst>
      <p:ext uri="{BB962C8B-B14F-4D97-AF65-F5344CB8AC3E}">
        <p14:creationId xmlns:p14="http://schemas.microsoft.com/office/powerpoint/2010/main" val="39206488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2635E-F570-B6C9-A33C-1BB57CFA2D60}"/>
              </a:ext>
            </a:extLst>
          </p:cNvPr>
          <p:cNvSpPr>
            <a:spLocks noGrp="1"/>
          </p:cNvSpPr>
          <p:nvPr>
            <p:ph type="title"/>
          </p:nvPr>
        </p:nvSpPr>
        <p:spPr/>
        <p:txBody>
          <a:bodyPr/>
          <a:lstStyle/>
          <a:p>
            <a:r>
              <a:rPr lang="en-US" dirty="0"/>
              <a:t>Upstream process </a:t>
            </a:r>
          </a:p>
        </p:txBody>
      </p:sp>
      <p:graphicFrame>
        <p:nvGraphicFramePr>
          <p:cNvPr id="4" name="Diagram 3">
            <a:extLst>
              <a:ext uri="{FF2B5EF4-FFF2-40B4-BE49-F238E27FC236}">
                <a16:creationId xmlns:a16="http://schemas.microsoft.com/office/drawing/2014/main" id="{D40FCDAF-D794-31D2-90EB-168B6200FCFE}"/>
              </a:ext>
            </a:extLst>
          </p:cNvPr>
          <p:cNvGraphicFramePr/>
          <p:nvPr>
            <p:extLst>
              <p:ext uri="{D42A27DB-BD31-4B8C-83A1-F6EECF244321}">
                <p14:modId xmlns:p14="http://schemas.microsoft.com/office/powerpoint/2010/main" val="1625950467"/>
              </p:ext>
            </p:extLst>
          </p:nvPr>
        </p:nvGraphicFramePr>
        <p:xfrm>
          <a:off x="1524000" y="2057401"/>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579472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124F1-7E20-BAC6-C074-E25C8BF6A5BA}"/>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DAB9C4BD-0738-01A2-4681-14BE54B0FAEE}"/>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755576" y="368660"/>
            <a:ext cx="7755145" cy="6120680"/>
          </a:xfrm>
        </p:spPr>
      </p:pic>
    </p:spTree>
    <p:extLst>
      <p:ext uri="{BB962C8B-B14F-4D97-AF65-F5344CB8AC3E}">
        <p14:creationId xmlns:p14="http://schemas.microsoft.com/office/powerpoint/2010/main" val="18016769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7562F-6716-5551-BC62-9D570DC3E9DF}"/>
              </a:ext>
            </a:extLst>
          </p:cNvPr>
          <p:cNvSpPr>
            <a:spLocks noGrp="1"/>
          </p:cNvSpPr>
          <p:nvPr>
            <p:ph type="title"/>
          </p:nvPr>
        </p:nvSpPr>
        <p:spPr/>
        <p:txBody>
          <a:bodyPr/>
          <a:lstStyle/>
          <a:p>
            <a:r>
              <a:rPr lang="en-US" dirty="0"/>
              <a:t>Downstream processing</a:t>
            </a:r>
            <a:endParaRPr lang="en-US" b="1" dirty="0"/>
          </a:p>
        </p:txBody>
      </p:sp>
      <p:graphicFrame>
        <p:nvGraphicFramePr>
          <p:cNvPr id="4" name="Content Placeholder 3">
            <a:extLst>
              <a:ext uri="{FF2B5EF4-FFF2-40B4-BE49-F238E27FC236}">
                <a16:creationId xmlns:a16="http://schemas.microsoft.com/office/drawing/2014/main" id="{3198C795-F426-6322-5BF0-D7D702605D49}"/>
              </a:ext>
            </a:extLst>
          </p:cNvPr>
          <p:cNvGraphicFramePr>
            <a:graphicFrameLocks noGrp="1"/>
          </p:cNvGraphicFramePr>
          <p:nvPr>
            <p:ph idx="1"/>
            <p:extLst>
              <p:ext uri="{D42A27DB-BD31-4B8C-83A1-F6EECF244321}">
                <p14:modId xmlns:p14="http://schemas.microsoft.com/office/powerpoint/2010/main" val="1295972034"/>
              </p:ext>
            </p:extLst>
          </p:nvPr>
        </p:nvGraphicFramePr>
        <p:xfrm>
          <a:off x="593725" y="2193925"/>
          <a:ext cx="7956550" cy="4070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087437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DF4B2-635D-6B3A-83B9-21487E9306FD}"/>
              </a:ext>
            </a:extLst>
          </p:cNvPr>
          <p:cNvSpPr>
            <a:spLocks noGrp="1"/>
          </p:cNvSpPr>
          <p:nvPr>
            <p:ph type="title"/>
          </p:nvPr>
        </p:nvSpPr>
        <p:spPr/>
        <p:txBody>
          <a:bodyPr>
            <a:normAutofit fontScale="90000"/>
          </a:bodyPr>
          <a:lstStyle/>
          <a:p>
            <a:r>
              <a:rPr lang="en-US" dirty="0"/>
              <a:t>methods for purification the products </a:t>
            </a:r>
          </a:p>
        </p:txBody>
      </p:sp>
      <p:sp>
        <p:nvSpPr>
          <p:cNvPr id="3" name="Content Placeholder 2">
            <a:extLst>
              <a:ext uri="{FF2B5EF4-FFF2-40B4-BE49-F238E27FC236}">
                <a16:creationId xmlns:a16="http://schemas.microsoft.com/office/drawing/2014/main" id="{11A39C9E-37DF-E51B-76BB-900538F0C52C}"/>
              </a:ext>
            </a:extLst>
          </p:cNvPr>
          <p:cNvSpPr>
            <a:spLocks noGrp="1"/>
          </p:cNvSpPr>
          <p:nvPr>
            <p:ph idx="1"/>
          </p:nvPr>
        </p:nvSpPr>
        <p:spPr/>
        <p:txBody>
          <a:bodyPr/>
          <a:lstStyle/>
          <a:p>
            <a:r>
              <a:rPr lang="en-US" b="1" dirty="0">
                <a:solidFill>
                  <a:srgbClr val="00B050"/>
                </a:solidFill>
                <a:effectLst>
                  <a:outerShdw blurRad="38100" dist="38100" dir="2700000" algn="tl">
                    <a:srgbClr val="000000">
                      <a:alpha val="43137"/>
                    </a:srgbClr>
                  </a:outerShdw>
                </a:effectLst>
              </a:rPr>
              <a:t>1- centrifugation</a:t>
            </a:r>
          </a:p>
          <a:p>
            <a:r>
              <a:rPr lang="en-US" sz="1800" b="0" i="0" u="none" strike="noStrike" cap="none" baseline="0" dirty="0">
                <a:solidFill>
                  <a:srgbClr val="221E1F"/>
                </a:solidFill>
                <a:latin typeface="MJFDA I+ Adv O T 260e 5629"/>
              </a:rPr>
              <a:t>centrifugation is a mechanical process that utilizes an applied centrifugal force in place of gravity to separate the components of a mixture according to density and/or particle size. it is a well-established unit operation in </a:t>
            </a:r>
            <a:r>
              <a:rPr lang="en-US" sz="1800" b="0" i="0" u="none" strike="noStrike" cap="none" baseline="0" dirty="0" err="1">
                <a:solidFill>
                  <a:srgbClr val="221E1F"/>
                </a:solidFill>
                <a:latin typeface="MJFDA I+ Adv O T 260e 5629"/>
              </a:rPr>
              <a:t>dsp</a:t>
            </a:r>
            <a:r>
              <a:rPr lang="en-US" sz="1800" b="0" i="0" u="none" strike="noStrike" cap="none" baseline="0" dirty="0">
                <a:solidFill>
                  <a:srgbClr val="221E1F"/>
                </a:solidFill>
                <a:latin typeface="MJFDA I+ Adv O T 260e 5629"/>
              </a:rPr>
              <a:t> </a:t>
            </a:r>
            <a:endParaRPr lang="en-US" cap="none" dirty="0"/>
          </a:p>
          <a:p>
            <a:r>
              <a:rPr lang="en-US" b="1" dirty="0">
                <a:solidFill>
                  <a:srgbClr val="00B050"/>
                </a:solidFill>
                <a:effectLst>
                  <a:outerShdw blurRad="38100" dist="38100" dir="2700000" algn="tl">
                    <a:srgbClr val="000000">
                      <a:alpha val="43137"/>
                    </a:srgbClr>
                  </a:outerShdw>
                </a:effectLst>
              </a:rPr>
              <a:t>2- Microfiltration </a:t>
            </a:r>
          </a:p>
          <a:p>
            <a:r>
              <a:rPr lang="en-US" sz="1800" b="0" i="0" u="none" strike="noStrike" cap="none" baseline="0" dirty="0">
                <a:solidFill>
                  <a:srgbClr val="221E1F"/>
                </a:solidFill>
                <a:latin typeface="MJFDA I+ Adv O T 260e 5629"/>
              </a:rPr>
              <a:t>filtration refers to any process in which a liquid feedstock is forced through a selectively permeable medium so that only certain components of the feed pass through (into the permeate or filtrate), while other components are retained (the retentate</a:t>
            </a:r>
            <a:r>
              <a:rPr lang="en-US" sz="1800" b="0" i="0" u="none" strike="noStrike" baseline="0" dirty="0">
                <a:solidFill>
                  <a:srgbClr val="221E1F"/>
                </a:solidFill>
                <a:latin typeface="MJFDA I+ Adv O T 260e 5629"/>
              </a:rPr>
              <a:t>)</a:t>
            </a:r>
          </a:p>
          <a:p>
            <a:r>
              <a:rPr lang="en-US" sz="2400" b="1" dirty="0">
                <a:solidFill>
                  <a:srgbClr val="00B050"/>
                </a:solidFill>
                <a:effectLst>
                  <a:outerShdw blurRad="38100" dist="38100" dir="2700000" algn="tl">
                    <a:srgbClr val="000000">
                      <a:alpha val="43137"/>
                    </a:srgbClr>
                  </a:outerShdw>
                </a:effectLst>
                <a:latin typeface="MJFDA I+ Adv O T 260e 5629"/>
              </a:rPr>
              <a:t>3- chromatography </a:t>
            </a:r>
            <a:endParaRPr lang="en-US" sz="2800" b="1" dirty="0">
              <a:solidFill>
                <a:srgbClr val="00B05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054430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7F52F-05E7-A847-A708-DA47B6FC2A40}"/>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2019D4F4-EF73-DC59-E772-8EFD5CBABEA0}"/>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46559" r="38194"/>
          <a:stretch/>
        </p:blipFill>
        <p:spPr>
          <a:xfrm>
            <a:off x="432653" y="404664"/>
            <a:ext cx="8278694" cy="6336704"/>
          </a:xfrm>
        </p:spPr>
      </p:pic>
    </p:spTree>
    <p:extLst>
      <p:ext uri="{BB962C8B-B14F-4D97-AF65-F5344CB8AC3E}">
        <p14:creationId xmlns:p14="http://schemas.microsoft.com/office/powerpoint/2010/main" val="2082953448"/>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E5224E"/>
      </a:accent1>
      <a:accent2>
        <a:srgbClr val="9D074E"/>
      </a:accent2>
      <a:accent3>
        <a:srgbClr val="7F2294"/>
      </a:accent3>
      <a:accent4>
        <a:srgbClr val="8D65EA"/>
      </a:accent4>
      <a:accent5>
        <a:srgbClr val="588FE2"/>
      </a:accent5>
      <a:accent6>
        <a:srgbClr val="127CA4"/>
      </a:accent6>
      <a:hlink>
        <a:srgbClr val="FB4AB6"/>
      </a:hlink>
      <a:folHlink>
        <a:srgbClr val="F98FE9"/>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6DB8EB18-3657-4051-A897-2ED38832359E}"/>
    </a:ext>
  </a:extLst>
</a:theme>
</file>

<file path=docProps/app.xml><?xml version="1.0" encoding="utf-8"?>
<Properties xmlns="http://schemas.openxmlformats.org/officeDocument/2006/extended-properties" xmlns:vt="http://schemas.openxmlformats.org/officeDocument/2006/docPropsVTypes">
  <Template>Vapor Trail</Template>
  <TotalTime>1166</TotalTime>
  <Words>1284</Words>
  <Application>Microsoft Office PowerPoint</Application>
  <PresentationFormat>On-screen Show (4:3)</PresentationFormat>
  <Paragraphs>104</Paragraphs>
  <Slides>30</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30</vt:i4>
      </vt:variant>
    </vt:vector>
  </HeadingPairs>
  <TitlesOfParts>
    <vt:vector size="39" baseType="lpstr">
      <vt:lpstr>Aharoni</vt:lpstr>
      <vt:lpstr>Arial</vt:lpstr>
      <vt:lpstr>Arial Black</vt:lpstr>
      <vt:lpstr>Arial Narrow</vt:lpstr>
      <vt:lpstr>Century Gothic</vt:lpstr>
      <vt:lpstr>MJFDA I+ Adv O T 260e 5629</vt:lpstr>
      <vt:lpstr>Times New Roman</vt:lpstr>
      <vt:lpstr>Wingdings</vt:lpstr>
      <vt:lpstr>Vapor Trail</vt:lpstr>
      <vt:lpstr>Lecture-2 </vt:lpstr>
      <vt:lpstr>PowerPoint Presentation</vt:lpstr>
      <vt:lpstr>PowerPoint Presentation</vt:lpstr>
      <vt:lpstr>PowerPoint Presentation</vt:lpstr>
      <vt:lpstr>Upstream process </vt:lpstr>
      <vt:lpstr>PowerPoint Presentation</vt:lpstr>
      <vt:lpstr>Downstream processing</vt:lpstr>
      <vt:lpstr>methods for purification the products </vt:lpstr>
      <vt:lpstr>PowerPoint Presentation</vt:lpstr>
      <vt:lpstr>PowerPoint Presentation</vt:lpstr>
      <vt:lpstr>Pre-formulation preparation </vt:lpstr>
      <vt:lpstr>PowerPoint Presentation</vt:lpstr>
      <vt:lpstr>PowerPoint Presentation</vt:lpstr>
      <vt:lpstr>PowerPoint Presentation</vt:lpstr>
      <vt:lpstr>Cleanroom classifications</vt:lpstr>
      <vt:lpstr>PowerPoint Presentation</vt:lpstr>
      <vt:lpstr>Air flow principles</vt:lpstr>
      <vt:lpstr>Air flow principles</vt:lpstr>
      <vt:lpstr>PowerPoint Presentation</vt:lpstr>
      <vt:lpstr>PowerPoint Presentation</vt:lpstr>
      <vt:lpstr>Fever inducing mechanism</vt:lpstr>
      <vt:lpstr>PowerPoint Presentation</vt:lpstr>
      <vt:lpstr>General Structure of Endotoxins</vt:lpstr>
      <vt:lpstr>PowerPoint Presentation</vt:lpstr>
      <vt:lpstr> Continuous with Pyrogen removal</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Lecture-2</dc:title>
  <dc:creator>hp pavilion</dc:creator>
  <cp:lastModifiedBy>acer</cp:lastModifiedBy>
  <cp:revision>86</cp:revision>
  <dcterms:created xsi:type="dcterms:W3CDTF">2013-02-23T05:22:19Z</dcterms:created>
  <dcterms:modified xsi:type="dcterms:W3CDTF">2024-02-04T17:59:55Z</dcterms:modified>
</cp:coreProperties>
</file>