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82EE0-80B8-4AE5-9A6B-B1AC1B5BF6BA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3C2F3E-B243-4913-90DA-AC75F1B7885B}">
      <dgm:prSet phldrT="[Text]"/>
      <dgm:spPr/>
      <dgm:t>
        <a:bodyPr/>
        <a:lstStyle/>
        <a:p>
          <a:r>
            <a:rPr lang="en-US" dirty="0"/>
            <a:t>Glycerin</a:t>
          </a:r>
        </a:p>
      </dgm:t>
    </dgm:pt>
    <dgm:pt modelId="{8C397C48-2346-42DD-96E0-8DA03E9C3540}" type="parTrans" cxnId="{6E017F1C-360F-410F-AAEF-F7DA94F53BF5}">
      <dgm:prSet/>
      <dgm:spPr/>
      <dgm:t>
        <a:bodyPr/>
        <a:lstStyle/>
        <a:p>
          <a:endParaRPr lang="en-US"/>
        </a:p>
      </dgm:t>
    </dgm:pt>
    <dgm:pt modelId="{6A4F0D28-7986-4657-91E9-D68EF2532DFB}" type="sibTrans" cxnId="{6E017F1C-360F-410F-AAEF-F7DA94F53BF5}">
      <dgm:prSet/>
      <dgm:spPr/>
      <dgm:t>
        <a:bodyPr/>
        <a:lstStyle/>
        <a:p>
          <a:endParaRPr lang="en-US"/>
        </a:p>
      </dgm:t>
    </dgm:pt>
    <dgm:pt modelId="{11DAD1BE-4D0E-4698-B658-B460DE963C14}" type="pres">
      <dgm:prSet presAssocID="{6AE82EE0-80B8-4AE5-9A6B-B1AC1B5BF6BA}" presName="composite" presStyleCnt="0">
        <dgm:presLayoutVars>
          <dgm:chMax val="1"/>
          <dgm:dir/>
          <dgm:resizeHandles val="exact"/>
        </dgm:presLayoutVars>
      </dgm:prSet>
      <dgm:spPr/>
    </dgm:pt>
    <dgm:pt modelId="{622B987F-6FE8-450A-A28D-4EC1FABE386D}" type="pres">
      <dgm:prSet presAssocID="{893C2F3E-B243-4913-90DA-AC75F1B7885B}" presName="roof" presStyleLbl="dkBgShp" presStyleIdx="0" presStyleCnt="2"/>
      <dgm:spPr/>
    </dgm:pt>
    <dgm:pt modelId="{5D5CD40E-82C2-4D38-99C8-B8CF613AFCDA}" type="pres">
      <dgm:prSet presAssocID="{893C2F3E-B243-4913-90DA-AC75F1B7885B}" presName="pillars" presStyleCnt="0"/>
      <dgm:spPr/>
    </dgm:pt>
    <dgm:pt modelId="{6584F6EF-53BA-4A0D-81F2-F468724260E1}" type="pres">
      <dgm:prSet presAssocID="{893C2F3E-B243-4913-90DA-AC75F1B7885B}" presName="pillar1" presStyleLbl="node1" presStyleIdx="0" presStyleCnt="1" custScaleY="119310">
        <dgm:presLayoutVars>
          <dgm:bulletEnabled val="1"/>
        </dgm:presLayoutVars>
      </dgm:prSet>
      <dgm:spPr/>
    </dgm:pt>
    <dgm:pt modelId="{034A46BD-5AC9-4F79-A5D8-73F0CE46E321}" type="pres">
      <dgm:prSet presAssocID="{893C2F3E-B243-4913-90DA-AC75F1B7885B}" presName="base" presStyleLbl="dkBgShp" presStyleIdx="1" presStyleCnt="2" custScaleY="10822"/>
      <dgm:spPr/>
    </dgm:pt>
  </dgm:ptLst>
  <dgm:cxnLst>
    <dgm:cxn modelId="{6E017F1C-360F-410F-AAEF-F7DA94F53BF5}" srcId="{6AE82EE0-80B8-4AE5-9A6B-B1AC1B5BF6BA}" destId="{893C2F3E-B243-4913-90DA-AC75F1B7885B}" srcOrd="0" destOrd="0" parTransId="{8C397C48-2346-42DD-96E0-8DA03E9C3540}" sibTransId="{6A4F0D28-7986-4657-91E9-D68EF2532DFB}"/>
    <dgm:cxn modelId="{3821DF7F-4FB3-425B-84EA-CA0848D5A2FD}" type="presOf" srcId="{6AE82EE0-80B8-4AE5-9A6B-B1AC1B5BF6BA}" destId="{11DAD1BE-4D0E-4698-B658-B460DE963C14}" srcOrd="0" destOrd="0" presId="urn:microsoft.com/office/officeart/2005/8/layout/hList3"/>
    <dgm:cxn modelId="{B84C8FA6-D263-4ECE-8ED3-5E5BA9820596}" type="presOf" srcId="{893C2F3E-B243-4913-90DA-AC75F1B7885B}" destId="{622B987F-6FE8-450A-A28D-4EC1FABE386D}" srcOrd="0" destOrd="0" presId="urn:microsoft.com/office/officeart/2005/8/layout/hList3"/>
    <dgm:cxn modelId="{D73B1505-7D32-483E-B38B-6314F9A1C470}" type="presParOf" srcId="{11DAD1BE-4D0E-4698-B658-B460DE963C14}" destId="{622B987F-6FE8-450A-A28D-4EC1FABE386D}" srcOrd="0" destOrd="0" presId="urn:microsoft.com/office/officeart/2005/8/layout/hList3"/>
    <dgm:cxn modelId="{92FBEA6B-0435-40DE-B4FE-53E8D6E94906}" type="presParOf" srcId="{11DAD1BE-4D0E-4698-B658-B460DE963C14}" destId="{5D5CD40E-82C2-4D38-99C8-B8CF613AFCDA}" srcOrd="1" destOrd="0" presId="urn:microsoft.com/office/officeart/2005/8/layout/hList3"/>
    <dgm:cxn modelId="{CF4FBA22-FC3C-4972-83CD-69AC4708D1F3}" type="presParOf" srcId="{5D5CD40E-82C2-4D38-99C8-B8CF613AFCDA}" destId="{6584F6EF-53BA-4A0D-81F2-F468724260E1}" srcOrd="0" destOrd="0" presId="urn:microsoft.com/office/officeart/2005/8/layout/hList3"/>
    <dgm:cxn modelId="{DA6A916A-6DC5-4EEC-B028-34F806587B79}" type="presParOf" srcId="{11DAD1BE-4D0E-4698-B658-B460DE963C14}" destId="{034A46BD-5AC9-4F79-A5D8-73F0CE46E32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987F-6FE8-450A-A28D-4EC1FABE386D}">
      <dsp:nvSpPr>
        <dsp:cNvPr id="0" name=""/>
        <dsp:cNvSpPr/>
      </dsp:nvSpPr>
      <dsp:spPr>
        <a:xfrm>
          <a:off x="0" y="27681"/>
          <a:ext cx="8128000" cy="181052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Glycerin</a:t>
          </a:r>
        </a:p>
      </dsp:txBody>
      <dsp:txXfrm>
        <a:off x="0" y="27681"/>
        <a:ext cx="8128000" cy="1810528"/>
      </dsp:txXfrm>
    </dsp:sp>
    <dsp:sp modelId="{6584F6EF-53BA-4A0D-81F2-F468724260E1}">
      <dsp:nvSpPr>
        <dsp:cNvPr id="0" name=""/>
        <dsp:cNvSpPr/>
      </dsp:nvSpPr>
      <dsp:spPr>
        <a:xfrm>
          <a:off x="0" y="1471116"/>
          <a:ext cx="8128000" cy="45362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A46BD-5AC9-4F79-A5D8-73F0CE46E321}">
      <dsp:nvSpPr>
        <dsp:cNvPr id="0" name=""/>
        <dsp:cNvSpPr/>
      </dsp:nvSpPr>
      <dsp:spPr>
        <a:xfrm>
          <a:off x="0" y="5828689"/>
          <a:ext cx="8128000" cy="4571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351A-D6C8-45C4-B708-48B9ED9BA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68EF1-34C6-4CAA-8C28-AC1D40E7A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681145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b="1" dirty="0"/>
              <a:t>Lab.3 : Volume measurements </a:t>
            </a:r>
          </a:p>
          <a:p>
            <a:r>
              <a:rPr lang="ar-IQ" dirty="0" err="1"/>
              <a:t>م.سرى</a:t>
            </a:r>
            <a:r>
              <a:rPr lang="ar-IQ" dirty="0"/>
              <a:t> زهير </a:t>
            </a:r>
          </a:p>
          <a:p>
            <a:r>
              <a:rPr lang="ar-IQ" dirty="0" err="1"/>
              <a:t>م.مروة</a:t>
            </a:r>
            <a:r>
              <a:rPr lang="ar-IQ" dirty="0"/>
              <a:t> مالك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48137-8E4D-482E-A9F5-BF75EEC8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28" y="1122297"/>
            <a:ext cx="8361228" cy="35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5EE534-5EC3-4D55-A2C0-3A585DA4C284}"/>
                  </a:ext>
                </a:extLst>
              </p:cNvPr>
              <p:cNvSpPr txBox="1"/>
              <p:nvPr/>
            </p:nvSpPr>
            <p:spPr>
              <a:xfrm>
                <a:off x="1278193" y="366446"/>
                <a:ext cx="10078065" cy="5085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Weight of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glycerin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 g and its specific gravity = 1.26 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so the volume will be 9.5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• 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Experimental work: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• Measure teaspoonful and tablespoonful and write the 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experimental volume. Then find the percentage of error.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• Teaspoonful = 5 mL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• Experimental value = 5.8 mL           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5.8-5= 0.8 mL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Percentage of error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%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16 %  </a:t>
                </a: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Percentage of error = 16 %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5EE534-5EC3-4D55-A2C0-3A585DA4C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93" y="366446"/>
                <a:ext cx="10078065" cy="5085751"/>
              </a:xfrm>
              <a:prstGeom prst="rect">
                <a:avLst/>
              </a:prstGeom>
              <a:blipFill>
                <a:blip r:embed="rId2"/>
                <a:stretch>
                  <a:fillRect l="-1573" t="-1559" b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74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C2306-B48B-4936-92F7-8FEC6EEC6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84" y="855406"/>
            <a:ext cx="10097729" cy="53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1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3F23-59D7-4C06-821A-447968BE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779929"/>
            <a:ext cx="9612971" cy="2119109"/>
          </a:xfrm>
        </p:spPr>
        <p:txBody>
          <a:bodyPr>
            <a:normAutofit/>
          </a:bodyPr>
          <a:lstStyle/>
          <a:p>
            <a:pPr algn="l" rtl="1">
              <a:lnSpc>
                <a:spcPct val="10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4000" cap="none" dirty="0">
                <a:latin typeface="Arial" panose="020B0604020202020204" pitchFamily="34" charset="0"/>
                <a:cs typeface="Arial" panose="020B0604020202020204" pitchFamily="34" charset="0"/>
              </a:rPr>
              <a:t>means space that is occupied by a given amount of matter.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DC43-2826-47AB-A34A-E2DB33C61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240543"/>
            <a:ext cx="9961969" cy="2119109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Systems of measuring volume: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1- Imperial system example (fluid ounce, gallon, minims, fluid drachm)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2- Metric system example (litter, millilitre)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6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E62A7B-C87B-48C5-AA77-83DAE11A56A7}"/>
              </a:ext>
            </a:extLst>
          </p:cNvPr>
          <p:cNvSpPr txBox="1"/>
          <p:nvPr/>
        </p:nvSpPr>
        <p:spPr>
          <a:xfrm>
            <a:off x="1093693" y="461246"/>
            <a:ext cx="10927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relation between metric and imperial system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6FA71-A0F1-4AFD-A887-933191EB1F8C}"/>
              </a:ext>
            </a:extLst>
          </p:cNvPr>
          <p:cNvSpPr txBox="1"/>
          <p:nvPr/>
        </p:nvSpPr>
        <p:spPr>
          <a:xfrm>
            <a:off x="1748118" y="1416424"/>
            <a:ext cx="93412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ml =16.23 Minims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gallon =3785 ml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1 fluid ounce =29.57 =30 ml=480 minim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 fluid drachmae = 3.69 ≈4 ml = 60 minims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608A4-ED9B-4498-8151-BFBFEEF67D3B}"/>
              </a:ext>
            </a:extLst>
          </p:cNvPr>
          <p:cNvSpPr txBox="1"/>
          <p:nvPr/>
        </p:nvSpPr>
        <p:spPr>
          <a:xfrm>
            <a:off x="1039907" y="447346"/>
            <a:ext cx="900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Factors considering liquid measurements: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F7A5D-47FC-4CC3-B8DF-6F4E65CBB3D7}"/>
              </a:ext>
            </a:extLst>
          </p:cNvPr>
          <p:cNvSpPr txBox="1"/>
          <p:nvPr/>
        </p:nvSpPr>
        <p:spPr>
          <a:xfrm>
            <a:off x="1147482" y="1297685"/>
            <a:ext cx="106859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1- The choice of proper measuring vessel (it is not practice to measure small volume by large graduates).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2- The surface area of the liquid in the measuring vessel.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accuracy increases as the surface area decreases.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3- Density and surface tension of the liquid 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357696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DAEB0-36AC-4CA5-B9B8-6F733AD16B88}"/>
              </a:ext>
            </a:extLst>
          </p:cNvPr>
          <p:cNvSpPr txBox="1"/>
          <p:nvPr/>
        </p:nvSpPr>
        <p:spPr>
          <a:xfrm>
            <a:off x="1685365" y="599746"/>
            <a:ext cx="7458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Technique of measuring liquid: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32BFC-2021-4BF8-BC3A-797FE8C650C5}"/>
              </a:ext>
            </a:extLst>
          </p:cNvPr>
          <p:cNvSpPr txBox="1"/>
          <p:nvPr/>
        </p:nvSpPr>
        <p:spPr>
          <a:xfrm>
            <a:off x="1582269" y="1498938"/>
            <a:ext cx="100539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1- Pour the liquid from the bottle to the graduate cylinder.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2- The graduate cylinder is then raised to level of eyes to minimize the error in reading.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3- The liquid is poured into a graduate cylinder until the bottom of the meniscus exactly reaches the required mark.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4- We measure the amount of liquids by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volume although there are exceptions,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liquids measured by weight as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glycerin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acids, and oils)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 we convert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weight to volume by specific gravity.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B6806-35B4-4465-AF7B-CFB6C3611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584" y="3699540"/>
            <a:ext cx="2789162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DE4087-508D-4A92-A5E9-6F2C7DA7A4FD}"/>
              </a:ext>
            </a:extLst>
          </p:cNvPr>
          <p:cNvSpPr txBox="1"/>
          <p:nvPr/>
        </p:nvSpPr>
        <p:spPr>
          <a:xfrm>
            <a:off x="1228165" y="6176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Domestic measure: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933CE-9B56-48E0-BF32-6EC727369EC1}"/>
              </a:ext>
            </a:extLst>
          </p:cNvPr>
          <p:cNvSpPr txBox="1"/>
          <p:nvPr/>
        </p:nvSpPr>
        <p:spPr>
          <a:xfrm>
            <a:off x="1228165" y="1028343"/>
            <a:ext cx="96101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These are the measure usually used at home for administration of drugs. They are always extremely inaccurate and depend on the shape of the measure: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• Teaspoonful = 5 ml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• Dessertspoonful = 8 or 10 ml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• Tablespoonful = 15 ml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• Coffee cupful = 30 ml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• Tea cupful = 120 ml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• Glassful = 240 ml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3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19966-64C2-4199-9A91-0EF12D4DF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66" y="341461"/>
            <a:ext cx="4000847" cy="2194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9496A-432A-498A-A733-2C8E6C5E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482" y="341462"/>
            <a:ext cx="4000847" cy="2194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98551C-38F5-492A-9444-EDE773449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66" y="3091018"/>
            <a:ext cx="4000847" cy="2461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621676-C332-4346-A90A-A0ACD1AEB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482" y="2999604"/>
            <a:ext cx="4000847" cy="25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89F72E-93FB-4E18-AC64-FD8CC9423257}"/>
              </a:ext>
            </a:extLst>
          </p:cNvPr>
          <p:cNvSpPr txBox="1"/>
          <p:nvPr/>
        </p:nvSpPr>
        <p:spPr>
          <a:xfrm>
            <a:off x="1658471" y="56388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Specific gravity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59B4D-7635-4915-B21F-83275EDB239A}"/>
              </a:ext>
            </a:extLst>
          </p:cNvPr>
          <p:cNvSpPr txBox="1"/>
          <p:nvPr/>
        </p:nvSpPr>
        <p:spPr>
          <a:xfrm>
            <a:off x="1658471" y="1476073"/>
            <a:ext cx="99149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the ratio expressed decimally of the weight  of substance to the weight of an equal volume of substance chosen as standard, both substances are at the same temperature.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Water is used as standard of sp. gr. of liquids and solids.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FA71C-A24B-411B-A1CC-41565B86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57" y="4054911"/>
            <a:ext cx="6302286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CA77D2-37D3-4A83-8BEC-1CE4604D0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269295"/>
              </p:ext>
            </p:extLst>
          </p:nvPr>
        </p:nvGraphicFramePr>
        <p:xfrm>
          <a:off x="2032000" y="719666"/>
          <a:ext cx="8128000" cy="603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634B5D-89FD-4E3D-A3F1-5BB1C2A5D96E}"/>
              </a:ext>
            </a:extLst>
          </p:cNvPr>
          <p:cNvSpPr txBox="1"/>
          <p:nvPr/>
        </p:nvSpPr>
        <p:spPr>
          <a:xfrm>
            <a:off x="3048000" y="22772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7CA0C-498D-44F5-BA51-44BCDADE148F}"/>
              </a:ext>
            </a:extLst>
          </p:cNvPr>
          <p:cNvSpPr txBox="1"/>
          <p:nvPr/>
        </p:nvSpPr>
        <p:spPr>
          <a:xfrm>
            <a:off x="2212258" y="2556387"/>
            <a:ext cx="240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a polyhydric alcohol </a:t>
            </a:r>
          </a:p>
          <a:p>
            <a:r>
              <a:rPr lang="en-GB" dirty="0"/>
              <a:t>obtained by the </a:t>
            </a:r>
          </a:p>
          <a:p>
            <a:r>
              <a:rPr lang="en-GB" dirty="0"/>
              <a:t>saponification of fats. It is miscible with both water and alcohol; it is an excellent solvent for </a:t>
            </a:r>
          </a:p>
          <a:p>
            <a:r>
              <a:rPr lang="en-GB" dirty="0"/>
              <a:t>tannins, phenols, and </a:t>
            </a:r>
          </a:p>
          <a:p>
            <a:r>
              <a:rPr lang="en-GB" dirty="0"/>
              <a:t>boric acid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BBBEB-1C4E-4E0D-8D18-6885EDB91C25}"/>
              </a:ext>
            </a:extLst>
          </p:cNvPr>
          <p:cNvSpPr txBox="1"/>
          <p:nvPr/>
        </p:nvSpPr>
        <p:spPr>
          <a:xfrm>
            <a:off x="4935794" y="2556387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Preparations in </a:t>
            </a:r>
          </a:p>
          <a:p>
            <a:r>
              <a:rPr lang="en-GB" dirty="0"/>
              <a:t>which </a:t>
            </a:r>
            <a:r>
              <a:rPr lang="en-GB" dirty="0" err="1"/>
              <a:t>glycerin</a:t>
            </a:r>
            <a:r>
              <a:rPr lang="en-GB" dirty="0"/>
              <a:t> is </a:t>
            </a:r>
          </a:p>
          <a:p>
            <a:r>
              <a:rPr lang="en-GB" dirty="0"/>
              <a:t>the solvent are </a:t>
            </a:r>
          </a:p>
          <a:p>
            <a:r>
              <a:rPr lang="en-GB" dirty="0"/>
              <a:t>called Glycerides.</a:t>
            </a:r>
          </a:p>
          <a:p>
            <a:r>
              <a:rPr lang="en-GB" dirty="0"/>
              <a:t> In its concentrated </a:t>
            </a:r>
          </a:p>
          <a:p>
            <a:r>
              <a:rPr lang="en-GB" dirty="0"/>
              <a:t>form </a:t>
            </a:r>
            <a:r>
              <a:rPr lang="en-GB" dirty="0" err="1"/>
              <a:t>glycerin</a:t>
            </a:r>
            <a:r>
              <a:rPr lang="en-GB" dirty="0"/>
              <a:t> acts as a </a:t>
            </a:r>
          </a:p>
          <a:p>
            <a:r>
              <a:rPr lang="en-GB" dirty="0"/>
              <a:t>preservative that </a:t>
            </a:r>
          </a:p>
          <a:p>
            <a:r>
              <a:rPr lang="en-GB" dirty="0"/>
              <a:t>prevents the growth of </a:t>
            </a:r>
          </a:p>
          <a:p>
            <a:r>
              <a:rPr lang="en-GB" dirty="0"/>
              <a:t>bacteria and </a:t>
            </a:r>
            <a:r>
              <a:rPr lang="en-GB" dirty="0" err="1"/>
              <a:t>mold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03DD9-DB22-4682-A6D7-212F1CAA3502}"/>
              </a:ext>
            </a:extLst>
          </p:cNvPr>
          <p:cNvSpPr txBox="1"/>
          <p:nvPr/>
        </p:nvSpPr>
        <p:spPr>
          <a:xfrm>
            <a:off x="7688826" y="2556387"/>
            <a:ext cx="2290916" cy="348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It has a sweet </a:t>
            </a:r>
          </a:p>
          <a:p>
            <a:r>
              <a:rPr lang="en-GB"/>
              <a:t>taste so it is used </a:t>
            </a:r>
          </a:p>
          <a:p>
            <a:r>
              <a:rPr lang="en-GB"/>
              <a:t>in some of the </a:t>
            </a:r>
          </a:p>
          <a:p>
            <a:r>
              <a:rPr lang="en-GB"/>
              <a:t>syrups especially </a:t>
            </a:r>
          </a:p>
          <a:p>
            <a:r>
              <a:rPr lang="en-GB"/>
              <a:t>those made with </a:t>
            </a:r>
          </a:p>
          <a:p>
            <a:r>
              <a:rPr lang="en-GB"/>
              <a:t>Dextrose. It’s </a:t>
            </a:r>
          </a:p>
          <a:p>
            <a:r>
              <a:rPr lang="en-GB"/>
              <a:t>frequently used </a:t>
            </a:r>
          </a:p>
          <a:p>
            <a:r>
              <a:rPr lang="en-GB"/>
              <a:t>in ear drops </a:t>
            </a:r>
          </a:p>
          <a:p>
            <a:r>
              <a:rPr lang="en-GB"/>
              <a:t>because it </a:t>
            </a:r>
          </a:p>
          <a:p>
            <a:r>
              <a:rPr lang="en-GB"/>
              <a:t>softens wax due </a:t>
            </a:r>
          </a:p>
          <a:p>
            <a:r>
              <a:rPr lang="en-GB"/>
              <a:t>to its softening </a:t>
            </a:r>
          </a:p>
          <a:p>
            <a:r>
              <a:rPr lang="en-GB"/>
              <a:t>property.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2824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{2C611218-430F-4C22-8FCD-35E66B2A3655}tf10001105</Template>
  <TotalTime>101</TotalTime>
  <Words>555</Words>
  <Application>Microsoft Office PowerPoint</Application>
  <PresentationFormat>شاشة عريضة</PresentationFormat>
  <Paragraphs>78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Crop</vt:lpstr>
      <vt:lpstr>عرض تقديمي في PowerPoint</vt:lpstr>
      <vt:lpstr>Volume: means space that is occupied by a given amount of matter.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sura_alkazzaz@yahoo.com</cp:lastModifiedBy>
  <cp:revision>13</cp:revision>
  <dcterms:created xsi:type="dcterms:W3CDTF">2024-03-03T17:23:02Z</dcterms:created>
  <dcterms:modified xsi:type="dcterms:W3CDTF">2024-03-03T19:13:29Z</dcterms:modified>
</cp:coreProperties>
</file>