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Lst>
  <p:sldIdLst>
    <p:sldId id="256" r:id="rId2"/>
    <p:sldId id="281" r:id="rId3"/>
    <p:sldId id="282" r:id="rId4"/>
    <p:sldId id="283" r:id="rId5"/>
    <p:sldId id="284" r:id="rId6"/>
    <p:sldId id="285" r:id="rId7"/>
    <p:sldId id="286" r:id="rId8"/>
    <p:sldId id="287" r:id="rId9"/>
    <p:sldId id="270" r:id="rId10"/>
    <p:sldId id="268" r:id="rId11"/>
    <p:sldId id="258" r:id="rId12"/>
    <p:sldId id="259" r:id="rId13"/>
    <p:sldId id="260" r:id="rId14"/>
    <p:sldId id="262" r:id="rId15"/>
    <p:sldId id="263" r:id="rId16"/>
    <p:sldId id="289" r:id="rId17"/>
    <p:sldId id="265" r:id="rId18"/>
    <p:sldId id="266" r:id="rId19"/>
    <p:sldId id="288" r:id="rId20"/>
    <p:sldId id="272" r:id="rId21"/>
    <p:sldId id="273" r:id="rId22"/>
    <p:sldId id="290" r:id="rId23"/>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993300"/>
    <a:srgbClr val="C08E00"/>
    <a:srgbClr val="6633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7" d="100"/>
          <a:sy n="87" d="100"/>
        </p:scale>
        <p:origin x="106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a:extLst>
              <a:ext uri="{FF2B5EF4-FFF2-40B4-BE49-F238E27FC236}">
                <a16:creationId xmlns:a16="http://schemas.microsoft.com/office/drawing/2014/main" id="{AB268D17-FCB2-937C-E607-2285EFCD64EB}"/>
              </a:ext>
            </a:extLst>
          </p:cNvPr>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 name="Group 8">
            <a:extLst>
              <a:ext uri="{FF2B5EF4-FFF2-40B4-BE49-F238E27FC236}">
                <a16:creationId xmlns:a16="http://schemas.microsoft.com/office/drawing/2014/main" id="{449195EC-135C-6295-2922-F9252341D5A6}"/>
              </a:ext>
            </a:extLst>
          </p:cNvPr>
          <p:cNvGrpSpPr>
            <a:grpSpLocks/>
          </p:cNvGrpSpPr>
          <p:nvPr/>
        </p:nvGrpSpPr>
        <p:grpSpPr bwMode="auto">
          <a:xfrm>
            <a:off x="7493000" y="2992438"/>
            <a:ext cx="1338263" cy="2189162"/>
            <a:chOff x="4704" y="1885"/>
            <a:chExt cx="843" cy="1379"/>
          </a:xfrm>
        </p:grpSpPr>
        <p:sp>
          <p:nvSpPr>
            <p:cNvPr id="4" name="Oval 9">
              <a:extLst>
                <a:ext uri="{FF2B5EF4-FFF2-40B4-BE49-F238E27FC236}">
                  <a16:creationId xmlns:a16="http://schemas.microsoft.com/office/drawing/2014/main" id="{26722B28-7887-CCE1-DF19-924D6D5838AE}"/>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5" name="Oval 10">
              <a:extLst>
                <a:ext uri="{FF2B5EF4-FFF2-40B4-BE49-F238E27FC236}">
                  <a16:creationId xmlns:a16="http://schemas.microsoft.com/office/drawing/2014/main" id="{92B250C4-ADEA-7CA9-AF98-ADE261D4DABA}"/>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6" name="Oval 11">
              <a:extLst>
                <a:ext uri="{FF2B5EF4-FFF2-40B4-BE49-F238E27FC236}">
                  <a16:creationId xmlns:a16="http://schemas.microsoft.com/office/drawing/2014/main" id="{63D3D604-2AFE-F829-C439-C12E1AF13AE8}"/>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7" name="Oval 12">
              <a:extLst>
                <a:ext uri="{FF2B5EF4-FFF2-40B4-BE49-F238E27FC236}">
                  <a16:creationId xmlns:a16="http://schemas.microsoft.com/office/drawing/2014/main" id="{AF0592D9-C108-5EEE-DBF6-F8CA231E0A72}"/>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8" name="Oval 13">
              <a:extLst>
                <a:ext uri="{FF2B5EF4-FFF2-40B4-BE49-F238E27FC236}">
                  <a16:creationId xmlns:a16="http://schemas.microsoft.com/office/drawing/2014/main" id="{DA0FED19-9B24-76C0-4DFE-CC74A982058B}"/>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9" name="Oval 14">
              <a:extLst>
                <a:ext uri="{FF2B5EF4-FFF2-40B4-BE49-F238E27FC236}">
                  <a16:creationId xmlns:a16="http://schemas.microsoft.com/office/drawing/2014/main" id="{400361ED-84D4-33FA-9443-2173A0492F3B}"/>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0" name="Oval 15">
              <a:extLst>
                <a:ext uri="{FF2B5EF4-FFF2-40B4-BE49-F238E27FC236}">
                  <a16:creationId xmlns:a16="http://schemas.microsoft.com/office/drawing/2014/main" id="{F08CD7E8-B2BD-A40D-5E94-40B1030D8630}"/>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1" name="Oval 16">
              <a:extLst>
                <a:ext uri="{FF2B5EF4-FFF2-40B4-BE49-F238E27FC236}">
                  <a16:creationId xmlns:a16="http://schemas.microsoft.com/office/drawing/2014/main" id="{DF23A426-BD4B-F523-8D0C-2609B48750FC}"/>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2" name="Oval 17">
              <a:extLst>
                <a:ext uri="{FF2B5EF4-FFF2-40B4-BE49-F238E27FC236}">
                  <a16:creationId xmlns:a16="http://schemas.microsoft.com/office/drawing/2014/main" id="{A4931155-A009-DFAD-63C4-655175CFF571}"/>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3" name="Oval 18">
              <a:extLst>
                <a:ext uri="{FF2B5EF4-FFF2-40B4-BE49-F238E27FC236}">
                  <a16:creationId xmlns:a16="http://schemas.microsoft.com/office/drawing/2014/main" id="{08549889-9DF5-9478-EC1D-7FC46B11D751}"/>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4" name="Oval 19">
              <a:extLst>
                <a:ext uri="{FF2B5EF4-FFF2-40B4-BE49-F238E27FC236}">
                  <a16:creationId xmlns:a16="http://schemas.microsoft.com/office/drawing/2014/main" id="{BE6D5DBC-6220-9695-1448-FFB57FB1BAC9}"/>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5" name="Oval 20">
              <a:extLst>
                <a:ext uri="{FF2B5EF4-FFF2-40B4-BE49-F238E27FC236}">
                  <a16:creationId xmlns:a16="http://schemas.microsoft.com/office/drawing/2014/main" id="{77D4C683-650C-48DB-DA0A-6DD111F02245}"/>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6" name="Oval 21">
              <a:extLst>
                <a:ext uri="{FF2B5EF4-FFF2-40B4-BE49-F238E27FC236}">
                  <a16:creationId xmlns:a16="http://schemas.microsoft.com/office/drawing/2014/main" id="{F90FF8D7-623F-0A83-6F26-3BCF8DD0C024}"/>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7" name="Oval 22">
              <a:extLst>
                <a:ext uri="{FF2B5EF4-FFF2-40B4-BE49-F238E27FC236}">
                  <a16:creationId xmlns:a16="http://schemas.microsoft.com/office/drawing/2014/main" id="{B825EFD2-A0DB-BF8E-B0E1-B379E4DA530D}"/>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8" name="Oval 23">
              <a:extLst>
                <a:ext uri="{FF2B5EF4-FFF2-40B4-BE49-F238E27FC236}">
                  <a16:creationId xmlns:a16="http://schemas.microsoft.com/office/drawing/2014/main" id="{60E9C91F-7DD3-3098-C283-838CBB331FAE}"/>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9" name="Oval 24">
              <a:extLst>
                <a:ext uri="{FF2B5EF4-FFF2-40B4-BE49-F238E27FC236}">
                  <a16:creationId xmlns:a16="http://schemas.microsoft.com/office/drawing/2014/main" id="{D55A3017-5310-96F1-C5B4-442751AE3954}"/>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20" name="Oval 25">
              <a:extLst>
                <a:ext uri="{FF2B5EF4-FFF2-40B4-BE49-F238E27FC236}">
                  <a16:creationId xmlns:a16="http://schemas.microsoft.com/office/drawing/2014/main" id="{67415EDE-FFAC-7A02-F5E1-11E8107C92FA}"/>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21" name="Oval 26">
              <a:extLst>
                <a:ext uri="{FF2B5EF4-FFF2-40B4-BE49-F238E27FC236}">
                  <a16:creationId xmlns:a16="http://schemas.microsoft.com/office/drawing/2014/main" id="{DFE8BF4E-B29D-502A-AC81-68E3DDA88FC3}"/>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22" name="Oval 27">
              <a:extLst>
                <a:ext uri="{FF2B5EF4-FFF2-40B4-BE49-F238E27FC236}">
                  <a16:creationId xmlns:a16="http://schemas.microsoft.com/office/drawing/2014/main" id="{FA98613D-B6AF-E181-9987-05D72D7745D7}"/>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23" name="Oval 28">
              <a:extLst>
                <a:ext uri="{FF2B5EF4-FFF2-40B4-BE49-F238E27FC236}">
                  <a16:creationId xmlns:a16="http://schemas.microsoft.com/office/drawing/2014/main" id="{82E53784-F31B-07FF-6F82-D07F92F693FC}"/>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24" name="Oval 29">
              <a:extLst>
                <a:ext uri="{FF2B5EF4-FFF2-40B4-BE49-F238E27FC236}">
                  <a16:creationId xmlns:a16="http://schemas.microsoft.com/office/drawing/2014/main" id="{3CD4B636-E1E9-BAEC-81DC-2BA32A5EB0C0}"/>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25" name="Oval 30">
              <a:extLst>
                <a:ext uri="{FF2B5EF4-FFF2-40B4-BE49-F238E27FC236}">
                  <a16:creationId xmlns:a16="http://schemas.microsoft.com/office/drawing/2014/main" id="{BF82AB98-FC37-8734-20DD-497150E1778F}"/>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26" name="Oval 31">
              <a:extLst>
                <a:ext uri="{FF2B5EF4-FFF2-40B4-BE49-F238E27FC236}">
                  <a16:creationId xmlns:a16="http://schemas.microsoft.com/office/drawing/2014/main" id="{1E22438E-269A-541C-2524-F5489C4155FD}"/>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27" name="Oval 32">
              <a:extLst>
                <a:ext uri="{FF2B5EF4-FFF2-40B4-BE49-F238E27FC236}">
                  <a16:creationId xmlns:a16="http://schemas.microsoft.com/office/drawing/2014/main" id="{3EA211EF-DE16-21F7-BE23-5DFCFDB68382}"/>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28" name="Oval 33">
              <a:extLst>
                <a:ext uri="{FF2B5EF4-FFF2-40B4-BE49-F238E27FC236}">
                  <a16:creationId xmlns:a16="http://schemas.microsoft.com/office/drawing/2014/main" id="{50160D3F-BDBA-31CC-8BA1-45237EF86871}"/>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29" name="Oval 34">
              <a:extLst>
                <a:ext uri="{FF2B5EF4-FFF2-40B4-BE49-F238E27FC236}">
                  <a16:creationId xmlns:a16="http://schemas.microsoft.com/office/drawing/2014/main" id="{7D2A246C-9CA4-9E14-FCB4-E5794255370F}"/>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30" name="Oval 35">
              <a:extLst>
                <a:ext uri="{FF2B5EF4-FFF2-40B4-BE49-F238E27FC236}">
                  <a16:creationId xmlns:a16="http://schemas.microsoft.com/office/drawing/2014/main" id="{886574C0-7DC6-A93A-FD0B-6980F8453723}"/>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31" name="Oval 36">
              <a:extLst>
                <a:ext uri="{FF2B5EF4-FFF2-40B4-BE49-F238E27FC236}">
                  <a16:creationId xmlns:a16="http://schemas.microsoft.com/office/drawing/2014/main" id="{7B28C102-68FE-3E83-0A45-867018024679}"/>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32" name="Oval 37">
              <a:extLst>
                <a:ext uri="{FF2B5EF4-FFF2-40B4-BE49-F238E27FC236}">
                  <a16:creationId xmlns:a16="http://schemas.microsoft.com/office/drawing/2014/main" id="{45581CAB-4435-4236-228E-8C476AB458C3}"/>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33" name="Oval 38">
              <a:extLst>
                <a:ext uri="{FF2B5EF4-FFF2-40B4-BE49-F238E27FC236}">
                  <a16:creationId xmlns:a16="http://schemas.microsoft.com/office/drawing/2014/main" id="{D91F7325-FDBF-BEA8-16F3-FB4C663B6328}"/>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34" name="Oval 39">
              <a:extLst>
                <a:ext uri="{FF2B5EF4-FFF2-40B4-BE49-F238E27FC236}">
                  <a16:creationId xmlns:a16="http://schemas.microsoft.com/office/drawing/2014/main" id="{CA7D9AA1-A8ED-24D4-308A-51F753653612}"/>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grpSp>
      <p:sp>
        <p:nvSpPr>
          <p:cNvPr id="35" name="Line 40">
            <a:extLst>
              <a:ext uri="{FF2B5EF4-FFF2-40B4-BE49-F238E27FC236}">
                <a16:creationId xmlns:a16="http://schemas.microsoft.com/office/drawing/2014/main" id="{FB5F2853-961E-3D15-4A1D-91A087610044}"/>
              </a:ext>
            </a:extLst>
          </p:cNvPr>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19"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34820"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36" name="Rectangle 5">
            <a:extLst>
              <a:ext uri="{FF2B5EF4-FFF2-40B4-BE49-F238E27FC236}">
                <a16:creationId xmlns:a16="http://schemas.microsoft.com/office/drawing/2014/main" id="{BFF2032F-B114-10BF-0C10-4AEA0137DAFB}"/>
              </a:ext>
            </a:extLst>
          </p:cNvPr>
          <p:cNvSpPr>
            <a:spLocks noGrp="1" noChangeArrowheads="1"/>
          </p:cNvSpPr>
          <p:nvPr>
            <p:ph type="dt" sz="half" idx="10"/>
          </p:nvPr>
        </p:nvSpPr>
        <p:spPr/>
        <p:txBody>
          <a:bodyPr/>
          <a:lstStyle>
            <a:lvl1pPr>
              <a:defRPr/>
            </a:lvl1pPr>
          </a:lstStyle>
          <a:p>
            <a:pPr>
              <a:defRPr/>
            </a:pPr>
            <a:endParaRPr lang="en-US" altLang="en-US"/>
          </a:p>
        </p:txBody>
      </p:sp>
      <p:sp>
        <p:nvSpPr>
          <p:cNvPr id="37" name="Rectangle 6">
            <a:extLst>
              <a:ext uri="{FF2B5EF4-FFF2-40B4-BE49-F238E27FC236}">
                <a16:creationId xmlns:a16="http://schemas.microsoft.com/office/drawing/2014/main" id="{41653AED-1CD8-9133-2DC0-B9D539741155}"/>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38" name="Rectangle 7">
            <a:extLst>
              <a:ext uri="{FF2B5EF4-FFF2-40B4-BE49-F238E27FC236}">
                <a16:creationId xmlns:a16="http://schemas.microsoft.com/office/drawing/2014/main" id="{397481EE-06BC-E0CA-03D6-F13F6371772D}"/>
              </a:ext>
            </a:extLst>
          </p:cNvPr>
          <p:cNvSpPr>
            <a:spLocks noGrp="1" noChangeArrowheads="1"/>
          </p:cNvSpPr>
          <p:nvPr>
            <p:ph type="sldNum" sz="quarter" idx="12"/>
          </p:nvPr>
        </p:nvSpPr>
        <p:spPr/>
        <p:txBody>
          <a:bodyPr/>
          <a:lstStyle>
            <a:lvl1pPr>
              <a:defRPr/>
            </a:lvl1pPr>
          </a:lstStyle>
          <a:p>
            <a:fld id="{BFF8DD16-5EC5-4E3E-B036-985D55B3D1E4}" type="slidenum">
              <a:rPr lang="en-US" altLang="en-US"/>
              <a:pPr/>
              <a:t>‹#›</a:t>
            </a:fld>
            <a:endParaRPr lang="en-US" altLang="en-US"/>
          </a:p>
        </p:txBody>
      </p:sp>
    </p:spTree>
    <p:extLst>
      <p:ext uri="{BB962C8B-B14F-4D97-AF65-F5344CB8AC3E}">
        <p14:creationId xmlns:p14="http://schemas.microsoft.com/office/powerpoint/2010/main" val="1617135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Rectangle 5">
            <a:extLst>
              <a:ext uri="{FF2B5EF4-FFF2-40B4-BE49-F238E27FC236}">
                <a16:creationId xmlns:a16="http://schemas.microsoft.com/office/drawing/2014/main" id="{EBBA3521-386C-DABD-A6D4-71EED781193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376D2B6-5C6F-6E37-A639-571D7D5D39A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91A01B67-B706-D0D9-B28A-D91654354FD6}"/>
              </a:ext>
            </a:extLst>
          </p:cNvPr>
          <p:cNvSpPr>
            <a:spLocks noGrp="1" noChangeArrowheads="1"/>
          </p:cNvSpPr>
          <p:nvPr>
            <p:ph type="sldNum" sz="quarter" idx="12"/>
          </p:nvPr>
        </p:nvSpPr>
        <p:spPr>
          <a:ln/>
        </p:spPr>
        <p:txBody>
          <a:bodyPr/>
          <a:lstStyle>
            <a:lvl1pPr>
              <a:defRPr/>
            </a:lvl1pPr>
          </a:lstStyle>
          <a:p>
            <a:fld id="{6E28D004-C124-4068-9BF4-F6EEA14CADB7}" type="slidenum">
              <a:rPr lang="en-US" altLang="en-US"/>
              <a:pPr/>
              <a:t>‹#›</a:t>
            </a:fld>
            <a:endParaRPr lang="en-US" altLang="en-US"/>
          </a:p>
        </p:txBody>
      </p:sp>
    </p:spTree>
    <p:extLst>
      <p:ext uri="{BB962C8B-B14F-4D97-AF65-F5344CB8AC3E}">
        <p14:creationId xmlns:p14="http://schemas.microsoft.com/office/powerpoint/2010/main" val="192584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Rectangle 5">
            <a:extLst>
              <a:ext uri="{FF2B5EF4-FFF2-40B4-BE49-F238E27FC236}">
                <a16:creationId xmlns:a16="http://schemas.microsoft.com/office/drawing/2014/main" id="{8339E88E-C06C-8D56-8686-063B4A1582A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D69FC90C-2D44-2954-CB42-568368B77E5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D6E9D02E-A010-861A-9697-601CAAFEBB24}"/>
              </a:ext>
            </a:extLst>
          </p:cNvPr>
          <p:cNvSpPr>
            <a:spLocks noGrp="1" noChangeArrowheads="1"/>
          </p:cNvSpPr>
          <p:nvPr>
            <p:ph type="sldNum" sz="quarter" idx="12"/>
          </p:nvPr>
        </p:nvSpPr>
        <p:spPr>
          <a:ln/>
        </p:spPr>
        <p:txBody>
          <a:bodyPr/>
          <a:lstStyle>
            <a:lvl1pPr>
              <a:defRPr/>
            </a:lvl1pPr>
          </a:lstStyle>
          <a:p>
            <a:fld id="{7AEDEFD7-709C-4E7D-9BF6-30F19E203257}" type="slidenum">
              <a:rPr lang="en-US" altLang="en-US"/>
              <a:pPr/>
              <a:t>‹#›</a:t>
            </a:fld>
            <a:endParaRPr lang="en-US" altLang="en-US"/>
          </a:p>
        </p:txBody>
      </p:sp>
    </p:spTree>
    <p:extLst>
      <p:ext uri="{BB962C8B-B14F-4D97-AF65-F5344CB8AC3E}">
        <p14:creationId xmlns:p14="http://schemas.microsoft.com/office/powerpoint/2010/main" val="3492965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endParaRPr lang="ar-IQ"/>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Rectangle 5">
            <a:extLst>
              <a:ext uri="{FF2B5EF4-FFF2-40B4-BE49-F238E27FC236}">
                <a16:creationId xmlns:a16="http://schemas.microsoft.com/office/drawing/2014/main" id="{F56642B3-8206-5387-F739-25110875F15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32A6AB9-FD44-CC3F-89DB-4A457F69247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70AAD845-EC2C-6098-25DB-4EE3684B1685}"/>
              </a:ext>
            </a:extLst>
          </p:cNvPr>
          <p:cNvSpPr>
            <a:spLocks noGrp="1" noChangeArrowheads="1"/>
          </p:cNvSpPr>
          <p:nvPr>
            <p:ph type="sldNum" sz="quarter" idx="12"/>
          </p:nvPr>
        </p:nvSpPr>
        <p:spPr>
          <a:ln/>
        </p:spPr>
        <p:txBody>
          <a:bodyPr/>
          <a:lstStyle>
            <a:lvl1pPr>
              <a:defRPr/>
            </a:lvl1pPr>
          </a:lstStyle>
          <a:p>
            <a:fld id="{E2B9F871-99E5-468B-989A-DF5DD772FC81}" type="slidenum">
              <a:rPr lang="en-US" altLang="en-US"/>
              <a:pPr/>
              <a:t>‹#›</a:t>
            </a:fld>
            <a:endParaRPr lang="en-US" altLang="en-US"/>
          </a:p>
        </p:txBody>
      </p:sp>
    </p:spTree>
    <p:extLst>
      <p:ext uri="{BB962C8B-B14F-4D97-AF65-F5344CB8AC3E}">
        <p14:creationId xmlns:p14="http://schemas.microsoft.com/office/powerpoint/2010/main" val="465933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Rectangle 5">
            <a:extLst>
              <a:ext uri="{FF2B5EF4-FFF2-40B4-BE49-F238E27FC236}">
                <a16:creationId xmlns:a16="http://schemas.microsoft.com/office/drawing/2014/main" id="{400E772E-1AF7-CEB8-E821-46BEF4685F5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6125F3AC-6521-A5EF-242D-1928EDA9CB0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E029A193-E884-854E-E935-694B9540408B}"/>
              </a:ext>
            </a:extLst>
          </p:cNvPr>
          <p:cNvSpPr>
            <a:spLocks noGrp="1" noChangeArrowheads="1"/>
          </p:cNvSpPr>
          <p:nvPr>
            <p:ph type="sldNum" sz="quarter" idx="12"/>
          </p:nvPr>
        </p:nvSpPr>
        <p:spPr>
          <a:ln/>
        </p:spPr>
        <p:txBody>
          <a:bodyPr/>
          <a:lstStyle>
            <a:lvl1pPr>
              <a:defRPr/>
            </a:lvl1pPr>
          </a:lstStyle>
          <a:p>
            <a:fld id="{806DF677-4681-4B7A-B94E-C16D52144880}" type="slidenum">
              <a:rPr lang="en-US" altLang="en-US"/>
              <a:pPr/>
              <a:t>‹#›</a:t>
            </a:fld>
            <a:endParaRPr lang="en-US" altLang="en-US"/>
          </a:p>
        </p:txBody>
      </p:sp>
    </p:spTree>
    <p:extLst>
      <p:ext uri="{BB962C8B-B14F-4D97-AF65-F5344CB8AC3E}">
        <p14:creationId xmlns:p14="http://schemas.microsoft.com/office/powerpoint/2010/main" val="287591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FE31CE16-B12E-4107-E352-A5780A493C9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4233CFAE-B452-A52D-4AA2-2FC1FD42A86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4F64B9F5-5D9E-3088-CE6E-6DE2B21DCD05}"/>
              </a:ext>
            </a:extLst>
          </p:cNvPr>
          <p:cNvSpPr>
            <a:spLocks noGrp="1" noChangeArrowheads="1"/>
          </p:cNvSpPr>
          <p:nvPr>
            <p:ph type="sldNum" sz="quarter" idx="12"/>
          </p:nvPr>
        </p:nvSpPr>
        <p:spPr>
          <a:ln/>
        </p:spPr>
        <p:txBody>
          <a:bodyPr/>
          <a:lstStyle>
            <a:lvl1pPr>
              <a:defRPr/>
            </a:lvl1pPr>
          </a:lstStyle>
          <a:p>
            <a:fld id="{C7915474-C85C-4EF4-9905-84D349716188}" type="slidenum">
              <a:rPr lang="en-US" altLang="en-US"/>
              <a:pPr/>
              <a:t>‹#›</a:t>
            </a:fld>
            <a:endParaRPr lang="en-US" altLang="en-US"/>
          </a:p>
        </p:txBody>
      </p:sp>
    </p:spTree>
    <p:extLst>
      <p:ext uri="{BB962C8B-B14F-4D97-AF65-F5344CB8AC3E}">
        <p14:creationId xmlns:p14="http://schemas.microsoft.com/office/powerpoint/2010/main" val="18219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Rectangle 5">
            <a:extLst>
              <a:ext uri="{FF2B5EF4-FFF2-40B4-BE49-F238E27FC236}">
                <a16:creationId xmlns:a16="http://schemas.microsoft.com/office/drawing/2014/main" id="{F44F230E-554D-054F-81E1-327C984D68D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034AB8D-033C-E8E2-D728-3F4682E68B4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3978EF8C-E0E7-8BB0-42F2-B907891E3473}"/>
              </a:ext>
            </a:extLst>
          </p:cNvPr>
          <p:cNvSpPr>
            <a:spLocks noGrp="1" noChangeArrowheads="1"/>
          </p:cNvSpPr>
          <p:nvPr>
            <p:ph type="sldNum" sz="quarter" idx="12"/>
          </p:nvPr>
        </p:nvSpPr>
        <p:spPr>
          <a:ln/>
        </p:spPr>
        <p:txBody>
          <a:bodyPr/>
          <a:lstStyle>
            <a:lvl1pPr>
              <a:defRPr/>
            </a:lvl1pPr>
          </a:lstStyle>
          <a:p>
            <a:fld id="{F72CA865-5D7A-486F-9AE5-75CF50F6DA62}" type="slidenum">
              <a:rPr lang="en-US" altLang="en-US"/>
              <a:pPr/>
              <a:t>‹#›</a:t>
            </a:fld>
            <a:endParaRPr lang="en-US" altLang="en-US"/>
          </a:p>
        </p:txBody>
      </p:sp>
    </p:spTree>
    <p:extLst>
      <p:ext uri="{BB962C8B-B14F-4D97-AF65-F5344CB8AC3E}">
        <p14:creationId xmlns:p14="http://schemas.microsoft.com/office/powerpoint/2010/main" val="2960257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Rectangle 5">
            <a:extLst>
              <a:ext uri="{FF2B5EF4-FFF2-40B4-BE49-F238E27FC236}">
                <a16:creationId xmlns:a16="http://schemas.microsoft.com/office/drawing/2014/main" id="{522A4111-B1E5-73ED-67F3-861775D6431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E19648BF-9B21-D815-0342-F7ED37A22D3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a:extLst>
              <a:ext uri="{FF2B5EF4-FFF2-40B4-BE49-F238E27FC236}">
                <a16:creationId xmlns:a16="http://schemas.microsoft.com/office/drawing/2014/main" id="{7710A446-4E8E-418A-ECE0-5D55CF8BC55A}"/>
              </a:ext>
            </a:extLst>
          </p:cNvPr>
          <p:cNvSpPr>
            <a:spLocks noGrp="1" noChangeArrowheads="1"/>
          </p:cNvSpPr>
          <p:nvPr>
            <p:ph type="sldNum" sz="quarter" idx="12"/>
          </p:nvPr>
        </p:nvSpPr>
        <p:spPr>
          <a:ln/>
        </p:spPr>
        <p:txBody>
          <a:bodyPr/>
          <a:lstStyle>
            <a:lvl1pPr>
              <a:defRPr/>
            </a:lvl1pPr>
          </a:lstStyle>
          <a:p>
            <a:fld id="{D17111F2-8CB4-4F01-9F96-47DAB71D2C31}" type="slidenum">
              <a:rPr lang="en-US" altLang="en-US"/>
              <a:pPr/>
              <a:t>‹#›</a:t>
            </a:fld>
            <a:endParaRPr lang="en-US" altLang="en-US"/>
          </a:p>
        </p:txBody>
      </p:sp>
    </p:spTree>
    <p:extLst>
      <p:ext uri="{BB962C8B-B14F-4D97-AF65-F5344CB8AC3E}">
        <p14:creationId xmlns:p14="http://schemas.microsoft.com/office/powerpoint/2010/main" val="3739772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Rectangle 5">
            <a:extLst>
              <a:ext uri="{FF2B5EF4-FFF2-40B4-BE49-F238E27FC236}">
                <a16:creationId xmlns:a16="http://schemas.microsoft.com/office/drawing/2014/main" id="{49C9CB8E-BBD3-E742-31C9-7241B74B897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FA11410B-20E0-B8DD-AB36-CB644F0CA3F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844D7AD6-54D8-BEF8-6F6A-AEB592714B15}"/>
              </a:ext>
            </a:extLst>
          </p:cNvPr>
          <p:cNvSpPr>
            <a:spLocks noGrp="1" noChangeArrowheads="1"/>
          </p:cNvSpPr>
          <p:nvPr>
            <p:ph type="sldNum" sz="quarter" idx="12"/>
          </p:nvPr>
        </p:nvSpPr>
        <p:spPr>
          <a:ln/>
        </p:spPr>
        <p:txBody>
          <a:bodyPr/>
          <a:lstStyle>
            <a:lvl1pPr>
              <a:defRPr/>
            </a:lvl1pPr>
          </a:lstStyle>
          <a:p>
            <a:fld id="{9B2B7CF9-ECF0-4FA6-B533-F92C6C16E93A}" type="slidenum">
              <a:rPr lang="en-US" altLang="en-US"/>
              <a:pPr/>
              <a:t>‹#›</a:t>
            </a:fld>
            <a:endParaRPr lang="en-US" altLang="en-US"/>
          </a:p>
        </p:txBody>
      </p:sp>
    </p:spTree>
    <p:extLst>
      <p:ext uri="{BB962C8B-B14F-4D97-AF65-F5344CB8AC3E}">
        <p14:creationId xmlns:p14="http://schemas.microsoft.com/office/powerpoint/2010/main" val="355700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FFDFEE53-3B38-34E5-0260-DE830E13542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BCCA19FC-ECFF-E512-6C9E-8A28470888C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0F3B27A4-FF6A-A33F-A8EC-C714CF6F9B20}"/>
              </a:ext>
            </a:extLst>
          </p:cNvPr>
          <p:cNvSpPr>
            <a:spLocks noGrp="1" noChangeArrowheads="1"/>
          </p:cNvSpPr>
          <p:nvPr>
            <p:ph type="sldNum" sz="quarter" idx="12"/>
          </p:nvPr>
        </p:nvSpPr>
        <p:spPr>
          <a:ln/>
        </p:spPr>
        <p:txBody>
          <a:bodyPr/>
          <a:lstStyle>
            <a:lvl1pPr>
              <a:defRPr/>
            </a:lvl1pPr>
          </a:lstStyle>
          <a:p>
            <a:fld id="{AA1A2DB9-11AF-4D95-BECD-4C46B30EF937}" type="slidenum">
              <a:rPr lang="en-US" altLang="en-US"/>
              <a:pPr/>
              <a:t>‹#›</a:t>
            </a:fld>
            <a:endParaRPr lang="en-US" altLang="en-US"/>
          </a:p>
        </p:txBody>
      </p:sp>
    </p:spTree>
    <p:extLst>
      <p:ext uri="{BB962C8B-B14F-4D97-AF65-F5344CB8AC3E}">
        <p14:creationId xmlns:p14="http://schemas.microsoft.com/office/powerpoint/2010/main" val="3126519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0C8812AC-E139-2168-4533-70B21690A82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8AE7F53-7D4D-37C5-5E4C-982065905E0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CB5A1921-C4B1-EA28-8906-932952405664}"/>
              </a:ext>
            </a:extLst>
          </p:cNvPr>
          <p:cNvSpPr>
            <a:spLocks noGrp="1" noChangeArrowheads="1"/>
          </p:cNvSpPr>
          <p:nvPr>
            <p:ph type="sldNum" sz="quarter" idx="12"/>
          </p:nvPr>
        </p:nvSpPr>
        <p:spPr>
          <a:ln/>
        </p:spPr>
        <p:txBody>
          <a:bodyPr/>
          <a:lstStyle>
            <a:lvl1pPr>
              <a:defRPr/>
            </a:lvl1pPr>
          </a:lstStyle>
          <a:p>
            <a:fld id="{D4CBD417-3924-4310-9659-7F9C2349F608}" type="slidenum">
              <a:rPr lang="en-US" altLang="en-US"/>
              <a:pPr/>
              <a:t>‹#›</a:t>
            </a:fld>
            <a:endParaRPr lang="en-US" altLang="en-US"/>
          </a:p>
        </p:txBody>
      </p:sp>
    </p:spTree>
    <p:extLst>
      <p:ext uri="{BB962C8B-B14F-4D97-AF65-F5344CB8AC3E}">
        <p14:creationId xmlns:p14="http://schemas.microsoft.com/office/powerpoint/2010/main" val="4001873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67FF33C5-AC47-FE0C-A15D-557411DD9BB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605C36A-6312-19F9-4644-2F90B3E8E52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B4797888-F4E8-33D7-3653-2E649E64A727}"/>
              </a:ext>
            </a:extLst>
          </p:cNvPr>
          <p:cNvSpPr>
            <a:spLocks noGrp="1" noChangeArrowheads="1"/>
          </p:cNvSpPr>
          <p:nvPr>
            <p:ph type="sldNum" sz="quarter" idx="12"/>
          </p:nvPr>
        </p:nvSpPr>
        <p:spPr>
          <a:ln/>
        </p:spPr>
        <p:txBody>
          <a:bodyPr/>
          <a:lstStyle>
            <a:lvl1pPr>
              <a:defRPr/>
            </a:lvl1pPr>
          </a:lstStyle>
          <a:p>
            <a:fld id="{8567102F-B7EA-436E-A072-CF5C558B5B4F}" type="slidenum">
              <a:rPr lang="en-US" altLang="en-US"/>
              <a:pPr/>
              <a:t>‹#›</a:t>
            </a:fld>
            <a:endParaRPr lang="en-US" altLang="en-US"/>
          </a:p>
        </p:txBody>
      </p:sp>
    </p:spTree>
    <p:extLst>
      <p:ext uri="{BB962C8B-B14F-4D97-AF65-F5344CB8AC3E}">
        <p14:creationId xmlns:p14="http://schemas.microsoft.com/office/powerpoint/2010/main" val="406139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a:extLst>
              <a:ext uri="{FF2B5EF4-FFF2-40B4-BE49-F238E27FC236}">
                <a16:creationId xmlns:a16="http://schemas.microsoft.com/office/drawing/2014/main" id="{4789D25F-0495-8D07-0B25-B25909CB2CE3}"/>
              </a:ext>
            </a:extLst>
          </p:cNvPr>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a:extLst>
              <a:ext uri="{FF2B5EF4-FFF2-40B4-BE49-F238E27FC236}">
                <a16:creationId xmlns:a16="http://schemas.microsoft.com/office/drawing/2014/main" id="{E196EA28-82D6-6EE6-3F8D-169400C6C91E}"/>
              </a:ext>
            </a:extLst>
          </p:cNvPr>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45B6F4C4-C23D-E9F1-3347-196377A36459}"/>
              </a:ext>
            </a:extLst>
          </p:cNvPr>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797" name="Rectangle 5">
            <a:extLst>
              <a:ext uri="{FF2B5EF4-FFF2-40B4-BE49-F238E27FC236}">
                <a16:creationId xmlns:a16="http://schemas.microsoft.com/office/drawing/2014/main" id="{468E094F-4BCA-7E0C-DF02-41D4F5EB087A}"/>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ltLang="en-US"/>
          </a:p>
        </p:txBody>
      </p:sp>
      <p:sp>
        <p:nvSpPr>
          <p:cNvPr id="33798" name="Rectangle 6">
            <a:extLst>
              <a:ext uri="{FF2B5EF4-FFF2-40B4-BE49-F238E27FC236}">
                <a16:creationId xmlns:a16="http://schemas.microsoft.com/office/drawing/2014/main" id="{EE9975D0-4349-6B73-44CA-561D127842E5}"/>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ltLang="en-US"/>
          </a:p>
        </p:txBody>
      </p:sp>
      <p:sp>
        <p:nvSpPr>
          <p:cNvPr id="33799" name="Rectangle 7">
            <a:extLst>
              <a:ext uri="{FF2B5EF4-FFF2-40B4-BE49-F238E27FC236}">
                <a16:creationId xmlns:a16="http://schemas.microsoft.com/office/drawing/2014/main" id="{FDA92513-ED24-79A2-450C-9AAFC7E16344}"/>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A2458840-56E8-4320-8D59-57B2C5A448DF}" type="slidenum">
              <a:rPr lang="en-US" altLang="en-US"/>
              <a:pPr/>
              <a:t>‹#›</a:t>
            </a:fld>
            <a:endParaRPr lang="en-US" altLang="en-US"/>
          </a:p>
        </p:txBody>
      </p:sp>
      <p:grpSp>
        <p:nvGrpSpPr>
          <p:cNvPr id="1032" name="Group 8">
            <a:extLst>
              <a:ext uri="{FF2B5EF4-FFF2-40B4-BE49-F238E27FC236}">
                <a16:creationId xmlns:a16="http://schemas.microsoft.com/office/drawing/2014/main" id="{0951C270-3490-0F11-CFB7-5E32630A76DD}"/>
              </a:ext>
            </a:extLst>
          </p:cNvPr>
          <p:cNvGrpSpPr>
            <a:grpSpLocks/>
          </p:cNvGrpSpPr>
          <p:nvPr/>
        </p:nvGrpSpPr>
        <p:grpSpPr bwMode="auto">
          <a:xfrm>
            <a:off x="8153400" y="152400"/>
            <a:ext cx="792163" cy="1295400"/>
            <a:chOff x="5136" y="960"/>
            <a:chExt cx="528" cy="864"/>
          </a:xfrm>
        </p:grpSpPr>
        <p:sp>
          <p:nvSpPr>
            <p:cNvPr id="1033" name="Oval 9">
              <a:extLst>
                <a:ext uri="{FF2B5EF4-FFF2-40B4-BE49-F238E27FC236}">
                  <a16:creationId xmlns:a16="http://schemas.microsoft.com/office/drawing/2014/main" id="{164BE092-E78A-8D25-1DBD-1CA835DB4B95}"/>
                </a:ext>
              </a:extLst>
            </p:cNvPr>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034" name="Oval 10">
              <a:extLst>
                <a:ext uri="{FF2B5EF4-FFF2-40B4-BE49-F238E27FC236}">
                  <a16:creationId xmlns:a16="http://schemas.microsoft.com/office/drawing/2014/main" id="{3D8BF09F-D897-9594-829E-9AE348236D90}"/>
                </a:ext>
              </a:extLst>
            </p:cNvPr>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035" name="Oval 11">
              <a:extLst>
                <a:ext uri="{FF2B5EF4-FFF2-40B4-BE49-F238E27FC236}">
                  <a16:creationId xmlns:a16="http://schemas.microsoft.com/office/drawing/2014/main" id="{F40C2F50-262A-228F-B59C-C13BBD9502E1}"/>
                </a:ext>
              </a:extLst>
            </p:cNvPr>
            <p:cNvSpPr>
              <a:spLocks noChangeArrowheads="1"/>
            </p:cNvSpPr>
            <p:nvPr/>
          </p:nvSpPr>
          <p:spPr bwMode="auto">
            <a:xfrm>
              <a:off x="5360" y="960"/>
              <a:ext cx="78"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036" name="Oval 12">
              <a:extLst>
                <a:ext uri="{FF2B5EF4-FFF2-40B4-BE49-F238E27FC236}">
                  <a16:creationId xmlns:a16="http://schemas.microsoft.com/office/drawing/2014/main" id="{81E19CDE-836F-90B3-468E-2C7E0B4AC164}"/>
                </a:ext>
              </a:extLst>
            </p:cNvPr>
            <p:cNvSpPr>
              <a:spLocks noChangeArrowheads="1"/>
            </p:cNvSpPr>
            <p:nvPr/>
          </p:nvSpPr>
          <p:spPr bwMode="auto">
            <a:xfrm>
              <a:off x="5136" y="1072"/>
              <a:ext cx="80" cy="7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037" name="Oval 13">
              <a:extLst>
                <a:ext uri="{FF2B5EF4-FFF2-40B4-BE49-F238E27FC236}">
                  <a16:creationId xmlns:a16="http://schemas.microsoft.com/office/drawing/2014/main" id="{66BBCE5A-AE61-6176-E41B-48A578934AD1}"/>
                </a:ext>
              </a:extLst>
            </p:cNvPr>
            <p:cNvSpPr>
              <a:spLocks noChangeArrowheads="1"/>
            </p:cNvSpPr>
            <p:nvPr/>
          </p:nvSpPr>
          <p:spPr bwMode="auto">
            <a:xfrm>
              <a:off x="5248" y="1072"/>
              <a:ext cx="79" cy="7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038" name="Oval 14">
              <a:extLst>
                <a:ext uri="{FF2B5EF4-FFF2-40B4-BE49-F238E27FC236}">
                  <a16:creationId xmlns:a16="http://schemas.microsoft.com/office/drawing/2014/main" id="{55C7E218-67C8-711A-859C-CA2DCA9AFD09}"/>
                </a:ext>
              </a:extLst>
            </p:cNvPr>
            <p:cNvSpPr>
              <a:spLocks noChangeArrowheads="1"/>
            </p:cNvSpPr>
            <p:nvPr/>
          </p:nvSpPr>
          <p:spPr bwMode="auto">
            <a:xfrm>
              <a:off x="5360" y="1072"/>
              <a:ext cx="78" cy="7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039" name="Oval 15">
              <a:extLst>
                <a:ext uri="{FF2B5EF4-FFF2-40B4-BE49-F238E27FC236}">
                  <a16:creationId xmlns:a16="http://schemas.microsoft.com/office/drawing/2014/main" id="{4C0585F9-449B-2777-ECAA-76E7CB551595}"/>
                </a:ext>
              </a:extLst>
            </p:cNvPr>
            <p:cNvSpPr>
              <a:spLocks noChangeArrowheads="1"/>
            </p:cNvSpPr>
            <p:nvPr/>
          </p:nvSpPr>
          <p:spPr bwMode="auto">
            <a:xfrm>
              <a:off x="5472" y="1072"/>
              <a:ext cx="78" cy="7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040" name="Oval 16">
              <a:extLst>
                <a:ext uri="{FF2B5EF4-FFF2-40B4-BE49-F238E27FC236}">
                  <a16:creationId xmlns:a16="http://schemas.microsoft.com/office/drawing/2014/main" id="{AB530FEF-84FB-7121-CF9F-E43CC9564203}"/>
                </a:ext>
              </a:extLst>
            </p:cNvPr>
            <p:cNvSpPr>
              <a:spLocks noChangeArrowheads="1"/>
            </p:cNvSpPr>
            <p:nvPr/>
          </p:nvSpPr>
          <p:spPr bwMode="auto">
            <a:xfrm>
              <a:off x="5136" y="1184"/>
              <a:ext cx="80" cy="7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041" name="Oval 17">
              <a:extLst>
                <a:ext uri="{FF2B5EF4-FFF2-40B4-BE49-F238E27FC236}">
                  <a16:creationId xmlns:a16="http://schemas.microsoft.com/office/drawing/2014/main" id="{CC4B4CC6-4F05-49D3-72EA-612781D7EA9C}"/>
                </a:ext>
              </a:extLst>
            </p:cNvPr>
            <p:cNvSpPr>
              <a:spLocks noChangeArrowheads="1"/>
            </p:cNvSpPr>
            <p:nvPr/>
          </p:nvSpPr>
          <p:spPr bwMode="auto">
            <a:xfrm>
              <a:off x="5248" y="1184"/>
              <a:ext cx="79" cy="7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042" name="Oval 18">
              <a:extLst>
                <a:ext uri="{FF2B5EF4-FFF2-40B4-BE49-F238E27FC236}">
                  <a16:creationId xmlns:a16="http://schemas.microsoft.com/office/drawing/2014/main" id="{C4BBD2BE-CF7B-9CDE-8F8B-5D9E716FFD61}"/>
                </a:ext>
              </a:extLst>
            </p:cNvPr>
            <p:cNvSpPr>
              <a:spLocks noChangeArrowheads="1"/>
            </p:cNvSpPr>
            <p:nvPr/>
          </p:nvSpPr>
          <p:spPr bwMode="auto">
            <a:xfrm>
              <a:off x="5360" y="1184"/>
              <a:ext cx="78" cy="7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043" name="Oval 19">
              <a:extLst>
                <a:ext uri="{FF2B5EF4-FFF2-40B4-BE49-F238E27FC236}">
                  <a16:creationId xmlns:a16="http://schemas.microsoft.com/office/drawing/2014/main" id="{50A0D2C9-97D0-E471-A968-D9AAE584B252}"/>
                </a:ext>
              </a:extLst>
            </p:cNvPr>
            <p:cNvSpPr>
              <a:spLocks noChangeArrowheads="1"/>
            </p:cNvSpPr>
            <p:nvPr/>
          </p:nvSpPr>
          <p:spPr bwMode="auto">
            <a:xfrm>
              <a:off x="5472" y="1184"/>
              <a:ext cx="78" cy="7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044" name="Oval 20">
              <a:extLst>
                <a:ext uri="{FF2B5EF4-FFF2-40B4-BE49-F238E27FC236}">
                  <a16:creationId xmlns:a16="http://schemas.microsoft.com/office/drawing/2014/main" id="{8BD6A768-D50C-529A-DB34-61E3E13AFCE7}"/>
                </a:ext>
              </a:extLst>
            </p:cNvPr>
            <p:cNvSpPr>
              <a:spLocks noChangeArrowheads="1"/>
            </p:cNvSpPr>
            <p:nvPr/>
          </p:nvSpPr>
          <p:spPr bwMode="auto">
            <a:xfrm>
              <a:off x="5584" y="1184"/>
              <a:ext cx="80" cy="7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045" name="Oval 21">
              <a:extLst>
                <a:ext uri="{FF2B5EF4-FFF2-40B4-BE49-F238E27FC236}">
                  <a16:creationId xmlns:a16="http://schemas.microsoft.com/office/drawing/2014/main" id="{BBC8DABD-A90F-AB22-C37C-48B2A98F2F00}"/>
                </a:ext>
              </a:extLst>
            </p:cNvPr>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046" name="Oval 22">
              <a:extLst>
                <a:ext uri="{FF2B5EF4-FFF2-40B4-BE49-F238E27FC236}">
                  <a16:creationId xmlns:a16="http://schemas.microsoft.com/office/drawing/2014/main" id="{EAC60754-3627-04FE-28D0-02DD39BCC563}"/>
                </a:ext>
              </a:extLst>
            </p:cNvPr>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047" name="Oval 23">
              <a:extLst>
                <a:ext uri="{FF2B5EF4-FFF2-40B4-BE49-F238E27FC236}">
                  <a16:creationId xmlns:a16="http://schemas.microsoft.com/office/drawing/2014/main" id="{2D61FE3E-63B8-1D45-178B-C7D8F5A7464E}"/>
                </a:ext>
              </a:extLst>
            </p:cNvPr>
            <p:cNvSpPr>
              <a:spLocks noChangeArrowheads="1"/>
            </p:cNvSpPr>
            <p:nvPr/>
          </p:nvSpPr>
          <p:spPr bwMode="auto">
            <a:xfrm>
              <a:off x="5360" y="1296"/>
              <a:ext cx="78"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048" name="Oval 24">
              <a:extLst>
                <a:ext uri="{FF2B5EF4-FFF2-40B4-BE49-F238E27FC236}">
                  <a16:creationId xmlns:a16="http://schemas.microsoft.com/office/drawing/2014/main" id="{7EC8D7E7-68D1-4747-26BC-721CDD3D73D9}"/>
                </a:ext>
              </a:extLst>
            </p:cNvPr>
            <p:cNvSpPr>
              <a:spLocks noChangeArrowheads="1"/>
            </p:cNvSpPr>
            <p:nvPr/>
          </p:nvSpPr>
          <p:spPr bwMode="auto">
            <a:xfrm>
              <a:off x="5472" y="1296"/>
              <a:ext cx="78"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049" name="Oval 25">
              <a:extLst>
                <a:ext uri="{FF2B5EF4-FFF2-40B4-BE49-F238E27FC236}">
                  <a16:creationId xmlns:a16="http://schemas.microsoft.com/office/drawing/2014/main" id="{1E081244-7F91-95A2-805E-9CF2389DDAD8}"/>
                </a:ext>
              </a:extLst>
            </p:cNvPr>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050" name="Oval 26">
              <a:extLst>
                <a:ext uri="{FF2B5EF4-FFF2-40B4-BE49-F238E27FC236}">
                  <a16:creationId xmlns:a16="http://schemas.microsoft.com/office/drawing/2014/main" id="{83419AF1-C3FF-B4D2-62F7-624C8F7A42B4}"/>
                </a:ext>
              </a:extLst>
            </p:cNvPr>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051" name="Oval 27">
              <a:extLst>
                <a:ext uri="{FF2B5EF4-FFF2-40B4-BE49-F238E27FC236}">
                  <a16:creationId xmlns:a16="http://schemas.microsoft.com/office/drawing/2014/main" id="{27717BF4-AEF4-8A6F-57B6-379EA365FD25}"/>
                </a:ext>
              </a:extLst>
            </p:cNvPr>
            <p:cNvSpPr>
              <a:spLocks noChangeArrowheads="1"/>
            </p:cNvSpPr>
            <p:nvPr/>
          </p:nvSpPr>
          <p:spPr bwMode="auto">
            <a:xfrm>
              <a:off x="5360" y="1408"/>
              <a:ext cx="78"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052" name="Oval 28">
              <a:extLst>
                <a:ext uri="{FF2B5EF4-FFF2-40B4-BE49-F238E27FC236}">
                  <a16:creationId xmlns:a16="http://schemas.microsoft.com/office/drawing/2014/main" id="{AA9FC7EF-13CC-B772-CC26-B2D31BCF112C}"/>
                </a:ext>
              </a:extLst>
            </p:cNvPr>
            <p:cNvSpPr>
              <a:spLocks noChangeArrowheads="1"/>
            </p:cNvSpPr>
            <p:nvPr/>
          </p:nvSpPr>
          <p:spPr bwMode="auto">
            <a:xfrm>
              <a:off x="5472" y="1408"/>
              <a:ext cx="78"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053" name="Oval 29">
              <a:extLst>
                <a:ext uri="{FF2B5EF4-FFF2-40B4-BE49-F238E27FC236}">
                  <a16:creationId xmlns:a16="http://schemas.microsoft.com/office/drawing/2014/main" id="{D7D2E845-83D7-0E20-7A8E-33C5F5EEDC37}"/>
                </a:ext>
              </a:extLst>
            </p:cNvPr>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054" name="Oval 30">
              <a:extLst>
                <a:ext uri="{FF2B5EF4-FFF2-40B4-BE49-F238E27FC236}">
                  <a16:creationId xmlns:a16="http://schemas.microsoft.com/office/drawing/2014/main" id="{0AD458D0-F71A-5C63-3F4C-1776EFAC693A}"/>
                </a:ext>
              </a:extLst>
            </p:cNvPr>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055" name="Oval 31">
              <a:extLst>
                <a:ext uri="{FF2B5EF4-FFF2-40B4-BE49-F238E27FC236}">
                  <a16:creationId xmlns:a16="http://schemas.microsoft.com/office/drawing/2014/main" id="{EFC8FF06-6C7A-1B6E-F333-373FEBDF531C}"/>
                </a:ext>
              </a:extLst>
            </p:cNvPr>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056" name="Oval 32">
              <a:extLst>
                <a:ext uri="{FF2B5EF4-FFF2-40B4-BE49-F238E27FC236}">
                  <a16:creationId xmlns:a16="http://schemas.microsoft.com/office/drawing/2014/main" id="{F9511106-1566-5529-12F6-383090357F7B}"/>
                </a:ext>
              </a:extLst>
            </p:cNvPr>
            <p:cNvSpPr>
              <a:spLocks noChangeArrowheads="1"/>
            </p:cNvSpPr>
            <p:nvPr/>
          </p:nvSpPr>
          <p:spPr bwMode="auto">
            <a:xfrm>
              <a:off x="5360" y="1520"/>
              <a:ext cx="78"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057" name="Oval 33">
              <a:extLst>
                <a:ext uri="{FF2B5EF4-FFF2-40B4-BE49-F238E27FC236}">
                  <a16:creationId xmlns:a16="http://schemas.microsoft.com/office/drawing/2014/main" id="{A87B5FF8-132C-34A2-1F90-2CC0FFDA7832}"/>
                </a:ext>
              </a:extLst>
            </p:cNvPr>
            <p:cNvSpPr>
              <a:spLocks noChangeArrowheads="1"/>
            </p:cNvSpPr>
            <p:nvPr/>
          </p:nvSpPr>
          <p:spPr bwMode="auto">
            <a:xfrm>
              <a:off x="5472" y="1520"/>
              <a:ext cx="78"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058" name="Oval 34">
              <a:extLst>
                <a:ext uri="{FF2B5EF4-FFF2-40B4-BE49-F238E27FC236}">
                  <a16:creationId xmlns:a16="http://schemas.microsoft.com/office/drawing/2014/main" id="{D9AD46C7-9B5F-2B05-9079-34F38ECF7605}"/>
                </a:ext>
              </a:extLst>
            </p:cNvPr>
            <p:cNvSpPr>
              <a:spLocks noChangeArrowheads="1"/>
            </p:cNvSpPr>
            <p:nvPr/>
          </p:nvSpPr>
          <p:spPr bwMode="auto">
            <a:xfrm>
              <a:off x="5136" y="1632"/>
              <a:ext cx="80" cy="7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059" name="Oval 35">
              <a:extLst>
                <a:ext uri="{FF2B5EF4-FFF2-40B4-BE49-F238E27FC236}">
                  <a16:creationId xmlns:a16="http://schemas.microsoft.com/office/drawing/2014/main" id="{D5225C48-4D8D-F97D-2D7D-6257F5F8B200}"/>
                </a:ext>
              </a:extLst>
            </p:cNvPr>
            <p:cNvSpPr>
              <a:spLocks noChangeArrowheads="1"/>
            </p:cNvSpPr>
            <p:nvPr/>
          </p:nvSpPr>
          <p:spPr bwMode="auto">
            <a:xfrm>
              <a:off x="5248" y="1632"/>
              <a:ext cx="79" cy="7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060" name="Oval 36">
              <a:extLst>
                <a:ext uri="{FF2B5EF4-FFF2-40B4-BE49-F238E27FC236}">
                  <a16:creationId xmlns:a16="http://schemas.microsoft.com/office/drawing/2014/main" id="{8345CA73-9B4D-1AD9-44CC-3C1CAECCCAA6}"/>
                </a:ext>
              </a:extLst>
            </p:cNvPr>
            <p:cNvSpPr>
              <a:spLocks noChangeArrowheads="1"/>
            </p:cNvSpPr>
            <p:nvPr/>
          </p:nvSpPr>
          <p:spPr bwMode="auto">
            <a:xfrm>
              <a:off x="5360" y="1632"/>
              <a:ext cx="78" cy="7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061" name="Oval 37">
              <a:extLst>
                <a:ext uri="{FF2B5EF4-FFF2-40B4-BE49-F238E27FC236}">
                  <a16:creationId xmlns:a16="http://schemas.microsoft.com/office/drawing/2014/main" id="{C142AA05-1EE6-E2DC-0B3A-7512CF3B5670}"/>
                </a:ext>
              </a:extLst>
            </p:cNvPr>
            <p:cNvSpPr>
              <a:spLocks noChangeArrowheads="1"/>
            </p:cNvSpPr>
            <p:nvPr/>
          </p:nvSpPr>
          <p:spPr bwMode="auto">
            <a:xfrm>
              <a:off x="5472" y="1632"/>
              <a:ext cx="78" cy="7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062" name="Oval 38">
              <a:extLst>
                <a:ext uri="{FF2B5EF4-FFF2-40B4-BE49-F238E27FC236}">
                  <a16:creationId xmlns:a16="http://schemas.microsoft.com/office/drawing/2014/main" id="{A62F8898-C930-CB6A-C5B9-4F62A423B47E}"/>
                </a:ext>
              </a:extLst>
            </p:cNvPr>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sp>
          <p:nvSpPr>
            <p:cNvPr id="1063" name="Oval 39">
              <a:extLst>
                <a:ext uri="{FF2B5EF4-FFF2-40B4-BE49-F238E27FC236}">
                  <a16:creationId xmlns:a16="http://schemas.microsoft.com/office/drawing/2014/main" id="{83A7D162-44FF-A996-F54E-50347EFEC6C4}"/>
                </a:ext>
              </a:extLst>
            </p:cNvPr>
            <p:cNvSpPr>
              <a:spLocks noChangeArrowheads="1"/>
            </p:cNvSpPr>
            <p:nvPr/>
          </p:nvSpPr>
          <p:spPr bwMode="auto">
            <a:xfrm>
              <a:off x="5472" y="1744"/>
              <a:ext cx="78"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ar-IQ"/>
            </a:p>
          </p:txBody>
        </p:sp>
      </p:grpSp>
    </p:spTree>
  </p:cSld>
  <p:clrMap bg1="lt1" tx1="dk1" bg2="lt2" tx2="dk2" accent1="accent1" accent2="accent2" accent3="accent3" accent4="accent4" accent5="accent5" accent6="accent6" hlink="hlink" folHlink="folHlink"/>
  <p:sldLayoutIdLst>
    <p:sldLayoutId id="2147483715"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cs typeface="Arial" pitchFamily="34" charset="0"/>
        </a:defRPr>
      </a:lvl2pPr>
      <a:lvl3pPr algn="l" rtl="0" eaLnBrk="0" fontAlgn="base" hangingPunct="0">
        <a:spcBef>
          <a:spcPct val="0"/>
        </a:spcBef>
        <a:spcAft>
          <a:spcPct val="0"/>
        </a:spcAft>
        <a:defRPr sz="3900" b="1">
          <a:solidFill>
            <a:schemeClr val="tx2"/>
          </a:solidFill>
          <a:latin typeface="Arial" pitchFamily="34" charset="0"/>
          <a:cs typeface="Arial" pitchFamily="34" charset="0"/>
        </a:defRPr>
      </a:lvl3pPr>
      <a:lvl4pPr algn="l" rtl="0" eaLnBrk="0" fontAlgn="base" hangingPunct="0">
        <a:spcBef>
          <a:spcPct val="0"/>
        </a:spcBef>
        <a:spcAft>
          <a:spcPct val="0"/>
        </a:spcAft>
        <a:defRPr sz="3900" b="1">
          <a:solidFill>
            <a:schemeClr val="tx2"/>
          </a:solidFill>
          <a:latin typeface="Arial" pitchFamily="34" charset="0"/>
          <a:cs typeface="Arial" pitchFamily="34" charset="0"/>
        </a:defRPr>
      </a:lvl4pPr>
      <a:lvl5pPr algn="l" rtl="0" eaLnBrk="0" fontAlgn="base" hangingPunct="0">
        <a:spcBef>
          <a:spcPct val="0"/>
        </a:spcBef>
        <a:spcAft>
          <a:spcPct val="0"/>
        </a:spcAft>
        <a:defRPr sz="3900" b="1">
          <a:solidFill>
            <a:schemeClr val="tx2"/>
          </a:solidFill>
          <a:latin typeface="Arial" pitchFamily="34" charset="0"/>
          <a:cs typeface="Arial" pitchFamily="34" charset="0"/>
        </a:defRPr>
      </a:lvl5pPr>
      <a:lvl6pPr marL="457200" algn="l" rtl="0" fontAlgn="base">
        <a:spcBef>
          <a:spcPct val="0"/>
        </a:spcBef>
        <a:spcAft>
          <a:spcPct val="0"/>
        </a:spcAft>
        <a:defRPr sz="3900" b="1">
          <a:solidFill>
            <a:schemeClr val="tx2"/>
          </a:solidFill>
          <a:latin typeface="Arial" pitchFamily="34" charset="0"/>
          <a:cs typeface="Arial" pitchFamily="34" charset="0"/>
        </a:defRPr>
      </a:lvl6pPr>
      <a:lvl7pPr marL="914400" algn="l" rtl="0" fontAlgn="base">
        <a:spcBef>
          <a:spcPct val="0"/>
        </a:spcBef>
        <a:spcAft>
          <a:spcPct val="0"/>
        </a:spcAft>
        <a:defRPr sz="3900" b="1">
          <a:solidFill>
            <a:schemeClr val="tx2"/>
          </a:solidFill>
          <a:latin typeface="Arial" pitchFamily="34" charset="0"/>
          <a:cs typeface="Arial" pitchFamily="34" charset="0"/>
        </a:defRPr>
      </a:lvl7pPr>
      <a:lvl8pPr marL="1371600" algn="l" rtl="0" fontAlgn="base">
        <a:spcBef>
          <a:spcPct val="0"/>
        </a:spcBef>
        <a:spcAft>
          <a:spcPct val="0"/>
        </a:spcAft>
        <a:defRPr sz="3900" b="1">
          <a:solidFill>
            <a:schemeClr val="tx2"/>
          </a:solidFill>
          <a:latin typeface="Arial" pitchFamily="34" charset="0"/>
          <a:cs typeface="Arial" pitchFamily="34" charset="0"/>
        </a:defRPr>
      </a:lvl8pPr>
      <a:lvl9pPr marL="1828800" algn="l" rtl="0" fontAlgn="base">
        <a:spcBef>
          <a:spcPct val="0"/>
        </a:spcBef>
        <a:spcAft>
          <a:spcPct val="0"/>
        </a:spcAft>
        <a:defRPr sz="39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cs typeface="+mn-cs"/>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cs typeface="+mn-cs"/>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cs typeface="+mn-cs"/>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cs typeface="+mn-cs"/>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https://upload.wikimedia.org/wikipedia/commons/thumb/7/76/Osmotic_pressure_on_blood_cells_diagram.svg/1280px-Osmotic_pressure_on_blood_cells_diagram.svg.png"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16B3EDA-4254-4E78-BC68-44D7AA666231}"/>
              </a:ext>
            </a:extLst>
          </p:cNvPr>
          <p:cNvSpPr txBox="1">
            <a:spLocks noChangeArrowheads="1"/>
          </p:cNvSpPr>
          <p:nvPr/>
        </p:nvSpPr>
        <p:spPr bwMode="auto">
          <a:xfrm>
            <a:off x="457200" y="467621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cs typeface="Arial" pitchFamily="34" charset="0"/>
              </a:defRPr>
            </a:lvl2pPr>
            <a:lvl3pPr algn="l" rtl="0" eaLnBrk="0" fontAlgn="base" hangingPunct="0">
              <a:spcBef>
                <a:spcPct val="0"/>
              </a:spcBef>
              <a:spcAft>
                <a:spcPct val="0"/>
              </a:spcAft>
              <a:defRPr sz="3900" b="1">
                <a:solidFill>
                  <a:schemeClr val="tx2"/>
                </a:solidFill>
                <a:latin typeface="Arial" pitchFamily="34" charset="0"/>
                <a:cs typeface="Arial" pitchFamily="34" charset="0"/>
              </a:defRPr>
            </a:lvl3pPr>
            <a:lvl4pPr algn="l" rtl="0" eaLnBrk="0" fontAlgn="base" hangingPunct="0">
              <a:spcBef>
                <a:spcPct val="0"/>
              </a:spcBef>
              <a:spcAft>
                <a:spcPct val="0"/>
              </a:spcAft>
              <a:defRPr sz="3900" b="1">
                <a:solidFill>
                  <a:schemeClr val="tx2"/>
                </a:solidFill>
                <a:latin typeface="Arial" pitchFamily="34" charset="0"/>
                <a:cs typeface="Arial" pitchFamily="34" charset="0"/>
              </a:defRPr>
            </a:lvl4pPr>
            <a:lvl5pPr algn="l" rtl="0" eaLnBrk="0" fontAlgn="base" hangingPunct="0">
              <a:spcBef>
                <a:spcPct val="0"/>
              </a:spcBef>
              <a:spcAft>
                <a:spcPct val="0"/>
              </a:spcAft>
              <a:defRPr sz="3900" b="1">
                <a:solidFill>
                  <a:schemeClr val="tx2"/>
                </a:solidFill>
                <a:latin typeface="Arial" pitchFamily="34" charset="0"/>
                <a:cs typeface="Arial" pitchFamily="34" charset="0"/>
              </a:defRPr>
            </a:lvl5pPr>
            <a:lvl6pPr marL="457200" algn="l" rtl="0" fontAlgn="base">
              <a:spcBef>
                <a:spcPct val="0"/>
              </a:spcBef>
              <a:spcAft>
                <a:spcPct val="0"/>
              </a:spcAft>
              <a:defRPr sz="3900" b="1">
                <a:solidFill>
                  <a:schemeClr val="tx2"/>
                </a:solidFill>
                <a:latin typeface="Arial" pitchFamily="34" charset="0"/>
                <a:cs typeface="Arial" pitchFamily="34" charset="0"/>
              </a:defRPr>
            </a:lvl6pPr>
            <a:lvl7pPr marL="914400" algn="l" rtl="0" fontAlgn="base">
              <a:spcBef>
                <a:spcPct val="0"/>
              </a:spcBef>
              <a:spcAft>
                <a:spcPct val="0"/>
              </a:spcAft>
              <a:defRPr sz="3900" b="1">
                <a:solidFill>
                  <a:schemeClr val="tx2"/>
                </a:solidFill>
                <a:latin typeface="Arial" pitchFamily="34" charset="0"/>
                <a:cs typeface="Arial" pitchFamily="34" charset="0"/>
              </a:defRPr>
            </a:lvl7pPr>
            <a:lvl8pPr marL="1371600" algn="l" rtl="0" fontAlgn="base">
              <a:spcBef>
                <a:spcPct val="0"/>
              </a:spcBef>
              <a:spcAft>
                <a:spcPct val="0"/>
              </a:spcAft>
              <a:defRPr sz="3900" b="1">
                <a:solidFill>
                  <a:schemeClr val="tx2"/>
                </a:solidFill>
                <a:latin typeface="Arial" pitchFamily="34" charset="0"/>
                <a:cs typeface="Arial" pitchFamily="34" charset="0"/>
              </a:defRPr>
            </a:lvl8pPr>
            <a:lvl9pPr marL="1828800" algn="l" rtl="0" fontAlgn="base">
              <a:spcBef>
                <a:spcPct val="0"/>
              </a:spcBef>
              <a:spcAft>
                <a:spcPct val="0"/>
              </a:spcAft>
              <a:defRPr sz="3900" b="1">
                <a:solidFill>
                  <a:schemeClr val="tx2"/>
                </a:solidFill>
                <a:latin typeface="Arial" pitchFamily="34" charset="0"/>
                <a:cs typeface="Arial" pitchFamily="34" charset="0"/>
              </a:defRPr>
            </a:lvl9pPr>
          </a:lstStyle>
          <a:p>
            <a:pPr algn="ctr" eaLnBrk="1" hangingPunct="1">
              <a:defRPr/>
            </a:pPr>
            <a:br>
              <a:rPr lang="en-US" sz="3200" kern="0" dirty="0">
                <a:solidFill>
                  <a:srgbClr val="002060"/>
                </a:solidFill>
                <a:latin typeface="Times New Roman" pitchFamily="18" charset="0"/>
                <a:cs typeface="Times New Roman" pitchFamily="18" charset="0"/>
              </a:rPr>
            </a:br>
            <a:br>
              <a:rPr lang="en-US" sz="3200" kern="0" dirty="0">
                <a:solidFill>
                  <a:srgbClr val="002060"/>
                </a:solidFill>
                <a:latin typeface="Times New Roman" pitchFamily="18" charset="0"/>
                <a:cs typeface="Times New Roman" pitchFamily="18" charset="0"/>
              </a:rPr>
            </a:br>
            <a:r>
              <a:rPr lang="en-US" sz="3200" kern="0" dirty="0">
                <a:solidFill>
                  <a:srgbClr val="002060"/>
                </a:solidFill>
                <a:latin typeface="Times New Roman" pitchFamily="18" charset="0"/>
                <a:cs typeface="Times New Roman" pitchFamily="18" charset="0"/>
              </a:rPr>
              <a:t>Osmotic Fragility Test</a:t>
            </a:r>
            <a:br>
              <a:rPr lang="en-US" sz="3200" kern="0" dirty="0">
                <a:solidFill>
                  <a:srgbClr val="002060"/>
                </a:solidFill>
                <a:latin typeface="Times New Roman" pitchFamily="18" charset="0"/>
                <a:cs typeface="Times New Roman" pitchFamily="18" charset="0"/>
              </a:rPr>
            </a:br>
            <a:br>
              <a:rPr lang="en-US" sz="3200" kern="0" dirty="0">
                <a:solidFill>
                  <a:srgbClr val="002060"/>
                </a:solidFill>
                <a:latin typeface="Times New Roman" pitchFamily="18" charset="0"/>
                <a:cs typeface="Times New Roman" pitchFamily="18" charset="0"/>
              </a:rPr>
            </a:br>
            <a:br>
              <a:rPr lang="en-US" sz="2400" kern="0" dirty="0">
                <a:solidFill>
                  <a:srgbClr val="002060"/>
                </a:solidFill>
                <a:latin typeface="Times New Roman" pitchFamily="18" charset="0"/>
                <a:cs typeface="Times New Roman" pitchFamily="18" charset="0"/>
              </a:rPr>
            </a:br>
            <a:r>
              <a:rPr lang="en-US" sz="2400" kern="0" dirty="0">
                <a:solidFill>
                  <a:srgbClr val="002060"/>
                </a:solidFill>
                <a:latin typeface="Times New Roman" pitchFamily="18" charset="0"/>
                <a:cs typeface="Times New Roman" pitchFamily="18" charset="0"/>
              </a:rPr>
              <a:t>Physiology Lab-3</a:t>
            </a:r>
            <a:r>
              <a:rPr lang="en-US" sz="2400" kern="0" dirty="0">
                <a:solidFill>
                  <a:srgbClr val="002060"/>
                </a:solidFill>
              </a:rPr>
              <a:t> </a:t>
            </a:r>
            <a:endParaRPr lang="ar-SA" sz="2400" kern="0" dirty="0">
              <a:solidFill>
                <a:srgbClr val="002060"/>
              </a:solidFill>
            </a:endParaRPr>
          </a:p>
          <a:p>
            <a:pPr algn="ctr" eaLnBrk="1" hangingPunct="1">
              <a:defRPr/>
            </a:pPr>
            <a:r>
              <a:rPr lang="en-US" sz="2400" kern="0" dirty="0">
                <a:solidFill>
                  <a:srgbClr val="002060"/>
                </a:solidFill>
              </a:rPr>
              <a:t>Practical physiology teachers</a:t>
            </a:r>
          </a:p>
        </p:txBody>
      </p:sp>
      <p:pic>
        <p:nvPicPr>
          <p:cNvPr id="3075" name="Picture 2">
            <a:extLst>
              <a:ext uri="{FF2B5EF4-FFF2-40B4-BE49-F238E27FC236}">
                <a16:creationId xmlns:a16="http://schemas.microsoft.com/office/drawing/2014/main" id="{8AA872BE-2F86-1462-E16B-CBE7EDB929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933450"/>
            <a:ext cx="19050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
            <a:extLst>
              <a:ext uri="{FF2B5EF4-FFF2-40B4-BE49-F238E27FC236}">
                <a16:creationId xmlns:a16="http://schemas.microsoft.com/office/drawing/2014/main" id="{0FE9E359-F456-696C-7B01-35010C500C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920750"/>
            <a:ext cx="1912938"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ربع نص 2">
            <a:extLst>
              <a:ext uri="{FF2B5EF4-FFF2-40B4-BE49-F238E27FC236}">
                <a16:creationId xmlns:a16="http://schemas.microsoft.com/office/drawing/2014/main" id="{DC8FA70D-CA1C-C611-F2F7-1CD40E520824}"/>
              </a:ext>
            </a:extLst>
          </p:cNvPr>
          <p:cNvSpPr txBox="1"/>
          <p:nvPr/>
        </p:nvSpPr>
        <p:spPr>
          <a:xfrm>
            <a:off x="2282658" y="2816225"/>
            <a:ext cx="4578684" cy="923330"/>
          </a:xfrm>
          <a:prstGeom prst="rect">
            <a:avLst/>
          </a:prstGeom>
          <a:noFill/>
        </p:spPr>
        <p:txBody>
          <a:bodyPr wrap="square">
            <a:spAutoFit/>
          </a:bodyPr>
          <a:lstStyle/>
          <a:p>
            <a:pPr algn="ctr"/>
            <a:r>
              <a:rPr lang="en-US" dirty="0" err="1"/>
              <a:t>Mustansiriyah</a:t>
            </a:r>
            <a:r>
              <a:rPr lang="en-US" dirty="0"/>
              <a:t> University / Pharmacy College Practical Physiology 2023-2024 Second Stage</a:t>
            </a:r>
            <a:endParaRPr lang="ar-IQ"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B0288DA6-9C95-9C50-1694-06F2454E4522}"/>
              </a:ext>
            </a:extLst>
          </p:cNvPr>
          <p:cNvSpPr>
            <a:spLocks noGrp="1" noChangeArrowheads="1"/>
          </p:cNvSpPr>
          <p:nvPr>
            <p:ph type="body" idx="1"/>
          </p:nvPr>
        </p:nvSpPr>
        <p:spPr/>
        <p:txBody>
          <a:bodyPr/>
          <a:lstStyle/>
          <a:p>
            <a:pPr marL="381000" indent="-381000" eaLnBrk="1" hangingPunct="1">
              <a:lnSpc>
                <a:spcPct val="80000"/>
              </a:lnSpc>
              <a:buFont typeface="Wingdings" panose="05000000000000000000" pitchFamily="2" charset="2"/>
              <a:buNone/>
            </a:pPr>
            <a:r>
              <a:rPr lang="en-US" altLang="en-US" sz="2100" b="1">
                <a:solidFill>
                  <a:srgbClr val="FF0000"/>
                </a:solidFill>
              </a:rPr>
              <a:t>Notes</a:t>
            </a:r>
            <a:r>
              <a:rPr lang="en-US" altLang="en-US" sz="2100" b="1"/>
              <a:t>:</a:t>
            </a:r>
            <a:endParaRPr lang="en-US" altLang="en-US" sz="2100"/>
          </a:p>
          <a:p>
            <a:pPr marL="381000" indent="-381000" eaLnBrk="1" hangingPunct="1">
              <a:lnSpc>
                <a:spcPct val="80000"/>
              </a:lnSpc>
            </a:pPr>
            <a:r>
              <a:rPr lang="en-US" altLang="en-US" sz="2100"/>
              <a:t>When RBC's are placed in </a:t>
            </a:r>
            <a:r>
              <a:rPr lang="en-US" altLang="en-US" sz="2100" u="sng"/>
              <a:t>distilled water</a:t>
            </a:r>
            <a:r>
              <a:rPr lang="en-US" altLang="en-US" sz="2100"/>
              <a:t> they will </a:t>
            </a:r>
            <a:r>
              <a:rPr lang="en-US" altLang="en-US" sz="2100" u="sng"/>
              <a:t>swell,</a:t>
            </a:r>
            <a:r>
              <a:rPr lang="en-US" altLang="en-US" sz="2100"/>
              <a:t> burst &amp; the hemoglobin will be released and the hemoglobin will color the plasma {haemolysis}</a:t>
            </a:r>
          </a:p>
          <a:p>
            <a:pPr marL="381000" indent="-381000" eaLnBrk="1" hangingPunct="1">
              <a:lnSpc>
                <a:spcPct val="80000"/>
              </a:lnSpc>
            </a:pPr>
            <a:r>
              <a:rPr lang="en-US" altLang="en-US" sz="2100"/>
              <a:t>If the RBC's are placed in </a:t>
            </a:r>
            <a:r>
              <a:rPr lang="en-US" altLang="en-US" sz="2100" u="sng"/>
              <a:t>0.9%NaCl </a:t>
            </a:r>
            <a:r>
              <a:rPr lang="en-US" altLang="en-US" sz="2100"/>
              <a:t>nothing happens to them because it is isotonic with the cells </a:t>
            </a:r>
          </a:p>
          <a:p>
            <a:pPr marL="381000" indent="-381000" eaLnBrk="1" hangingPunct="1">
              <a:lnSpc>
                <a:spcPct val="80000"/>
              </a:lnSpc>
            </a:pPr>
            <a:r>
              <a:rPr lang="en-US" altLang="en-US" sz="2100"/>
              <a:t>If we put the RBC's in a </a:t>
            </a:r>
            <a:r>
              <a:rPr lang="en-US" altLang="en-US" sz="2100" u="sng"/>
              <a:t>hypertonic</a:t>
            </a:r>
            <a:r>
              <a:rPr lang="en-US" altLang="en-US" sz="2100"/>
              <a:t> solution they will </a:t>
            </a:r>
            <a:r>
              <a:rPr lang="en-US" altLang="en-US" sz="2100" u="sng"/>
              <a:t>shrink </a:t>
            </a:r>
            <a:endParaRPr lang="en-US" altLang="en-US" sz="2100"/>
          </a:p>
          <a:p>
            <a:pPr marL="381000" indent="-381000" eaLnBrk="1" hangingPunct="1">
              <a:lnSpc>
                <a:spcPct val="80000"/>
              </a:lnSpc>
              <a:buFont typeface="Wingdings" panose="05000000000000000000" pitchFamily="2" charset="2"/>
              <a:buNone/>
            </a:pPr>
            <a:r>
              <a:rPr lang="en-US" altLang="en-US" sz="2100"/>
              <a:t> </a:t>
            </a:r>
            <a:endParaRPr lang="en-US" altLang="en-US" sz="2100" b="1" u="sng"/>
          </a:p>
          <a:p>
            <a:pPr marL="381000" indent="-381000" eaLnBrk="1" hangingPunct="1">
              <a:lnSpc>
                <a:spcPct val="80000"/>
              </a:lnSpc>
              <a:buFont typeface="Wingdings" panose="05000000000000000000" pitchFamily="2" charset="2"/>
              <a:buNone/>
            </a:pPr>
            <a:r>
              <a:rPr lang="en-US" altLang="en-US" sz="2100" b="1" u="sng"/>
              <a:t>Factors affect the osmotic fragility:</a:t>
            </a:r>
            <a:endParaRPr lang="en-US" altLang="en-US" sz="2100"/>
          </a:p>
          <a:p>
            <a:pPr marL="381000" indent="-381000" eaLnBrk="1" hangingPunct="1">
              <a:lnSpc>
                <a:spcPct val="80000"/>
              </a:lnSpc>
            </a:pPr>
            <a:r>
              <a:rPr lang="en-US" altLang="en-US" sz="2100"/>
              <a:t>The main factors affecting the osmotic fragility test is the shape of the RBC's which in turn is dependent on the</a:t>
            </a:r>
          </a:p>
          <a:p>
            <a:pPr marL="381000" indent="-381000" eaLnBrk="1" hangingPunct="1">
              <a:lnSpc>
                <a:spcPct val="80000"/>
              </a:lnSpc>
            </a:pPr>
            <a:endParaRPr lang="en-US" altLang="en-US" sz="2100"/>
          </a:p>
          <a:p>
            <a:pPr marL="800100" lvl="1" indent="-455613" eaLnBrk="1" hangingPunct="1">
              <a:lnSpc>
                <a:spcPct val="80000"/>
              </a:lnSpc>
              <a:buFontTx/>
              <a:buNone/>
            </a:pPr>
            <a:r>
              <a:rPr lang="en-US" altLang="en-US" sz="2000"/>
              <a:t> </a:t>
            </a:r>
            <a:r>
              <a:rPr lang="en-US" altLang="en-US" sz="2000">
                <a:solidFill>
                  <a:srgbClr val="FF0000"/>
                </a:solidFill>
              </a:rPr>
              <a:t>1</a:t>
            </a:r>
            <a:r>
              <a:rPr lang="en-US" altLang="en-US" sz="2000"/>
              <a:t>. Cell membrane permeability.</a:t>
            </a:r>
          </a:p>
          <a:p>
            <a:pPr marL="381000" indent="-381000" eaLnBrk="1" hangingPunct="1">
              <a:lnSpc>
                <a:spcPct val="80000"/>
              </a:lnSpc>
              <a:buFontTx/>
              <a:buNone/>
            </a:pPr>
            <a:r>
              <a:rPr lang="en-US" altLang="en-US" sz="1900">
                <a:solidFill>
                  <a:srgbClr val="FF0000"/>
                </a:solidFill>
              </a:rPr>
              <a:t>        2</a:t>
            </a:r>
            <a:r>
              <a:rPr lang="en-US" altLang="en-US" sz="1900"/>
              <a:t>. Surface-to – volume ratio</a:t>
            </a:r>
            <a:r>
              <a:rPr lang="en-US" altLang="en-US" sz="2100"/>
              <a:t> </a:t>
            </a:r>
          </a:p>
        </p:txBody>
      </p:sp>
      <p:sp>
        <p:nvSpPr>
          <p:cNvPr id="12291" name="Rectangle 5">
            <a:extLst>
              <a:ext uri="{FF2B5EF4-FFF2-40B4-BE49-F238E27FC236}">
                <a16:creationId xmlns:a16="http://schemas.microsoft.com/office/drawing/2014/main" id="{02959C83-0882-0ADF-E9E6-087DB34CA023}"/>
              </a:ext>
            </a:extLst>
          </p:cNvPr>
          <p:cNvSpPr>
            <a:spLocks noGrp="1" noChangeArrowheads="1"/>
          </p:cNvSpPr>
          <p:nvPr>
            <p:ph type="title"/>
          </p:nvPr>
        </p:nvSpPr>
        <p:spPr>
          <a:noFill/>
        </p:spPr>
        <p:txBody>
          <a:bodyPr anchor="ctr"/>
          <a:lstStyle/>
          <a:p>
            <a:pPr eaLnBrk="1" hangingPunct="1"/>
            <a:r>
              <a:rPr lang="en-US" altLang="en-US">
                <a:solidFill>
                  <a:srgbClr val="7030A0"/>
                </a:solidFill>
              </a:rPr>
              <a:t>Osmotic Fragility Test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a:extLst>
              <a:ext uri="{FF2B5EF4-FFF2-40B4-BE49-F238E27FC236}">
                <a16:creationId xmlns:a16="http://schemas.microsoft.com/office/drawing/2014/main" id="{DE3E3B19-6A80-CEB7-D6F3-FE27207CA791}"/>
              </a:ext>
            </a:extLst>
          </p:cNvPr>
          <p:cNvSpPr>
            <a:spLocks noGrp="1" noChangeArrowheads="1"/>
          </p:cNvSpPr>
          <p:nvPr>
            <p:ph type="title"/>
          </p:nvPr>
        </p:nvSpPr>
        <p:spPr>
          <a:xfrm>
            <a:off x="395288" y="-242888"/>
            <a:ext cx="7543800" cy="963613"/>
          </a:xfrm>
        </p:spPr>
        <p:txBody>
          <a:bodyPr/>
          <a:lstStyle/>
          <a:p>
            <a:pPr eaLnBrk="1" hangingPunct="1"/>
            <a:r>
              <a:rPr lang="ar-IQ" altLang="en-US" sz="3500">
                <a:solidFill>
                  <a:srgbClr val="7030A0"/>
                </a:solidFill>
                <a:latin typeface="Times New Roman" panose="02020603050405020304" pitchFamily="18" charset="0"/>
                <a:cs typeface="Times New Roman" panose="02020603050405020304" pitchFamily="18" charset="0"/>
              </a:rPr>
              <a:t>Why the Test is performed؟</a:t>
            </a:r>
            <a:endParaRPr lang="en-US" altLang="en-US" sz="3500">
              <a:solidFill>
                <a:srgbClr val="7030A0"/>
              </a:solidFill>
              <a:latin typeface="Times New Roman" panose="02020603050405020304" pitchFamily="18" charset="0"/>
              <a:cs typeface="Times New Roman" panose="02020603050405020304" pitchFamily="18" charset="0"/>
            </a:endParaRPr>
          </a:p>
        </p:txBody>
      </p:sp>
      <p:sp>
        <p:nvSpPr>
          <p:cNvPr id="13315" name="Rectangle 7">
            <a:extLst>
              <a:ext uri="{FF2B5EF4-FFF2-40B4-BE49-F238E27FC236}">
                <a16:creationId xmlns:a16="http://schemas.microsoft.com/office/drawing/2014/main" id="{DFDDA86C-0E26-BAE3-1B8D-B8E3C5CCA784}"/>
              </a:ext>
            </a:extLst>
          </p:cNvPr>
          <p:cNvSpPr>
            <a:spLocks noGrp="1" noChangeArrowheads="1"/>
          </p:cNvSpPr>
          <p:nvPr>
            <p:ph type="body" idx="1"/>
          </p:nvPr>
        </p:nvSpPr>
        <p:spPr>
          <a:xfrm>
            <a:off x="250825" y="1005098"/>
            <a:ext cx="8642350" cy="5592551"/>
          </a:xfrm>
        </p:spPr>
        <p:txBody>
          <a:bodyPr/>
          <a:lstStyle/>
          <a:p>
            <a:pPr lvl="1" algn="just" eaLnBrk="1" hangingPunct="1">
              <a:lnSpc>
                <a:spcPct val="150000"/>
              </a:lnSpc>
              <a:buClr>
                <a:schemeClr val="tx1"/>
              </a:buClr>
              <a:buFontTx/>
              <a:buChar char="•"/>
            </a:pPr>
            <a:r>
              <a:rPr lang="ar-IQ" altLang="en-US" sz="2200" dirty="0">
                <a:solidFill>
                  <a:srgbClr val="663300"/>
                </a:solidFill>
              </a:rPr>
              <a:t>This test is performed to detect </a:t>
            </a:r>
            <a:r>
              <a:rPr lang="ar-IQ" altLang="en-US" sz="2200" u="sng" dirty="0">
                <a:solidFill>
                  <a:srgbClr val="FF0000"/>
                </a:solidFill>
              </a:rPr>
              <a:t>thalassemia</a:t>
            </a:r>
            <a:r>
              <a:rPr lang="ar-IQ" altLang="en-US" sz="2200" dirty="0">
                <a:solidFill>
                  <a:srgbClr val="663300"/>
                </a:solidFill>
              </a:rPr>
              <a:t> and                </a:t>
            </a:r>
            <a:r>
              <a:rPr lang="ar-IQ" altLang="en-US" sz="2200" u="sng" dirty="0">
                <a:solidFill>
                  <a:srgbClr val="FF0000"/>
                </a:solidFill>
              </a:rPr>
              <a:t>hereditary spherocytosis</a:t>
            </a:r>
            <a:r>
              <a:rPr lang="ar-IQ" altLang="en-US" sz="2200" dirty="0">
                <a:solidFill>
                  <a:srgbClr val="663300"/>
                </a:solidFill>
              </a:rPr>
              <a:t>. </a:t>
            </a:r>
            <a:endParaRPr lang="en-US" altLang="en-US" sz="2200" dirty="0">
              <a:solidFill>
                <a:srgbClr val="663300"/>
              </a:solidFill>
            </a:endParaRPr>
          </a:p>
          <a:p>
            <a:pPr lvl="1" algn="just" eaLnBrk="1" hangingPunct="1">
              <a:lnSpc>
                <a:spcPct val="150000"/>
              </a:lnSpc>
              <a:buClr>
                <a:schemeClr val="tx1"/>
              </a:buClr>
              <a:buFontTx/>
              <a:buChar char="•"/>
            </a:pPr>
            <a:r>
              <a:rPr lang="ar-IQ" altLang="en-US" sz="2200" dirty="0">
                <a:solidFill>
                  <a:srgbClr val="663300"/>
                </a:solidFill>
              </a:rPr>
              <a:t> </a:t>
            </a:r>
            <a:r>
              <a:rPr lang="ar-IQ" altLang="en-US" sz="2400" dirty="0">
                <a:solidFill>
                  <a:srgbClr val="663300"/>
                </a:solidFill>
              </a:rPr>
              <a:t>Hereditary spherocytosis is a common disorder in which red blood cells are defective because of their round, ball-like (spherical) shape. These cells are more fragile than normal</a:t>
            </a:r>
            <a:r>
              <a:rPr lang="en-US" altLang="en-US" sz="2400" dirty="0">
                <a:solidFill>
                  <a:srgbClr val="663300"/>
                </a:solidFill>
              </a:rPr>
              <a:t> </a:t>
            </a:r>
            <a:r>
              <a:rPr lang="ar-IQ" altLang="en-US" sz="2400" dirty="0">
                <a:solidFill>
                  <a:srgbClr val="663300"/>
                </a:solidFill>
              </a:rPr>
              <a:t>because they are less likely to expand</a:t>
            </a:r>
            <a:r>
              <a:rPr lang="en-US" altLang="en-US" sz="2400" dirty="0">
                <a:solidFill>
                  <a:srgbClr val="663300"/>
                </a:solidFill>
              </a:rPr>
              <a:t>.</a:t>
            </a:r>
          </a:p>
        </p:txBody>
      </p:sp>
      <p:pic>
        <p:nvPicPr>
          <p:cNvPr id="13316" name="صورة 1">
            <a:extLst>
              <a:ext uri="{FF2B5EF4-FFF2-40B4-BE49-F238E27FC236}">
                <a16:creationId xmlns:a16="http://schemas.microsoft.com/office/drawing/2014/main" id="{731C096E-9C1A-0B6E-9E34-EF7D552E32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3331" y="4574562"/>
            <a:ext cx="4628774" cy="228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AC7671A-E871-E49B-B0D9-A6C0B051D974}"/>
              </a:ext>
            </a:extLst>
          </p:cNvPr>
          <p:cNvSpPr>
            <a:spLocks noGrp="1" noChangeArrowheads="1"/>
          </p:cNvSpPr>
          <p:nvPr>
            <p:ph type="title"/>
          </p:nvPr>
        </p:nvSpPr>
        <p:spPr>
          <a:xfrm>
            <a:off x="468313" y="188913"/>
            <a:ext cx="8229600" cy="863600"/>
          </a:xfrm>
        </p:spPr>
        <p:txBody>
          <a:bodyPr/>
          <a:lstStyle/>
          <a:p>
            <a:pPr eaLnBrk="1" hangingPunct="1"/>
            <a:r>
              <a:rPr lang="ar-IQ" altLang="en-US" sz="3500">
                <a:solidFill>
                  <a:srgbClr val="7030A0"/>
                </a:solidFill>
                <a:latin typeface="Times New Roman" panose="02020603050405020304" pitchFamily="18" charset="0"/>
                <a:cs typeface="Times New Roman" panose="02020603050405020304" pitchFamily="18" charset="0"/>
              </a:rPr>
              <a:t>Why the Test is performed?</a:t>
            </a:r>
            <a:endParaRPr lang="en-US" altLang="en-US" sz="3500">
              <a:solidFill>
                <a:srgbClr val="7030A0"/>
              </a:solidFill>
              <a:latin typeface="Times New Roman" panose="02020603050405020304" pitchFamily="18" charset="0"/>
              <a:cs typeface="Times New Roman" panose="02020603050405020304" pitchFamily="18" charset="0"/>
            </a:endParaRPr>
          </a:p>
        </p:txBody>
      </p:sp>
      <p:sp>
        <p:nvSpPr>
          <p:cNvPr id="14339" name="Rectangle 3">
            <a:extLst>
              <a:ext uri="{FF2B5EF4-FFF2-40B4-BE49-F238E27FC236}">
                <a16:creationId xmlns:a16="http://schemas.microsoft.com/office/drawing/2014/main" id="{09F068E9-544F-0735-DF78-B477EEAFF5FB}"/>
              </a:ext>
            </a:extLst>
          </p:cNvPr>
          <p:cNvSpPr>
            <a:spLocks noGrp="1" noChangeArrowheads="1"/>
          </p:cNvSpPr>
          <p:nvPr>
            <p:ph type="body" idx="1"/>
          </p:nvPr>
        </p:nvSpPr>
        <p:spPr>
          <a:xfrm>
            <a:off x="250825" y="1412875"/>
            <a:ext cx="8713788" cy="5111750"/>
          </a:xfrm>
        </p:spPr>
        <p:txBody>
          <a:bodyPr/>
          <a:lstStyle/>
          <a:p>
            <a:pPr eaLnBrk="1" hangingPunct="1">
              <a:buClr>
                <a:schemeClr val="tx1"/>
              </a:buClr>
            </a:pPr>
            <a:r>
              <a:rPr lang="ar-IQ" altLang="en-US" sz="2100">
                <a:solidFill>
                  <a:srgbClr val="663300"/>
                </a:solidFill>
              </a:rPr>
              <a:t>Cells that are flatter than normal are more likely to expand, and thus have decreased osmotic fragility. </a:t>
            </a:r>
          </a:p>
          <a:p>
            <a:pPr eaLnBrk="1" hangingPunct="1">
              <a:buClr>
                <a:schemeClr val="tx1"/>
              </a:buClr>
            </a:pPr>
            <a:r>
              <a:rPr lang="ar-IQ" altLang="en-US" sz="2100">
                <a:solidFill>
                  <a:srgbClr val="FF0000"/>
                </a:solidFill>
              </a:rPr>
              <a:t>Thalassemia </a:t>
            </a:r>
            <a:r>
              <a:rPr lang="ar-IQ" altLang="en-US" sz="2100">
                <a:solidFill>
                  <a:srgbClr val="663300"/>
                </a:solidFill>
              </a:rPr>
              <a:t>is an inherited condition that affects the portion of blood (hemoglobin) that carries oxygen.</a:t>
            </a:r>
          </a:p>
          <a:p>
            <a:pPr eaLnBrk="1" hangingPunct="1">
              <a:buClr>
                <a:schemeClr val="tx1"/>
              </a:buClr>
              <a:buFont typeface="Wingdings" panose="05000000000000000000" pitchFamily="2" charset="2"/>
              <a:buNone/>
            </a:pPr>
            <a:endParaRPr lang="en-US" altLang="en-US" sz="2100">
              <a:solidFill>
                <a:srgbClr val="993300"/>
              </a:solidFill>
            </a:endParaRPr>
          </a:p>
        </p:txBody>
      </p:sp>
      <p:pic>
        <p:nvPicPr>
          <p:cNvPr id="14340" name="صورة 1">
            <a:extLst>
              <a:ext uri="{FF2B5EF4-FFF2-40B4-BE49-F238E27FC236}">
                <a16:creationId xmlns:a16="http://schemas.microsoft.com/office/drawing/2014/main" id="{44C4E75D-1C6C-90BE-5175-0FB88669D0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429000"/>
            <a:ext cx="6618288"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795A453-D57D-F114-42CA-3FD579FF35C7}"/>
              </a:ext>
            </a:extLst>
          </p:cNvPr>
          <p:cNvSpPr>
            <a:spLocks noGrp="1" noChangeArrowheads="1"/>
          </p:cNvSpPr>
          <p:nvPr>
            <p:ph type="title"/>
          </p:nvPr>
        </p:nvSpPr>
        <p:spPr>
          <a:xfrm>
            <a:off x="468313" y="188913"/>
            <a:ext cx="8229600" cy="954087"/>
          </a:xfrm>
        </p:spPr>
        <p:txBody>
          <a:bodyPr/>
          <a:lstStyle/>
          <a:p>
            <a:pPr eaLnBrk="1" hangingPunct="1"/>
            <a:r>
              <a:rPr lang="ar-IQ" altLang="en-US" sz="3500">
                <a:solidFill>
                  <a:srgbClr val="7030A0"/>
                </a:solidFill>
                <a:latin typeface="Times New Roman" panose="02020603050405020304" pitchFamily="18" charset="0"/>
                <a:cs typeface="Times New Roman" panose="02020603050405020304" pitchFamily="18" charset="0"/>
              </a:rPr>
              <a:t>Why the Test is performed</a:t>
            </a:r>
            <a:r>
              <a:rPr lang="ar-IQ" altLang="en-US" sz="3500" b="0">
                <a:solidFill>
                  <a:srgbClr val="993300"/>
                </a:solidFill>
                <a:latin typeface="Times New Roman" panose="02020603050405020304" pitchFamily="18" charset="0"/>
                <a:cs typeface="Times New Roman" panose="02020603050405020304" pitchFamily="18" charset="0"/>
              </a:rPr>
              <a:t>?</a:t>
            </a:r>
            <a:endParaRPr lang="en-US" altLang="en-US" sz="3500" b="0">
              <a:solidFill>
                <a:srgbClr val="993300"/>
              </a:solidFill>
              <a:latin typeface="Times New Roman" panose="02020603050405020304" pitchFamily="18" charset="0"/>
              <a:cs typeface="Times New Roman" panose="02020603050405020304" pitchFamily="18" charset="0"/>
            </a:endParaRPr>
          </a:p>
        </p:txBody>
      </p:sp>
      <p:sp>
        <p:nvSpPr>
          <p:cNvPr id="15363" name="Rectangle 3">
            <a:extLst>
              <a:ext uri="{FF2B5EF4-FFF2-40B4-BE49-F238E27FC236}">
                <a16:creationId xmlns:a16="http://schemas.microsoft.com/office/drawing/2014/main" id="{41D30F67-DF64-F3AD-9E14-E692E2402960}"/>
              </a:ext>
            </a:extLst>
          </p:cNvPr>
          <p:cNvSpPr>
            <a:spLocks noGrp="1" noChangeArrowheads="1"/>
          </p:cNvSpPr>
          <p:nvPr>
            <p:ph type="body" idx="1"/>
          </p:nvPr>
        </p:nvSpPr>
        <p:spPr>
          <a:xfrm>
            <a:off x="250825" y="1600200"/>
            <a:ext cx="8893175" cy="4924425"/>
          </a:xfrm>
        </p:spPr>
        <p:txBody>
          <a:bodyPr/>
          <a:lstStyle/>
          <a:p>
            <a:pPr eaLnBrk="1" hangingPunct="1"/>
            <a:r>
              <a:rPr lang="en-US" altLang="en-US">
                <a:solidFill>
                  <a:srgbClr val="663300"/>
                </a:solidFill>
              </a:rPr>
              <a:t>The test only indicates that a proportion of the red cells have </a:t>
            </a:r>
            <a:r>
              <a:rPr lang="en-US" altLang="en-US" u="sng">
                <a:solidFill>
                  <a:srgbClr val="FF0000"/>
                </a:solidFill>
              </a:rPr>
              <a:t>decreased surface-to-volume </a:t>
            </a:r>
            <a:r>
              <a:rPr lang="en-US" altLang="en-US">
                <a:solidFill>
                  <a:srgbClr val="FF0000"/>
                </a:solidFill>
              </a:rPr>
              <a:t>ratios </a:t>
            </a:r>
            <a:r>
              <a:rPr lang="en-US" altLang="en-US">
                <a:solidFill>
                  <a:srgbClr val="663300"/>
                </a:solidFill>
              </a:rPr>
              <a:t>and are more susceptible to lysis in </a:t>
            </a:r>
            <a:r>
              <a:rPr lang="en-US" altLang="en-US" u="sng">
                <a:solidFill>
                  <a:srgbClr val="FF0000"/>
                </a:solidFill>
              </a:rPr>
              <a:t>hypo- osmotic solutions. </a:t>
            </a:r>
          </a:p>
          <a:p>
            <a:pPr eaLnBrk="1" hangingPunct="1"/>
            <a:r>
              <a:rPr lang="en-US" altLang="en-US">
                <a:solidFill>
                  <a:srgbClr val="663300"/>
                </a:solidFill>
              </a:rPr>
              <a:t>Cells with </a:t>
            </a:r>
            <a:r>
              <a:rPr lang="en-US" altLang="en-US">
                <a:solidFill>
                  <a:srgbClr val="FF0000"/>
                </a:solidFill>
              </a:rPr>
              <a:t>increased </a:t>
            </a:r>
            <a:r>
              <a:rPr lang="en-US" altLang="en-US" u="sng">
                <a:solidFill>
                  <a:srgbClr val="FF0000"/>
                </a:solidFill>
              </a:rPr>
              <a:t>surface-to-volume ratios</a:t>
            </a:r>
            <a:r>
              <a:rPr lang="en-US" altLang="en-US">
                <a:solidFill>
                  <a:srgbClr val="663300"/>
                </a:solidFill>
              </a:rPr>
              <a:t>, such as occur in thalassemia and iron deficiency, may show decreased osmotic fragility.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02DD598-9A7C-A55C-3390-2B5322B51AF3}"/>
              </a:ext>
            </a:extLst>
          </p:cNvPr>
          <p:cNvSpPr>
            <a:spLocks noGrp="1" noChangeArrowheads="1"/>
          </p:cNvSpPr>
          <p:nvPr>
            <p:ph type="title"/>
          </p:nvPr>
        </p:nvSpPr>
        <p:spPr>
          <a:xfrm>
            <a:off x="457200" y="122238"/>
            <a:ext cx="7543800" cy="881062"/>
          </a:xfrm>
        </p:spPr>
        <p:txBody>
          <a:bodyPr/>
          <a:lstStyle/>
          <a:p>
            <a:pPr eaLnBrk="1" hangingPunct="1"/>
            <a:r>
              <a:rPr lang="en-US" altLang="en-US" sz="3500">
                <a:solidFill>
                  <a:srgbClr val="7030A0"/>
                </a:solidFill>
                <a:latin typeface="Times New Roman" panose="02020603050405020304" pitchFamily="18" charset="0"/>
                <a:cs typeface="Times New Roman" panose="02020603050405020304" pitchFamily="18" charset="0"/>
              </a:rPr>
              <a:t>Osmotic Fragility Test</a:t>
            </a:r>
          </a:p>
        </p:txBody>
      </p:sp>
      <p:sp>
        <p:nvSpPr>
          <p:cNvPr id="16387" name="Rectangle 3">
            <a:extLst>
              <a:ext uri="{FF2B5EF4-FFF2-40B4-BE49-F238E27FC236}">
                <a16:creationId xmlns:a16="http://schemas.microsoft.com/office/drawing/2014/main" id="{743DD737-1BAE-842F-5C15-45CF710A9E0B}"/>
              </a:ext>
            </a:extLst>
          </p:cNvPr>
          <p:cNvSpPr>
            <a:spLocks noGrp="1" noChangeArrowheads="1"/>
          </p:cNvSpPr>
          <p:nvPr>
            <p:ph type="body" idx="1"/>
          </p:nvPr>
        </p:nvSpPr>
        <p:spPr>
          <a:xfrm>
            <a:off x="179388" y="1600200"/>
            <a:ext cx="8640762" cy="4924425"/>
          </a:xfrm>
        </p:spPr>
        <p:txBody>
          <a:bodyPr/>
          <a:lstStyle/>
          <a:p>
            <a:pPr eaLnBrk="1" hangingPunct="1">
              <a:buFont typeface="Wingdings" panose="05000000000000000000" pitchFamily="2" charset="2"/>
              <a:buNone/>
            </a:pPr>
            <a:r>
              <a:rPr lang="en-US" altLang="en-US" sz="3400" b="1" u="sng">
                <a:latin typeface="Times New Roman" panose="02020603050405020304" pitchFamily="18" charset="0"/>
                <a:cs typeface="Times New Roman" panose="02020603050405020304" pitchFamily="18" charset="0"/>
              </a:rPr>
              <a:t> Purpose:</a:t>
            </a:r>
            <a:endParaRPr lang="en-US" altLang="en-US" sz="3400" u="sng">
              <a:latin typeface="Times New Roman" panose="02020603050405020304" pitchFamily="18" charset="0"/>
              <a:cs typeface="Times New Roman" panose="02020603050405020304" pitchFamily="18" charset="0"/>
            </a:endParaRPr>
          </a:p>
          <a:p>
            <a:pPr lvl="1" eaLnBrk="1" hangingPunct="1">
              <a:buFont typeface="Wingdings" panose="05000000000000000000" pitchFamily="2" charset="2"/>
              <a:buNone/>
            </a:pPr>
            <a:r>
              <a:rPr lang="en-US" altLang="en-US" sz="2200">
                <a:solidFill>
                  <a:srgbClr val="663300"/>
                </a:solidFill>
              </a:rPr>
              <a:t>1- </a:t>
            </a:r>
            <a:r>
              <a:rPr lang="en-US" altLang="en-US">
                <a:solidFill>
                  <a:srgbClr val="663300"/>
                </a:solidFill>
              </a:rPr>
              <a:t>To aid diagnosis of hereditary spherocytosis &amp; Thalassemia.</a:t>
            </a:r>
          </a:p>
          <a:p>
            <a:pPr lvl="1" eaLnBrk="1" hangingPunct="1">
              <a:buFont typeface="Wingdings" panose="05000000000000000000" pitchFamily="2" charset="2"/>
              <a:buNone/>
            </a:pPr>
            <a:r>
              <a:rPr lang="en-US" altLang="en-US" b="1" u="sng"/>
              <a:t>Method</a:t>
            </a:r>
            <a:endParaRPr lang="en-US" altLang="en-US"/>
          </a:p>
          <a:p>
            <a:pPr lvl="1" eaLnBrk="1" hangingPunct="1">
              <a:buFont typeface="Wingdings" panose="05000000000000000000" pitchFamily="2" charset="2"/>
              <a:buNone/>
            </a:pPr>
            <a:r>
              <a:rPr lang="en-US" altLang="en-US"/>
              <a:t>Manual osmotic fragility test </a:t>
            </a:r>
            <a:endParaRPr lang="en-US" altLang="en-US" b="1" u="sng"/>
          </a:p>
          <a:p>
            <a:pPr lvl="1" eaLnBrk="1" hangingPunct="1">
              <a:buFont typeface="Wingdings" panose="05000000000000000000" pitchFamily="2" charset="2"/>
              <a:buNone/>
            </a:pPr>
            <a:r>
              <a:rPr lang="en-US" altLang="en-US" b="1" u="sng"/>
              <a:t>Material &amp;instruments</a:t>
            </a:r>
            <a:endParaRPr lang="en-US" altLang="en-US"/>
          </a:p>
          <a:p>
            <a:pPr lvl="1" eaLnBrk="1" hangingPunct="1"/>
            <a:r>
              <a:rPr lang="en-US" altLang="en-US"/>
              <a:t>1.	Test tubes </a:t>
            </a:r>
          </a:p>
          <a:p>
            <a:pPr lvl="1" eaLnBrk="1" hangingPunct="1"/>
            <a:r>
              <a:rPr lang="en-US" altLang="en-US"/>
              <a:t>2.	NaCl with different concentrations </a:t>
            </a:r>
          </a:p>
          <a:p>
            <a:pPr lvl="1" eaLnBrk="1" hangingPunct="1"/>
            <a:r>
              <a:rPr lang="en-US" altLang="en-US"/>
              <a:t>3.	Heparinized venous blood</a:t>
            </a:r>
          </a:p>
          <a:p>
            <a:pPr lvl="1" eaLnBrk="1" hangingPunct="1"/>
            <a:r>
              <a:rPr lang="en-US" altLang="en-US"/>
              <a:t>4.	Distteld water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4041106-3764-5EFC-4590-18AAF36B95B0}"/>
              </a:ext>
            </a:extLst>
          </p:cNvPr>
          <p:cNvSpPr>
            <a:spLocks noGrp="1" noChangeArrowheads="1"/>
          </p:cNvSpPr>
          <p:nvPr>
            <p:ph type="title"/>
          </p:nvPr>
        </p:nvSpPr>
        <p:spPr>
          <a:xfrm>
            <a:off x="611188" y="-183883"/>
            <a:ext cx="8229600" cy="777875"/>
          </a:xfrm>
        </p:spPr>
        <p:txBody>
          <a:bodyPr/>
          <a:lstStyle/>
          <a:p>
            <a:pPr eaLnBrk="1" hangingPunct="1"/>
            <a:r>
              <a:rPr lang="en-US" altLang="en-US">
                <a:solidFill>
                  <a:srgbClr val="7030A0"/>
                </a:solidFill>
                <a:latin typeface="Times New Roman" panose="02020603050405020304" pitchFamily="18" charset="0"/>
                <a:cs typeface="Times New Roman" panose="02020603050405020304" pitchFamily="18" charset="0"/>
              </a:rPr>
              <a:t>Procedure</a:t>
            </a:r>
          </a:p>
        </p:txBody>
      </p:sp>
      <p:sp>
        <p:nvSpPr>
          <p:cNvPr id="17411" name="Rectangle 119">
            <a:extLst>
              <a:ext uri="{FF2B5EF4-FFF2-40B4-BE49-F238E27FC236}">
                <a16:creationId xmlns:a16="http://schemas.microsoft.com/office/drawing/2014/main" id="{46A07636-6864-B88F-2C74-670B445E8C50}"/>
              </a:ext>
            </a:extLst>
          </p:cNvPr>
          <p:cNvSpPr>
            <a:spLocks noChangeArrowheads="1"/>
          </p:cNvSpPr>
          <p:nvPr/>
        </p:nvSpPr>
        <p:spPr bwMode="auto">
          <a:xfrm>
            <a:off x="611188" y="747880"/>
            <a:ext cx="7956550"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70000"/>
              <a:buFont typeface="Wingdings" panose="05000000000000000000" pitchFamily="2" charset="2"/>
              <a:buChar char="l"/>
              <a:tabLst>
                <a:tab pos="857250" algn="l"/>
              </a:tabLst>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tabLst>
                <a:tab pos="857250" algn="l"/>
              </a:tabLst>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tabLst>
                <a:tab pos="857250" algn="l"/>
              </a:tabLst>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tabLst>
                <a:tab pos="85725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tabLst>
                <a:tab pos="85725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tabLst>
                <a:tab pos="85725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tabLst>
                <a:tab pos="85725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tabLst>
                <a:tab pos="85725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tabLst>
                <a:tab pos="857250" algn="l"/>
              </a:tabLst>
              <a:defRPr sz="2000">
                <a:solidFill>
                  <a:schemeClr val="tx1"/>
                </a:solidFill>
                <a:latin typeface="Arial" panose="020B0604020202020204" pitchFamily="34" charset="0"/>
                <a:cs typeface="Arial" panose="020B0604020202020204" pitchFamily="34" charset="0"/>
              </a:defRPr>
            </a:lvl9pPr>
          </a:lstStyle>
          <a:p>
            <a:pPr rtl="1" eaLnBrk="1" hangingPunct="1">
              <a:spcBef>
                <a:spcPct val="0"/>
              </a:spcBef>
              <a:buClrTx/>
              <a:buSzTx/>
              <a:buFontTx/>
              <a:buNone/>
            </a:pPr>
            <a:r>
              <a:rPr lang="en-US" altLang="en-US" sz="2000" dirty="0"/>
              <a:t>1- Arrange 11 small test tubes (10 x 13 mm) in a rack and number them from (0.0 – 0.9). </a:t>
            </a:r>
          </a:p>
          <a:p>
            <a:pPr rtl="1" eaLnBrk="1" hangingPunct="1">
              <a:spcBef>
                <a:spcPct val="0"/>
              </a:spcBef>
              <a:buClrTx/>
              <a:buSzTx/>
              <a:buFontTx/>
              <a:buNone/>
            </a:pPr>
            <a:r>
              <a:rPr lang="en-US" altLang="en-US" sz="2000" dirty="0"/>
              <a:t>2- Add to the tubes 1% saline &amp; distilled water as shown in the table below to get saline of different strength.</a:t>
            </a:r>
          </a:p>
          <a:p>
            <a:pPr rtl="1" eaLnBrk="1" hangingPunct="1">
              <a:spcBef>
                <a:spcPct val="0"/>
              </a:spcBef>
              <a:buClrTx/>
              <a:buSzTx/>
              <a:buFontTx/>
              <a:buNone/>
            </a:pPr>
            <a:r>
              <a:rPr lang="en-US" altLang="en-US" sz="2000" dirty="0"/>
              <a:t>3-Mix all the tubes in success one after another by inversion.</a:t>
            </a:r>
          </a:p>
          <a:p>
            <a:pPr rtl="1" eaLnBrk="1" hangingPunct="1">
              <a:spcBef>
                <a:spcPct val="0"/>
              </a:spcBef>
              <a:buClrTx/>
              <a:buSzTx/>
              <a:buFontTx/>
              <a:buNone/>
            </a:pPr>
            <a:r>
              <a:rPr lang="en-US" altLang="en-US" sz="2000" dirty="0"/>
              <a:t>5- Mix again and leave the tubes at room temperature for 30 min</a:t>
            </a:r>
          </a:p>
          <a:p>
            <a:pPr rtl="1" eaLnBrk="1" hangingPunct="1">
              <a:spcBef>
                <a:spcPct val="0"/>
              </a:spcBef>
              <a:buClrTx/>
              <a:buSzTx/>
              <a:buFontTx/>
              <a:buNone/>
            </a:pPr>
            <a:r>
              <a:rPr lang="en-US" altLang="en-US" sz="2000" dirty="0"/>
              <a:t>.6- Centrifuge all the tubes for 5 min.</a:t>
            </a:r>
          </a:p>
          <a:p>
            <a:pPr rtl="1" eaLnBrk="1" hangingPunct="1">
              <a:spcBef>
                <a:spcPct val="0"/>
              </a:spcBef>
              <a:buClrTx/>
              <a:buSzTx/>
              <a:buFontTx/>
              <a:buNone/>
            </a:pPr>
            <a:r>
              <a:rPr lang="en-US" altLang="en-US" sz="2000" dirty="0"/>
              <a:t>7- Examine all the tubes and mention the tube show the beginning of hemolysis by change in the color of supernatant and numbered of tube in which the complete hemolysis by absence red cells deposit in the tube.</a:t>
            </a:r>
          </a:p>
          <a:p>
            <a:pPr rtl="1" eaLnBrk="1" hangingPunct="1">
              <a:spcBef>
                <a:spcPct val="0"/>
              </a:spcBef>
              <a:buClrTx/>
              <a:buSzTx/>
              <a:buFontTx/>
              <a:buNone/>
            </a:pPr>
            <a:r>
              <a:rPr lang="en-US" altLang="en-US" sz="2000" dirty="0"/>
              <a:t>8- Read the concentration of saline in the start &amp; complete hemolysis from the tube..</a:t>
            </a:r>
          </a:p>
          <a:p>
            <a:pPr rtl="1" eaLnBrk="1" hangingPunct="1">
              <a:spcBef>
                <a:spcPct val="0"/>
              </a:spcBef>
              <a:buClrTx/>
              <a:buSzTx/>
              <a:buFontTx/>
              <a:buNone/>
            </a:pPr>
            <a:r>
              <a:rPr lang="en-US" altLang="en-US" sz="2000" dirty="0"/>
              <a:t>9- Place a small drop of each of the following solutions on a separate, clean microscope slides: 5% NaCl, 0.9% NaCl, 0.4% NaCl, and distilled water. Red blood cells have been suspended in the following solutions.  </a:t>
            </a:r>
          </a:p>
          <a:p>
            <a:pPr rtl="1" eaLnBrk="1" hangingPunct="1">
              <a:spcBef>
                <a:spcPct val="0"/>
              </a:spcBef>
              <a:buClrTx/>
              <a:buSzTx/>
              <a:buFontTx/>
              <a:buNone/>
            </a:pPr>
            <a:r>
              <a:rPr lang="en-US" altLang="en-US" sz="2000" b="1" dirty="0"/>
              <a:t>10- </a:t>
            </a:r>
            <a:r>
              <a:rPr lang="en-US" altLang="en-US" sz="2000" dirty="0"/>
              <a:t>Observe each slide and note the appearance of the blood cells.  What has happened to the cells?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1F6C699-5103-B5EA-2277-4C01DB7354A8}"/>
              </a:ext>
            </a:extLst>
          </p:cNvPr>
          <p:cNvSpPr>
            <a:spLocks noGrp="1"/>
          </p:cNvSpPr>
          <p:nvPr>
            <p:ph type="title"/>
          </p:nvPr>
        </p:nvSpPr>
        <p:spPr>
          <a:xfrm>
            <a:off x="457200" y="-280931"/>
            <a:ext cx="7543800" cy="1295400"/>
          </a:xfrm>
        </p:spPr>
        <p:txBody>
          <a:bodyPr/>
          <a:lstStyle/>
          <a:p>
            <a:r>
              <a:rPr lang="en-US" sz="2900" dirty="0"/>
              <a:t>The volume of D.W and normal saline </a:t>
            </a:r>
            <a:endParaRPr lang="ar-IQ" sz="2900" dirty="0"/>
          </a:p>
        </p:txBody>
      </p:sp>
      <p:sp>
        <p:nvSpPr>
          <p:cNvPr id="3" name="عنصر نائب للنص 2">
            <a:extLst>
              <a:ext uri="{FF2B5EF4-FFF2-40B4-BE49-F238E27FC236}">
                <a16:creationId xmlns:a16="http://schemas.microsoft.com/office/drawing/2014/main" id="{C8B0ED15-6201-0E0D-EFB8-A0DDB4870924}"/>
              </a:ext>
            </a:extLst>
          </p:cNvPr>
          <p:cNvSpPr>
            <a:spLocks noGrp="1"/>
          </p:cNvSpPr>
          <p:nvPr>
            <p:ph type="body" sz="half" idx="1"/>
          </p:nvPr>
        </p:nvSpPr>
        <p:spPr/>
        <p:txBody>
          <a:bodyPr/>
          <a:lstStyle/>
          <a:p>
            <a:endParaRPr lang="ar-IQ"/>
          </a:p>
        </p:txBody>
      </p:sp>
      <p:pic>
        <p:nvPicPr>
          <p:cNvPr id="5" name="عنصر نائب للمحتوى 4">
            <a:extLst>
              <a:ext uri="{FF2B5EF4-FFF2-40B4-BE49-F238E27FC236}">
                <a16:creationId xmlns:a16="http://schemas.microsoft.com/office/drawing/2014/main" id="{A2133B6B-4706-B416-B69F-A043DC23D5A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69779" y="1229311"/>
            <a:ext cx="7831221" cy="5628689"/>
          </a:xfrm>
        </p:spPr>
      </p:pic>
    </p:spTree>
    <p:extLst>
      <p:ext uri="{BB962C8B-B14F-4D97-AF65-F5344CB8AC3E}">
        <p14:creationId xmlns:p14="http://schemas.microsoft.com/office/powerpoint/2010/main" val="3813918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1">
            <a:extLst>
              <a:ext uri="{FF2B5EF4-FFF2-40B4-BE49-F238E27FC236}">
                <a16:creationId xmlns:a16="http://schemas.microsoft.com/office/drawing/2014/main" id="{DFEBD899-8478-B4AB-16B6-9F56ECE8F77D}"/>
              </a:ext>
            </a:extLst>
          </p:cNvPr>
          <p:cNvSpPr>
            <a:spLocks noGrp="1" noChangeArrowheads="1"/>
          </p:cNvSpPr>
          <p:nvPr>
            <p:ph type="title"/>
          </p:nvPr>
        </p:nvSpPr>
        <p:spPr>
          <a:xfrm>
            <a:off x="323850" y="944563"/>
            <a:ext cx="7543800" cy="963612"/>
          </a:xfrm>
        </p:spPr>
        <p:txBody>
          <a:bodyPr/>
          <a:lstStyle/>
          <a:p>
            <a:pPr eaLnBrk="1" hangingPunct="1"/>
            <a:r>
              <a:rPr lang="en-US" altLang="en-US">
                <a:solidFill>
                  <a:srgbClr val="FF0000"/>
                </a:solidFill>
                <a:latin typeface="Times New Roman" panose="02020603050405020304" pitchFamily="18" charset="0"/>
                <a:cs typeface="Times New Roman" panose="02020603050405020304" pitchFamily="18" charset="0"/>
              </a:rPr>
              <a:t>Observation and Results :</a:t>
            </a:r>
            <a:br>
              <a:rPr lang="en-US" altLang="en-US">
                <a:solidFill>
                  <a:srgbClr val="FF0000"/>
                </a:solidFill>
                <a:latin typeface="Times New Roman" panose="02020603050405020304" pitchFamily="18" charset="0"/>
                <a:cs typeface="Times New Roman" panose="02020603050405020304" pitchFamily="18" charset="0"/>
              </a:rPr>
            </a:br>
            <a:endParaRPr lang="en-US" altLang="en-US">
              <a:solidFill>
                <a:srgbClr val="FF0000"/>
              </a:solidFill>
              <a:latin typeface="Times New Roman" panose="02020603050405020304" pitchFamily="18" charset="0"/>
              <a:cs typeface="Times New Roman" panose="02020603050405020304" pitchFamily="18" charset="0"/>
            </a:endParaRPr>
          </a:p>
        </p:txBody>
      </p:sp>
      <p:sp>
        <p:nvSpPr>
          <p:cNvPr id="18435" name="Rectangle 87">
            <a:extLst>
              <a:ext uri="{FF2B5EF4-FFF2-40B4-BE49-F238E27FC236}">
                <a16:creationId xmlns:a16="http://schemas.microsoft.com/office/drawing/2014/main" id="{91BECCA5-DD17-6A47-EA79-6F36CC631AE2}"/>
              </a:ext>
            </a:extLst>
          </p:cNvPr>
          <p:cNvSpPr>
            <a:spLocks noChangeArrowheads="1"/>
          </p:cNvSpPr>
          <p:nvPr/>
        </p:nvSpPr>
        <p:spPr bwMode="auto">
          <a:xfrm>
            <a:off x="0" y="1908175"/>
            <a:ext cx="91440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Char char="•"/>
            </a:pPr>
            <a:r>
              <a:rPr lang="en-US" altLang="en-US" sz="2000" b="1">
                <a:cs typeface="Times New Roman" panose="02020603050405020304" pitchFamily="18" charset="0"/>
              </a:rPr>
              <a:t> Red cells in </a:t>
            </a:r>
            <a:r>
              <a:rPr lang="en-US" altLang="en-US" sz="2000" b="1">
                <a:solidFill>
                  <a:srgbClr val="FF0000"/>
                </a:solidFill>
                <a:cs typeface="Times New Roman" panose="02020603050405020304" pitchFamily="18" charset="0"/>
              </a:rPr>
              <a:t>hypertonic</a:t>
            </a:r>
            <a:r>
              <a:rPr lang="en-US" altLang="en-US" sz="2000" b="1">
                <a:cs typeface="Times New Roman" panose="02020603050405020304" pitchFamily="18" charset="0"/>
              </a:rPr>
              <a:t> saline. </a:t>
            </a:r>
            <a:r>
              <a:rPr lang="en-US" altLang="en-US" sz="2000">
                <a:cs typeface="Times New Roman" panose="02020603050405020304" pitchFamily="18" charset="0"/>
              </a:rPr>
              <a:t>In hypertonic solutions, the RBCs , like other body cells, shrink (crenate) due to movement of water out of the cells </a:t>
            </a:r>
            <a:r>
              <a:rPr lang="en-US" altLang="en-US" sz="2000" b="1">
                <a:cs typeface="Times New Roman" panose="02020603050405020304" pitchFamily="18" charset="0"/>
              </a:rPr>
              <a:t>(</a:t>
            </a:r>
            <a:r>
              <a:rPr lang="en-US" altLang="en-US" sz="2000" b="1">
                <a:solidFill>
                  <a:srgbClr val="FF0000"/>
                </a:solidFill>
                <a:cs typeface="Times New Roman" panose="02020603050405020304" pitchFamily="18" charset="0"/>
              </a:rPr>
              <a:t>exosmosis</a:t>
            </a:r>
            <a:r>
              <a:rPr lang="en-US" altLang="en-US" sz="2000" b="1">
                <a:cs typeface="Times New Roman" panose="02020603050405020304" pitchFamily="18" charset="0"/>
              </a:rPr>
              <a:t>).</a:t>
            </a:r>
            <a:endParaRPr lang="en-US" altLang="en-US" sz="2000"/>
          </a:p>
          <a:p>
            <a:pPr>
              <a:spcBef>
                <a:spcPct val="0"/>
              </a:spcBef>
              <a:buClrTx/>
              <a:buSzTx/>
              <a:buFontTx/>
              <a:buChar char="•"/>
            </a:pPr>
            <a:r>
              <a:rPr lang="en-US" altLang="en-US" sz="2000" b="1">
                <a:cs typeface="Times New Roman" panose="02020603050405020304" pitchFamily="18" charset="0"/>
              </a:rPr>
              <a:t> Red cells in </a:t>
            </a:r>
            <a:r>
              <a:rPr lang="en-US" altLang="en-US" sz="2000" b="1">
                <a:solidFill>
                  <a:srgbClr val="FF0000"/>
                </a:solidFill>
                <a:cs typeface="Times New Roman" panose="02020603050405020304" pitchFamily="18" charset="0"/>
              </a:rPr>
              <a:t>hypotonic</a:t>
            </a:r>
            <a:r>
              <a:rPr lang="en-US" altLang="en-US" sz="2000" b="1">
                <a:cs typeface="Times New Roman" panose="02020603050405020304" pitchFamily="18" charset="0"/>
              </a:rPr>
              <a:t> saline. </a:t>
            </a:r>
            <a:r>
              <a:rPr lang="en-US" altLang="en-US" sz="2000">
                <a:cs typeface="Times New Roman" panose="02020603050405020304" pitchFamily="18" charset="0"/>
              </a:rPr>
              <a:t>In hypotonic saline, water moves into the red cells (</a:t>
            </a:r>
            <a:r>
              <a:rPr lang="en-US" altLang="en-US" sz="2000" b="1">
                <a:solidFill>
                  <a:srgbClr val="FF0000"/>
                </a:solidFill>
                <a:cs typeface="Times New Roman" panose="02020603050405020304" pitchFamily="18" charset="0"/>
              </a:rPr>
              <a:t>endosmosis</a:t>
            </a:r>
            <a:r>
              <a:rPr lang="en-US" altLang="en-US" sz="2000">
                <a:cs typeface="Times New Roman" panose="02020603050405020304" pitchFamily="18" charset="0"/>
              </a:rPr>
              <a:t>). They swell up and lose their biconcave shape, becoming smaller and thicker. When they swell and become completely spherical, further increase in volume is not possible without an increase in their surface area. </a:t>
            </a:r>
            <a:endParaRPr lang="en-US" altLang="en-US" sz="2000"/>
          </a:p>
          <a:p>
            <a:pPr>
              <a:spcBef>
                <a:spcPct val="0"/>
              </a:spcBef>
              <a:buClrTx/>
              <a:buSzTx/>
              <a:buFontTx/>
              <a:buNone/>
            </a:pPr>
            <a:endParaRPr lang="en-US" altLang="en-US" sz="2000"/>
          </a:p>
        </p:txBody>
      </p:sp>
      <p:pic>
        <p:nvPicPr>
          <p:cNvPr id="18436" name="Picture 86" descr="https://upload.wikimedia.org/wikipedia/commons/thumb/7/76/Osmotic_pressure_on_blood_cells_diagram.svg/1280px-Osmotic_pressure_on_blood_cells_diagram.svg.png">
            <a:extLst>
              <a:ext uri="{FF2B5EF4-FFF2-40B4-BE49-F238E27FC236}">
                <a16:creationId xmlns:a16="http://schemas.microsoft.com/office/drawing/2014/main" id="{70B39874-14E5-A91D-B75F-0404594B01F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23850" y="4438650"/>
            <a:ext cx="38735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88">
            <a:extLst>
              <a:ext uri="{FF2B5EF4-FFF2-40B4-BE49-F238E27FC236}">
                <a16:creationId xmlns:a16="http://schemas.microsoft.com/office/drawing/2014/main" id="{95B491E6-8E4B-ED15-4DFF-F52A7DD7DB15}"/>
              </a:ext>
            </a:extLst>
          </p:cNvPr>
          <p:cNvSpPr>
            <a:spLocks noChangeArrowheads="1"/>
          </p:cNvSpPr>
          <p:nvPr/>
        </p:nvSpPr>
        <p:spPr bwMode="auto">
          <a:xfrm>
            <a:off x="-457200" y="4540250"/>
            <a:ext cx="9128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0"/>
              </a:spcBef>
              <a:buClrTx/>
              <a:buSzTx/>
              <a:buFontTx/>
              <a:buNone/>
            </a:pPr>
            <a:r>
              <a:rPr lang="en-US" altLang="en-US" sz="1200">
                <a:cs typeface="Times New Roman" panose="02020603050405020304" pitchFamily="18" charset="0"/>
              </a:rPr>
              <a:t>                 </a:t>
            </a:r>
            <a:endParaRPr lang="en-US" altLang="en-US" sz="1800"/>
          </a:p>
        </p:txBody>
      </p:sp>
      <p:pic>
        <p:nvPicPr>
          <p:cNvPr id="18438" name="Picture 6">
            <a:extLst>
              <a:ext uri="{FF2B5EF4-FFF2-40B4-BE49-F238E27FC236}">
                <a16:creationId xmlns:a16="http://schemas.microsoft.com/office/drawing/2014/main" id="{5ABD3F7D-F562-1D8E-C116-BC1FA64221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4292600"/>
            <a:ext cx="4665662"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00F60EA-FE3E-0FCC-0B71-91424E5F6511}"/>
              </a:ext>
            </a:extLst>
          </p:cNvPr>
          <p:cNvSpPr>
            <a:spLocks noGrp="1" noChangeArrowheads="1"/>
          </p:cNvSpPr>
          <p:nvPr>
            <p:ph type="title"/>
          </p:nvPr>
        </p:nvSpPr>
        <p:spPr>
          <a:xfrm>
            <a:off x="457200" y="122238"/>
            <a:ext cx="7543800" cy="881062"/>
          </a:xfrm>
        </p:spPr>
        <p:txBody>
          <a:bodyPr/>
          <a:lstStyle/>
          <a:p>
            <a:pPr eaLnBrk="1" hangingPunct="1"/>
            <a:r>
              <a:rPr lang="en-US" altLang="en-US">
                <a:solidFill>
                  <a:srgbClr val="7030A0"/>
                </a:solidFill>
                <a:latin typeface="Times New Roman" panose="02020603050405020304" pitchFamily="18" charset="0"/>
                <a:cs typeface="Times New Roman" panose="02020603050405020304" pitchFamily="18" charset="0"/>
              </a:rPr>
              <a:t>Discussion</a:t>
            </a:r>
            <a:r>
              <a:rPr lang="en-US" altLang="en-US" b="0">
                <a:latin typeface="Times New Roman" panose="02020603050405020304" pitchFamily="18" charset="0"/>
                <a:cs typeface="Times New Roman" panose="02020603050405020304" pitchFamily="18" charset="0"/>
              </a:rPr>
              <a:t> </a:t>
            </a:r>
          </a:p>
        </p:txBody>
      </p:sp>
      <p:sp>
        <p:nvSpPr>
          <p:cNvPr id="19459" name="Rectangle 3">
            <a:extLst>
              <a:ext uri="{FF2B5EF4-FFF2-40B4-BE49-F238E27FC236}">
                <a16:creationId xmlns:a16="http://schemas.microsoft.com/office/drawing/2014/main" id="{E243C247-B0CC-2D1A-5D33-788977FAC0CC}"/>
              </a:ext>
            </a:extLst>
          </p:cNvPr>
          <p:cNvSpPr>
            <a:spLocks noGrp="1" noChangeArrowheads="1"/>
          </p:cNvSpPr>
          <p:nvPr>
            <p:ph type="body" idx="1"/>
          </p:nvPr>
        </p:nvSpPr>
        <p:spPr>
          <a:xfrm>
            <a:off x="250825" y="1600200"/>
            <a:ext cx="8642350" cy="4997450"/>
          </a:xfrm>
        </p:spPr>
        <p:txBody>
          <a:bodyPr/>
          <a:lstStyle/>
          <a:p>
            <a:pPr eaLnBrk="1" hangingPunct="1">
              <a:lnSpc>
                <a:spcPct val="0"/>
              </a:lnSpc>
              <a:buFont typeface="Wingdings" panose="05000000000000000000" pitchFamily="2" charset="2"/>
              <a:buNone/>
            </a:pPr>
            <a:r>
              <a:rPr lang="en-US" altLang="en-US">
                <a:solidFill>
                  <a:srgbClr val="663300"/>
                </a:solidFill>
              </a:rPr>
              <a:t>.</a:t>
            </a:r>
          </a:p>
        </p:txBody>
      </p:sp>
      <p:sp>
        <p:nvSpPr>
          <p:cNvPr id="19460" name="Rectangle 5">
            <a:extLst>
              <a:ext uri="{FF2B5EF4-FFF2-40B4-BE49-F238E27FC236}">
                <a16:creationId xmlns:a16="http://schemas.microsoft.com/office/drawing/2014/main" id="{B2CC077F-43A8-EA8E-A508-599A700DB1E9}"/>
              </a:ext>
            </a:extLst>
          </p:cNvPr>
          <p:cNvSpPr>
            <a:spLocks noChangeArrowheads="1"/>
          </p:cNvSpPr>
          <p:nvPr/>
        </p:nvSpPr>
        <p:spPr bwMode="auto">
          <a:xfrm rot="10800000" flipV="1">
            <a:off x="-1588" y="1049338"/>
            <a:ext cx="9250363"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1" eaLnBrk="1" hangingPunct="1">
              <a:spcBef>
                <a:spcPct val="0"/>
              </a:spcBef>
              <a:buClrTx/>
              <a:buSzTx/>
              <a:buFontTx/>
              <a:buNone/>
            </a:pPr>
            <a:r>
              <a:rPr lang="en-US" altLang="en-US" sz="2400" b="1" u="sng">
                <a:cs typeface="Times New Roman" panose="02020603050405020304" pitchFamily="18" charset="0"/>
              </a:rPr>
              <a:t>Normal Range of Fragility</a:t>
            </a:r>
            <a:endParaRPr lang="en-US" altLang="en-US" sz="2400"/>
          </a:p>
          <a:p>
            <a:pPr>
              <a:spcBef>
                <a:spcPct val="0"/>
              </a:spcBef>
              <a:buClrTx/>
              <a:buSzTx/>
              <a:buFontTx/>
              <a:buChar char="•"/>
            </a:pPr>
            <a:r>
              <a:rPr lang="en-US" altLang="en-US" sz="2400">
                <a:cs typeface="Times New Roman" panose="02020603050405020304" pitchFamily="18" charset="0"/>
              </a:rPr>
              <a:t> Normally, hemolysis begins in about( 0.45%) saline.</a:t>
            </a:r>
          </a:p>
          <a:p>
            <a:pPr>
              <a:spcBef>
                <a:spcPct val="0"/>
              </a:spcBef>
              <a:buClrTx/>
              <a:buSzTx/>
              <a:buFontTx/>
              <a:buChar char="•"/>
            </a:pPr>
            <a:r>
              <a:rPr lang="en-US" altLang="en-US" sz="2400">
                <a:cs typeface="Times New Roman" panose="02020603050405020304" pitchFamily="18" charset="0"/>
              </a:rPr>
              <a:t> Hemolysis will be complete at 0.3 % NaCl.</a:t>
            </a:r>
          </a:p>
          <a:p>
            <a:pPr>
              <a:spcBef>
                <a:spcPct val="0"/>
              </a:spcBef>
              <a:buClrTx/>
              <a:buSzTx/>
              <a:buFontTx/>
              <a:buChar char="•"/>
            </a:pPr>
            <a:r>
              <a:rPr lang="en-US" altLang="en-US" sz="2400">
                <a:cs typeface="Times New Roman" panose="02020603050405020304" pitchFamily="18" charset="0"/>
              </a:rPr>
              <a:t> No cells hemolyze in solutions of 0.5% saline and above.</a:t>
            </a:r>
          </a:p>
          <a:p>
            <a:pPr>
              <a:spcBef>
                <a:spcPct val="0"/>
              </a:spcBef>
              <a:buClrTx/>
              <a:buSzTx/>
              <a:buFontTx/>
              <a:buNone/>
            </a:pPr>
            <a:r>
              <a:rPr lang="en-US" altLang="en-US" sz="2400"/>
              <a:t>                 </a:t>
            </a:r>
          </a:p>
        </p:txBody>
      </p:sp>
      <p:pic>
        <p:nvPicPr>
          <p:cNvPr id="19461" name="Picture 6" descr="Related image">
            <a:extLst>
              <a:ext uri="{FF2B5EF4-FFF2-40B4-BE49-F238E27FC236}">
                <a16:creationId xmlns:a16="http://schemas.microsoft.com/office/drawing/2014/main" id="{47677CCA-F340-C47E-D019-9D34F8F75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3357563"/>
            <a:ext cx="6335713"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57F6D96-C726-3583-5D91-19BC5E43848A}"/>
              </a:ext>
            </a:extLst>
          </p:cNvPr>
          <p:cNvSpPr>
            <a:spLocks noGrp="1"/>
          </p:cNvSpPr>
          <p:nvPr>
            <p:ph type="title"/>
          </p:nvPr>
        </p:nvSpPr>
        <p:spPr/>
        <p:txBody>
          <a:bodyPr/>
          <a:lstStyle/>
          <a:p>
            <a:endParaRPr lang="ar-IQ"/>
          </a:p>
        </p:txBody>
      </p:sp>
      <p:pic>
        <p:nvPicPr>
          <p:cNvPr id="4" name="عنصر نائب للمحتوى 3">
            <a:extLst>
              <a:ext uri="{FF2B5EF4-FFF2-40B4-BE49-F238E27FC236}">
                <a16:creationId xmlns:a16="http://schemas.microsoft.com/office/drawing/2014/main" id="{5F7F6E75-2412-AB00-920D-52BF264837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2239"/>
            <a:ext cx="9143999" cy="6428288"/>
          </a:xfrm>
        </p:spPr>
      </p:pic>
    </p:spTree>
    <p:extLst>
      <p:ext uri="{BB962C8B-B14F-4D97-AF65-F5344CB8AC3E}">
        <p14:creationId xmlns:p14="http://schemas.microsoft.com/office/powerpoint/2010/main" val="527546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EFC7C1B0-9C3F-BC35-AC27-0FA20155DB8D}"/>
              </a:ext>
            </a:extLst>
          </p:cNvPr>
          <p:cNvSpPr>
            <a:spLocks noGrp="1"/>
          </p:cNvSpPr>
          <p:nvPr>
            <p:ph type="title"/>
          </p:nvPr>
        </p:nvSpPr>
        <p:spPr/>
        <p:txBody>
          <a:bodyPr/>
          <a:lstStyle/>
          <a:p>
            <a:r>
              <a:rPr lang="en-US" altLang="en-US">
                <a:solidFill>
                  <a:srgbClr val="7030A0"/>
                </a:solidFill>
              </a:rPr>
              <a:t>osmosis</a:t>
            </a:r>
            <a:endParaRPr lang="ar-IQ" altLang="en-US">
              <a:solidFill>
                <a:srgbClr val="7030A0"/>
              </a:solidFill>
            </a:endParaRPr>
          </a:p>
        </p:txBody>
      </p:sp>
      <p:sp>
        <p:nvSpPr>
          <p:cNvPr id="4099" name="Content Placeholder 2">
            <a:extLst>
              <a:ext uri="{FF2B5EF4-FFF2-40B4-BE49-F238E27FC236}">
                <a16:creationId xmlns:a16="http://schemas.microsoft.com/office/drawing/2014/main" id="{EA23E999-FD65-3CFB-712C-B219F80A7FEF}"/>
              </a:ext>
            </a:extLst>
          </p:cNvPr>
          <p:cNvSpPr>
            <a:spLocks noGrp="1"/>
          </p:cNvSpPr>
          <p:nvPr>
            <p:ph idx="1"/>
          </p:nvPr>
        </p:nvSpPr>
        <p:spPr/>
        <p:txBody>
          <a:bodyPr/>
          <a:lstStyle/>
          <a:p>
            <a:pPr algn="just">
              <a:lnSpc>
                <a:spcPct val="150000"/>
              </a:lnSpc>
            </a:pPr>
            <a:r>
              <a:rPr lang="en-US" altLang="en-US" sz="2800"/>
              <a:t>Osmosis is the spontaneous net movement of solvent molecules through a semi-permeable membrane into a region of higher solute concentration, in the direction that tends to equalize the solute concentrations on the two sides</a:t>
            </a:r>
            <a:r>
              <a:rPr lang="en-US" altLang="en-US"/>
              <a:t>.</a:t>
            </a:r>
            <a:endParaRPr lang="ar-IQ"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66704BE-89F5-B15B-9AD7-1F66F1AF622D}"/>
              </a:ext>
            </a:extLst>
          </p:cNvPr>
          <p:cNvSpPr>
            <a:spLocks noGrp="1" noChangeArrowheads="1"/>
          </p:cNvSpPr>
          <p:nvPr>
            <p:ph type="title"/>
          </p:nvPr>
        </p:nvSpPr>
        <p:spPr/>
        <p:txBody>
          <a:bodyPr/>
          <a:lstStyle/>
          <a:p>
            <a:pPr eaLnBrk="1" hangingPunct="1"/>
            <a:r>
              <a:rPr lang="en-US" altLang="en-US">
                <a:solidFill>
                  <a:srgbClr val="7030A0"/>
                </a:solidFill>
              </a:rPr>
              <a:t>Medical applications</a:t>
            </a:r>
          </a:p>
        </p:txBody>
      </p:sp>
      <p:sp>
        <p:nvSpPr>
          <p:cNvPr id="20483" name="Rectangle 3">
            <a:extLst>
              <a:ext uri="{FF2B5EF4-FFF2-40B4-BE49-F238E27FC236}">
                <a16:creationId xmlns:a16="http://schemas.microsoft.com/office/drawing/2014/main" id="{0FACFE71-0A3D-0FFD-6AE8-E72E5ECE0EF4}"/>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None/>
            </a:pPr>
            <a:r>
              <a:rPr lang="en-US" altLang="en-US" sz="1900" b="1"/>
              <a:t> </a:t>
            </a:r>
            <a:r>
              <a:rPr lang="en-US" altLang="en-US" sz="1900" b="1">
                <a:solidFill>
                  <a:srgbClr val="FF0000"/>
                </a:solidFill>
              </a:rPr>
              <a:t>A )  </a:t>
            </a:r>
            <a:r>
              <a:rPr lang="en-US" altLang="en-US" sz="1900" b="1"/>
              <a:t>Increased red cell fragility (increased tendency to hemolysis)</a:t>
            </a:r>
            <a:r>
              <a:rPr lang="en-US" altLang="en-US" sz="1900"/>
              <a:t> :It  is seen in the following conditions:</a:t>
            </a:r>
            <a:endParaRPr lang="en-US" altLang="en-US" sz="1900" b="1"/>
          </a:p>
          <a:p>
            <a:pPr eaLnBrk="1" hangingPunct="1">
              <a:lnSpc>
                <a:spcPct val="80000"/>
              </a:lnSpc>
              <a:buFont typeface="Wingdings" panose="05000000000000000000" pitchFamily="2" charset="2"/>
              <a:buNone/>
            </a:pPr>
            <a:r>
              <a:rPr lang="en-US" altLang="en-US" sz="1900" b="1"/>
              <a:t>1.  Hereditary spherocytosis. </a:t>
            </a:r>
            <a:endParaRPr lang="en-US" altLang="en-US" sz="1900"/>
          </a:p>
          <a:p>
            <a:pPr eaLnBrk="1" hangingPunct="1">
              <a:lnSpc>
                <a:spcPct val="80000"/>
              </a:lnSpc>
              <a:buFont typeface="Wingdings" panose="05000000000000000000" pitchFamily="2" charset="2"/>
              <a:buNone/>
            </a:pPr>
            <a:r>
              <a:rPr lang="en-US" altLang="en-US" sz="1900" b="1"/>
              <a:t>2.  Autoimmune hemolytic anemia. </a:t>
            </a:r>
          </a:p>
          <a:p>
            <a:pPr eaLnBrk="1" hangingPunct="1">
              <a:lnSpc>
                <a:spcPct val="80000"/>
              </a:lnSpc>
              <a:buFont typeface="Wingdings" panose="05000000000000000000" pitchFamily="2" charset="2"/>
              <a:buNone/>
            </a:pPr>
            <a:r>
              <a:rPr lang="en-US" altLang="en-US" sz="1900" b="1"/>
              <a:t>3.  Toxic chemicals, poisons, infections, and some drugs (aspirin). </a:t>
            </a:r>
          </a:p>
          <a:p>
            <a:pPr eaLnBrk="1" hangingPunct="1">
              <a:lnSpc>
                <a:spcPct val="80000"/>
              </a:lnSpc>
              <a:buFont typeface="Wingdings" panose="05000000000000000000" pitchFamily="2" charset="2"/>
              <a:buNone/>
            </a:pPr>
            <a:r>
              <a:rPr lang="en-US" altLang="en-US" sz="1900" b="1"/>
              <a:t>4.  Deficiency of glucose 6-phosphate dehydrogenase (G6D). </a:t>
            </a:r>
            <a:endParaRPr lang="en-US" altLang="en-US" sz="1900"/>
          </a:p>
        </p:txBody>
      </p:sp>
      <p:pic>
        <p:nvPicPr>
          <p:cNvPr id="20484" name="Picture 4" descr="1521_Typical_Osmotic_Fragility_Graph_1">
            <a:extLst>
              <a:ext uri="{FF2B5EF4-FFF2-40B4-BE49-F238E27FC236}">
                <a16:creationId xmlns:a16="http://schemas.microsoft.com/office/drawing/2014/main" id="{458FB90B-1705-F38A-644C-5C1F421D6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3429000"/>
            <a:ext cx="4681538"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9ADF24EA-3E10-BE83-2FD9-022ED4F80965}"/>
              </a:ext>
            </a:extLst>
          </p:cNvPr>
          <p:cNvSpPr>
            <a:spLocks noGrp="1" noChangeArrowheads="1"/>
          </p:cNvSpPr>
          <p:nvPr>
            <p:ph type="body" idx="1"/>
          </p:nvPr>
        </p:nvSpPr>
        <p:spPr>
          <a:xfrm>
            <a:off x="468313" y="1628775"/>
            <a:ext cx="8229600" cy="4525963"/>
          </a:xfrm>
        </p:spPr>
        <p:txBody>
          <a:bodyPr/>
          <a:lstStyle/>
          <a:p>
            <a:pPr eaLnBrk="1" hangingPunct="1"/>
            <a:r>
              <a:rPr lang="en-US" altLang="en-US" sz="1900" b="1"/>
              <a:t>B. Decreased red cell fragility (increased resistance to hemolysis): Osmotic fragility decreased in</a:t>
            </a:r>
            <a:r>
              <a:rPr lang="en-US" altLang="en-US" sz="1900"/>
              <a:t>:</a:t>
            </a:r>
          </a:p>
          <a:p>
            <a:pPr lvl="1" eaLnBrk="1" hangingPunct="1"/>
            <a:r>
              <a:rPr lang="en-US" altLang="en-US" sz="2000"/>
              <a:t>Thalassemia.</a:t>
            </a:r>
          </a:p>
          <a:p>
            <a:pPr lvl="1" eaLnBrk="1" hangingPunct="1"/>
            <a:r>
              <a:rPr lang="en-US" altLang="en-US" sz="2000"/>
              <a:t>Iron deficiency anemia.</a:t>
            </a:r>
          </a:p>
          <a:p>
            <a:pPr lvl="1" eaLnBrk="1" hangingPunct="1"/>
            <a:r>
              <a:rPr lang="en-US" altLang="en-US" sz="2000"/>
              <a:t>Sickle cell anaemia </a:t>
            </a:r>
          </a:p>
        </p:txBody>
      </p:sp>
      <p:sp>
        <p:nvSpPr>
          <p:cNvPr id="21507" name="Rectangle 4">
            <a:extLst>
              <a:ext uri="{FF2B5EF4-FFF2-40B4-BE49-F238E27FC236}">
                <a16:creationId xmlns:a16="http://schemas.microsoft.com/office/drawing/2014/main" id="{6E180A83-8142-E796-F857-12A171D811DB}"/>
              </a:ext>
            </a:extLst>
          </p:cNvPr>
          <p:cNvSpPr>
            <a:spLocks noGrp="1" noChangeArrowheads="1"/>
          </p:cNvSpPr>
          <p:nvPr>
            <p:ph type="title"/>
          </p:nvPr>
        </p:nvSpPr>
        <p:spPr>
          <a:noFill/>
        </p:spPr>
        <p:txBody>
          <a:bodyPr anchor="ctr"/>
          <a:lstStyle/>
          <a:p>
            <a:pPr eaLnBrk="1" hangingPunct="1"/>
            <a:r>
              <a:rPr lang="en-US" altLang="en-US">
                <a:solidFill>
                  <a:srgbClr val="7030A0"/>
                </a:solidFill>
              </a:rPr>
              <a:t>Medical applications</a:t>
            </a:r>
          </a:p>
        </p:txBody>
      </p:sp>
      <p:pic>
        <p:nvPicPr>
          <p:cNvPr id="21508" name="Picture 4" descr="1521_Typical_Osmotic_Fragility_Graph_1">
            <a:extLst>
              <a:ext uri="{FF2B5EF4-FFF2-40B4-BE49-F238E27FC236}">
                <a16:creationId xmlns:a16="http://schemas.microsoft.com/office/drawing/2014/main" id="{94A88747-98E2-7797-6896-9EA79B930E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3429000"/>
            <a:ext cx="4681538"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4E80CB1-917B-BAEF-1D1F-28A98A22A2B9}"/>
              </a:ext>
            </a:extLst>
          </p:cNvPr>
          <p:cNvSpPr>
            <a:spLocks noGrp="1"/>
          </p:cNvSpPr>
          <p:nvPr>
            <p:ph type="title"/>
          </p:nvPr>
        </p:nvSpPr>
        <p:spPr>
          <a:xfrm>
            <a:off x="457200" y="1436799"/>
            <a:ext cx="7543800" cy="1295400"/>
          </a:xfrm>
        </p:spPr>
        <p:txBody>
          <a:bodyPr/>
          <a:lstStyle/>
          <a:p>
            <a:r>
              <a:rPr lang="en-US" sz="1800" b="1" dirty="0">
                <a:effectLst/>
                <a:latin typeface="Times New Roman" panose="02020603050405020304" pitchFamily="18" charset="0"/>
                <a:ea typeface="Times New Roman" panose="02020603050405020304" pitchFamily="18" charset="0"/>
              </a:rPr>
              <a:t>Physiology worksheet (Lab-</a:t>
            </a:r>
            <a:r>
              <a:rPr lang="ar-SA" sz="1800" b="1" dirty="0">
                <a:effectLst/>
                <a:latin typeface="Times New Roman" panose="02020603050405020304" pitchFamily="18" charset="0"/>
                <a:ea typeface="Times New Roman" panose="02020603050405020304" pitchFamily="18" charset="0"/>
              </a:rPr>
              <a:t>3</a:t>
            </a:r>
            <a:r>
              <a:rPr lang="en-US" sz="1800" b="1" dirty="0">
                <a:effectLst/>
                <a:latin typeface="Times New Roman" panose="02020603050405020304" pitchFamily="18" charset="0"/>
                <a:ea typeface="Times New Roman" panose="02020603050405020304" pitchFamily="18" charset="0"/>
              </a:rPr>
              <a:t>)</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Date----------                                           </a:t>
            </a:r>
            <a:br>
              <a:rPr lang="ar-SA"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Names of the students</a:t>
            </a:r>
            <a:r>
              <a:rPr lang="en-US" sz="1800" b="1" dirty="0">
                <a:effectLst/>
                <a:latin typeface="Times New Roman" panose="02020603050405020304" pitchFamily="18" charset="0"/>
                <a:ea typeface="Times New Roman" panose="02020603050405020304" pitchFamily="18" charset="0"/>
              </a:rPr>
              <a:t>:</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Group--------                         </a:t>
            </a:r>
            <a:br>
              <a:rPr lang="en-US" sz="1800" dirty="0">
                <a:effectLst/>
                <a:latin typeface="Times New Roman" panose="02020603050405020304" pitchFamily="18" charset="0"/>
                <a:ea typeface="Times New Roman" panose="02020603050405020304" pitchFamily="18" charset="0"/>
              </a:rPr>
            </a:br>
            <a:r>
              <a:rPr lang="en-US" sz="1800" b="1" dirty="0">
                <a:effectLst/>
                <a:latin typeface="Times New Roman" panose="02020603050405020304" pitchFamily="18" charset="0"/>
                <a:ea typeface="Times New Roman" panose="02020603050405020304" pitchFamily="18" charset="0"/>
              </a:rPr>
              <a:t>                                                                       </a:t>
            </a:r>
            <a:br>
              <a:rPr lang="en-US" sz="1800" dirty="0">
                <a:effectLst/>
                <a:latin typeface="Times New Roman" panose="02020603050405020304" pitchFamily="18" charset="0"/>
                <a:ea typeface="Times New Roman" panose="02020603050405020304" pitchFamily="18" charset="0"/>
              </a:rPr>
            </a:br>
            <a:r>
              <a:rPr lang="en-US" sz="1800" u="sng" dirty="0">
                <a:effectLst/>
                <a:latin typeface="Times New Roman" panose="02020603050405020304" pitchFamily="18" charset="0"/>
                <a:ea typeface="Times New Roman" panose="02020603050405020304" pitchFamily="18" charset="0"/>
              </a:rPr>
              <a:t>Name of the experiment:</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 </a:t>
            </a:r>
            <a:br>
              <a:rPr lang="en-US" sz="1800" dirty="0">
                <a:effectLst/>
                <a:latin typeface="Times New Roman" panose="02020603050405020304" pitchFamily="18" charset="0"/>
                <a:ea typeface="Times New Roman" panose="02020603050405020304" pitchFamily="18" charset="0"/>
              </a:rPr>
            </a:br>
            <a:endParaRPr lang="ar-IQ" dirty="0"/>
          </a:p>
        </p:txBody>
      </p:sp>
      <p:sp>
        <p:nvSpPr>
          <p:cNvPr id="3" name="عنصر نائب للمحتوى 2">
            <a:extLst>
              <a:ext uri="{FF2B5EF4-FFF2-40B4-BE49-F238E27FC236}">
                <a16:creationId xmlns:a16="http://schemas.microsoft.com/office/drawing/2014/main" id="{635DF42C-CD51-FD98-02F6-56179B92A979}"/>
              </a:ext>
            </a:extLst>
          </p:cNvPr>
          <p:cNvSpPr>
            <a:spLocks noGrp="1"/>
          </p:cNvSpPr>
          <p:nvPr>
            <p:ph idx="1"/>
          </p:nvPr>
        </p:nvSpPr>
        <p:spPr>
          <a:xfrm>
            <a:off x="457200" y="1916139"/>
            <a:ext cx="8229600" cy="4214785"/>
          </a:xfrm>
        </p:spPr>
        <p:txBody>
          <a:bodyPr/>
          <a:lstStyle/>
          <a:p>
            <a:r>
              <a:rPr lang="en-US" sz="1800" u="sng" dirty="0">
                <a:effectLst/>
                <a:latin typeface="Times New Roman" panose="02020603050405020304" pitchFamily="18" charset="0"/>
                <a:ea typeface="Times New Roman" panose="02020603050405020304" pitchFamily="18" charset="0"/>
              </a:rPr>
              <a:t>Aim of the experiment:</a:t>
            </a:r>
            <a:endParaRPr lang="en-US" sz="1800" dirty="0">
              <a:effectLst/>
              <a:latin typeface="Times New Roman" panose="02020603050405020304" pitchFamily="18" charset="0"/>
              <a:ea typeface="Times New Roman" panose="02020603050405020304" pitchFamily="18" charset="0"/>
            </a:endParaRPr>
          </a:p>
          <a:p>
            <a:r>
              <a:rPr lang="en-US" sz="1800" u="none" strike="noStrike"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 </a:t>
            </a:r>
          </a:p>
          <a:p>
            <a:r>
              <a:rPr lang="en-US" sz="1800" u="sng" dirty="0">
                <a:effectLst/>
                <a:latin typeface="Times New Roman" panose="02020603050405020304" pitchFamily="18" charset="0"/>
                <a:ea typeface="Times New Roman" panose="02020603050405020304" pitchFamily="18" charset="0"/>
              </a:rPr>
              <a:t>Materials</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 </a:t>
            </a:r>
          </a:p>
          <a:p>
            <a:r>
              <a:rPr lang="en-US" sz="1800" u="sng" dirty="0">
                <a:effectLst/>
                <a:latin typeface="Times New Roman" panose="02020603050405020304" pitchFamily="18" charset="0"/>
                <a:ea typeface="Times New Roman" panose="02020603050405020304" pitchFamily="18" charset="0"/>
              </a:rPr>
              <a:t>Result: </a:t>
            </a:r>
            <a:r>
              <a:rPr lang="en-US" sz="1800" dirty="0">
                <a:effectLst/>
                <a:latin typeface="Times New Roman" panose="02020603050405020304" pitchFamily="18" charset="0"/>
                <a:ea typeface="Times New Roman" panose="02020603050405020304" pitchFamily="18" charset="0"/>
              </a:rPr>
              <a:t>Draw main features of RBC in each salt concentrations</a:t>
            </a:r>
          </a:p>
          <a:p>
            <a:r>
              <a:rPr lang="en-US" sz="1800" dirty="0">
                <a:effectLst/>
                <a:latin typeface="Times New Roman" panose="02020603050405020304" pitchFamily="18" charset="0"/>
                <a:ea typeface="Times New Roman" panose="02020603050405020304" pitchFamily="18" charset="0"/>
              </a:rPr>
              <a:t> </a:t>
            </a:r>
          </a:p>
          <a:p>
            <a:r>
              <a:rPr lang="en-US" sz="1800" dirty="0">
                <a:effectLst/>
                <a:latin typeface="Times New Roman" panose="02020603050405020304" pitchFamily="18" charset="0"/>
                <a:ea typeface="Times New Roman" panose="02020603050405020304" pitchFamily="18" charset="0"/>
              </a:rPr>
              <a:t> </a:t>
            </a:r>
          </a:p>
          <a:p>
            <a:r>
              <a:rPr lang="en-US" sz="1800" dirty="0">
                <a:effectLst/>
                <a:latin typeface="Times New Roman" panose="02020603050405020304" pitchFamily="18" charset="0"/>
                <a:ea typeface="Times New Roman" panose="02020603050405020304" pitchFamily="18" charset="0"/>
              </a:rPr>
              <a:t>  </a:t>
            </a:r>
          </a:p>
          <a:p>
            <a:r>
              <a:rPr lang="en-US" sz="1800" u="sng" dirty="0">
                <a:effectLst/>
                <a:latin typeface="Times New Roman" panose="02020603050405020304" pitchFamily="18" charset="0"/>
                <a:ea typeface="Times New Roman" panose="02020603050405020304" pitchFamily="18" charset="0"/>
              </a:rPr>
              <a:t>Discussion:</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87553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019AAEE0-45F0-FDEF-D4B9-C5CC55903E9B}"/>
              </a:ext>
            </a:extLst>
          </p:cNvPr>
          <p:cNvSpPr>
            <a:spLocks noGrp="1"/>
          </p:cNvSpPr>
          <p:nvPr>
            <p:ph type="title"/>
          </p:nvPr>
        </p:nvSpPr>
        <p:spPr/>
        <p:txBody>
          <a:bodyPr/>
          <a:lstStyle/>
          <a:p>
            <a:r>
              <a:rPr lang="en-US" altLang="en-US">
                <a:solidFill>
                  <a:srgbClr val="7030A0"/>
                </a:solidFill>
              </a:rPr>
              <a:t>osmosis</a:t>
            </a:r>
            <a:endParaRPr lang="ar-IQ" altLang="en-US">
              <a:solidFill>
                <a:srgbClr val="7030A0"/>
              </a:solidFill>
            </a:endParaRPr>
          </a:p>
        </p:txBody>
      </p:sp>
      <p:pic>
        <p:nvPicPr>
          <p:cNvPr id="5123" name="Picture 2">
            <a:extLst>
              <a:ext uri="{FF2B5EF4-FFF2-40B4-BE49-F238E27FC236}">
                <a16:creationId xmlns:a16="http://schemas.microsoft.com/office/drawing/2014/main" id="{30E64391-B81F-CE88-FCAA-601AFCA5E7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412875"/>
            <a:ext cx="4105275" cy="4392613"/>
          </a:xfrm>
          <a:noFill/>
        </p:spPr>
      </p:pic>
      <p:pic>
        <p:nvPicPr>
          <p:cNvPr id="5124" name="Picture 3">
            <a:extLst>
              <a:ext uri="{FF2B5EF4-FFF2-40B4-BE49-F238E27FC236}">
                <a16:creationId xmlns:a16="http://schemas.microsoft.com/office/drawing/2014/main" id="{DFBF5E90-ED56-D26E-8ABD-077050FC5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700213"/>
            <a:ext cx="4175125"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44C1FFB-0C87-3BAF-8A18-D90D10D81753}"/>
              </a:ext>
            </a:extLst>
          </p:cNvPr>
          <p:cNvSpPr>
            <a:spLocks noGrp="1"/>
          </p:cNvSpPr>
          <p:nvPr>
            <p:ph type="title"/>
          </p:nvPr>
        </p:nvSpPr>
        <p:spPr/>
        <p:txBody>
          <a:bodyPr/>
          <a:lstStyle/>
          <a:p>
            <a:r>
              <a:rPr lang="en-US" altLang="en-US">
                <a:solidFill>
                  <a:srgbClr val="7030A0"/>
                </a:solidFill>
              </a:rPr>
              <a:t>Erythrocyte fragility</a:t>
            </a:r>
            <a:endParaRPr lang="ar-IQ" altLang="en-US">
              <a:solidFill>
                <a:srgbClr val="7030A0"/>
              </a:solidFill>
            </a:endParaRPr>
          </a:p>
        </p:txBody>
      </p:sp>
      <p:sp>
        <p:nvSpPr>
          <p:cNvPr id="3" name="Content Placeholder 2">
            <a:extLst>
              <a:ext uri="{FF2B5EF4-FFF2-40B4-BE49-F238E27FC236}">
                <a16:creationId xmlns:a16="http://schemas.microsoft.com/office/drawing/2014/main" id="{B9548C77-082F-379A-4943-0CA24A9E5165}"/>
              </a:ext>
            </a:extLst>
          </p:cNvPr>
          <p:cNvSpPr>
            <a:spLocks noGrp="1"/>
          </p:cNvSpPr>
          <p:nvPr>
            <p:ph idx="1"/>
          </p:nvPr>
        </p:nvSpPr>
        <p:spPr/>
        <p:txBody>
          <a:bodyPr/>
          <a:lstStyle/>
          <a:p>
            <a:pPr algn="just">
              <a:lnSpc>
                <a:spcPct val="150000"/>
              </a:lnSpc>
              <a:defRPr/>
            </a:pPr>
            <a:r>
              <a:rPr lang="en-US" dirty="0">
                <a:solidFill>
                  <a:srgbClr val="FF0000"/>
                </a:solidFill>
              </a:rPr>
              <a:t>Erythrocyte fragility </a:t>
            </a:r>
            <a:r>
              <a:rPr lang="en-US" dirty="0"/>
              <a:t>refers to the tendency of erythrocytes (red blood cells, RBC) to </a:t>
            </a:r>
            <a:r>
              <a:rPr lang="en-US" dirty="0" err="1"/>
              <a:t>hemolyse</a:t>
            </a:r>
            <a:r>
              <a:rPr lang="en-US" dirty="0"/>
              <a:t> (rupture) under stress(commonly osmosis).</a:t>
            </a:r>
          </a:p>
          <a:p>
            <a:pPr marL="0" indent="0">
              <a:buFont typeface="Wingdings" panose="05000000000000000000" pitchFamily="2" charset="2"/>
              <a:buNone/>
              <a:defRPr/>
            </a:pPr>
            <a:endParaRPr lang="ar-IQ"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FA34F7D6-60E4-5780-65AD-5CD014313BF7}"/>
              </a:ext>
            </a:extLst>
          </p:cNvPr>
          <p:cNvSpPr>
            <a:spLocks noGrp="1"/>
          </p:cNvSpPr>
          <p:nvPr>
            <p:ph type="title"/>
          </p:nvPr>
        </p:nvSpPr>
        <p:spPr>
          <a:xfrm>
            <a:off x="468313" y="-315913"/>
            <a:ext cx="7543800" cy="1295401"/>
          </a:xfrm>
        </p:spPr>
        <p:txBody>
          <a:bodyPr/>
          <a:lstStyle/>
          <a:p>
            <a:r>
              <a:rPr lang="en-US" altLang="en-US">
                <a:solidFill>
                  <a:srgbClr val="7030A0"/>
                </a:solidFill>
              </a:rPr>
              <a:t>Osmotic fragility</a:t>
            </a:r>
            <a:endParaRPr lang="ar-IQ" altLang="en-US">
              <a:solidFill>
                <a:srgbClr val="7030A0"/>
              </a:solidFill>
            </a:endParaRPr>
          </a:p>
        </p:txBody>
      </p:sp>
      <p:sp>
        <p:nvSpPr>
          <p:cNvPr id="3" name="Content Placeholder 2">
            <a:extLst>
              <a:ext uri="{FF2B5EF4-FFF2-40B4-BE49-F238E27FC236}">
                <a16:creationId xmlns:a16="http://schemas.microsoft.com/office/drawing/2014/main" id="{D9695741-BA67-E153-D820-F62A62A3B6F4}"/>
              </a:ext>
            </a:extLst>
          </p:cNvPr>
          <p:cNvSpPr>
            <a:spLocks noGrp="1"/>
          </p:cNvSpPr>
          <p:nvPr>
            <p:ph idx="1"/>
          </p:nvPr>
        </p:nvSpPr>
        <p:spPr>
          <a:xfrm>
            <a:off x="395288" y="1125538"/>
            <a:ext cx="8497887" cy="5472112"/>
          </a:xfrm>
        </p:spPr>
        <p:txBody>
          <a:bodyPr/>
          <a:lstStyle/>
          <a:p>
            <a:pPr marL="0" indent="0">
              <a:buFont typeface="Wingdings" panose="05000000000000000000" pitchFamily="2" charset="2"/>
              <a:buNone/>
              <a:defRPr/>
            </a:pPr>
            <a:endParaRPr lang="en-US" sz="2400" dirty="0"/>
          </a:p>
          <a:p>
            <a:pPr>
              <a:defRPr/>
            </a:pPr>
            <a:r>
              <a:rPr lang="en-US" sz="2400" dirty="0">
                <a:solidFill>
                  <a:srgbClr val="FF0000"/>
                </a:solidFill>
              </a:rPr>
              <a:t>Osmotic fragility:- </a:t>
            </a:r>
            <a:r>
              <a:rPr lang="en-US" sz="2400" dirty="0"/>
              <a:t>is a test to measures red blood cell (RBC) resistance to hemolysis when exposed to a series of increasingly dilute saline solutions. This term refers to the susceptibility of red cells to being broken down by osmotic stress.</a:t>
            </a:r>
          </a:p>
          <a:p>
            <a:pPr>
              <a:defRPr/>
            </a:pPr>
            <a:r>
              <a:rPr lang="en-US" sz="2400" dirty="0">
                <a:solidFill>
                  <a:srgbClr val="FF0000"/>
                </a:solidFill>
              </a:rPr>
              <a:t>Hemolysis</a:t>
            </a:r>
            <a:r>
              <a:rPr lang="en-US" sz="2400" dirty="0"/>
              <a:t>:- This term refers to the breaking down (bursting) of red cells resulting in release of </a:t>
            </a:r>
            <a:r>
              <a:rPr lang="en-US" sz="2400" dirty="0" err="1"/>
              <a:t>Hb</a:t>
            </a:r>
            <a:r>
              <a:rPr lang="en-US" sz="2400" dirty="0"/>
              <a:t> into the surrounding fluid.</a:t>
            </a:r>
          </a:p>
          <a:p>
            <a:pPr>
              <a:defRPr/>
            </a:pPr>
            <a:r>
              <a:rPr lang="en-US" sz="2400" dirty="0">
                <a:solidFill>
                  <a:srgbClr val="FF0000"/>
                </a:solidFill>
              </a:rPr>
              <a:t>The sooner hemolysis occurs, the greater the osmotic fragility of the cells. </a:t>
            </a:r>
          </a:p>
          <a:p>
            <a:pPr>
              <a:defRPr/>
            </a:pPr>
            <a:endParaRPr lang="ar-IQ"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67F9E03C-4C80-5B5E-C340-114D0FC96A91}"/>
              </a:ext>
            </a:extLst>
          </p:cNvPr>
          <p:cNvSpPr>
            <a:spLocks noGrp="1"/>
          </p:cNvSpPr>
          <p:nvPr>
            <p:ph type="title"/>
          </p:nvPr>
        </p:nvSpPr>
        <p:spPr>
          <a:xfrm>
            <a:off x="539750" y="-315913"/>
            <a:ext cx="7543800" cy="1295401"/>
          </a:xfrm>
        </p:spPr>
        <p:txBody>
          <a:bodyPr/>
          <a:lstStyle/>
          <a:p>
            <a:r>
              <a:rPr lang="en-US" altLang="en-US">
                <a:solidFill>
                  <a:srgbClr val="7030A0"/>
                </a:solidFill>
              </a:rPr>
              <a:t>Isotonic solution</a:t>
            </a:r>
            <a:endParaRPr lang="ar-IQ" altLang="en-US">
              <a:solidFill>
                <a:srgbClr val="7030A0"/>
              </a:solidFill>
            </a:endParaRPr>
          </a:p>
        </p:txBody>
      </p:sp>
      <p:sp>
        <p:nvSpPr>
          <p:cNvPr id="8195" name="Content Placeholder 2">
            <a:extLst>
              <a:ext uri="{FF2B5EF4-FFF2-40B4-BE49-F238E27FC236}">
                <a16:creationId xmlns:a16="http://schemas.microsoft.com/office/drawing/2014/main" id="{8F814D71-EA5C-9CD2-71ED-ABE3CD0FB60A}"/>
              </a:ext>
            </a:extLst>
          </p:cNvPr>
          <p:cNvSpPr>
            <a:spLocks noGrp="1"/>
          </p:cNvSpPr>
          <p:nvPr>
            <p:ph idx="1"/>
          </p:nvPr>
        </p:nvSpPr>
        <p:spPr>
          <a:xfrm>
            <a:off x="250825" y="1484313"/>
            <a:ext cx="8713788" cy="5545137"/>
          </a:xfrm>
        </p:spPr>
        <p:txBody>
          <a:bodyPr/>
          <a:lstStyle/>
          <a:p>
            <a:pPr algn="just"/>
            <a:r>
              <a:rPr lang="en-US" altLang="en-US" sz="2800"/>
              <a:t>Isotonic solution: A solution that has the same salt concentration as cells and blood. </a:t>
            </a:r>
          </a:p>
          <a:p>
            <a:pPr algn="just"/>
            <a:r>
              <a:rPr lang="en-US" altLang="en-US" sz="2800"/>
              <a:t>When cells are in isotonic solution, movement of water out of the cell is exactly balanced by movement of water into the cell. A 0.9% solution of NaCl (saline) is isotonic to animal cells.</a:t>
            </a:r>
          </a:p>
          <a:p>
            <a:pPr algn="just"/>
            <a:endParaRPr lang="ar-IQ" altLang="en-US" sz="2800"/>
          </a:p>
        </p:txBody>
      </p:sp>
      <p:pic>
        <p:nvPicPr>
          <p:cNvPr id="8196" name="Picture 2">
            <a:extLst>
              <a:ext uri="{FF2B5EF4-FFF2-40B4-BE49-F238E27FC236}">
                <a16:creationId xmlns:a16="http://schemas.microsoft.com/office/drawing/2014/main" id="{1850069A-F8F9-E378-22AE-B6D4C058E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3933825"/>
            <a:ext cx="1714500"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279FA8E-96CF-AF06-A6CF-A2B5D3D58954}"/>
              </a:ext>
            </a:extLst>
          </p:cNvPr>
          <p:cNvSpPr>
            <a:spLocks noGrp="1"/>
          </p:cNvSpPr>
          <p:nvPr>
            <p:ph type="title"/>
          </p:nvPr>
        </p:nvSpPr>
        <p:spPr>
          <a:xfrm>
            <a:off x="468313" y="-315913"/>
            <a:ext cx="7543800" cy="1295401"/>
          </a:xfrm>
        </p:spPr>
        <p:txBody>
          <a:bodyPr/>
          <a:lstStyle/>
          <a:p>
            <a:r>
              <a:rPr lang="en-US" altLang="en-US">
                <a:solidFill>
                  <a:srgbClr val="7030A0"/>
                </a:solidFill>
              </a:rPr>
              <a:t>Hypertonic solution</a:t>
            </a:r>
            <a:endParaRPr lang="ar-IQ" altLang="en-US">
              <a:solidFill>
                <a:srgbClr val="7030A0"/>
              </a:solidFill>
            </a:endParaRPr>
          </a:p>
        </p:txBody>
      </p:sp>
      <p:sp>
        <p:nvSpPr>
          <p:cNvPr id="9219" name="Content Placeholder 2">
            <a:extLst>
              <a:ext uri="{FF2B5EF4-FFF2-40B4-BE49-F238E27FC236}">
                <a16:creationId xmlns:a16="http://schemas.microsoft.com/office/drawing/2014/main" id="{C45713E0-DB9D-1B16-E361-3D5CC97AB440}"/>
              </a:ext>
            </a:extLst>
          </p:cNvPr>
          <p:cNvSpPr>
            <a:spLocks noGrp="1"/>
          </p:cNvSpPr>
          <p:nvPr>
            <p:ph idx="1"/>
          </p:nvPr>
        </p:nvSpPr>
        <p:spPr>
          <a:xfrm>
            <a:off x="250825" y="1125538"/>
            <a:ext cx="8713788" cy="5472112"/>
          </a:xfrm>
        </p:spPr>
        <p:txBody>
          <a:bodyPr/>
          <a:lstStyle/>
          <a:p>
            <a:pPr algn="just"/>
            <a:r>
              <a:rPr lang="en-US" altLang="en-US"/>
              <a:t> </a:t>
            </a:r>
            <a:r>
              <a:rPr lang="en-US" altLang="en-US" sz="2800"/>
              <a:t>In a hypertonic solution the total molar concentration of all dissolved solute particles is greater than the concentration in a cell.</a:t>
            </a:r>
          </a:p>
          <a:p>
            <a:pPr algn="just"/>
            <a:r>
              <a:rPr lang="en-US" altLang="en-US" sz="2800"/>
              <a:t>If concentrations of dissolved solutes are greater outside the cell, the concentration of water outside is correspondingly lower. As a result, water inside the cell will flow outwards to attain equilibrium, causing the cell to shrink</a:t>
            </a:r>
            <a:r>
              <a:rPr lang="en-US" altLang="en-US"/>
              <a:t>.  </a:t>
            </a:r>
            <a:endParaRPr lang="ar-IQ" altLang="en-US"/>
          </a:p>
        </p:txBody>
      </p:sp>
      <p:pic>
        <p:nvPicPr>
          <p:cNvPr id="9220" name="Picture 3">
            <a:extLst>
              <a:ext uri="{FF2B5EF4-FFF2-40B4-BE49-F238E27FC236}">
                <a16:creationId xmlns:a16="http://schemas.microsoft.com/office/drawing/2014/main" id="{42195E5D-C264-D5E2-1BC4-A6C31D57B1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4365625"/>
            <a:ext cx="2590800"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6E64B85-6654-6D82-B1D5-17279FA0C009}"/>
              </a:ext>
            </a:extLst>
          </p:cNvPr>
          <p:cNvSpPr>
            <a:spLocks noGrp="1"/>
          </p:cNvSpPr>
          <p:nvPr>
            <p:ph type="title"/>
          </p:nvPr>
        </p:nvSpPr>
        <p:spPr>
          <a:xfrm>
            <a:off x="457200" y="122238"/>
            <a:ext cx="7543800" cy="858837"/>
          </a:xfrm>
        </p:spPr>
        <p:txBody>
          <a:bodyPr/>
          <a:lstStyle/>
          <a:p>
            <a:r>
              <a:rPr lang="en-US" altLang="en-US">
                <a:solidFill>
                  <a:srgbClr val="7030A0"/>
                </a:solidFill>
              </a:rPr>
              <a:t>Hypotonic solution</a:t>
            </a:r>
            <a:endParaRPr lang="ar-IQ" altLang="en-US">
              <a:solidFill>
                <a:srgbClr val="7030A0"/>
              </a:solidFill>
            </a:endParaRPr>
          </a:p>
        </p:txBody>
      </p:sp>
      <p:sp>
        <p:nvSpPr>
          <p:cNvPr id="10243" name="Content Placeholder 2">
            <a:extLst>
              <a:ext uri="{FF2B5EF4-FFF2-40B4-BE49-F238E27FC236}">
                <a16:creationId xmlns:a16="http://schemas.microsoft.com/office/drawing/2014/main" id="{4328F907-E0A4-9FAB-102D-8B8AD9358544}"/>
              </a:ext>
            </a:extLst>
          </p:cNvPr>
          <p:cNvSpPr>
            <a:spLocks noGrp="1"/>
          </p:cNvSpPr>
          <p:nvPr>
            <p:ph idx="1"/>
          </p:nvPr>
        </p:nvSpPr>
        <p:spPr>
          <a:xfrm>
            <a:off x="107950" y="1125538"/>
            <a:ext cx="8785225" cy="5399087"/>
          </a:xfrm>
        </p:spPr>
        <p:txBody>
          <a:bodyPr/>
          <a:lstStyle/>
          <a:p>
            <a:r>
              <a:rPr lang="en-US" altLang="en-US" sz="2800"/>
              <a:t> In a hypotonic solution the total molar concentration of all dissolved solute particles is less than that of a cell.</a:t>
            </a:r>
          </a:p>
          <a:p>
            <a:r>
              <a:rPr lang="en-US" altLang="en-US" sz="2800"/>
              <a:t>If concentrations of dissolved solutes are less outside the cell than inside, the concentration of water outside is correspondingly greater. When a cell is exposed to such hypotonic conditions, there is net water movement into the cell.  </a:t>
            </a:r>
            <a:endParaRPr lang="ar-IQ" altLang="en-US"/>
          </a:p>
        </p:txBody>
      </p:sp>
      <p:pic>
        <p:nvPicPr>
          <p:cNvPr id="10244" name="Picture 3">
            <a:extLst>
              <a:ext uri="{FF2B5EF4-FFF2-40B4-BE49-F238E27FC236}">
                <a16:creationId xmlns:a16="http://schemas.microsoft.com/office/drawing/2014/main" id="{7F8C5015-AF96-5B42-1E7F-2F929256CD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4581525"/>
            <a:ext cx="3313113" cy="21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AA7448F-7A9E-AC4D-083A-8F23AE71B16B}"/>
              </a:ext>
            </a:extLst>
          </p:cNvPr>
          <p:cNvSpPr>
            <a:spLocks noGrp="1" noChangeArrowheads="1"/>
          </p:cNvSpPr>
          <p:nvPr>
            <p:ph type="body" idx="1"/>
          </p:nvPr>
        </p:nvSpPr>
        <p:spPr>
          <a:xfrm>
            <a:off x="395288" y="549275"/>
            <a:ext cx="8229600" cy="5461000"/>
          </a:xfrm>
        </p:spPr>
        <p:txBody>
          <a:bodyPr/>
          <a:lstStyle/>
          <a:p>
            <a:pPr eaLnBrk="1" hangingPunct="1">
              <a:lnSpc>
                <a:spcPct val="90000"/>
              </a:lnSpc>
              <a:buFont typeface="Wingdings" panose="05000000000000000000" pitchFamily="2" charset="2"/>
              <a:buNone/>
            </a:pPr>
            <a:r>
              <a:rPr lang="en-US" altLang="en-US" b="1" u="sng">
                <a:solidFill>
                  <a:srgbClr val="FF6600"/>
                </a:solidFill>
              </a:rPr>
              <a:t>PRINCIPLE</a:t>
            </a:r>
          </a:p>
          <a:p>
            <a:pPr eaLnBrk="1" hangingPunct="1">
              <a:lnSpc>
                <a:spcPct val="90000"/>
              </a:lnSpc>
              <a:buFont typeface="Wingdings" panose="05000000000000000000" pitchFamily="2" charset="2"/>
              <a:buNone/>
            </a:pPr>
            <a:endParaRPr lang="en-US" altLang="en-US">
              <a:solidFill>
                <a:srgbClr val="FF6600"/>
              </a:solidFill>
            </a:endParaRPr>
          </a:p>
          <a:p>
            <a:pPr eaLnBrk="1" hangingPunct="1">
              <a:lnSpc>
                <a:spcPct val="90000"/>
              </a:lnSpc>
            </a:pPr>
            <a:r>
              <a:rPr lang="en-US" altLang="en-US"/>
              <a:t>The normal red cells can remain suspended in normal saline (0.9% NaCl solution) for hours without rupturing or any change in their size or shape. </a:t>
            </a:r>
          </a:p>
          <a:p>
            <a:pPr eaLnBrk="1" hangingPunct="1">
              <a:lnSpc>
                <a:spcPct val="90000"/>
              </a:lnSpc>
            </a:pPr>
            <a:r>
              <a:rPr lang="en-US" altLang="en-US"/>
              <a:t>But when they are placed in decreasing strengths of hypotonic saline, they absorb water (due to osmosis) and finally burst. The ability of RBCs to resist this type of hemolysis can be determined quantitatively</a:t>
            </a:r>
            <a:r>
              <a:rPr lang="en-US" altLang="en-US" b="1"/>
              <a:t>.</a:t>
            </a:r>
            <a:r>
              <a:rPr lang="en-US" altLang="en-US"/>
              <a:t> </a:t>
            </a:r>
          </a:p>
        </p:txBody>
      </p:sp>
    </p:spTree>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Network</Template>
  <TotalTime>499</TotalTime>
  <Words>1080</Words>
  <Application>Microsoft Office PowerPoint</Application>
  <PresentationFormat>عرض على الشاشة (4:3)</PresentationFormat>
  <Paragraphs>85</Paragraphs>
  <Slides>22</Slides>
  <Notes>0</Notes>
  <HiddenSlides>0</HiddenSlides>
  <MMClips>0</MMClips>
  <ScaleCrop>false</ScaleCrop>
  <HeadingPairs>
    <vt:vector size="4" baseType="variant">
      <vt:variant>
        <vt:lpstr>نسق</vt:lpstr>
      </vt:variant>
      <vt:variant>
        <vt:i4>1</vt:i4>
      </vt:variant>
      <vt:variant>
        <vt:lpstr>عناوين الشرائح</vt:lpstr>
      </vt:variant>
      <vt:variant>
        <vt:i4>22</vt:i4>
      </vt:variant>
    </vt:vector>
  </HeadingPairs>
  <TitlesOfParts>
    <vt:vector size="23" baseType="lpstr">
      <vt:lpstr>Network</vt:lpstr>
      <vt:lpstr>عرض تقديمي في PowerPoint</vt:lpstr>
      <vt:lpstr>osmosis</vt:lpstr>
      <vt:lpstr>osmosis</vt:lpstr>
      <vt:lpstr>Erythrocyte fragility</vt:lpstr>
      <vt:lpstr>Osmotic fragility</vt:lpstr>
      <vt:lpstr>Isotonic solution</vt:lpstr>
      <vt:lpstr>Hypertonic solution</vt:lpstr>
      <vt:lpstr>Hypotonic solution</vt:lpstr>
      <vt:lpstr>عرض تقديمي في PowerPoint</vt:lpstr>
      <vt:lpstr>Osmotic Fragility Test  </vt:lpstr>
      <vt:lpstr>Why the Test is performed؟</vt:lpstr>
      <vt:lpstr>Why the Test is performed?</vt:lpstr>
      <vt:lpstr>Why the Test is performed?</vt:lpstr>
      <vt:lpstr>Osmotic Fragility Test</vt:lpstr>
      <vt:lpstr>Procedure</vt:lpstr>
      <vt:lpstr>The volume of D.W and normal saline </vt:lpstr>
      <vt:lpstr>Observation and Results : </vt:lpstr>
      <vt:lpstr>Discussion </vt:lpstr>
      <vt:lpstr>عرض تقديمي في PowerPoint</vt:lpstr>
      <vt:lpstr>Medical applications</vt:lpstr>
      <vt:lpstr>Medical applications</vt:lpstr>
      <vt:lpstr>Physiology worksheet (Lab-3) Date----------                                            Names of the students: Group--------                                                                                                  Name of the experiment:   </vt:lpstr>
    </vt:vector>
  </TitlesOfParts>
  <Company>alsayra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Osmotic Fragility  </dc:title>
  <dc:creator>aaaa</dc:creator>
  <cp:lastModifiedBy>mohammed ryad</cp:lastModifiedBy>
  <cp:revision>81</cp:revision>
  <dcterms:created xsi:type="dcterms:W3CDTF">2009-11-15T14:30:49Z</dcterms:created>
  <dcterms:modified xsi:type="dcterms:W3CDTF">2023-09-30T09:37:21Z</dcterms:modified>
</cp:coreProperties>
</file>