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29" r:id="rId1"/>
  </p:sldMasterIdLst>
  <p:sldIdLst>
    <p:sldId id="256" r:id="rId2"/>
    <p:sldId id="257" r:id="rId3"/>
    <p:sldId id="258" r:id="rId4"/>
    <p:sldId id="267" r:id="rId5"/>
    <p:sldId id="262" r:id="rId6"/>
    <p:sldId id="268" r:id="rId7"/>
    <p:sldId id="265" r:id="rId8"/>
    <p:sldId id="269" r:id="rId9"/>
    <p:sldId id="283" r:id="rId10"/>
    <p:sldId id="279" r:id="rId11"/>
    <p:sldId id="270" r:id="rId12"/>
    <p:sldId id="275" r:id="rId13"/>
    <p:sldId id="272" r:id="rId14"/>
    <p:sldId id="273" r:id="rId15"/>
    <p:sldId id="284" r:id="rId16"/>
    <p:sldId id="285" r:id="rId17"/>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81" d="100"/>
          <a:sy n="81" d="100"/>
        </p:scale>
        <p:origin x="-10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5" name="Footer Placeholder 4"/>
          <p:cNvSpPr>
            <a:spLocks noGrp="1"/>
          </p:cNvSpPr>
          <p:nvPr>
            <p:ph type="ftr" sz="quarter" idx="11"/>
          </p:nvPr>
        </p:nvSpPr>
        <p:spPr/>
        <p:txBody>
          <a:bodyPr/>
          <a:lstStyle/>
          <a:p>
            <a:pPr>
              <a:defRPr/>
            </a:pPr>
            <a:endParaRPr lang="ar-IQ"/>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5" name="Footer Placeholder 4"/>
          <p:cNvSpPr>
            <a:spLocks noGrp="1"/>
          </p:cNvSpPr>
          <p:nvPr>
            <p:ph type="ftr" sz="quarter" idx="11"/>
          </p:nvPr>
        </p:nvSpPr>
        <p:spPr/>
        <p:txBody>
          <a:bodyPr/>
          <a:lstStyle/>
          <a:p>
            <a:pPr>
              <a:defRPr/>
            </a:pPr>
            <a:endParaRPr lang="ar-IQ"/>
          </a:p>
        </p:txBody>
      </p:sp>
      <p:sp>
        <p:nvSpPr>
          <p:cNvPr id="6" name="Slide Number Placeholder 5"/>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5" name="Footer Placeholder 4"/>
          <p:cNvSpPr>
            <a:spLocks noGrp="1"/>
          </p:cNvSpPr>
          <p:nvPr>
            <p:ph type="ftr" sz="quarter" idx="11"/>
          </p:nvPr>
        </p:nvSpPr>
        <p:spPr/>
        <p:txBody>
          <a:bodyPr/>
          <a:lstStyle/>
          <a:p>
            <a:pPr>
              <a:defRPr/>
            </a:pPr>
            <a:endParaRPr lang="ar-IQ"/>
          </a:p>
        </p:txBody>
      </p:sp>
      <p:sp>
        <p:nvSpPr>
          <p:cNvPr id="6" name="Slide Number Placeholder 5"/>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5" name="Footer Placeholder 4"/>
          <p:cNvSpPr>
            <a:spLocks noGrp="1"/>
          </p:cNvSpPr>
          <p:nvPr>
            <p:ph type="ftr" sz="quarter" idx="11"/>
          </p:nvPr>
        </p:nvSpPr>
        <p:spPr/>
        <p:txBody>
          <a:bodyPr/>
          <a:lstStyle/>
          <a:p>
            <a:pPr>
              <a:defRPr/>
            </a:pPr>
            <a:endParaRPr lang="ar-IQ"/>
          </a:p>
        </p:txBody>
      </p:sp>
      <p:sp>
        <p:nvSpPr>
          <p:cNvPr id="6" name="Slide Number Placeholder 5"/>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8" name="Slide Number Placeholder 7"/>
          <p:cNvSpPr>
            <a:spLocks noGrp="1"/>
          </p:cNvSpPr>
          <p:nvPr>
            <p:ph type="sldNum" sz="quarter" idx="11"/>
          </p:nvPr>
        </p:nvSpPr>
        <p:spPr/>
        <p:txBody>
          <a:bodyPr/>
          <a:lstStyle/>
          <a:p>
            <a:pPr>
              <a:defRPr/>
            </a:pPr>
            <a:fld id="{24B00152-595C-4E95-A1D1-D2E945B4C4D6}" type="slidenum">
              <a:rPr lang="ar-IQ" smtClean="0"/>
              <a:pPr>
                <a:defRPr/>
              </a:pPr>
              <a:t>‹#›</a:t>
            </a:fld>
            <a:endParaRPr lang="ar-IQ"/>
          </a:p>
        </p:txBody>
      </p:sp>
      <p:sp>
        <p:nvSpPr>
          <p:cNvPr id="9" name="Footer Placeholder 8"/>
          <p:cNvSpPr>
            <a:spLocks noGrp="1"/>
          </p:cNvSpPr>
          <p:nvPr>
            <p:ph type="ftr" sz="quarter" idx="12"/>
          </p:nvPr>
        </p:nvSpPr>
        <p:spPr/>
        <p:txBody>
          <a:bodyPr/>
          <a:lstStyle/>
          <a:p>
            <a:pPr>
              <a:defRPr/>
            </a:pPr>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6" name="Footer Placeholder 5"/>
          <p:cNvSpPr>
            <a:spLocks noGrp="1"/>
          </p:cNvSpPr>
          <p:nvPr>
            <p:ph type="ftr" sz="quarter" idx="11"/>
          </p:nvPr>
        </p:nvSpPr>
        <p:spPr/>
        <p:txBody>
          <a:bodyPr/>
          <a:lstStyle/>
          <a:p>
            <a:pPr>
              <a:defRPr/>
            </a:pPr>
            <a:endParaRPr lang="ar-IQ"/>
          </a:p>
        </p:txBody>
      </p:sp>
      <p:sp>
        <p:nvSpPr>
          <p:cNvPr id="7" name="Slide Number Placeholder 6"/>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smtClean="0"/>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8" name="Footer Placeholder 7"/>
          <p:cNvSpPr>
            <a:spLocks noGrp="1"/>
          </p:cNvSpPr>
          <p:nvPr>
            <p:ph type="ftr" sz="quarter" idx="11"/>
          </p:nvPr>
        </p:nvSpPr>
        <p:spPr/>
        <p:txBody>
          <a:bodyPr/>
          <a:lstStyle/>
          <a:p>
            <a:pPr>
              <a:defRPr/>
            </a:pPr>
            <a:endParaRPr lang="ar-IQ"/>
          </a:p>
        </p:txBody>
      </p:sp>
      <p:sp>
        <p:nvSpPr>
          <p:cNvPr id="9" name="Slide Number Placeholder 8"/>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4" name="Footer Placeholder 3"/>
          <p:cNvSpPr>
            <a:spLocks noGrp="1"/>
          </p:cNvSpPr>
          <p:nvPr>
            <p:ph type="ftr" sz="quarter" idx="11"/>
          </p:nvPr>
        </p:nvSpPr>
        <p:spPr/>
        <p:txBody>
          <a:bodyPr/>
          <a:lstStyle/>
          <a:p>
            <a:pPr>
              <a:defRPr/>
            </a:pPr>
            <a:endParaRPr lang="ar-IQ"/>
          </a:p>
        </p:txBody>
      </p:sp>
      <p:sp>
        <p:nvSpPr>
          <p:cNvPr id="5" name="Slide Number Placeholder 4"/>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3" name="Footer Placeholder 2"/>
          <p:cNvSpPr>
            <a:spLocks noGrp="1"/>
          </p:cNvSpPr>
          <p:nvPr>
            <p:ph type="ftr" sz="quarter" idx="11"/>
          </p:nvPr>
        </p:nvSpPr>
        <p:spPr/>
        <p:txBody>
          <a:bodyPr/>
          <a:lstStyle/>
          <a:p>
            <a:pPr>
              <a:defRPr/>
            </a:pPr>
            <a:endParaRPr lang="ar-IQ"/>
          </a:p>
        </p:txBody>
      </p:sp>
      <p:sp>
        <p:nvSpPr>
          <p:cNvPr id="4" name="Slide Number Placeholder 3"/>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6" name="Footer Placeholder 5"/>
          <p:cNvSpPr>
            <a:spLocks noGrp="1"/>
          </p:cNvSpPr>
          <p:nvPr>
            <p:ph type="ftr" sz="quarter" idx="11"/>
          </p:nvPr>
        </p:nvSpPr>
        <p:spPr/>
        <p:txBody>
          <a:bodyPr/>
          <a:lstStyle/>
          <a:p>
            <a:pPr>
              <a:defRPr/>
            </a:pPr>
            <a:endParaRPr lang="ar-IQ"/>
          </a:p>
        </p:txBody>
      </p:sp>
      <p:sp>
        <p:nvSpPr>
          <p:cNvPr id="7" name="Slide Number Placeholder 6"/>
          <p:cNvSpPr>
            <a:spLocks noGrp="1"/>
          </p:cNvSpPr>
          <p:nvPr>
            <p:ph type="sldNum" sz="quarter" idx="12"/>
          </p:nvPr>
        </p:nvSpPr>
        <p:spPr/>
        <p:txBody>
          <a:bodyPr/>
          <a:lstStyle/>
          <a:p>
            <a:pPr>
              <a:defRPr/>
            </a:pPr>
            <a:fld id="{24B00152-595C-4E95-A1D1-D2E945B4C4D6}" type="slidenum">
              <a:rPr lang="ar-IQ" smtClean="0"/>
              <a:pPr>
                <a:defRPr/>
              </a:pPr>
              <a:t>‹#›</a:t>
            </a:fld>
            <a:endParaRPr lang="ar-IQ"/>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pPr>
              <a:defRPr/>
            </a:pPr>
            <a:fld id="{31CBB5B0-A163-4EB3-B49B-AD505E2A314D}" type="datetimeFigureOut">
              <a:rPr lang="ar-IQ" smtClean="0"/>
              <a:pPr>
                <a:defRPr/>
              </a:pPr>
              <a:t>30/07/1445</a:t>
            </a:fld>
            <a:endParaRPr lang="ar-IQ"/>
          </a:p>
        </p:txBody>
      </p:sp>
      <p:sp>
        <p:nvSpPr>
          <p:cNvPr id="6" name="Footer Placeholder 5"/>
          <p:cNvSpPr>
            <a:spLocks noGrp="1"/>
          </p:cNvSpPr>
          <p:nvPr>
            <p:ph type="ftr" sz="quarter" idx="11"/>
          </p:nvPr>
        </p:nvSpPr>
        <p:spPr/>
        <p:txBody>
          <a:bodyPr/>
          <a:lstStyle/>
          <a:p>
            <a:pPr>
              <a:defRPr/>
            </a:pPr>
            <a:endParaRPr lang="ar-IQ"/>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24B00152-595C-4E95-A1D1-D2E945B4C4D6}" type="slidenum">
              <a:rPr lang="ar-IQ" smtClean="0"/>
              <a:pPr>
                <a:defRPr/>
              </a:pPr>
              <a:t>‹#›</a:t>
            </a:fld>
            <a:endParaRPr lang="ar-IQ"/>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smtClean="0"/>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31CBB5B0-A163-4EB3-B49B-AD505E2A314D}" type="datetimeFigureOut">
              <a:rPr lang="ar-IQ" smtClean="0"/>
              <a:pPr>
                <a:defRPr/>
              </a:pPr>
              <a:t>30/07/1445</a:t>
            </a:fld>
            <a:endParaRPr lang="ar-IQ"/>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ar-IQ"/>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24B00152-595C-4E95-A1D1-D2E945B4C4D6}" type="slidenum">
              <a:rPr lang="ar-IQ" smtClean="0"/>
              <a:pPr>
                <a:defRPr/>
              </a:pPr>
              <a:t>‹#›</a:t>
            </a:fld>
            <a:endParaRPr lang="ar-IQ"/>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42B98FA9-DDB5-4D41-828C-EA7C29A4C6D0}"/>
              </a:ext>
            </a:extLst>
          </p:cNvPr>
          <p:cNvSpPr>
            <a:spLocks noGrp="1"/>
          </p:cNvSpPr>
          <p:nvPr>
            <p:ph type="ctrTitle"/>
          </p:nvPr>
        </p:nvSpPr>
        <p:spPr>
          <a:xfrm>
            <a:off x="974725" y="1323975"/>
            <a:ext cx="7567613" cy="2263775"/>
          </a:xfrm>
        </p:spPr>
        <p:txBody>
          <a:bodyPr/>
          <a:lstStyle/>
          <a:p>
            <a:pPr algn="ctr"/>
            <a:r>
              <a:rPr lang="en-US" altLang="en-US" sz="4400" b="1" dirty="0"/>
              <a:t>Estimation  of Hemoglobin</a:t>
            </a:r>
            <a:endParaRPr lang="ar-IQ" altLang="en-US" sz="4400" b="1" dirty="0"/>
          </a:p>
        </p:txBody>
      </p:sp>
      <p:pic>
        <p:nvPicPr>
          <p:cNvPr id="18436" name="Picture 3">
            <a:extLst>
              <a:ext uri="{FF2B5EF4-FFF2-40B4-BE49-F238E27FC236}">
                <a16:creationId xmlns:a16="http://schemas.microsoft.com/office/drawing/2014/main" xmlns="" id="{D64A466A-D4BD-4C2B-AF7C-33103302BA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846" y="154782"/>
            <a:ext cx="193516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4">
            <a:extLst>
              <a:ext uri="{FF2B5EF4-FFF2-40B4-BE49-F238E27FC236}">
                <a16:creationId xmlns:a16="http://schemas.microsoft.com/office/drawing/2014/main" xmlns="" id="{2B5967B3-2564-4349-AD77-7FED6330F980}"/>
              </a:ext>
            </a:extLst>
          </p:cNvPr>
          <p:cNvSpPr txBox="1">
            <a:spLocks noChangeArrowheads="1"/>
          </p:cNvSpPr>
          <p:nvPr/>
        </p:nvSpPr>
        <p:spPr bwMode="auto">
          <a:xfrm>
            <a:off x="3499212" y="4511675"/>
            <a:ext cx="25186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ctr" eaLnBrk="1" hangingPunct="1"/>
            <a:r>
              <a:rPr lang="en-US" altLang="en-US" sz="2400" b="1" dirty="0"/>
              <a:t>Physiology lab </a:t>
            </a:r>
            <a:r>
              <a:rPr lang="en-US" altLang="en-US" sz="2400" b="1" dirty="0" smtClean="0"/>
              <a:t> </a:t>
            </a:r>
            <a:endParaRPr lang="en-US" altLang="en-US" sz="2400" b="1" dirty="0"/>
          </a:p>
          <a:p>
            <a:pPr algn="ctr" eaLnBrk="1" hangingPunct="1"/>
            <a:endParaRPr lang="en-US" altLang="en-US" sz="2400" dirty="0"/>
          </a:p>
          <a:p>
            <a:pPr algn="ctr" eaLnBrk="1" hangingPunct="1"/>
            <a:endParaRPr lang="en-US" altLang="en-US" sz="2400" b="1" dirty="0">
              <a:solidFill>
                <a:srgbClr val="FF0000"/>
              </a:solidFill>
            </a:endParaRPr>
          </a:p>
          <a:p>
            <a:pPr algn="ctr" eaLnBrk="1" hangingPunct="1"/>
            <a:endParaRPr lang="en-US" altLang="en-US" sz="2400" dirty="0"/>
          </a:p>
        </p:txBody>
      </p:sp>
      <p:pic>
        <p:nvPicPr>
          <p:cNvPr id="1026" name="Picture 2" descr="C:\Users\nsr.as\Desktop\شعا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242" y="340518"/>
            <a:ext cx="1562100" cy="1554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3">
            <a:extLst>
              <a:ext uri="{FF2B5EF4-FFF2-40B4-BE49-F238E27FC236}">
                <a16:creationId xmlns:a16="http://schemas.microsoft.com/office/drawing/2014/main" xmlns="" id="{E521B841-2F05-4680-B721-E70966C2DAD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2062" y="1"/>
            <a:ext cx="8733692" cy="662353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32BD522-6B6E-4FBB-90F5-EF1020821E85}"/>
              </a:ext>
            </a:extLst>
          </p:cNvPr>
          <p:cNvSpPr>
            <a:spLocks noGrp="1"/>
          </p:cNvSpPr>
          <p:nvPr>
            <p:ph type="subTitle" idx="1"/>
          </p:nvPr>
        </p:nvSpPr>
        <p:spPr>
          <a:xfrm>
            <a:off x="201613" y="1008063"/>
            <a:ext cx="8602662" cy="4851400"/>
          </a:xfrm>
        </p:spPr>
        <p:txBody>
          <a:bodyPr rtlCol="0">
            <a:normAutofit/>
          </a:bodyPr>
          <a:lstStyle/>
          <a:p>
            <a:pPr algn="just" fontAlgn="auto">
              <a:spcAft>
                <a:spcPts val="0"/>
              </a:spcAft>
              <a:buFont typeface="Wingdings 3" charset="2"/>
              <a:buNone/>
              <a:defRPr/>
            </a:pPr>
            <a:endParaRPr lang="en-US" dirty="0">
              <a:latin typeface="Arial Unicode MS" pitchFamily="34" charset="-128"/>
              <a:ea typeface="Arial Unicode MS" pitchFamily="34" charset="-128"/>
              <a:cs typeface="Arial Unicode MS" pitchFamily="34" charset="-128"/>
            </a:endParaRPr>
          </a:p>
          <a:p>
            <a:pPr fontAlgn="auto">
              <a:spcAft>
                <a:spcPts val="0"/>
              </a:spcAft>
              <a:buFont typeface="Wingdings 3" charset="2"/>
              <a:buNone/>
              <a:defRPr/>
            </a:pPr>
            <a:endParaRPr lang="ar-IQ" dirty="0"/>
          </a:p>
        </p:txBody>
      </p:sp>
      <p:sp>
        <p:nvSpPr>
          <p:cNvPr id="2" name="Rectangle 1">
            <a:extLst>
              <a:ext uri="{FF2B5EF4-FFF2-40B4-BE49-F238E27FC236}">
                <a16:creationId xmlns:a16="http://schemas.microsoft.com/office/drawing/2014/main" xmlns="" id="{9AA444A1-71AE-4EA2-B61E-AB67DD46DBA5}"/>
              </a:ext>
            </a:extLst>
          </p:cNvPr>
          <p:cNvSpPr/>
          <p:nvPr/>
        </p:nvSpPr>
        <p:spPr>
          <a:xfrm>
            <a:off x="1206500" y="322263"/>
            <a:ext cx="7456488" cy="5940425"/>
          </a:xfrm>
          <a:prstGeom prst="rect">
            <a:avLst/>
          </a:prstGeom>
        </p:spPr>
        <p:txBody>
          <a:bodyPr>
            <a:spAutoFit/>
          </a:bodyPr>
          <a:lstStyle/>
          <a:p>
            <a:pPr eaLnBrk="1" fontAlgn="auto" hangingPunct="1">
              <a:spcBef>
                <a:spcPts val="0"/>
              </a:spcBef>
              <a:spcAft>
                <a:spcPts val="0"/>
              </a:spcAft>
              <a:defRPr/>
            </a:pPr>
            <a:r>
              <a:rPr lang="en-US" sz="2800" b="1" dirty="0">
                <a:solidFill>
                  <a:srgbClr val="FF0000"/>
                </a:solidFill>
                <a:latin typeface="Times New Roman" panose="02020603050405020304" pitchFamily="18" charset="0"/>
                <a:ea typeface="Arial Unicode MS" pitchFamily="34" charset="-128"/>
                <a:cs typeface="Times New Roman" panose="02020603050405020304" pitchFamily="18" charset="0"/>
              </a:rPr>
              <a:t>Materials and Instruments</a:t>
            </a:r>
          </a:p>
          <a:p>
            <a:pPr eaLnBrk="1" fontAlgn="auto" hangingPunct="1">
              <a:spcBef>
                <a:spcPts val="0"/>
              </a:spcBef>
              <a:spcAft>
                <a:spcPts val="0"/>
              </a:spcAft>
              <a:defRPr/>
            </a:pPr>
            <a:r>
              <a:rPr lang="en-US" sz="2800" b="1" dirty="0">
                <a:solidFill>
                  <a:srgbClr val="FF0000"/>
                </a:solidFill>
                <a:latin typeface="Times New Roman" panose="02020603050405020304" pitchFamily="18" charset="0"/>
                <a:ea typeface="Arial Unicode MS" pitchFamily="34" charset="-128"/>
                <a:cs typeface="Times New Roman" panose="02020603050405020304" pitchFamily="18" charset="0"/>
              </a:rPr>
              <a:t> </a:t>
            </a:r>
          </a:p>
          <a:p>
            <a:pPr eaLnBrk="1" fontAlgn="auto" hangingPunct="1">
              <a:spcBef>
                <a:spcPts val="0"/>
              </a:spcBef>
              <a:spcAft>
                <a:spcPts val="0"/>
              </a:spcAft>
              <a:defRPr/>
            </a:pPr>
            <a:r>
              <a:rPr lang="en-US" b="1" dirty="0">
                <a:solidFill>
                  <a:srgbClr val="FF0000"/>
                </a:solidFill>
                <a:latin typeface="Times New Roman" panose="02020603050405020304" pitchFamily="18" charset="0"/>
                <a:ea typeface="Arial Unicode MS" pitchFamily="34" charset="-128"/>
                <a:cs typeface="Times New Roman" panose="02020603050405020304" pitchFamily="18" charset="0"/>
              </a:rPr>
              <a:t>SAHLI’S  METHOD</a:t>
            </a:r>
          </a:p>
          <a:p>
            <a:pPr eaLnBrk="1" fontAlgn="auto" hangingPunct="1">
              <a:spcBef>
                <a:spcPts val="0"/>
              </a:spcBef>
              <a:spcAft>
                <a:spcPts val="0"/>
              </a:spcAft>
              <a:defRPr/>
            </a:pPr>
            <a:r>
              <a:rPr lang="en-US" b="1" dirty="0">
                <a:solidFill>
                  <a:srgbClr val="FF0000"/>
                </a:solidFill>
                <a:latin typeface="Times New Roman" panose="02020603050405020304" pitchFamily="18" charset="0"/>
                <a:ea typeface="Arial Unicode MS" pitchFamily="34" charset="-128"/>
                <a:cs typeface="Times New Roman" panose="02020603050405020304" pitchFamily="18" charset="0"/>
              </a:rPr>
              <a:t> </a:t>
            </a:r>
          </a:p>
          <a:p>
            <a:pPr eaLnBrk="1" fontAlgn="auto" hangingPunct="1">
              <a:spcBef>
                <a:spcPts val="0"/>
              </a:spcBef>
              <a:spcAft>
                <a:spcPts val="0"/>
              </a:spcAft>
              <a:defRPr/>
            </a:pPr>
            <a:r>
              <a:rPr lang="en-US" dirty="0">
                <a:latin typeface="Times New Roman" panose="02020603050405020304" pitchFamily="18" charset="0"/>
                <a:ea typeface="Arial Unicode MS" pitchFamily="34" charset="-128"/>
                <a:cs typeface="Times New Roman" panose="02020603050405020304" pitchFamily="18" charset="0"/>
              </a:rPr>
              <a:t>All </a:t>
            </a:r>
            <a:r>
              <a:rPr lang="en-US" dirty="0" err="1">
                <a:latin typeface="Times New Roman" panose="02020603050405020304" pitchFamily="18" charset="0"/>
                <a:ea typeface="Arial Unicode MS" pitchFamily="34" charset="-128"/>
                <a:cs typeface="Times New Roman" panose="02020603050405020304" pitchFamily="18" charset="0"/>
              </a:rPr>
              <a:t>Hb</a:t>
            </a:r>
            <a:r>
              <a:rPr lang="en-US" dirty="0">
                <a:latin typeface="Times New Roman" panose="02020603050405020304" pitchFamily="18" charset="0"/>
                <a:ea typeface="Arial Unicode MS" pitchFamily="34" charset="-128"/>
                <a:cs typeface="Times New Roman" panose="02020603050405020304" pitchFamily="18" charset="0"/>
              </a:rPr>
              <a:t> is converted into acid </a:t>
            </a:r>
            <a:r>
              <a:rPr lang="en-US" dirty="0" err="1">
                <a:latin typeface="Times New Roman" panose="02020603050405020304" pitchFamily="18" charset="0"/>
                <a:ea typeface="Arial Unicode MS" pitchFamily="34" charset="-128"/>
                <a:cs typeface="Times New Roman" panose="02020603050405020304" pitchFamily="18" charset="0"/>
              </a:rPr>
              <a:t>hematine</a:t>
            </a:r>
            <a:r>
              <a:rPr lang="en-US" dirty="0">
                <a:latin typeface="Times New Roman" panose="02020603050405020304" pitchFamily="18" charset="0"/>
                <a:ea typeface="Arial Unicode MS" pitchFamily="34" charset="-128"/>
                <a:cs typeface="Times New Roman" panose="02020603050405020304" pitchFamily="18" charset="0"/>
              </a:rPr>
              <a:t> and the intensity of the color is measured by comparing it with the standered</a:t>
            </a:r>
          </a:p>
          <a:p>
            <a:pPr eaLnBrk="1" fontAlgn="auto" hangingPunct="1">
              <a:spcBef>
                <a:spcPts val="0"/>
              </a:spcBef>
              <a:spcAft>
                <a:spcPts val="0"/>
              </a:spcAft>
              <a:defRPr/>
            </a:pPr>
            <a:endParaRPr lang="en-US" dirty="0">
              <a:solidFill>
                <a:srgbClr val="FF0000"/>
              </a:solidFill>
              <a:latin typeface="Times New Roman" panose="02020603050405020304" pitchFamily="18" charset="0"/>
              <a:ea typeface="Arial Unicode MS" pitchFamily="34" charset="-128"/>
              <a:cs typeface="Times New Roman" panose="02020603050405020304" pitchFamily="18" charset="0"/>
            </a:endParaRPr>
          </a:p>
          <a:p>
            <a:pPr eaLnBrk="1" fontAlgn="auto" hangingPunct="1">
              <a:spcBef>
                <a:spcPts val="0"/>
              </a:spcBef>
              <a:spcAft>
                <a:spcPts val="0"/>
              </a:spcAft>
              <a:defRPr/>
            </a:pPr>
            <a:r>
              <a:rPr lang="en-US" dirty="0" err="1">
                <a:latin typeface="Times New Roman" panose="02020603050405020304" pitchFamily="18" charset="0"/>
                <a:ea typeface="Arial Unicode MS" pitchFamily="34" charset="-128"/>
                <a:cs typeface="Times New Roman" panose="02020603050405020304" pitchFamily="18" charset="0"/>
              </a:rPr>
              <a:t>Sahli</a:t>
            </a:r>
            <a:r>
              <a:rPr lang="en-US" dirty="0">
                <a:latin typeface="Times New Roman" panose="02020603050405020304" pitchFamily="18" charset="0"/>
                <a:ea typeface="Arial Unicode MS" pitchFamily="34" charset="-128"/>
                <a:cs typeface="Times New Roman" panose="02020603050405020304" pitchFamily="18" charset="0"/>
              </a:rPr>
              <a:t> </a:t>
            </a:r>
            <a:r>
              <a:rPr lang="en-US" dirty="0" err="1">
                <a:latin typeface="Times New Roman" panose="02020603050405020304" pitchFamily="18" charset="0"/>
                <a:ea typeface="Arial Unicode MS" pitchFamily="34" charset="-128"/>
                <a:cs typeface="Times New Roman" panose="02020603050405020304" pitchFamily="18" charset="0"/>
              </a:rPr>
              <a:t>Haemometer</a:t>
            </a:r>
            <a:r>
              <a:rPr lang="en-US" dirty="0">
                <a:latin typeface="Times New Roman" panose="02020603050405020304" pitchFamily="18" charset="0"/>
                <a:ea typeface="Arial Unicode MS" pitchFamily="34" charset="-128"/>
                <a:cs typeface="Times New Roman" panose="02020603050405020304" pitchFamily="18" charset="0"/>
              </a:rPr>
              <a:t> consists of</a:t>
            </a:r>
          </a:p>
          <a:p>
            <a:pPr eaLnBrk="1" fontAlgn="auto" hangingPunct="1">
              <a:spcBef>
                <a:spcPts val="0"/>
              </a:spcBef>
              <a:spcAft>
                <a:spcPts val="0"/>
              </a:spcAft>
              <a:defRPr/>
            </a:pPr>
            <a:r>
              <a:rPr lang="en-US" dirty="0">
                <a:latin typeface="Times New Roman" panose="02020603050405020304" pitchFamily="18" charset="0"/>
                <a:ea typeface="Arial Unicode MS" pitchFamily="34" charset="-128"/>
                <a:cs typeface="Times New Roman" panose="02020603050405020304" pitchFamily="18" charset="0"/>
              </a:rPr>
              <a:t> </a:t>
            </a:r>
          </a:p>
          <a:p>
            <a:pPr marL="257175" indent="-257175" eaLnBrk="1" fontAlgn="auto" hangingPunct="1">
              <a:spcBef>
                <a:spcPts val="0"/>
              </a:spcBef>
              <a:spcAft>
                <a:spcPts val="0"/>
              </a:spcAft>
              <a:buFont typeface="Wingdings" panose="05000000000000000000" pitchFamily="2" charset="2"/>
              <a:buChar char="v"/>
              <a:defRPr/>
            </a:pPr>
            <a:r>
              <a:rPr lang="en-US" dirty="0">
                <a:latin typeface="Times New Roman" panose="02020603050405020304" pitchFamily="18" charset="0"/>
                <a:ea typeface="Arial Unicode MS" pitchFamily="34" charset="-128"/>
                <a:cs typeface="Times New Roman" panose="02020603050405020304" pitchFamily="18" charset="0"/>
              </a:rPr>
              <a:t>A color standard </a:t>
            </a:r>
          </a:p>
          <a:p>
            <a:pPr eaLnBrk="1" fontAlgn="auto" hangingPunct="1">
              <a:spcBef>
                <a:spcPts val="0"/>
              </a:spcBef>
              <a:spcAft>
                <a:spcPts val="0"/>
              </a:spcAft>
              <a:defRPr/>
            </a:pPr>
            <a:r>
              <a:rPr lang="en-US" dirty="0">
                <a:latin typeface="Times New Roman" panose="02020603050405020304" pitchFamily="18" charset="0"/>
                <a:ea typeface="Arial Unicode MS" pitchFamily="34" charset="-128"/>
                <a:cs typeface="Times New Roman" panose="02020603050405020304" pitchFamily="18" charset="0"/>
              </a:rPr>
              <a:t> </a:t>
            </a:r>
          </a:p>
          <a:p>
            <a:pPr marL="257175" indent="-257175" eaLnBrk="1" fontAlgn="auto" hangingPunct="1">
              <a:spcBef>
                <a:spcPts val="0"/>
              </a:spcBef>
              <a:spcAft>
                <a:spcPts val="0"/>
              </a:spcAft>
              <a:buFont typeface="Wingdings" panose="05000000000000000000" pitchFamily="2" charset="2"/>
              <a:buChar char="v"/>
              <a:defRPr/>
            </a:pPr>
            <a:r>
              <a:rPr lang="en-US" dirty="0">
                <a:latin typeface="Times New Roman" panose="02020603050405020304" pitchFamily="18" charset="0"/>
                <a:ea typeface="Arial Unicode MS" pitchFamily="34" charset="-128"/>
                <a:cs typeface="Times New Roman" panose="02020603050405020304" pitchFamily="18" charset="0"/>
              </a:rPr>
              <a:t>Pipette marked to contain 20 microliter of blood.</a:t>
            </a:r>
          </a:p>
          <a:p>
            <a:pPr eaLnBrk="1" fontAlgn="auto" hangingPunct="1">
              <a:spcBef>
                <a:spcPts val="0"/>
              </a:spcBef>
              <a:spcAft>
                <a:spcPts val="0"/>
              </a:spcAft>
              <a:defRPr/>
            </a:pPr>
            <a:endParaRPr lang="en-US" dirty="0">
              <a:latin typeface="Times New Roman" panose="02020603050405020304" pitchFamily="18" charset="0"/>
              <a:ea typeface="Arial Unicode MS" pitchFamily="34" charset="-128"/>
              <a:cs typeface="Times New Roman" panose="02020603050405020304" pitchFamily="18" charset="0"/>
            </a:endParaRPr>
          </a:p>
          <a:p>
            <a:pPr marL="257175" indent="-257175" eaLnBrk="1" fontAlgn="auto" hangingPunct="1">
              <a:spcBef>
                <a:spcPts val="0"/>
              </a:spcBef>
              <a:spcAft>
                <a:spcPts val="0"/>
              </a:spcAft>
              <a:buFont typeface="Wingdings" panose="05000000000000000000" pitchFamily="2" charset="2"/>
              <a:buChar char="v"/>
              <a:defRPr/>
            </a:pPr>
            <a:r>
              <a:rPr lang="en-US" dirty="0">
                <a:latin typeface="Times New Roman" panose="02020603050405020304" pitchFamily="18" charset="0"/>
                <a:ea typeface="Arial Unicode MS" pitchFamily="34" charset="-128"/>
                <a:cs typeface="Times New Roman" panose="02020603050405020304" pitchFamily="18" charset="0"/>
              </a:rPr>
              <a:t>Graduated tube </a:t>
            </a:r>
          </a:p>
          <a:p>
            <a:pPr eaLnBrk="1" fontAlgn="auto" hangingPunct="1">
              <a:spcBef>
                <a:spcPts val="0"/>
              </a:spcBef>
              <a:spcAft>
                <a:spcPts val="0"/>
              </a:spcAft>
              <a:defRPr/>
            </a:pPr>
            <a:endParaRPr lang="en-US" dirty="0">
              <a:latin typeface="Times New Roman" panose="02020603050405020304" pitchFamily="18" charset="0"/>
              <a:ea typeface="Arial Unicode MS" pitchFamily="34" charset="-128"/>
              <a:cs typeface="Times New Roman" panose="02020603050405020304" pitchFamily="18" charset="0"/>
            </a:endParaRPr>
          </a:p>
          <a:p>
            <a:pPr marL="257175" indent="-257175" eaLnBrk="1" fontAlgn="auto" hangingPunct="1">
              <a:spcBef>
                <a:spcPts val="0"/>
              </a:spcBef>
              <a:spcAft>
                <a:spcPts val="0"/>
              </a:spcAft>
              <a:buFont typeface="Wingdings" panose="05000000000000000000" pitchFamily="2" charset="2"/>
              <a:buChar char="v"/>
              <a:defRPr/>
            </a:pPr>
            <a:r>
              <a:rPr lang="en-US" dirty="0">
                <a:latin typeface="Times New Roman" panose="02020603050405020304" pitchFamily="18" charset="0"/>
                <a:ea typeface="Arial Unicode MS" pitchFamily="34" charset="-128"/>
                <a:cs typeface="Times New Roman" panose="02020603050405020304" pitchFamily="18" charset="0"/>
              </a:rPr>
              <a:t>Distilled water (D.W.)</a:t>
            </a:r>
          </a:p>
          <a:p>
            <a:pPr eaLnBrk="1" fontAlgn="auto" hangingPunct="1">
              <a:spcBef>
                <a:spcPts val="0"/>
              </a:spcBef>
              <a:spcAft>
                <a:spcPts val="0"/>
              </a:spcAft>
              <a:defRPr/>
            </a:pPr>
            <a:endParaRPr lang="en-US" dirty="0">
              <a:latin typeface="Times New Roman" panose="02020603050405020304" pitchFamily="18" charset="0"/>
              <a:ea typeface="Arial Unicode MS" pitchFamily="34" charset="-128"/>
              <a:cs typeface="Times New Roman" panose="02020603050405020304" pitchFamily="18" charset="0"/>
            </a:endParaRPr>
          </a:p>
          <a:p>
            <a:pPr marL="257175" indent="-257175" eaLnBrk="1" fontAlgn="auto" hangingPunct="1">
              <a:spcBef>
                <a:spcPts val="0"/>
              </a:spcBef>
              <a:spcAft>
                <a:spcPts val="0"/>
              </a:spcAft>
              <a:buFont typeface="Wingdings" panose="05000000000000000000" pitchFamily="2" charset="2"/>
              <a:buChar char="v"/>
              <a:defRPr/>
            </a:pPr>
            <a:r>
              <a:rPr lang="en-US" dirty="0">
                <a:latin typeface="Times New Roman" panose="02020603050405020304" pitchFamily="18" charset="0"/>
                <a:ea typeface="Arial Unicode MS" pitchFamily="34" charset="-128"/>
                <a:cs typeface="Times New Roman" panose="02020603050405020304" pitchFamily="18" charset="0"/>
              </a:rPr>
              <a:t>0.1 normal </a:t>
            </a:r>
            <a:r>
              <a:rPr lang="en-US" dirty="0" err="1">
                <a:latin typeface="Times New Roman" panose="02020603050405020304" pitchFamily="18" charset="0"/>
                <a:ea typeface="Arial Unicode MS" pitchFamily="34" charset="-128"/>
                <a:cs typeface="Times New Roman" panose="02020603050405020304" pitchFamily="18" charset="0"/>
              </a:rPr>
              <a:t>HCl</a:t>
            </a:r>
            <a:endParaRPr lang="en-US" dirty="0">
              <a:latin typeface="Times New Roman" panose="02020603050405020304" pitchFamily="18" charset="0"/>
              <a:ea typeface="Arial Unicode MS" pitchFamily="34" charset="-128"/>
              <a:cs typeface="Times New Roman" panose="02020603050405020304" pitchFamily="18" charset="0"/>
            </a:endParaRPr>
          </a:p>
          <a:p>
            <a:pPr eaLnBrk="1" fontAlgn="auto" hangingPunct="1">
              <a:spcBef>
                <a:spcPts val="0"/>
              </a:spcBef>
              <a:spcAft>
                <a:spcPts val="0"/>
              </a:spcAft>
              <a:defRPr/>
            </a:pPr>
            <a:endParaRPr lang="en-US" dirty="0">
              <a:latin typeface="Times New Roman" panose="02020603050405020304" pitchFamily="18" charset="0"/>
              <a:ea typeface="Arial Unicode MS" pitchFamily="34" charset="-128"/>
              <a:cs typeface="Times New Roman" panose="02020603050405020304" pitchFamily="18" charset="0"/>
            </a:endParaRPr>
          </a:p>
          <a:p>
            <a:pPr marL="257175" indent="-257175" eaLnBrk="1" fontAlgn="auto" hangingPunct="1">
              <a:spcBef>
                <a:spcPts val="0"/>
              </a:spcBef>
              <a:spcAft>
                <a:spcPts val="0"/>
              </a:spcAft>
              <a:buFont typeface="Wingdings" panose="05000000000000000000" pitchFamily="2" charset="2"/>
              <a:buChar char="v"/>
              <a:defRPr/>
            </a:pPr>
            <a:r>
              <a:rPr lang="en-US" dirty="0" err="1">
                <a:latin typeface="Times New Roman" panose="02020603050405020304" pitchFamily="18" charset="0"/>
                <a:ea typeface="Arial Unicode MS" pitchFamily="34" charset="-128"/>
                <a:cs typeface="Times New Roman" panose="02020603050405020304" pitchFamily="18" charset="0"/>
              </a:rPr>
              <a:t>Anticoagulated</a:t>
            </a:r>
            <a:r>
              <a:rPr lang="en-US" dirty="0">
                <a:latin typeface="Times New Roman" panose="02020603050405020304" pitchFamily="18" charset="0"/>
                <a:ea typeface="Arial Unicode MS" pitchFamily="34" charset="-128"/>
                <a:cs typeface="Times New Roman" panose="02020603050405020304" pitchFamily="18" charset="0"/>
              </a:rPr>
              <a:t> whole blood or capillary blood can be used.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249E96E-52F9-46B7-BEAF-2789BEC5BE7C}"/>
              </a:ext>
            </a:extLst>
          </p:cNvPr>
          <p:cNvSpPr>
            <a:spLocks noGrp="1"/>
          </p:cNvSpPr>
          <p:nvPr>
            <p:ph type="subTitle" idx="1"/>
          </p:nvPr>
        </p:nvSpPr>
        <p:spPr>
          <a:xfrm>
            <a:off x="201613" y="1008063"/>
            <a:ext cx="8602662" cy="4851400"/>
          </a:xfrm>
        </p:spPr>
        <p:txBody>
          <a:bodyPr rtlCol="0">
            <a:normAutofit/>
          </a:bodyPr>
          <a:lstStyle/>
          <a:p>
            <a:pPr algn="just" fontAlgn="auto">
              <a:spcAft>
                <a:spcPts val="0"/>
              </a:spcAft>
              <a:buFont typeface="Wingdings 3" charset="2"/>
              <a:buNone/>
              <a:defRPr/>
            </a:pPr>
            <a:endParaRPr lang="en-US" dirty="0">
              <a:latin typeface="Arial Unicode MS" pitchFamily="34" charset="-128"/>
              <a:ea typeface="Arial Unicode MS" pitchFamily="34" charset="-128"/>
              <a:cs typeface="Arial Unicode MS" pitchFamily="34" charset="-128"/>
            </a:endParaRPr>
          </a:p>
          <a:p>
            <a:pPr fontAlgn="auto">
              <a:spcAft>
                <a:spcPts val="0"/>
              </a:spcAft>
              <a:buFont typeface="Wingdings 3" charset="2"/>
              <a:buNone/>
              <a:defRPr/>
            </a:pPr>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3" y="1"/>
            <a:ext cx="8827476" cy="6764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8F2C439-44B0-477D-AF16-80D5DB177F21}"/>
              </a:ext>
            </a:extLst>
          </p:cNvPr>
          <p:cNvSpPr>
            <a:spLocks noGrp="1"/>
          </p:cNvSpPr>
          <p:nvPr>
            <p:ph type="subTitle" idx="1"/>
          </p:nvPr>
        </p:nvSpPr>
        <p:spPr>
          <a:xfrm>
            <a:off x="201613" y="1008063"/>
            <a:ext cx="8602662" cy="4851400"/>
          </a:xfrm>
        </p:spPr>
        <p:txBody>
          <a:bodyPr rtlCol="0">
            <a:normAutofit/>
          </a:bodyPr>
          <a:lstStyle/>
          <a:p>
            <a:pPr algn="just" fontAlgn="auto">
              <a:spcAft>
                <a:spcPts val="0"/>
              </a:spcAft>
              <a:buFont typeface="Wingdings 3" charset="2"/>
              <a:buNone/>
              <a:defRPr/>
            </a:pPr>
            <a:endParaRPr lang="en-US" dirty="0">
              <a:latin typeface="Arial Unicode MS" pitchFamily="34" charset="-128"/>
              <a:ea typeface="Arial Unicode MS" pitchFamily="34" charset="-128"/>
              <a:cs typeface="Arial Unicode MS" pitchFamily="34" charset="-128"/>
            </a:endParaRPr>
          </a:p>
          <a:p>
            <a:pPr fontAlgn="auto">
              <a:spcAft>
                <a:spcPts val="0"/>
              </a:spcAft>
              <a:buFont typeface="Wingdings 3" charset="2"/>
              <a:buNone/>
              <a:defRPr/>
            </a:pPr>
            <a:endParaRPr lang="ar-IQ" dirty="0"/>
          </a:p>
        </p:txBody>
      </p:sp>
      <p:pic>
        <p:nvPicPr>
          <p:cNvPr id="32771" name="Picture 2">
            <a:extLst>
              <a:ext uri="{FF2B5EF4-FFF2-40B4-BE49-F238E27FC236}">
                <a16:creationId xmlns:a16="http://schemas.microsoft.com/office/drawing/2014/main" xmlns="" id="{7E532259-161F-4FAB-B09A-6332C0CC4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445" y="992188"/>
            <a:ext cx="4220309" cy="48672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69" y="992188"/>
            <a:ext cx="4103076" cy="48593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D09AAEC0-074A-435A-A88D-C980939E1C99}"/>
              </a:ext>
            </a:extLst>
          </p:cNvPr>
          <p:cNvSpPr>
            <a:spLocks noGrp="1"/>
          </p:cNvSpPr>
          <p:nvPr>
            <p:ph type="subTitle" idx="1"/>
          </p:nvPr>
        </p:nvSpPr>
        <p:spPr>
          <a:xfrm>
            <a:off x="154721" y="351571"/>
            <a:ext cx="8602662" cy="6084398"/>
          </a:xfrm>
        </p:spPr>
        <p:txBody>
          <a:bodyPr rtlCol="0">
            <a:normAutofit/>
          </a:bodyPr>
          <a:lstStyle/>
          <a:p>
            <a:pPr algn="just" fontAlgn="auto">
              <a:spcAft>
                <a:spcPts val="0"/>
              </a:spcAft>
              <a:buFont typeface="Wingdings 3" charset="2"/>
              <a:buNone/>
              <a:defRPr/>
            </a:pPr>
            <a:endParaRPr lang="en-US" dirty="0">
              <a:latin typeface="Arial Unicode MS" pitchFamily="34" charset="-128"/>
              <a:ea typeface="Arial Unicode MS" pitchFamily="34" charset="-128"/>
              <a:cs typeface="Arial Unicode MS" pitchFamily="34" charset="-128"/>
            </a:endParaRPr>
          </a:p>
          <a:p>
            <a:pPr fontAlgn="auto">
              <a:spcAft>
                <a:spcPts val="0"/>
              </a:spcAft>
              <a:buFont typeface="Wingdings 3" charset="2"/>
              <a:buNone/>
              <a:defRPr/>
            </a:pPr>
            <a:endParaRPr lang="ar-IQ" dirty="0"/>
          </a:p>
        </p:txBody>
      </p:sp>
      <p:sp>
        <p:nvSpPr>
          <p:cNvPr id="2" name="Rectangle 1">
            <a:extLst>
              <a:ext uri="{FF2B5EF4-FFF2-40B4-BE49-F238E27FC236}">
                <a16:creationId xmlns:a16="http://schemas.microsoft.com/office/drawing/2014/main" xmlns="" id="{D2F49338-A8C5-4F40-B6CC-E4A871AA732E}"/>
              </a:ext>
            </a:extLst>
          </p:cNvPr>
          <p:cNvSpPr/>
          <p:nvPr/>
        </p:nvSpPr>
        <p:spPr>
          <a:xfrm>
            <a:off x="164123" y="257786"/>
            <a:ext cx="6107723" cy="4560736"/>
          </a:xfrm>
          <a:prstGeom prst="rect">
            <a:avLst/>
          </a:prstGeom>
        </p:spPr>
        <p:txBody>
          <a:bodyPr wrap="square">
            <a:spAutoFit/>
          </a:bodyPr>
          <a:lstStyle/>
          <a:p>
            <a:pPr eaLnBrk="1" fontAlgn="auto" hangingPunct="1">
              <a:spcBef>
                <a:spcPts val="0"/>
              </a:spcBef>
              <a:spcAft>
                <a:spcPts val="0"/>
              </a:spcAft>
              <a:defRPr/>
            </a:pPr>
            <a:r>
              <a:rPr lang="en-US" sz="2000" b="1" dirty="0" smtClean="0">
                <a:solidFill>
                  <a:srgbClr val="1F4E79"/>
                </a:solidFill>
                <a:latin typeface="Times New Roman"/>
                <a:ea typeface="Times New Roman"/>
                <a:cs typeface="Times New Roman"/>
              </a:rPr>
              <a:t>Procedure </a:t>
            </a:r>
            <a:r>
              <a:rPr lang="en-US" sz="2000" b="1" dirty="0">
                <a:solidFill>
                  <a:srgbClr val="1F4E79"/>
                </a:solidFill>
                <a:latin typeface="Times New Roman"/>
                <a:ea typeface="Times New Roman"/>
                <a:cs typeface="Times New Roman"/>
              </a:rPr>
              <a:t>:</a:t>
            </a:r>
            <a:endParaRPr lang="en-US" sz="1600" dirty="0">
              <a:latin typeface="Times New Roman"/>
              <a:ea typeface="Times New Roman"/>
            </a:endParaRPr>
          </a:p>
          <a:p>
            <a:pPr marL="457200" marR="0">
              <a:lnSpc>
                <a:spcPct val="115000"/>
              </a:lnSpc>
              <a:spcBef>
                <a:spcPts val="0"/>
              </a:spcBef>
              <a:spcAft>
                <a:spcPts val="0"/>
              </a:spcAft>
              <a:tabLst>
                <a:tab pos="975995" algn="l"/>
              </a:tabLst>
            </a:pPr>
            <a:r>
              <a:rPr lang="en-US" b="1" dirty="0">
                <a:latin typeface="Times New Roman"/>
                <a:ea typeface="Times New Roman"/>
                <a:cs typeface="Times New Roman"/>
              </a:rPr>
              <a:t> </a:t>
            </a:r>
            <a:endParaRPr lang="en-US" sz="1600" dirty="0">
              <a:latin typeface="Times New Roman"/>
              <a:ea typeface="Times New Roman"/>
            </a:endParaRPr>
          </a:p>
          <a:p>
            <a:pPr marL="342900" marR="0" lvl="0" indent="-342900">
              <a:lnSpc>
                <a:spcPct val="150000"/>
              </a:lnSpc>
              <a:spcBef>
                <a:spcPts val="0"/>
              </a:spcBef>
              <a:spcAft>
                <a:spcPts val="200"/>
              </a:spcAft>
              <a:buClr>
                <a:srgbClr val="1F4E79"/>
              </a:buClr>
              <a:buFont typeface="+mj-lt"/>
              <a:buAutoNum type="arabicPeriod"/>
              <a:tabLst>
                <a:tab pos="457200" algn="l"/>
                <a:tab pos="971550" algn="l"/>
              </a:tabLst>
            </a:pPr>
            <a:r>
              <a:rPr lang="en-US" dirty="0">
                <a:solidFill>
                  <a:srgbClr val="000000"/>
                </a:solidFill>
                <a:latin typeface="Times New Roman"/>
                <a:ea typeface="Times New Roman"/>
              </a:rPr>
              <a:t>Place into the </a:t>
            </a:r>
            <a:r>
              <a:rPr lang="en-US" dirty="0" err="1">
                <a:solidFill>
                  <a:srgbClr val="000000"/>
                </a:solidFill>
                <a:latin typeface="Times New Roman"/>
                <a:ea typeface="Times New Roman"/>
              </a:rPr>
              <a:t>Hb</a:t>
            </a:r>
            <a:r>
              <a:rPr lang="en-US" dirty="0">
                <a:solidFill>
                  <a:srgbClr val="000000"/>
                </a:solidFill>
                <a:latin typeface="Times New Roman"/>
                <a:ea typeface="Times New Roman"/>
              </a:rPr>
              <a:t> tube the HCL (0.1 N) by pipette till </a:t>
            </a:r>
            <a:r>
              <a:rPr lang="en-US" b="1" dirty="0">
                <a:solidFill>
                  <a:srgbClr val="000000"/>
                </a:solidFill>
                <a:latin typeface="Times New Roman"/>
                <a:ea typeface="Times New Roman"/>
              </a:rPr>
              <a:t>20 marks</a:t>
            </a:r>
            <a:r>
              <a:rPr lang="en-US" dirty="0">
                <a:solidFill>
                  <a:srgbClr val="000000"/>
                </a:solidFill>
                <a:latin typeface="Times New Roman"/>
                <a:ea typeface="Times New Roman"/>
              </a:rPr>
              <a:t>.</a:t>
            </a:r>
            <a:endParaRPr lang="en-US" dirty="0"/>
          </a:p>
          <a:p>
            <a:pPr marL="342900" marR="0" lvl="0" indent="-342900">
              <a:lnSpc>
                <a:spcPct val="150000"/>
              </a:lnSpc>
              <a:spcBef>
                <a:spcPts val="0"/>
              </a:spcBef>
              <a:spcAft>
                <a:spcPts val="200"/>
              </a:spcAft>
              <a:buClr>
                <a:srgbClr val="1F4E79"/>
              </a:buClr>
              <a:buFont typeface="+mj-lt"/>
              <a:buAutoNum type="arabicPeriod"/>
              <a:tabLst>
                <a:tab pos="457200" algn="l"/>
              </a:tabLst>
            </a:pPr>
            <a:r>
              <a:rPr lang="en-US" dirty="0">
                <a:solidFill>
                  <a:srgbClr val="000000"/>
                </a:solidFill>
                <a:latin typeface="Times New Roman"/>
                <a:ea typeface="Times New Roman"/>
              </a:rPr>
              <a:t>Add blood from EDTA tube to </a:t>
            </a:r>
            <a:r>
              <a:rPr lang="en-US" dirty="0" err="1">
                <a:solidFill>
                  <a:srgbClr val="000000"/>
                </a:solidFill>
                <a:latin typeface="Times New Roman"/>
                <a:ea typeface="Times New Roman"/>
              </a:rPr>
              <a:t>Hb</a:t>
            </a:r>
            <a:r>
              <a:rPr lang="en-US" dirty="0">
                <a:solidFill>
                  <a:srgbClr val="000000"/>
                </a:solidFill>
                <a:latin typeface="Times New Roman"/>
                <a:ea typeface="Times New Roman"/>
              </a:rPr>
              <a:t> tube till the </a:t>
            </a:r>
            <a:r>
              <a:rPr lang="en-US" b="1" dirty="0">
                <a:solidFill>
                  <a:srgbClr val="000000"/>
                </a:solidFill>
                <a:latin typeface="Times New Roman"/>
                <a:ea typeface="Times New Roman"/>
              </a:rPr>
              <a:t>20 </a:t>
            </a:r>
            <a:r>
              <a:rPr lang="en-US" b="1" dirty="0">
                <a:solidFill>
                  <a:srgbClr val="000000"/>
                </a:solidFill>
                <a:latin typeface="Symbol"/>
                <a:ea typeface="Times New Roman"/>
                <a:cs typeface="Times New Roman"/>
              </a:rPr>
              <a:t>m</a:t>
            </a:r>
            <a:r>
              <a:rPr lang="en-US" b="1" dirty="0">
                <a:solidFill>
                  <a:srgbClr val="000000"/>
                </a:solidFill>
                <a:latin typeface="Times New Roman"/>
                <a:ea typeface="Times New Roman"/>
                <a:cs typeface="Arial"/>
              </a:rPr>
              <a:t>l</a:t>
            </a:r>
            <a:r>
              <a:rPr lang="en-US" b="1" dirty="0">
                <a:solidFill>
                  <a:srgbClr val="000000"/>
                </a:solidFill>
                <a:latin typeface="Times New Roman"/>
                <a:ea typeface="Times New Roman"/>
              </a:rPr>
              <a:t>,</a:t>
            </a:r>
            <a:r>
              <a:rPr lang="en-US" dirty="0">
                <a:solidFill>
                  <a:srgbClr val="000000"/>
                </a:solidFill>
                <a:latin typeface="Times New Roman"/>
                <a:ea typeface="Times New Roman"/>
              </a:rPr>
              <a:t> and transfer the blood into the mixing tube.</a:t>
            </a:r>
            <a:endParaRPr lang="en-US" dirty="0"/>
          </a:p>
          <a:p>
            <a:pPr marL="114300" marR="0">
              <a:lnSpc>
                <a:spcPct val="150000"/>
              </a:lnSpc>
              <a:spcBef>
                <a:spcPts val="0"/>
              </a:spcBef>
              <a:spcAft>
                <a:spcPts val="200"/>
              </a:spcAft>
            </a:pPr>
            <a:r>
              <a:rPr lang="en-US" dirty="0">
                <a:solidFill>
                  <a:srgbClr val="000000"/>
                </a:solidFill>
                <a:latin typeface="Times New Roman"/>
                <a:ea typeface="Times New Roman"/>
              </a:rPr>
              <a:t>Mix it well by glass stirrer.</a:t>
            </a:r>
            <a:endParaRPr lang="en-US" dirty="0"/>
          </a:p>
          <a:p>
            <a:pPr marL="342900" marR="0" lvl="0" indent="-342900">
              <a:lnSpc>
                <a:spcPct val="150000"/>
              </a:lnSpc>
              <a:spcBef>
                <a:spcPts val="0"/>
              </a:spcBef>
              <a:spcAft>
                <a:spcPts val="200"/>
              </a:spcAft>
              <a:buClr>
                <a:srgbClr val="1F4E79"/>
              </a:buClr>
              <a:buFont typeface="+mj-lt"/>
              <a:buAutoNum type="arabicPeriod"/>
              <a:tabLst>
                <a:tab pos="457200" algn="l"/>
              </a:tabLst>
            </a:pPr>
            <a:r>
              <a:rPr lang="en-US" dirty="0">
                <a:solidFill>
                  <a:srgbClr val="000000"/>
                </a:solidFill>
                <a:latin typeface="Times New Roman"/>
                <a:ea typeface="Times New Roman"/>
              </a:rPr>
              <a:t>Add distal water drop by drop, mixing well by a glass rod and compare the color of this tube with the standard tube.</a:t>
            </a:r>
            <a:endParaRPr lang="en-US" dirty="0"/>
          </a:p>
          <a:p>
            <a:pPr marL="342900" marR="0" lvl="0" indent="-342900">
              <a:lnSpc>
                <a:spcPct val="150000"/>
              </a:lnSpc>
              <a:spcBef>
                <a:spcPts val="0"/>
              </a:spcBef>
              <a:spcAft>
                <a:spcPts val="200"/>
              </a:spcAft>
              <a:buClr>
                <a:srgbClr val="1F4E79"/>
              </a:buClr>
              <a:buFont typeface="+mj-lt"/>
              <a:buAutoNum type="arabicPeriod"/>
              <a:tabLst>
                <a:tab pos="457200" algn="l"/>
              </a:tabLst>
            </a:pPr>
            <a:r>
              <a:rPr lang="en-US" dirty="0">
                <a:solidFill>
                  <a:srgbClr val="000000"/>
                </a:solidFill>
                <a:latin typeface="Times New Roman"/>
                <a:ea typeface="Times New Roman"/>
              </a:rPr>
              <a:t> After 5 minutes, read the hemoglobin content from the scale on the graduated mixing tube.</a:t>
            </a:r>
            <a:endParaRPr lang="en-US" dirty="0">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078" y="1313634"/>
            <a:ext cx="2450122" cy="409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1354" y="406184"/>
            <a:ext cx="4572000" cy="2062103"/>
          </a:xfrm>
          <a:prstGeom prst="rect">
            <a:avLst/>
          </a:prstGeom>
        </p:spPr>
        <p:txBody>
          <a:bodyPr>
            <a:spAutoFit/>
          </a:bodyPr>
          <a:lstStyle/>
          <a:p>
            <a:pPr lvl="0" defTabSz="914400" eaLnBrk="1" fontAlgn="auto" hangingPunct="1">
              <a:spcBef>
                <a:spcPct val="20000"/>
              </a:spcBef>
              <a:spcAft>
                <a:spcPts val="0"/>
              </a:spcAft>
              <a:defRPr/>
            </a:pPr>
            <a:r>
              <a:rPr lang="en-US" sz="3200" cap="all" spc="120" dirty="0">
                <a:solidFill>
                  <a:srgbClr val="FF0000"/>
                </a:solidFill>
                <a:latin typeface="Arial Black"/>
              </a:rPr>
              <a:t>Normal value</a:t>
            </a:r>
          </a:p>
          <a:p>
            <a:pPr marL="342900" lvl="0" indent="-342900" defTabSz="914400" eaLnBrk="1" fontAlgn="auto" hangingPunct="1">
              <a:spcBef>
                <a:spcPct val="20000"/>
              </a:spcBef>
              <a:spcAft>
                <a:spcPts val="0"/>
              </a:spcAft>
              <a:buFont typeface="Wingdings" pitchFamily="2" charset="2"/>
              <a:buChar char="Ø"/>
              <a:defRPr/>
            </a:pPr>
            <a:endParaRPr lang="en-US" sz="2000" b="1" spc="120" dirty="0">
              <a:solidFill>
                <a:srgbClr val="FF0000"/>
              </a:solidFill>
              <a:latin typeface="Times New Roman" pitchFamily="18" charset="0"/>
              <a:cs typeface="Times New Roman" pitchFamily="18" charset="0"/>
            </a:endParaRPr>
          </a:p>
          <a:p>
            <a:pPr marL="342900" lvl="0" indent="-342900" defTabSz="914400" eaLnBrk="1" fontAlgn="auto" hangingPunct="1">
              <a:spcBef>
                <a:spcPct val="20000"/>
              </a:spcBef>
              <a:spcAft>
                <a:spcPts val="0"/>
              </a:spcAft>
              <a:buFont typeface="Wingdings" pitchFamily="2" charset="2"/>
              <a:buChar char="Ø"/>
              <a:defRPr/>
            </a:pPr>
            <a:r>
              <a:rPr lang="en-US" sz="2000" b="1" spc="120" dirty="0">
                <a:solidFill>
                  <a:srgbClr val="F5C201">
                    <a:lumMod val="50000"/>
                  </a:srgbClr>
                </a:solidFill>
                <a:latin typeface="Times New Roman" pitchFamily="18" charset="0"/>
                <a:cs typeface="Times New Roman" pitchFamily="18" charset="0"/>
              </a:rPr>
              <a:t>male 13.5-17.5 </a:t>
            </a:r>
            <a:r>
              <a:rPr lang="en-US" sz="2000" b="1" spc="120" dirty="0" err="1">
                <a:solidFill>
                  <a:srgbClr val="F5C201">
                    <a:lumMod val="50000"/>
                  </a:srgbClr>
                </a:solidFill>
                <a:latin typeface="Times New Roman" pitchFamily="18" charset="0"/>
                <a:cs typeface="Times New Roman" pitchFamily="18" charset="0"/>
              </a:rPr>
              <a:t>gm</a:t>
            </a:r>
            <a:r>
              <a:rPr lang="en-US" sz="2000" b="1" spc="120" dirty="0">
                <a:solidFill>
                  <a:srgbClr val="F5C201">
                    <a:lumMod val="50000"/>
                  </a:srgbClr>
                </a:solidFill>
                <a:latin typeface="Times New Roman" pitchFamily="18" charset="0"/>
                <a:cs typeface="Times New Roman" pitchFamily="18" charset="0"/>
              </a:rPr>
              <a:t>/dl</a:t>
            </a:r>
          </a:p>
          <a:p>
            <a:pPr marL="342900" lvl="0" indent="-342900" defTabSz="914400" eaLnBrk="1" fontAlgn="auto" hangingPunct="1">
              <a:spcBef>
                <a:spcPct val="20000"/>
              </a:spcBef>
              <a:spcAft>
                <a:spcPts val="0"/>
              </a:spcAft>
              <a:buFont typeface="Wingdings" pitchFamily="2" charset="2"/>
              <a:buChar char="Ø"/>
              <a:defRPr/>
            </a:pPr>
            <a:r>
              <a:rPr lang="en-US" sz="2000" b="1" spc="120" dirty="0">
                <a:solidFill>
                  <a:srgbClr val="F5C201">
                    <a:lumMod val="50000"/>
                  </a:srgbClr>
                </a:solidFill>
                <a:latin typeface="Times New Roman" pitchFamily="18" charset="0"/>
                <a:cs typeface="Times New Roman" pitchFamily="18" charset="0"/>
              </a:rPr>
              <a:t>female 11.5-15.5 </a:t>
            </a:r>
            <a:r>
              <a:rPr lang="en-US" sz="2000" b="1" spc="120" dirty="0" err="1">
                <a:solidFill>
                  <a:srgbClr val="F5C201">
                    <a:lumMod val="50000"/>
                  </a:srgbClr>
                </a:solidFill>
                <a:latin typeface="Times New Roman" pitchFamily="18" charset="0"/>
                <a:cs typeface="Times New Roman" pitchFamily="18" charset="0"/>
              </a:rPr>
              <a:t>gm</a:t>
            </a:r>
            <a:r>
              <a:rPr lang="en-US" sz="2000" b="1" spc="120" dirty="0">
                <a:solidFill>
                  <a:srgbClr val="F5C201">
                    <a:lumMod val="50000"/>
                  </a:srgbClr>
                </a:solidFill>
                <a:latin typeface="Times New Roman" pitchFamily="18" charset="0"/>
                <a:cs typeface="Times New Roman" pitchFamily="18" charset="0"/>
              </a:rPr>
              <a:t>/dl</a:t>
            </a:r>
          </a:p>
          <a:p>
            <a:pPr marL="342900" lvl="0" indent="-342900" defTabSz="914400" eaLnBrk="1" fontAlgn="auto" hangingPunct="1">
              <a:spcBef>
                <a:spcPct val="20000"/>
              </a:spcBef>
              <a:spcAft>
                <a:spcPts val="0"/>
              </a:spcAft>
              <a:buFont typeface="Wingdings" pitchFamily="2" charset="2"/>
              <a:buChar char="Ø"/>
              <a:defRPr/>
            </a:pPr>
            <a:r>
              <a:rPr lang="en-US" sz="2000" b="1" spc="120" dirty="0">
                <a:solidFill>
                  <a:srgbClr val="F5C201">
                    <a:lumMod val="50000"/>
                  </a:srgbClr>
                </a:solidFill>
                <a:latin typeface="Times New Roman" pitchFamily="18" charset="0"/>
                <a:cs typeface="Times New Roman" pitchFamily="18" charset="0"/>
              </a:rPr>
              <a:t>newborn 21 </a:t>
            </a:r>
            <a:r>
              <a:rPr lang="en-US" sz="2000" b="1" spc="120" dirty="0" err="1">
                <a:solidFill>
                  <a:srgbClr val="F5C201">
                    <a:lumMod val="50000"/>
                  </a:srgbClr>
                </a:solidFill>
                <a:latin typeface="Times New Roman" pitchFamily="18" charset="0"/>
                <a:cs typeface="Times New Roman" pitchFamily="18" charset="0"/>
              </a:rPr>
              <a:t>gm</a:t>
            </a:r>
            <a:r>
              <a:rPr lang="en-US" sz="2000" b="1" spc="120" dirty="0">
                <a:solidFill>
                  <a:srgbClr val="F5C201">
                    <a:lumMod val="50000"/>
                  </a:srgbClr>
                </a:solidFill>
                <a:latin typeface="Times New Roman" pitchFamily="18" charset="0"/>
                <a:cs typeface="Times New Roman" pitchFamily="18" charset="0"/>
              </a:rPr>
              <a:t>/dl</a:t>
            </a:r>
          </a:p>
        </p:txBody>
      </p:sp>
    </p:spTree>
    <p:extLst>
      <p:ext uri="{BB962C8B-B14F-4D97-AF65-F5344CB8AC3E}">
        <p14:creationId xmlns:p14="http://schemas.microsoft.com/office/powerpoint/2010/main" val="372582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69" y="93786"/>
            <a:ext cx="8428893" cy="580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038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4A82A66E-0CDD-47CD-B061-45782A949572}"/>
              </a:ext>
            </a:extLst>
          </p:cNvPr>
          <p:cNvSpPr>
            <a:spLocks noGrp="1"/>
          </p:cNvSpPr>
          <p:nvPr>
            <p:ph type="subTitle" idx="1"/>
          </p:nvPr>
        </p:nvSpPr>
        <p:spPr>
          <a:xfrm>
            <a:off x="249116" y="191600"/>
            <a:ext cx="8343899" cy="5974738"/>
          </a:xfrm>
        </p:spPr>
        <p:txBody>
          <a:bodyPr rtlCol="0">
            <a:normAutofit/>
          </a:bodyPr>
          <a:lstStyle/>
          <a:p>
            <a:pPr fontAlgn="auto">
              <a:spcAft>
                <a:spcPts val="0"/>
              </a:spcAft>
              <a:buFont typeface="Wingdings 3" charset="2"/>
              <a:buNone/>
              <a:defRPr/>
            </a:pPr>
            <a:r>
              <a:rPr lang="en-US" sz="3600" b="1" dirty="0">
                <a:solidFill>
                  <a:srgbClr val="FF0000"/>
                </a:solidFill>
                <a:latin typeface="Times New Roman" panose="02020603050405020304" pitchFamily="18" charset="0"/>
                <a:cs typeface="Times New Roman" panose="02020603050405020304" pitchFamily="18" charset="0"/>
              </a:rPr>
              <a:t>Hemoglobin</a:t>
            </a:r>
          </a:p>
          <a:p>
            <a:pPr marL="342900" indent="-342900" fontAlgn="auto">
              <a:spcAft>
                <a:spcPts val="0"/>
              </a:spcAft>
              <a:buFont typeface="Wingdings" pitchFamily="2" charset="2"/>
              <a:buChar char="v"/>
              <a:defRPr/>
            </a:pPr>
            <a:r>
              <a:rPr lang="en-US" sz="1900" cap="none" dirty="0" smtClean="0">
                <a:solidFill>
                  <a:schemeClr val="accent2">
                    <a:lumMod val="50000"/>
                  </a:schemeClr>
                </a:solidFill>
                <a:latin typeface="Times New Roman" pitchFamily="18" charset="0"/>
                <a:cs typeface="Times New Roman" pitchFamily="18" charset="0"/>
              </a:rPr>
              <a:t> </a:t>
            </a:r>
            <a:r>
              <a:rPr lang="en-US" sz="1900" cap="none" dirty="0" smtClean="0">
                <a:solidFill>
                  <a:schemeClr val="tx1"/>
                </a:solidFill>
                <a:latin typeface="Times New Roman" pitchFamily="18" charset="0"/>
                <a:cs typeface="Times New Roman" pitchFamily="18" charset="0"/>
              </a:rPr>
              <a:t>found in the RBC.</a:t>
            </a:r>
          </a:p>
          <a:p>
            <a:pPr marL="342900" indent="-342900" fontAlgn="auto">
              <a:spcAft>
                <a:spcPts val="0"/>
              </a:spcAft>
              <a:buFont typeface="Wingdings" pitchFamily="2" charset="2"/>
              <a:buChar char="v"/>
              <a:defRPr/>
            </a:pPr>
            <a:endParaRPr lang="en-US" sz="1900" cap="none" dirty="0" smtClean="0">
              <a:solidFill>
                <a:schemeClr val="tx1"/>
              </a:solidFill>
              <a:latin typeface="Times New Roman" pitchFamily="18" charset="0"/>
              <a:cs typeface="Times New Roman" pitchFamily="18" charset="0"/>
            </a:endParaRPr>
          </a:p>
          <a:p>
            <a:pPr marL="342900" indent="-342900" fontAlgn="auto">
              <a:spcAft>
                <a:spcPts val="0"/>
              </a:spcAft>
              <a:buFont typeface="Wingdings" pitchFamily="2" charset="2"/>
              <a:buChar char="v"/>
              <a:defRPr/>
            </a:pPr>
            <a:r>
              <a:rPr lang="en-US" sz="1900" cap="none" dirty="0" smtClean="0">
                <a:solidFill>
                  <a:schemeClr val="tx1"/>
                </a:solidFill>
                <a:latin typeface="Times New Roman" pitchFamily="18" charset="0"/>
                <a:cs typeface="Times New Roman" pitchFamily="18" charset="0"/>
              </a:rPr>
              <a:t> responsible for carrying oxygen to all cells in the body.</a:t>
            </a:r>
          </a:p>
          <a:p>
            <a:pPr marL="342900" indent="-342900" fontAlgn="auto">
              <a:spcAft>
                <a:spcPts val="0"/>
              </a:spcAft>
              <a:buFont typeface="Wingdings" pitchFamily="2" charset="2"/>
              <a:buChar char="v"/>
              <a:defRPr/>
            </a:pPr>
            <a:endParaRPr lang="en-US" sz="1900" cap="none" dirty="0" smtClean="0">
              <a:solidFill>
                <a:schemeClr val="tx1"/>
              </a:solidFill>
              <a:latin typeface="Times New Roman" pitchFamily="18" charset="0"/>
              <a:cs typeface="Times New Roman" pitchFamily="18" charset="0"/>
            </a:endParaRPr>
          </a:p>
          <a:p>
            <a:pPr marL="342900" indent="-342900" fontAlgn="auto">
              <a:spcAft>
                <a:spcPts val="0"/>
              </a:spcAft>
              <a:buFont typeface="Wingdings" pitchFamily="2" charset="2"/>
              <a:buChar char="v"/>
              <a:defRPr/>
            </a:pPr>
            <a:r>
              <a:rPr lang="en-US" sz="1900" cap="none" dirty="0" smtClean="0">
                <a:solidFill>
                  <a:schemeClr val="tx1"/>
                </a:solidFill>
                <a:latin typeface="Times New Roman" pitchFamily="18" charset="0"/>
                <a:cs typeface="Times New Roman" pitchFamily="18" charset="0"/>
              </a:rPr>
              <a:t> also binds to carbon dioxide and carries it to the lungs from the cells to be released.</a:t>
            </a:r>
          </a:p>
          <a:p>
            <a:pPr marL="342900" indent="-342900" fontAlgn="auto">
              <a:spcAft>
                <a:spcPts val="0"/>
              </a:spcAft>
              <a:buFont typeface="Wingdings" pitchFamily="2" charset="2"/>
              <a:buChar char="v"/>
              <a:defRPr/>
            </a:pPr>
            <a:endParaRPr lang="en-US" sz="1900" cap="none" dirty="0" smtClean="0">
              <a:solidFill>
                <a:schemeClr val="tx1"/>
              </a:solidFill>
              <a:latin typeface="Times New Roman" pitchFamily="18" charset="0"/>
              <a:cs typeface="Times New Roman" pitchFamily="18" charset="0"/>
            </a:endParaRPr>
          </a:p>
          <a:p>
            <a:pPr marL="342900" indent="-342900" fontAlgn="auto">
              <a:spcAft>
                <a:spcPts val="0"/>
              </a:spcAft>
              <a:buFont typeface="Wingdings" pitchFamily="2" charset="2"/>
              <a:buChar char="v"/>
              <a:defRPr/>
            </a:pPr>
            <a:r>
              <a:rPr lang="en-US" sz="1900" cap="none" dirty="0" smtClean="0">
                <a:solidFill>
                  <a:schemeClr val="tx1"/>
                </a:solidFill>
                <a:latin typeface="Times New Roman" pitchFamily="18" charset="0"/>
                <a:ea typeface="Arial Unicode MS" panose="020B0604020202020204" pitchFamily="34" charset="-128"/>
                <a:cs typeface="Times New Roman" pitchFamily="18" charset="0"/>
              </a:rPr>
              <a:t>buffer against change in [h</a:t>
            </a:r>
            <a:r>
              <a:rPr lang="en-US" sz="1900" cap="none" baseline="30000" dirty="0" smtClean="0">
                <a:solidFill>
                  <a:schemeClr val="tx1"/>
                </a:solidFill>
                <a:latin typeface="Times New Roman" pitchFamily="18" charset="0"/>
                <a:ea typeface="Arial Unicode MS" panose="020B0604020202020204" pitchFamily="34" charset="-128"/>
                <a:cs typeface="Times New Roman" pitchFamily="18" charset="0"/>
              </a:rPr>
              <a:t>+</a:t>
            </a:r>
            <a:r>
              <a:rPr lang="en-US" sz="1900" cap="none" dirty="0" smtClean="0">
                <a:solidFill>
                  <a:schemeClr val="tx1"/>
                </a:solidFill>
                <a:latin typeface="Times New Roman" pitchFamily="18" charset="0"/>
                <a:ea typeface="Arial Unicode MS" panose="020B0604020202020204" pitchFamily="34" charset="-128"/>
                <a:cs typeface="Times New Roman" pitchFamily="18" charset="0"/>
              </a:rPr>
              <a:t>]</a:t>
            </a:r>
          </a:p>
          <a:p>
            <a:pPr marL="342900" indent="-342900" fontAlgn="auto">
              <a:spcAft>
                <a:spcPts val="0"/>
              </a:spcAft>
              <a:buFont typeface="Wingdings" pitchFamily="2" charset="2"/>
              <a:buChar char="v"/>
              <a:defRPr/>
            </a:pPr>
            <a:endParaRPr lang="en-US" sz="1900" cap="none" dirty="0" smtClean="0">
              <a:solidFill>
                <a:schemeClr val="tx1"/>
              </a:solidFill>
              <a:latin typeface="Times New Roman" pitchFamily="18" charset="0"/>
              <a:cs typeface="Times New Roman" pitchFamily="18" charset="0"/>
            </a:endParaRPr>
          </a:p>
          <a:p>
            <a:pPr marL="342900" indent="-342900" fontAlgn="auto">
              <a:spcAft>
                <a:spcPts val="0"/>
              </a:spcAft>
              <a:buFont typeface="Wingdings" pitchFamily="2" charset="2"/>
              <a:buChar char="v"/>
              <a:defRPr/>
            </a:pPr>
            <a:r>
              <a:rPr lang="en-US" sz="1900" cap="none" dirty="0" smtClean="0">
                <a:solidFill>
                  <a:schemeClr val="tx1"/>
                </a:solidFill>
                <a:latin typeface="Times New Roman" pitchFamily="18" charset="0"/>
                <a:cs typeface="Times New Roman" pitchFamily="18" charset="0"/>
              </a:rPr>
              <a:t>hemoglobin detection can also gives the health care worker an idea about:-</a:t>
            </a:r>
          </a:p>
          <a:p>
            <a:pPr marL="600075" indent="-342900" fontAlgn="auto">
              <a:spcAft>
                <a:spcPts val="0"/>
              </a:spcAft>
              <a:buFont typeface="Wingdings" pitchFamily="2" charset="2"/>
              <a:buChar char="v"/>
              <a:defRPr/>
            </a:pPr>
            <a:r>
              <a:rPr lang="en-US" sz="1900" cap="none" dirty="0" smtClean="0">
                <a:solidFill>
                  <a:schemeClr val="tx1"/>
                </a:solidFill>
                <a:latin typeface="Times New Roman" pitchFamily="18" charset="0"/>
                <a:cs typeface="Times New Roman" pitchFamily="18" charset="0"/>
              </a:rPr>
              <a:t>    patient’s </a:t>
            </a:r>
            <a:r>
              <a:rPr lang="en-US" sz="1900" u="sng" cap="none" dirty="0" smtClean="0">
                <a:solidFill>
                  <a:schemeClr val="tx1"/>
                </a:solidFill>
                <a:latin typeface="Times New Roman" pitchFamily="18" charset="0"/>
                <a:cs typeface="Times New Roman" pitchFamily="18" charset="0"/>
              </a:rPr>
              <a:t>oxygen carrying capacity</a:t>
            </a:r>
          </a:p>
          <a:p>
            <a:pPr marL="600075" indent="-342900" fontAlgn="auto">
              <a:spcAft>
                <a:spcPts val="0"/>
              </a:spcAft>
              <a:buFont typeface="Wingdings" pitchFamily="2" charset="2"/>
              <a:buChar char="v"/>
              <a:defRPr/>
            </a:pPr>
            <a:r>
              <a:rPr lang="en-US" sz="1900" cap="none" dirty="0" smtClean="0">
                <a:solidFill>
                  <a:schemeClr val="tx1"/>
                </a:solidFill>
                <a:latin typeface="Times New Roman" pitchFamily="18" charset="0"/>
                <a:cs typeface="Times New Roman" pitchFamily="18" charset="0"/>
              </a:rPr>
              <a:t>    current </a:t>
            </a:r>
            <a:r>
              <a:rPr lang="en-US" sz="1900" u="sng" cap="none" dirty="0" smtClean="0">
                <a:solidFill>
                  <a:schemeClr val="tx1"/>
                </a:solidFill>
                <a:latin typeface="Times New Roman" pitchFamily="18" charset="0"/>
                <a:cs typeface="Times New Roman" pitchFamily="18" charset="0"/>
              </a:rPr>
              <a:t>blood loss </a:t>
            </a:r>
            <a:r>
              <a:rPr lang="en-US" sz="1900" cap="none" dirty="0" smtClean="0">
                <a:solidFill>
                  <a:schemeClr val="tx1"/>
                </a:solidFill>
                <a:latin typeface="Times New Roman" pitchFamily="18" charset="0"/>
                <a:cs typeface="Times New Roman" pitchFamily="18" charset="0"/>
              </a:rPr>
              <a:t>and recovery from blood loss</a:t>
            </a:r>
          </a:p>
          <a:p>
            <a:pPr marL="600075" indent="-342900" fontAlgn="auto">
              <a:spcAft>
                <a:spcPts val="0"/>
              </a:spcAft>
              <a:buFont typeface="Wingdings" pitchFamily="2" charset="2"/>
              <a:buChar char="v"/>
              <a:defRPr/>
            </a:pPr>
            <a:r>
              <a:rPr lang="en-US" sz="1900" cap="none" dirty="0" smtClean="0">
                <a:solidFill>
                  <a:schemeClr val="tx1"/>
                </a:solidFill>
                <a:latin typeface="Times New Roman" pitchFamily="18" charset="0"/>
                <a:cs typeface="Times New Roman" pitchFamily="18" charset="0"/>
              </a:rPr>
              <a:t>    </a:t>
            </a:r>
            <a:r>
              <a:rPr lang="en-US" sz="1900" u="sng" cap="none" dirty="0" smtClean="0">
                <a:solidFill>
                  <a:schemeClr val="tx1"/>
                </a:solidFill>
                <a:latin typeface="Times New Roman" pitchFamily="18" charset="0"/>
                <a:cs typeface="Times New Roman" pitchFamily="18" charset="0"/>
              </a:rPr>
              <a:t>treatment</a:t>
            </a:r>
            <a:r>
              <a:rPr lang="en-US" sz="1900" cap="none" dirty="0" smtClean="0">
                <a:solidFill>
                  <a:schemeClr val="tx1"/>
                </a:solidFill>
                <a:latin typeface="Times New Roman" pitchFamily="18" charset="0"/>
                <a:cs typeface="Times New Roman" pitchFamily="18" charset="0"/>
              </a:rPr>
              <a:t> of </a:t>
            </a:r>
            <a:r>
              <a:rPr lang="en-US" sz="1900" cap="none" dirty="0" err="1" smtClean="0">
                <a:solidFill>
                  <a:schemeClr val="tx1"/>
                </a:solidFill>
                <a:latin typeface="Times New Roman" pitchFamily="18" charset="0"/>
                <a:cs typeface="Times New Roman" pitchFamily="18" charset="0"/>
              </a:rPr>
              <a:t>rbc</a:t>
            </a:r>
            <a:r>
              <a:rPr lang="en-US" sz="1900" cap="none" dirty="0" smtClean="0">
                <a:solidFill>
                  <a:schemeClr val="tx1"/>
                </a:solidFill>
                <a:latin typeface="Times New Roman" pitchFamily="18" charset="0"/>
                <a:cs typeface="Times New Roman" pitchFamily="18" charset="0"/>
              </a:rPr>
              <a:t> disorders, like anemia</a:t>
            </a:r>
            <a:r>
              <a:rPr lang="en-US" b="1" dirty="0" smtClean="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a:p>
            <a:pPr marL="257175" indent="-257175" fontAlgn="auto">
              <a:spcAft>
                <a:spcPts val="0"/>
              </a:spcAft>
              <a:buFont typeface="Arial" panose="020B0604020202020204" pitchFamily="34" charset="0"/>
              <a:buChar char="•"/>
              <a:defRPr/>
            </a:pP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138EF91-A7F0-4693-BCB3-78D379E91DF6}"/>
              </a:ext>
            </a:extLst>
          </p:cNvPr>
          <p:cNvSpPr>
            <a:spLocks noGrp="1"/>
          </p:cNvSpPr>
          <p:nvPr>
            <p:ph type="subTitle" idx="1"/>
          </p:nvPr>
        </p:nvSpPr>
        <p:spPr>
          <a:xfrm>
            <a:off x="234950" y="319087"/>
            <a:ext cx="8498741" cy="3748088"/>
          </a:xfrm>
        </p:spPr>
        <p:txBody>
          <a:bodyPr rtlCol="0">
            <a:normAutofit fontScale="85000" lnSpcReduction="10000"/>
          </a:bodyPr>
          <a:lstStyle/>
          <a:p>
            <a:pPr fontAlgn="auto">
              <a:spcAft>
                <a:spcPts val="0"/>
              </a:spcAft>
              <a:buFont typeface="Wingdings 3" charset="2"/>
              <a:buNone/>
              <a:defRPr/>
            </a:pPr>
            <a:r>
              <a:rPr lang="en-US" sz="5175"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Hemoglobin</a:t>
            </a:r>
          </a:p>
          <a:p>
            <a:pPr marL="342900" indent="-342900" fontAlgn="auto">
              <a:lnSpc>
                <a:spcPct val="170000"/>
              </a:lnSpc>
              <a:spcAft>
                <a:spcPts val="0"/>
              </a:spcAft>
              <a:buFont typeface="Wingdings" pitchFamily="2" charset="2"/>
              <a:buChar char="v"/>
              <a:defRPr/>
            </a:pPr>
            <a:r>
              <a:rPr lang="en-US" cap="none" dirty="0" smtClean="0">
                <a:solidFill>
                  <a:schemeClr val="tx1"/>
                </a:solidFill>
                <a:latin typeface="Times New Roman" pitchFamily="18" charset="0"/>
                <a:ea typeface="Arial Unicode MS" panose="020B0604020202020204" pitchFamily="34" charset="-128"/>
                <a:cs typeface="Times New Roman" pitchFamily="18" charset="0"/>
              </a:rPr>
              <a:t> </a:t>
            </a: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makes up </a:t>
            </a:r>
            <a:r>
              <a:rPr lang="en-US" b="1" u="sng"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98%</a:t>
            </a: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of the protein found in the </a:t>
            </a:r>
            <a:r>
              <a:rPr lang="en-US" b="1" cap="none" dirty="0" err="1"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rbc</a:t>
            </a: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and gives blood its </a:t>
            </a:r>
            <a:r>
              <a:rPr lang="en-US" b="1" u="sng"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red color.</a:t>
            </a:r>
          </a:p>
          <a:p>
            <a:pPr marL="342900" indent="-342900" fontAlgn="auto">
              <a:lnSpc>
                <a:spcPct val="170000"/>
              </a:lnSpc>
              <a:spcAft>
                <a:spcPts val="0"/>
              </a:spcAft>
              <a:buFont typeface="Wingdings" pitchFamily="2" charset="2"/>
              <a:buChar char="v"/>
              <a:defRPr/>
            </a:pP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composed of two parts….</a:t>
            </a:r>
          </a:p>
          <a:p>
            <a:pPr marL="685800" indent="-342900" fontAlgn="auto">
              <a:lnSpc>
                <a:spcPct val="170000"/>
              </a:lnSpc>
              <a:spcAft>
                <a:spcPts val="0"/>
              </a:spcAft>
              <a:buFont typeface="Wingdings" pitchFamily="2" charset="2"/>
              <a:buChar char="v"/>
              <a:defRPr/>
            </a:pPr>
            <a:r>
              <a:rPr lang="en-US" b="1" cap="none" dirty="0" err="1"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heme</a:t>
            </a: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 4 iron atoms in the ferrous state (fe2+) and </a:t>
            </a:r>
            <a:r>
              <a:rPr lang="en-US" b="1" cap="none" dirty="0" err="1"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porphyrin</a:t>
            </a: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ring </a:t>
            </a:r>
          </a:p>
          <a:p>
            <a:pPr marL="685800" indent="-342900" fontAlgn="auto">
              <a:lnSpc>
                <a:spcPct val="170000"/>
              </a:lnSpc>
              <a:spcAft>
                <a:spcPts val="0"/>
              </a:spcAft>
              <a:buFont typeface="Wingdings" pitchFamily="2" charset="2"/>
              <a:buChar char="v"/>
              <a:defRPr/>
            </a:pP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globin , 4 protein chains</a:t>
            </a:r>
          </a:p>
          <a:p>
            <a:pPr marL="342900" indent="-342900" fontAlgn="auto">
              <a:lnSpc>
                <a:spcPct val="170000"/>
              </a:lnSpc>
              <a:spcAft>
                <a:spcPts val="0"/>
              </a:spcAft>
              <a:buFont typeface="Wingdings" pitchFamily="2" charset="2"/>
              <a:buChar char="v"/>
              <a:defRPr/>
            </a:pPr>
            <a:r>
              <a:rPr lang="en-US" b="1" cap="none" dirty="0" smtClean="0">
                <a:solidFill>
                  <a:schemeClr val="tx1"/>
                </a:solidFill>
                <a:latin typeface="Times New Roman" panose="02020603050405020304" pitchFamily="18" charset="0"/>
                <a:ea typeface="Arial Unicode MS" panose="020B0604020202020204" pitchFamily="34" charset="-128"/>
                <a:cs typeface="Times New Roman" panose="02020603050405020304" pitchFamily="18" charset="0"/>
              </a:rPr>
              <a:t> the most common globin forms are alpha and beta chains.</a:t>
            </a:r>
          </a:p>
          <a:p>
            <a:pPr fontAlgn="auto">
              <a:lnSpc>
                <a:spcPct val="170000"/>
              </a:lnSpc>
              <a:spcAft>
                <a:spcPts val="0"/>
              </a:spcAft>
              <a:buFont typeface="Wingdings 3" charset="2"/>
              <a:buNone/>
              <a:defRPr/>
            </a:pPr>
            <a:endParaRPr lang="en-US" b="1" cap="none" dirty="0" smtClean="0">
              <a:solidFill>
                <a:schemeClr val="accent2">
                  <a:lumMod val="50000"/>
                </a:schemeClr>
              </a:solidFill>
              <a:latin typeface="Times New Roman" pitchFamily="18" charset="0"/>
              <a:ea typeface="Arial Unicode MS" panose="020B0604020202020204" pitchFamily="34" charset="-128"/>
              <a:cs typeface="Times New Roman" pitchFamily="18" charset="0"/>
            </a:endParaRPr>
          </a:p>
          <a:p>
            <a:pPr fontAlgn="auto">
              <a:lnSpc>
                <a:spcPct val="170000"/>
              </a:lnSpc>
              <a:spcAft>
                <a:spcPts val="0"/>
              </a:spcAft>
              <a:buFont typeface="Wingdings 3" charset="2"/>
              <a:buNone/>
              <a:defRPr/>
            </a:pPr>
            <a:endParaRPr lang="en-US" cap="none" dirty="0" smtClean="0">
              <a:latin typeface="Times New Roman" pitchFamily="18" charset="0"/>
              <a:ea typeface="Arial Unicode MS" panose="020B0604020202020204" pitchFamily="34" charset="-128"/>
              <a:cs typeface="Times New Roman" pitchFamily="18" charset="0"/>
            </a:endParaRPr>
          </a:p>
          <a:p>
            <a:pPr fontAlgn="auto">
              <a:lnSpc>
                <a:spcPct val="170000"/>
              </a:lnSpc>
              <a:spcAft>
                <a:spcPts val="0"/>
              </a:spcAft>
              <a:buFont typeface="Wingdings 3" charset="2"/>
              <a:buNone/>
              <a:defRPr/>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fontAlgn="auto">
              <a:spcAft>
                <a:spcPts val="0"/>
              </a:spcAft>
              <a:buFont typeface="Wingdings 3" charset="2"/>
              <a:buNone/>
              <a:defRPr/>
            </a:pPr>
            <a:endParaRPr lang="ar-IQ" dirty="0"/>
          </a:p>
        </p:txBody>
      </p:sp>
      <p:pic>
        <p:nvPicPr>
          <p:cNvPr id="20483" name="Content Placeholder 3">
            <a:extLst>
              <a:ext uri="{FF2B5EF4-FFF2-40B4-BE49-F238E27FC236}">
                <a16:creationId xmlns:a16="http://schemas.microsoft.com/office/drawing/2014/main" xmlns="" id="{7A14F851-5819-4EFF-A4DF-8E01E8EBFA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0788" y="4067175"/>
            <a:ext cx="5087937"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a:extLst>
              <a:ext uri="{FF2B5EF4-FFF2-40B4-BE49-F238E27FC236}">
                <a16:creationId xmlns:a16="http://schemas.microsoft.com/office/drawing/2014/main" xmlns="" id="{B1337AB1-B168-4CE2-B4E4-207F210C5754}"/>
              </a:ext>
            </a:extLst>
          </p:cNvPr>
          <p:cNvSpPr>
            <a:spLocks noChangeArrowheads="1"/>
          </p:cNvSpPr>
          <p:nvPr/>
        </p:nvSpPr>
        <p:spPr bwMode="auto">
          <a:xfrm>
            <a:off x="164124" y="206558"/>
            <a:ext cx="700905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0"/>
              </a:defRPr>
            </a:lvl1pPr>
            <a:lvl2pPr marL="742950" indent="-285750">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fontAlgn="auto" hangingPunct="1">
              <a:spcBef>
                <a:spcPts val="0"/>
              </a:spcBef>
              <a:spcAft>
                <a:spcPts val="0"/>
              </a:spcAft>
              <a:defRPr/>
            </a:pPr>
            <a:r>
              <a:rPr lang="en-US" altLang="en-US" b="1" u="sng"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Variant forms of hemoglobin</a:t>
            </a:r>
          </a:p>
          <a:p>
            <a:pPr eaLnBrk="1" fontAlgn="auto" hangingPunct="1">
              <a:spcBef>
                <a:spcPts val="0"/>
              </a:spcBef>
              <a:spcAft>
                <a:spcPts val="0"/>
              </a:spcAft>
              <a:defRPr/>
            </a:pPr>
            <a:endParaRPr lang="en-US" altLang="en-US" b="1" dirty="0">
              <a:latin typeface="Times New Roman" panose="02020603050405020304" pitchFamily="18" charset="0"/>
              <a:ea typeface="Arial Unicode MS" panose="020B0604020202020204" pitchFamily="34" charset="-128"/>
              <a:cs typeface="Times New Roman" panose="02020603050405020304" pitchFamily="18" charset="0"/>
            </a:endParaRPr>
          </a:p>
          <a:p>
            <a:pPr eaLnBrk="1" fontAlgn="auto" hangingPunct="1">
              <a:spcBef>
                <a:spcPts val="0"/>
              </a:spcBef>
              <a:spcAft>
                <a:spcPts val="0"/>
              </a:spcAft>
              <a:defRPr/>
            </a:pPr>
            <a:r>
              <a:rPr lang="en-US" altLang="en-US" b="1" u="sng" dirty="0" err="1">
                <a:latin typeface="Times New Roman" panose="02020603050405020304" pitchFamily="18" charset="0"/>
                <a:ea typeface="Arial Unicode MS" panose="020B0604020202020204" pitchFamily="34" charset="-128"/>
                <a:cs typeface="Times New Roman" panose="02020603050405020304" pitchFamily="18" charset="0"/>
              </a:rPr>
              <a:t>Oxyhemoglobin</a:t>
            </a:r>
            <a:r>
              <a:rPr lang="en-US" altLang="en-US" b="1" dirty="0">
                <a:latin typeface="Times New Roman" panose="02020603050405020304" pitchFamily="18" charset="0"/>
                <a:ea typeface="Arial Unicode MS" panose="020B0604020202020204" pitchFamily="34" charset="-128"/>
                <a:cs typeface="Times New Roman" panose="02020603050405020304" pitchFamily="18" charset="0"/>
              </a:rPr>
              <a:t>: hemoglobin combined with oxygen.</a:t>
            </a:r>
          </a:p>
          <a:p>
            <a:pPr eaLnBrk="1" fontAlgn="auto" hangingPunct="1">
              <a:spcBef>
                <a:spcPts val="0"/>
              </a:spcBef>
              <a:spcAft>
                <a:spcPts val="0"/>
              </a:spcAft>
              <a:defRPr/>
            </a:pPr>
            <a:endParaRPr lang="en-US" altLang="en-US" b="1" dirty="0">
              <a:latin typeface="Times New Roman" panose="02020603050405020304" pitchFamily="18" charset="0"/>
              <a:ea typeface="Arial Unicode MS" panose="020B0604020202020204" pitchFamily="34" charset="-128"/>
              <a:cs typeface="Times New Roman" panose="02020603050405020304" pitchFamily="18" charset="0"/>
            </a:endParaRPr>
          </a:p>
          <a:p>
            <a:pPr eaLnBrk="1" fontAlgn="auto" hangingPunct="1">
              <a:spcBef>
                <a:spcPts val="0"/>
              </a:spcBef>
              <a:spcAft>
                <a:spcPts val="0"/>
              </a:spcAft>
              <a:defRPr/>
            </a:pPr>
            <a:r>
              <a:rPr lang="en-US" altLang="en-US" b="1" u="sng" dirty="0" err="1">
                <a:latin typeface="Times New Roman" panose="02020603050405020304" pitchFamily="18" charset="0"/>
                <a:ea typeface="Arial Unicode MS" panose="020B0604020202020204" pitchFamily="34" charset="-128"/>
                <a:cs typeface="Times New Roman" panose="02020603050405020304" pitchFamily="18" charset="0"/>
              </a:rPr>
              <a:t>Carbaminohemoglobin</a:t>
            </a:r>
            <a:r>
              <a:rPr lang="en-US" altLang="en-US" b="1" dirty="0">
                <a:latin typeface="Times New Roman" panose="02020603050405020304" pitchFamily="18" charset="0"/>
                <a:ea typeface="Arial Unicode MS" panose="020B0604020202020204" pitchFamily="34" charset="-128"/>
                <a:cs typeface="Times New Roman" panose="02020603050405020304" pitchFamily="18" charset="0"/>
              </a:rPr>
              <a:t>: hemoglobin combined with CO2.</a:t>
            </a:r>
          </a:p>
          <a:p>
            <a:pPr eaLnBrk="1" fontAlgn="auto" hangingPunct="1">
              <a:spcBef>
                <a:spcPts val="0"/>
              </a:spcBef>
              <a:spcAft>
                <a:spcPts val="0"/>
              </a:spcAft>
              <a:defRPr/>
            </a:pPr>
            <a:endParaRPr lang="en-US" altLang="en-US" b="1" dirty="0">
              <a:latin typeface="Times New Roman" panose="02020603050405020304" pitchFamily="18" charset="0"/>
              <a:ea typeface="Arial Unicode MS" panose="020B0604020202020204" pitchFamily="34" charset="-128"/>
              <a:cs typeface="Times New Roman" panose="02020603050405020304" pitchFamily="18" charset="0"/>
            </a:endParaRPr>
          </a:p>
          <a:p>
            <a:pPr eaLnBrk="1" fontAlgn="auto" hangingPunct="1">
              <a:spcBef>
                <a:spcPts val="0"/>
              </a:spcBef>
              <a:spcAft>
                <a:spcPts val="0"/>
              </a:spcAft>
              <a:defRPr/>
            </a:pPr>
            <a:r>
              <a:rPr lang="en-US" altLang="en-US" b="1" u="sng" dirty="0" err="1">
                <a:latin typeface="Times New Roman" panose="02020603050405020304" pitchFamily="18" charset="0"/>
                <a:ea typeface="Arial Unicode MS" panose="020B0604020202020204" pitchFamily="34" charset="-128"/>
                <a:cs typeface="Times New Roman" panose="02020603050405020304" pitchFamily="18" charset="0"/>
              </a:rPr>
              <a:t>Methemoglobin</a:t>
            </a:r>
            <a:r>
              <a:rPr lang="en-US" altLang="en-US" b="1" dirty="0">
                <a:latin typeface="Times New Roman" panose="02020603050405020304" pitchFamily="18" charset="0"/>
                <a:ea typeface="Arial Unicode MS" panose="020B0604020202020204" pitchFamily="34" charset="-128"/>
                <a:cs typeface="Times New Roman" panose="02020603050405020304" pitchFamily="18" charset="0"/>
              </a:rPr>
              <a:t>: Ferrous iron in converted into ferric iron.</a:t>
            </a:r>
          </a:p>
          <a:p>
            <a:pPr eaLnBrk="1" fontAlgn="auto" hangingPunct="1">
              <a:spcBef>
                <a:spcPts val="0"/>
              </a:spcBef>
              <a:spcAft>
                <a:spcPts val="0"/>
              </a:spcAft>
              <a:defRPr/>
            </a:pPr>
            <a:r>
              <a:rPr lang="en-US" altLang="en-US" sz="1350" dirty="0">
                <a:ea typeface="Arial Unicode MS" panose="020B0604020202020204" pitchFamily="34" charset="-128"/>
                <a:cs typeface="Times New Roman" panose="02020603050405020304" pitchFamily="18" charset="0"/>
              </a:rPr>
              <a:t> </a:t>
            </a:r>
          </a:p>
          <a:p>
            <a:pPr eaLnBrk="1" fontAlgn="auto" hangingPunct="1">
              <a:spcBef>
                <a:spcPts val="0"/>
              </a:spcBef>
              <a:spcAft>
                <a:spcPts val="0"/>
              </a:spcAft>
              <a:defRPr/>
            </a:pPr>
            <a:endParaRPr lang="en-US" altLang="en-US" sz="1350" dirty="0">
              <a:ea typeface="Arial Unicode MS" panose="020B0604020202020204"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1B517A3-1700-4627-BDA6-70FAF377D89C}"/>
              </a:ext>
            </a:extLst>
          </p:cNvPr>
          <p:cNvSpPr>
            <a:spLocks noGrp="1"/>
          </p:cNvSpPr>
          <p:nvPr>
            <p:ph type="subTitle" idx="1"/>
          </p:nvPr>
        </p:nvSpPr>
        <p:spPr>
          <a:xfrm>
            <a:off x="116499" y="205643"/>
            <a:ext cx="8640640" cy="5948972"/>
          </a:xfrm>
        </p:spPr>
        <p:txBody>
          <a:bodyPr rtlCol="0">
            <a:normAutofit/>
          </a:bodyPr>
          <a:lstStyle/>
          <a:p>
            <a:pPr fontAlgn="auto">
              <a:lnSpc>
                <a:spcPct val="150000"/>
              </a:lnSpc>
              <a:spcAft>
                <a:spcPts val="0"/>
              </a:spcAft>
              <a:buFont typeface="Wingdings 3" charset="2"/>
              <a:buNone/>
              <a:defRPr/>
            </a:pPr>
            <a:r>
              <a:rPr lang="en-US" sz="2700" b="1" dirty="0">
                <a:solidFill>
                  <a:srgbClr val="FF0000"/>
                </a:solidFill>
                <a:latin typeface="Arial Unicode MS" pitchFamily="34" charset="-128"/>
                <a:ea typeface="Arial Unicode MS" pitchFamily="34" charset="-128"/>
                <a:cs typeface="Arial Unicode MS" pitchFamily="34" charset="-128"/>
              </a:rPr>
              <a:t>Medical application</a:t>
            </a:r>
          </a:p>
          <a:p>
            <a:pPr marL="342900" indent="-342900" algn="just" fontAlgn="auto">
              <a:lnSpc>
                <a:spcPct val="150000"/>
              </a:lnSpc>
              <a:spcAft>
                <a:spcPts val="0"/>
              </a:spcAft>
              <a:buFont typeface="Wingdings" pitchFamily="2" charset="2"/>
              <a:buChar char="q"/>
              <a:defRPr/>
            </a:pPr>
            <a:r>
              <a:rPr lang="en-US" b="1" dirty="0">
                <a:solidFill>
                  <a:schemeClr val="accent2">
                    <a:lumMod val="50000"/>
                  </a:schemeClr>
                </a:solidFill>
                <a:latin typeface="Times New Roman" panose="02020603050405020304" pitchFamily="18" charset="0"/>
                <a:ea typeface="Arial Unicode MS" pitchFamily="34" charset="-128"/>
                <a:cs typeface="Times New Roman" panose="02020603050405020304" pitchFamily="18" charset="0"/>
              </a:rPr>
              <a:t> </a:t>
            </a:r>
            <a:r>
              <a:rPr lang="en-US" cap="none" dirty="0" smtClean="0">
                <a:solidFill>
                  <a:schemeClr val="tx1"/>
                </a:solidFill>
                <a:latin typeface="Times New Roman" pitchFamily="18" charset="0"/>
                <a:ea typeface="Arial Unicode MS" pitchFamily="34" charset="-128"/>
                <a:cs typeface="Times New Roman" panose="02020603050405020304" pitchFamily="18" charset="0"/>
              </a:rPr>
              <a:t>the body  will respond for the decrease in </a:t>
            </a:r>
            <a:r>
              <a:rPr lang="en-US" cap="none"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haemoglobin</a:t>
            </a:r>
            <a:r>
              <a:rPr lang="en-US" cap="none" dirty="0" smtClean="0">
                <a:solidFill>
                  <a:schemeClr val="tx1"/>
                </a:solidFill>
                <a:latin typeface="Times New Roman" panose="02020603050405020304" pitchFamily="18" charset="0"/>
                <a:ea typeface="Arial Unicode MS" pitchFamily="34" charset="-128"/>
                <a:cs typeface="Times New Roman" panose="02020603050405020304" pitchFamily="18" charset="0"/>
              </a:rPr>
              <a:t> level (for slightly lower than normal </a:t>
            </a:r>
            <a:r>
              <a:rPr lang="en-US" cap="none" dirty="0" err="1" smtClean="0">
                <a:solidFill>
                  <a:schemeClr val="tx1"/>
                </a:solidFill>
                <a:latin typeface="Times New Roman" panose="02020603050405020304" pitchFamily="18" charset="0"/>
                <a:ea typeface="Arial Unicode MS" pitchFamily="34" charset="-128"/>
                <a:cs typeface="Times New Roman" panose="02020603050405020304" pitchFamily="18" charset="0"/>
              </a:rPr>
              <a:t>haemoglobin</a:t>
            </a:r>
            <a:r>
              <a:rPr lang="en-US" cap="none" dirty="0" smtClean="0">
                <a:solidFill>
                  <a:schemeClr val="tx1"/>
                </a:solidFill>
                <a:latin typeface="Times New Roman" panose="02020603050405020304" pitchFamily="18" charset="0"/>
                <a:ea typeface="Arial Unicode MS" pitchFamily="34" charset="-128"/>
                <a:cs typeface="Times New Roman" panose="02020603050405020304" pitchFamily="18" charset="0"/>
              </a:rPr>
              <a:t> levels) as a compensatory mechanism:-</a:t>
            </a:r>
          </a:p>
          <a:p>
            <a:pPr marL="342900" indent="-342900" algn="just" fontAlgn="auto">
              <a:lnSpc>
                <a:spcPct val="150000"/>
              </a:lnSpc>
              <a:spcAft>
                <a:spcPts val="0"/>
              </a:spcAft>
              <a:buFont typeface="Wingdings" pitchFamily="2" charset="2"/>
              <a:buChar char="q"/>
              <a:defRPr/>
            </a:pPr>
            <a:r>
              <a:rPr lang="en-US" cap="none" dirty="0" smtClean="0">
                <a:solidFill>
                  <a:schemeClr val="tx1"/>
                </a:solidFill>
                <a:latin typeface="Times New Roman" panose="02020603050405020304" pitchFamily="18" charset="0"/>
                <a:ea typeface="Arial Unicode MS" pitchFamily="34" charset="-128"/>
                <a:cs typeface="Times New Roman" panose="02020603050405020304" pitchFamily="18" charset="0"/>
              </a:rPr>
              <a:t> the heart will beat faster and more forcefully.</a:t>
            </a:r>
          </a:p>
          <a:p>
            <a:pPr marL="342900" indent="-342900" algn="just" fontAlgn="auto">
              <a:lnSpc>
                <a:spcPct val="150000"/>
              </a:lnSpc>
              <a:spcAft>
                <a:spcPts val="0"/>
              </a:spcAft>
              <a:buFont typeface="Wingdings" pitchFamily="2" charset="2"/>
              <a:buChar char="q"/>
              <a:defRPr/>
            </a:pPr>
            <a:r>
              <a:rPr lang="en-US" cap="none" dirty="0" smtClean="0">
                <a:solidFill>
                  <a:schemeClr val="tx1"/>
                </a:solidFill>
                <a:latin typeface="Times New Roman" panose="02020603050405020304" pitchFamily="18" charset="0"/>
                <a:ea typeface="Arial Unicode MS" pitchFamily="34" charset="-128"/>
                <a:cs typeface="Times New Roman" panose="02020603050405020304" pitchFamily="18" charset="0"/>
              </a:rPr>
              <a:t> the lungs breath rate will increase.</a:t>
            </a:r>
          </a:p>
          <a:p>
            <a:pPr marL="342900" indent="-342900" algn="just" fontAlgn="auto">
              <a:lnSpc>
                <a:spcPct val="150000"/>
              </a:lnSpc>
              <a:spcAft>
                <a:spcPts val="0"/>
              </a:spcAft>
              <a:buFont typeface="Wingdings" pitchFamily="2" charset="2"/>
              <a:buChar char="q"/>
              <a:defRPr/>
            </a:pPr>
            <a:r>
              <a:rPr lang="en-US" cap="none" dirty="0" smtClean="0">
                <a:solidFill>
                  <a:schemeClr val="tx1"/>
                </a:solidFill>
                <a:latin typeface="Times New Roman" panose="02020603050405020304" pitchFamily="18" charset="0"/>
                <a:ea typeface="Arial Unicode MS" pitchFamily="34" charset="-128"/>
                <a:cs typeface="Times New Roman" panose="02020603050405020304" pitchFamily="18" charset="0"/>
              </a:rPr>
              <a:t>when the level drops too low for us, we start to feel tired, breathless and may start to run into problems with too little oxygen getting to important organs like the heart and brain. </a:t>
            </a:r>
          </a:p>
          <a:p>
            <a:pPr marL="342900" indent="-342900" algn="just" fontAlgn="auto">
              <a:lnSpc>
                <a:spcPct val="150000"/>
              </a:lnSpc>
              <a:spcAft>
                <a:spcPts val="0"/>
              </a:spcAft>
              <a:buFont typeface="Wingdings" pitchFamily="2" charset="2"/>
              <a:buChar char="q"/>
              <a:defRPr/>
            </a:pPr>
            <a:r>
              <a:rPr lang="en-US" cap="none" dirty="0" smtClean="0">
                <a:solidFill>
                  <a:schemeClr val="tx1"/>
                </a:solidFill>
                <a:latin typeface="Times New Roman" panose="02020603050405020304" pitchFamily="18" charset="0"/>
                <a:ea typeface="Arial Unicode MS" pitchFamily="34" charset="-128"/>
                <a:cs typeface="Times New Roman" panose="02020603050405020304" pitchFamily="18" charset="0"/>
              </a:rPr>
              <a:t>this can cause palpitations, angina (chest pains), headache or dizzy spells.</a:t>
            </a:r>
          </a:p>
          <a:p>
            <a:pPr fontAlgn="auto">
              <a:lnSpc>
                <a:spcPct val="150000"/>
              </a:lnSpc>
              <a:spcAft>
                <a:spcPts val="0"/>
              </a:spcAft>
              <a:buFont typeface="Wingdings 3" charset="2"/>
              <a:buNone/>
              <a:defRPr/>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429B046-459E-405D-8FE0-B1D925B4BE6D}"/>
              </a:ext>
            </a:extLst>
          </p:cNvPr>
          <p:cNvSpPr>
            <a:spLocks noGrp="1"/>
          </p:cNvSpPr>
          <p:nvPr>
            <p:ph type="subTitle" idx="1"/>
          </p:nvPr>
        </p:nvSpPr>
        <p:spPr>
          <a:xfrm>
            <a:off x="82063" y="316525"/>
            <a:ext cx="8557846" cy="5628176"/>
          </a:xfrm>
        </p:spPr>
        <p:txBody>
          <a:bodyPr rtlCol="0">
            <a:normAutofit/>
          </a:bodyPr>
          <a:lstStyle/>
          <a:p>
            <a:pPr fontAlgn="auto">
              <a:spcAft>
                <a:spcPts val="0"/>
              </a:spcAft>
              <a:buFont typeface="Wingdings 3" charset="2"/>
              <a:buNone/>
              <a:defRPr/>
            </a:pPr>
            <a:r>
              <a:rPr lang="en-US"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Medical conditions</a:t>
            </a:r>
          </a:p>
          <a:p>
            <a:pPr fontAlgn="auto">
              <a:spcAft>
                <a:spcPts val="0"/>
              </a:spcAft>
              <a:buFont typeface="Wingdings 3" charset="2"/>
              <a:buNone/>
              <a:defRPr/>
            </a:pPr>
            <a:endParaRPr lang="en-US" b="1" cap="none" dirty="0" smtClean="0">
              <a:solidFill>
                <a:schemeClr val="tx1"/>
              </a:solidFill>
              <a:latin typeface="Times New Roman" pitchFamily="18" charset="0"/>
              <a:ea typeface="Arial Unicode MS" panose="020B0604020202020204" pitchFamily="34" charset="-128"/>
              <a:cs typeface="Times New Roman" pitchFamily="18" charset="0"/>
            </a:endParaRPr>
          </a:p>
          <a:p>
            <a:pPr fontAlgn="auto">
              <a:spcAft>
                <a:spcPts val="0"/>
              </a:spcAft>
              <a:buFont typeface="Wingdings 3" charset="2"/>
              <a:buNone/>
              <a:defRPr/>
            </a:pPr>
            <a:r>
              <a:rPr lang="en-US" u="sng" cap="none" dirty="0" smtClean="0">
                <a:solidFill>
                  <a:schemeClr val="tx1"/>
                </a:solidFill>
                <a:latin typeface="Times New Roman" pitchFamily="18" charset="0"/>
                <a:ea typeface="Arial Unicode MS" panose="020B0604020202020204" pitchFamily="34" charset="-128"/>
                <a:cs typeface="Times New Roman" pitchFamily="18" charset="0"/>
              </a:rPr>
              <a:t>anemia </a:t>
            </a:r>
            <a:r>
              <a:rPr lang="en-US" cap="none" dirty="0" smtClean="0">
                <a:solidFill>
                  <a:schemeClr val="tx1"/>
                </a:solidFill>
                <a:latin typeface="Times New Roman" pitchFamily="18" charset="0"/>
                <a:ea typeface="Arial Unicode MS" panose="020B0604020202020204" pitchFamily="34" charset="-128"/>
                <a:cs typeface="Times New Roman" pitchFamily="18" charset="0"/>
              </a:rPr>
              <a:t>:- is a decrease of hemoglobin concentration.</a:t>
            </a:r>
          </a:p>
          <a:p>
            <a:pPr fontAlgn="auto">
              <a:spcAft>
                <a:spcPts val="0"/>
              </a:spcAft>
              <a:buFont typeface="Wingdings 3" charset="2"/>
              <a:buNone/>
              <a:defRPr/>
            </a:pPr>
            <a:endParaRPr lang="en-US" cap="none" dirty="0" smtClean="0">
              <a:solidFill>
                <a:schemeClr val="tx1"/>
              </a:solidFill>
              <a:latin typeface="Times New Roman" pitchFamily="18" charset="0"/>
              <a:ea typeface="Arial Unicode MS" panose="020B0604020202020204" pitchFamily="34" charset="-128"/>
              <a:cs typeface="Times New Roman" pitchFamily="18" charset="0"/>
            </a:endParaRPr>
          </a:p>
          <a:p>
            <a:pPr fontAlgn="auto">
              <a:spcAft>
                <a:spcPts val="0"/>
              </a:spcAft>
              <a:buFont typeface="Wingdings 3" charset="2"/>
              <a:buNone/>
              <a:defRPr/>
            </a:pPr>
            <a:r>
              <a:rPr lang="en-US" u="sng" cap="none" dirty="0" smtClean="0">
                <a:solidFill>
                  <a:schemeClr val="tx1"/>
                </a:solidFill>
                <a:latin typeface="Times New Roman" pitchFamily="18" charset="0"/>
                <a:ea typeface="Arial Unicode MS" panose="020B0604020202020204" pitchFamily="34" charset="-128"/>
                <a:cs typeface="Times New Roman" pitchFamily="18" charset="0"/>
              </a:rPr>
              <a:t>polycythemia</a:t>
            </a:r>
            <a:r>
              <a:rPr lang="en-US" cap="none" dirty="0" smtClean="0">
                <a:solidFill>
                  <a:schemeClr val="tx1"/>
                </a:solidFill>
                <a:latin typeface="Times New Roman" pitchFamily="18" charset="0"/>
                <a:ea typeface="Arial Unicode MS" panose="020B0604020202020204" pitchFamily="34" charset="-128"/>
                <a:cs typeface="Times New Roman" pitchFamily="18" charset="0"/>
              </a:rPr>
              <a:t> :-  is an increase of </a:t>
            </a:r>
            <a:r>
              <a:rPr lang="en-US" cap="none" dirty="0" err="1" smtClean="0">
                <a:solidFill>
                  <a:schemeClr val="tx1"/>
                </a:solidFill>
                <a:latin typeface="Times New Roman" pitchFamily="18" charset="0"/>
                <a:ea typeface="Arial Unicode MS" panose="020B0604020202020204" pitchFamily="34" charset="-128"/>
                <a:cs typeface="Times New Roman" pitchFamily="18" charset="0"/>
              </a:rPr>
              <a:t>hb</a:t>
            </a:r>
            <a:r>
              <a:rPr lang="en-US" cap="none" dirty="0" smtClean="0">
                <a:solidFill>
                  <a:schemeClr val="tx1"/>
                </a:solidFill>
                <a:latin typeface="Times New Roman" pitchFamily="18" charset="0"/>
                <a:ea typeface="Arial Unicode MS" panose="020B0604020202020204" pitchFamily="34" charset="-128"/>
                <a:cs typeface="Times New Roman" pitchFamily="18" charset="0"/>
              </a:rPr>
              <a:t> concentration</a:t>
            </a:r>
            <a:r>
              <a:rPr lang="en-US" b="1" cap="none" dirty="0" smtClean="0">
                <a:solidFill>
                  <a:schemeClr val="tx1"/>
                </a:solidFill>
                <a:latin typeface="Times New Roman" pitchFamily="18" charset="0"/>
                <a:ea typeface="Arial Unicode MS" panose="020B0604020202020204" pitchFamily="34" charset="-128"/>
                <a:cs typeface="Times New Roman" pitchFamily="18" charset="0"/>
              </a:rPr>
              <a:t>.</a:t>
            </a:r>
          </a:p>
          <a:p>
            <a:pPr algn="just" fontAlgn="auto">
              <a:spcAft>
                <a:spcPts val="0"/>
              </a:spcAft>
              <a:buFont typeface="Wingdings 3" charset="2"/>
              <a:buNone/>
              <a:defRPr/>
            </a:pPr>
            <a:endParaRPr lang="en-US" b="1" dirty="0">
              <a:solidFill>
                <a:schemeClr val="accent2">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fontAlgn="auto">
              <a:spcAft>
                <a:spcPts val="0"/>
              </a:spcAft>
              <a:buFont typeface="Wingdings 3" charset="2"/>
              <a:buNone/>
              <a:defRPr/>
            </a:pP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174F0EC-B864-4B29-AC6D-E9BADDB9D411}"/>
              </a:ext>
            </a:extLst>
          </p:cNvPr>
          <p:cNvSpPr>
            <a:spLocks noGrp="1"/>
          </p:cNvSpPr>
          <p:nvPr>
            <p:ph type="subTitle" idx="1"/>
          </p:nvPr>
        </p:nvSpPr>
        <p:spPr>
          <a:xfrm>
            <a:off x="201613" y="1008063"/>
            <a:ext cx="8602662" cy="5910262"/>
          </a:xfrm>
        </p:spPr>
        <p:txBody>
          <a:bodyPr rtlCol="0">
            <a:normAutofit/>
          </a:bodyPr>
          <a:lstStyle/>
          <a:p>
            <a:pPr algn="just" fontAlgn="auto">
              <a:spcAft>
                <a:spcPts val="0"/>
              </a:spcAft>
              <a:buFont typeface="Wingdings 3" charset="2"/>
              <a:buNone/>
              <a:defRPr/>
            </a:pPr>
            <a:endParaRPr lang="en-US" dirty="0">
              <a:latin typeface="Arial Unicode MS" pitchFamily="34" charset="-128"/>
              <a:ea typeface="Arial Unicode MS" pitchFamily="34" charset="-128"/>
              <a:cs typeface="Arial Unicode MS" pitchFamily="34" charset="-128"/>
            </a:endParaRPr>
          </a:p>
          <a:p>
            <a:pPr fontAlgn="auto">
              <a:spcAft>
                <a:spcPts val="0"/>
              </a:spcAft>
              <a:buFont typeface="Wingdings 3" charset="2"/>
              <a:buNone/>
              <a:defRPr/>
            </a:pPr>
            <a:r>
              <a:rPr lang="en-US" dirty="0"/>
              <a:t>   </a:t>
            </a:r>
            <a:endParaRPr lang="ar-IQ" dirty="0"/>
          </a:p>
        </p:txBody>
      </p:sp>
      <p:sp>
        <p:nvSpPr>
          <p:cNvPr id="4" name="Rectangle 3">
            <a:extLst>
              <a:ext uri="{FF2B5EF4-FFF2-40B4-BE49-F238E27FC236}">
                <a16:creationId xmlns:a16="http://schemas.microsoft.com/office/drawing/2014/main" xmlns="" id="{C2BAC710-F0CC-42C0-B1CE-2996A7E742F3}"/>
              </a:ext>
            </a:extLst>
          </p:cNvPr>
          <p:cNvSpPr/>
          <p:nvPr/>
        </p:nvSpPr>
        <p:spPr>
          <a:xfrm>
            <a:off x="0" y="116743"/>
            <a:ext cx="6307015" cy="5851602"/>
          </a:xfrm>
          <a:prstGeom prst="rect">
            <a:avLst/>
          </a:prstGeom>
        </p:spPr>
        <p:txBody>
          <a:bodyPr wrap="square">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eaLnBrk="1" fontAlgn="auto" hangingPunct="1">
              <a:lnSpc>
                <a:spcPct val="150000"/>
              </a:lnSpc>
              <a:spcBef>
                <a:spcPts val="0"/>
              </a:spcBef>
              <a:spcAft>
                <a:spcPts val="0"/>
              </a:spcAft>
              <a:defRPr/>
            </a:pPr>
            <a:r>
              <a:rPr lang="en-US" altLang="en-US" sz="2250" b="1" u="sng"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Types of anemia: </a:t>
            </a:r>
          </a:p>
          <a:p>
            <a:pPr algn="just" eaLnBrk="1" fontAlgn="auto" hangingPunct="1">
              <a:lnSpc>
                <a:spcPct val="150000"/>
              </a:lnSpc>
              <a:spcBef>
                <a:spcPts val="0"/>
              </a:spcBef>
              <a:spcAft>
                <a:spcPts val="0"/>
              </a:spcAft>
              <a:defRPr/>
            </a:pPr>
            <a:endParaRPr lang="en-US" altLang="en-US" b="1"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fontAlgn="auto" hangingPunct="1">
              <a:lnSpc>
                <a:spcPct val="150000"/>
              </a:lnSpc>
              <a:spcBef>
                <a:spcPts val="0"/>
              </a:spcBef>
              <a:spcAft>
                <a:spcPts val="0"/>
              </a:spcAft>
              <a:defRPr/>
            </a:pPr>
            <a:r>
              <a:rPr lang="en-US" altLang="en-US" b="1" u="sng"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Iron deficiency anemia</a:t>
            </a:r>
            <a:r>
              <a:rPr lang="en-US" altLang="en-US"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b="1" dirty="0">
                <a:latin typeface="Times New Roman" panose="02020603050405020304" pitchFamily="18" charset="0"/>
                <a:ea typeface="Arial Unicode MS" panose="020B0604020202020204" pitchFamily="34" charset="-128"/>
                <a:cs typeface="Times New Roman" panose="02020603050405020304" pitchFamily="18" charset="0"/>
              </a:rPr>
              <a:t>commonest  cause of anemia in most parts of the world cause either due to loss of iron due to bleeding or an inadequate diet or mal-absorption.</a:t>
            </a:r>
            <a:endParaRPr lang="ar-IQ" altLang="en-US" b="1" dirty="0">
              <a:latin typeface="Times New Roman" panose="02020603050405020304" pitchFamily="18" charset="0"/>
              <a:ea typeface="Arial Unicode MS" panose="020B0604020202020204" pitchFamily="34" charset="-128"/>
              <a:cs typeface="Times New Roman" panose="02020603050405020304" pitchFamily="18" charset="0"/>
            </a:endParaRPr>
          </a:p>
          <a:p>
            <a:pPr algn="just" eaLnBrk="1" fontAlgn="auto" hangingPunct="1">
              <a:lnSpc>
                <a:spcPct val="150000"/>
              </a:lnSpc>
              <a:spcBef>
                <a:spcPts val="0"/>
              </a:spcBef>
              <a:spcAft>
                <a:spcPts val="0"/>
              </a:spcAft>
              <a:defRPr/>
            </a:pPr>
            <a:endParaRPr lang="en-US" altLang="en-US" b="1"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eaLnBrk="1" fontAlgn="auto" hangingPunct="1">
              <a:lnSpc>
                <a:spcPct val="150000"/>
              </a:lnSpc>
              <a:spcBef>
                <a:spcPts val="0"/>
              </a:spcBef>
              <a:spcAft>
                <a:spcPts val="0"/>
              </a:spcAft>
              <a:defRPr/>
            </a:pPr>
            <a:endParaRPr lang="en-US" altLang="en-US" sz="1200" b="1" u="sng"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eaLnBrk="1" fontAlgn="auto" hangingPunct="1">
              <a:lnSpc>
                <a:spcPct val="150000"/>
              </a:lnSpc>
              <a:spcBef>
                <a:spcPts val="0"/>
              </a:spcBef>
              <a:spcAft>
                <a:spcPts val="0"/>
              </a:spcAft>
              <a:defRPr/>
            </a:pPr>
            <a:r>
              <a:rPr lang="en-US" altLang="en-US" b="1" u="sng"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Megaloblastic anemia: </a:t>
            </a:r>
            <a:r>
              <a:rPr lang="en-US" altLang="en-US" b="1" dirty="0">
                <a:latin typeface="Times New Roman" panose="02020603050405020304" pitchFamily="18" charset="0"/>
                <a:ea typeface="Arial Unicode MS" panose="020B0604020202020204" pitchFamily="34" charset="-128"/>
                <a:cs typeface="Times New Roman" panose="02020603050405020304" pitchFamily="18" charset="0"/>
              </a:rPr>
              <a:t>caused by deficiency of vitamin B12 or folate deficiency or both of them.</a:t>
            </a:r>
          </a:p>
          <a:p>
            <a:pPr algn="just" eaLnBrk="1" fontAlgn="auto" hangingPunct="1">
              <a:lnSpc>
                <a:spcPct val="150000"/>
              </a:lnSpc>
              <a:spcBef>
                <a:spcPts val="0"/>
              </a:spcBef>
              <a:spcAft>
                <a:spcPts val="0"/>
              </a:spcAft>
              <a:defRPr/>
            </a:pPr>
            <a:endParaRPr lang="en-US" altLang="en-US" b="1" dirty="0">
              <a:latin typeface="Times New Roman" panose="02020603050405020304" pitchFamily="18" charset="0"/>
              <a:ea typeface="Arial Unicode MS" panose="020B0604020202020204" pitchFamily="34" charset="-128"/>
              <a:cs typeface="Times New Roman" panose="02020603050405020304" pitchFamily="18" charset="0"/>
            </a:endParaRPr>
          </a:p>
          <a:p>
            <a:pPr algn="just" eaLnBrk="1" fontAlgn="auto" hangingPunct="1">
              <a:lnSpc>
                <a:spcPct val="150000"/>
              </a:lnSpc>
              <a:spcBef>
                <a:spcPts val="0"/>
              </a:spcBef>
              <a:spcAft>
                <a:spcPts val="0"/>
              </a:spcAft>
              <a:defRPr/>
            </a:pPr>
            <a:r>
              <a:rPr lang="en-US" altLang="en-US" b="1" u="sng" dirty="0">
                <a:solidFill>
                  <a:srgbClr val="FF0000"/>
                </a:solidFill>
                <a:latin typeface="Times New Roman" panose="02020603050405020304" pitchFamily="18" charset="0"/>
                <a:cs typeface="Times New Roman" panose="02020603050405020304" pitchFamily="18" charset="0"/>
              </a:rPr>
              <a:t>Pernicious anemia :- </a:t>
            </a:r>
            <a:r>
              <a:rPr lang="en-US" altLang="en-US" b="1" dirty="0"/>
              <a:t> </a:t>
            </a:r>
            <a:r>
              <a:rPr lang="en-US" altLang="en-US" b="1" dirty="0">
                <a:latin typeface="Times New Roman" panose="02020603050405020304" pitchFamily="18" charset="0"/>
                <a:cs typeface="Times New Roman" panose="02020603050405020304" pitchFamily="18" charset="0"/>
              </a:rPr>
              <a:t>an autoimmune destruction of gastric parietal cells leading to a lack of intrinsic factor which important for vitamin B</a:t>
            </a:r>
            <a:r>
              <a:rPr lang="en-US" altLang="en-US" b="1" baseline="-25000" dirty="0">
                <a:latin typeface="Times New Roman" panose="02020603050405020304" pitchFamily="18" charset="0"/>
                <a:cs typeface="Times New Roman" panose="02020603050405020304" pitchFamily="18" charset="0"/>
              </a:rPr>
              <a:t>12</a:t>
            </a:r>
            <a:r>
              <a:rPr lang="en-US" altLang="en-US" b="1" dirty="0">
                <a:latin typeface="Times New Roman" panose="02020603050405020304" pitchFamily="18" charset="0"/>
                <a:cs typeface="Times New Roman" panose="02020603050405020304" pitchFamily="18" charset="0"/>
              </a:rPr>
              <a:t> absorption in the gut.</a:t>
            </a:r>
          </a:p>
          <a:p>
            <a:pPr eaLnBrk="1" fontAlgn="auto" hangingPunct="1">
              <a:spcBef>
                <a:spcPts val="0"/>
              </a:spcBef>
              <a:spcAft>
                <a:spcPts val="0"/>
              </a:spcAft>
              <a:defRPr/>
            </a:pPr>
            <a:endParaRPr lang="en-US" altLang="en-US" sz="750" b="1" dirty="0">
              <a:solidFill>
                <a:srgbClr val="1F6B5A"/>
              </a:solidFill>
              <a:latin typeface="Times New Roman" panose="02020603050405020304" pitchFamily="18" charset="0"/>
              <a:cs typeface="Times New Roman" panose="02020603050405020304" pitchFamily="18" charset="0"/>
            </a:endParaRPr>
          </a:p>
          <a:p>
            <a:pPr lvl="1" eaLnBrk="1" fontAlgn="auto" hangingPunct="1">
              <a:spcBef>
                <a:spcPts val="0"/>
              </a:spcBef>
              <a:spcAft>
                <a:spcPts val="0"/>
              </a:spcAft>
              <a:defRPr/>
            </a:pPr>
            <a:r>
              <a:rPr lang="en-US" altLang="en-US" b="1" dirty="0">
                <a:solidFill>
                  <a:srgbClr val="1F6B5A"/>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 </a:t>
            </a:r>
            <a:endParaRPr lang="en-US"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604" name="Content Placeholder 3">
            <a:extLst>
              <a:ext uri="{FF2B5EF4-FFF2-40B4-BE49-F238E27FC236}">
                <a16:creationId xmlns:a16="http://schemas.microsoft.com/office/drawing/2014/main" xmlns="" id="{AA7D8660-1E8E-4737-B866-7E4111E98D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7015" y="1640170"/>
            <a:ext cx="2649292" cy="261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95EEFFB1-5574-470D-880D-6985D4B5AF31}"/>
              </a:ext>
            </a:extLst>
          </p:cNvPr>
          <p:cNvSpPr>
            <a:spLocks noGrp="1"/>
          </p:cNvSpPr>
          <p:nvPr>
            <p:ph type="subTitle" idx="1"/>
          </p:nvPr>
        </p:nvSpPr>
        <p:spPr>
          <a:xfrm>
            <a:off x="201613" y="1008063"/>
            <a:ext cx="8602662" cy="4851400"/>
          </a:xfrm>
        </p:spPr>
        <p:txBody>
          <a:bodyPr rtlCol="0">
            <a:normAutofit/>
          </a:bodyPr>
          <a:lstStyle/>
          <a:p>
            <a:pPr algn="just" fontAlgn="auto">
              <a:spcAft>
                <a:spcPts val="0"/>
              </a:spcAft>
              <a:buFont typeface="Wingdings 3" charset="2"/>
              <a:buNone/>
              <a:defRPr/>
            </a:pPr>
            <a:endParaRPr lang="en-US" dirty="0">
              <a:latin typeface="Arial Unicode MS" pitchFamily="34" charset="-128"/>
              <a:ea typeface="Arial Unicode MS" pitchFamily="34" charset="-128"/>
              <a:cs typeface="Arial Unicode MS" pitchFamily="34" charset="-128"/>
            </a:endParaRPr>
          </a:p>
          <a:p>
            <a:pPr fontAlgn="auto">
              <a:spcAft>
                <a:spcPts val="0"/>
              </a:spcAft>
              <a:buFont typeface="Wingdings 3" charset="2"/>
              <a:buNone/>
              <a:defRPr/>
            </a:pPr>
            <a:endParaRPr lang="ar-IQ" dirty="0"/>
          </a:p>
        </p:txBody>
      </p:sp>
      <p:sp>
        <p:nvSpPr>
          <p:cNvPr id="2" name="Rectangle 1">
            <a:extLst>
              <a:ext uri="{FF2B5EF4-FFF2-40B4-BE49-F238E27FC236}">
                <a16:creationId xmlns:a16="http://schemas.microsoft.com/office/drawing/2014/main" xmlns="" id="{DB14C82A-62F0-41CB-881B-2C62C0DB3348}"/>
              </a:ext>
            </a:extLst>
          </p:cNvPr>
          <p:cNvSpPr/>
          <p:nvPr/>
        </p:nvSpPr>
        <p:spPr>
          <a:xfrm>
            <a:off x="147027" y="122482"/>
            <a:ext cx="7766050" cy="5909310"/>
          </a:xfrm>
          <a:prstGeom prst="rect">
            <a:avLst/>
          </a:prstGeom>
        </p:spPr>
        <p:txBody>
          <a:bodyPr>
            <a:spAutoFit/>
          </a:bodyPr>
          <a:lstStyle>
            <a:lvl1pPr>
              <a:defRPr>
                <a:solidFill>
                  <a:schemeClr val="tx1"/>
                </a:solidFill>
                <a:latin typeface="Tw Cen MT" panose="020B0602020104020603" pitchFamily="34" charset="0"/>
              </a:defRPr>
            </a:lvl1pPr>
            <a:lvl2pPr>
              <a:defRPr>
                <a:solidFill>
                  <a:schemeClr val="tx1"/>
                </a:solidFill>
                <a:latin typeface="Tw Cen MT" panose="020B0602020104020603" pitchFamily="34" charset="0"/>
              </a:defRPr>
            </a:lvl2pPr>
            <a:lvl3pPr marL="1143000" indent="-228600">
              <a:defRPr>
                <a:solidFill>
                  <a:schemeClr val="tx1"/>
                </a:solidFill>
                <a:latin typeface="Tw Cen MT" panose="020B0602020104020603" pitchFamily="34" charset="0"/>
              </a:defRPr>
            </a:lvl3pPr>
            <a:lvl4pPr marL="1600200" indent="-228600">
              <a:defRPr>
                <a:solidFill>
                  <a:schemeClr val="tx1"/>
                </a:solidFill>
                <a:latin typeface="Tw Cen MT" panose="020B0602020104020603" pitchFamily="34" charset="0"/>
              </a:defRPr>
            </a:lvl4pPr>
            <a:lvl5pPr marL="2057400" indent="-228600">
              <a:defRPr>
                <a:solidFill>
                  <a:schemeClr val="tx1"/>
                </a:solidFill>
                <a:latin typeface="Tw Cen MT" panose="020B0602020104020603" pitchFamily="34" charset="0"/>
              </a:defRPr>
            </a:lvl5pPr>
            <a:lvl6pPr marL="2514600" indent="-228600" defTabSz="457200" fontAlgn="base">
              <a:spcBef>
                <a:spcPct val="0"/>
              </a:spcBef>
              <a:spcAft>
                <a:spcPct val="0"/>
              </a:spcAft>
              <a:defRPr>
                <a:solidFill>
                  <a:schemeClr val="tx1"/>
                </a:solidFill>
                <a:latin typeface="Tw Cen MT" panose="020B0602020104020603" pitchFamily="34" charset="0"/>
              </a:defRPr>
            </a:lvl6pPr>
            <a:lvl7pPr marL="2971800" indent="-228600" defTabSz="457200" fontAlgn="base">
              <a:spcBef>
                <a:spcPct val="0"/>
              </a:spcBef>
              <a:spcAft>
                <a:spcPct val="0"/>
              </a:spcAft>
              <a:defRPr>
                <a:solidFill>
                  <a:schemeClr val="tx1"/>
                </a:solidFill>
                <a:latin typeface="Tw Cen MT" panose="020B0602020104020603" pitchFamily="34" charset="0"/>
              </a:defRPr>
            </a:lvl7pPr>
            <a:lvl8pPr marL="3429000" indent="-228600" defTabSz="457200" fontAlgn="base">
              <a:spcBef>
                <a:spcPct val="0"/>
              </a:spcBef>
              <a:spcAft>
                <a:spcPct val="0"/>
              </a:spcAft>
              <a:defRPr>
                <a:solidFill>
                  <a:schemeClr val="tx1"/>
                </a:solidFill>
                <a:latin typeface="Tw Cen MT" panose="020B0602020104020603" pitchFamily="34" charset="0"/>
              </a:defRPr>
            </a:lvl8pPr>
            <a:lvl9pPr marL="3886200" indent="-228600" defTabSz="457200" fontAlgn="base">
              <a:spcBef>
                <a:spcPct val="0"/>
              </a:spcBef>
              <a:spcAft>
                <a:spcPct val="0"/>
              </a:spcAft>
              <a:defRPr>
                <a:solidFill>
                  <a:schemeClr val="tx1"/>
                </a:solidFill>
                <a:latin typeface="Tw Cen MT" panose="020B0602020104020603" pitchFamily="34" charset="0"/>
              </a:defRPr>
            </a:lvl9pPr>
          </a:lstStyle>
          <a:p>
            <a:pPr algn="just" eaLnBrk="1" fontAlgn="auto" hangingPunct="1">
              <a:spcBef>
                <a:spcPts val="0"/>
              </a:spcBef>
              <a:spcAft>
                <a:spcPts val="0"/>
              </a:spcAft>
              <a:defRPr/>
            </a:pPr>
            <a:r>
              <a:rPr lang="en-US" altLang="en-US" b="1" u="sng"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Hemolytic anemia </a:t>
            </a:r>
            <a:r>
              <a:rPr lang="en-US" altLang="en-US" b="1"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rPr>
              <a:t>includes </a:t>
            </a:r>
          </a:p>
          <a:p>
            <a:pPr algn="just" eaLnBrk="1" fontAlgn="auto" hangingPunct="1">
              <a:spcBef>
                <a:spcPts val="0"/>
              </a:spcBef>
              <a:spcAft>
                <a:spcPts val="0"/>
              </a:spcAft>
              <a:defRPr/>
            </a:pPr>
            <a:endParaRPr lang="en-US" altLang="en-US" b="1"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lgn="just" eaLnBrk="1" fontAlgn="auto" hangingPunct="1">
              <a:spcBef>
                <a:spcPts val="0"/>
              </a:spcBef>
              <a:spcAft>
                <a:spcPts val="0"/>
              </a:spcAft>
              <a:defRPr/>
            </a:pPr>
            <a:r>
              <a:rPr lang="en-US" altLang="en-US"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1- Hereditary spherocytosis</a:t>
            </a:r>
            <a:r>
              <a:rPr lang="en-US" altLang="en-US" b="1"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rPr>
              <a:t>:-</a:t>
            </a:r>
          </a:p>
          <a:p>
            <a:pPr lvl="1" algn="just" eaLnBrk="1" fontAlgn="auto" hangingPunct="1">
              <a:spcBef>
                <a:spcPts val="0"/>
              </a:spcBef>
              <a:spcAft>
                <a:spcPts val="0"/>
              </a:spcAft>
              <a:defRPr/>
            </a:pPr>
            <a:endParaRPr lang="en-US" altLang="en-US"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lgn="just" eaLnBrk="1" fontAlgn="auto" hangingPunct="1">
              <a:spcBef>
                <a:spcPts val="0"/>
              </a:spcBef>
              <a:spcAft>
                <a:spcPts val="0"/>
              </a:spcAft>
              <a:defRPr/>
            </a:pPr>
            <a:r>
              <a:rPr lang="en-US" altLang="en-US"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2- Glucose 6 Phosphate dehydrogenase deficiency</a:t>
            </a:r>
          </a:p>
          <a:p>
            <a:pPr lvl="1" algn="just" eaLnBrk="1" fontAlgn="auto" hangingPunct="1">
              <a:spcBef>
                <a:spcPts val="0"/>
              </a:spcBef>
              <a:spcAft>
                <a:spcPts val="0"/>
              </a:spcAft>
              <a:defRPr/>
            </a:pPr>
            <a:r>
              <a:rPr lang="en-US" altLang="en-US" b="1" dirty="0" err="1">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Favism</a:t>
            </a:r>
            <a:r>
              <a:rPr lang="en-US" altLang="en-US"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altLang="en-US" b="1" dirty="0">
                <a:latin typeface="Times New Roman" panose="02020603050405020304" pitchFamily="18" charset="0"/>
                <a:ea typeface="Arial Unicode MS" panose="020B0604020202020204" pitchFamily="34" charset="-128"/>
                <a:cs typeface="Times New Roman" panose="02020603050405020304" pitchFamily="18" charset="0"/>
              </a:rPr>
              <a:t>(hemolytic anemia from the ingestion of the broad beans)    </a:t>
            </a:r>
          </a:p>
          <a:p>
            <a:pPr lvl="1" algn="just" eaLnBrk="1" fontAlgn="auto" hangingPunct="1">
              <a:spcBef>
                <a:spcPts val="0"/>
              </a:spcBef>
              <a:spcAft>
                <a:spcPts val="0"/>
              </a:spcAft>
              <a:defRPr/>
            </a:pPr>
            <a:endParaRPr lang="en-US" altLang="en-US" b="1" dirty="0">
              <a:latin typeface="Times New Roman" panose="02020603050405020304" pitchFamily="18" charset="0"/>
              <a:ea typeface="Arial Unicode MS" panose="020B0604020202020204" pitchFamily="34" charset="-128"/>
              <a:cs typeface="Times New Roman" panose="02020603050405020304" pitchFamily="18" charset="0"/>
            </a:endParaRPr>
          </a:p>
          <a:p>
            <a:pPr lvl="1" algn="just" eaLnBrk="1" fontAlgn="auto" hangingPunct="1">
              <a:spcBef>
                <a:spcPts val="0"/>
              </a:spcBef>
              <a:spcAft>
                <a:spcPts val="0"/>
              </a:spcAft>
              <a:defRPr/>
            </a:pPr>
            <a:r>
              <a:rPr lang="en-US" altLang="en-US"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3- </a:t>
            </a:r>
            <a:r>
              <a:rPr lang="en-US" altLang="en-US" b="1" dirty="0" err="1">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Hemoglobinopathies</a:t>
            </a:r>
            <a:r>
              <a:rPr lang="en-US" altLang="en-US" b="1" dirty="0">
                <a:solidFill>
                  <a:srgbClr val="7030A0"/>
                </a:solidFill>
                <a:latin typeface="Times New Roman" panose="02020603050405020304" pitchFamily="18" charset="0"/>
                <a:ea typeface="Arial Unicode MS" panose="020B0604020202020204" pitchFamily="34" charset="-128"/>
                <a:cs typeface="Times New Roman" panose="02020603050405020304" pitchFamily="18" charset="0"/>
              </a:rPr>
              <a:t> :</a:t>
            </a:r>
          </a:p>
          <a:p>
            <a:pPr algn="just" eaLnBrk="1" fontAlgn="auto" hangingPunct="1">
              <a:spcBef>
                <a:spcPts val="0"/>
              </a:spcBef>
              <a:spcAft>
                <a:spcPts val="0"/>
              </a:spcAft>
              <a:defRPr/>
            </a:pPr>
            <a:endParaRPr lang="en-US" altLang="en-US" b="1"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endParaRPr>
          </a:p>
          <a:p>
            <a:pPr lvl="2" algn="just" eaLnBrk="1" fontAlgn="auto" hangingPunct="1">
              <a:spcBef>
                <a:spcPts val="0"/>
              </a:spcBef>
              <a:spcAft>
                <a:spcPts val="0"/>
              </a:spcAft>
              <a:defRPr/>
            </a:pPr>
            <a:r>
              <a:rPr lang="en-US" altLang="en-US" b="1" dirty="0">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Sickle cell anemia:</a:t>
            </a:r>
          </a:p>
          <a:p>
            <a:pPr lvl="1" algn="just" eaLnBrk="1" fontAlgn="auto" hangingPunct="1">
              <a:spcBef>
                <a:spcPts val="0"/>
              </a:spcBef>
              <a:spcAft>
                <a:spcPts val="0"/>
              </a:spcAft>
              <a:defRPr/>
            </a:pPr>
            <a:endParaRPr lang="en-US" altLang="en-US" b="1" dirty="0">
              <a:latin typeface="Times New Roman" panose="02020603050405020304" pitchFamily="18" charset="0"/>
              <a:ea typeface="Arial Unicode MS" panose="020B0604020202020204" pitchFamily="34" charset="-128"/>
              <a:cs typeface="Times New Roman" panose="02020603050405020304" pitchFamily="18" charset="0"/>
            </a:endParaRPr>
          </a:p>
          <a:p>
            <a:pPr lvl="2" algn="just" eaLnBrk="1" fontAlgn="auto" hangingPunct="1">
              <a:spcBef>
                <a:spcPts val="0"/>
              </a:spcBef>
              <a:spcAft>
                <a:spcPts val="0"/>
              </a:spcAft>
              <a:defRPr/>
            </a:pPr>
            <a:r>
              <a:rPr lang="en-US" altLang="en-US" b="1" dirty="0" err="1">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Thalassaemia</a:t>
            </a:r>
            <a:r>
              <a:rPr lang="en-US" altLang="en-US" b="1" dirty="0">
                <a:solidFill>
                  <a:srgbClr val="C00000"/>
                </a:solidFill>
                <a:latin typeface="Times New Roman" panose="02020603050405020304" pitchFamily="18" charset="0"/>
                <a:ea typeface="Arial Unicode MS" panose="020B0604020202020204" pitchFamily="34" charset="-128"/>
                <a:cs typeface="Times New Roman" panose="02020603050405020304" pitchFamily="18" charset="0"/>
              </a:rPr>
              <a:t>:</a:t>
            </a:r>
            <a:endParaRPr lang="en-US" altLang="en-US" b="1"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endParaRPr>
          </a:p>
          <a:p>
            <a:pPr lvl="1" algn="just" eaLnBrk="1" fontAlgn="auto" hangingPunct="1">
              <a:spcBef>
                <a:spcPts val="0"/>
              </a:spcBef>
              <a:spcAft>
                <a:spcPts val="0"/>
              </a:spcAft>
              <a:defRPr/>
            </a:pPr>
            <a:r>
              <a:rPr lang="en-US" b="1" dirty="0">
                <a:solidFill>
                  <a:srgbClr val="7030A0"/>
                </a:solidFill>
                <a:latin typeface="Times New Roman" panose="02020603050405020304" pitchFamily="18" charset="0"/>
                <a:ea typeface="Arial Unicode MS" pitchFamily="34" charset="-128"/>
                <a:cs typeface="Times New Roman" panose="02020603050405020304" pitchFamily="18" charset="0"/>
              </a:rPr>
              <a:t>4-Acquired hemolytic </a:t>
            </a:r>
            <a:r>
              <a:rPr lang="en-US" b="1" dirty="0" smtClean="0">
                <a:solidFill>
                  <a:srgbClr val="7030A0"/>
                </a:solidFill>
                <a:latin typeface="Times New Roman" panose="02020603050405020304" pitchFamily="18" charset="0"/>
                <a:ea typeface="Arial Unicode MS" pitchFamily="34" charset="-128"/>
                <a:cs typeface="Times New Roman" panose="02020603050405020304" pitchFamily="18" charset="0"/>
              </a:rPr>
              <a:t>anemia</a:t>
            </a:r>
          </a:p>
          <a:p>
            <a:pPr lvl="1" algn="just" eaLnBrk="1" fontAlgn="auto" hangingPunct="1">
              <a:spcBef>
                <a:spcPts val="0"/>
              </a:spcBef>
              <a:spcAft>
                <a:spcPts val="0"/>
              </a:spcAft>
              <a:defRPr/>
            </a:pPr>
            <a:endParaRPr lang="en-US" b="1" dirty="0">
              <a:solidFill>
                <a:srgbClr val="7030A0"/>
              </a:solidFill>
              <a:latin typeface="Times New Roman" panose="02020603050405020304" pitchFamily="18" charset="0"/>
              <a:ea typeface="Arial Unicode MS" pitchFamily="34" charset="-128"/>
              <a:cs typeface="Times New Roman" panose="02020603050405020304" pitchFamily="18" charset="0"/>
            </a:endParaRPr>
          </a:p>
          <a:p>
            <a:pPr lvl="1" algn="just" eaLnBrk="1" fontAlgn="auto" hangingPunct="1">
              <a:spcBef>
                <a:spcPts val="0"/>
              </a:spcBef>
              <a:spcAft>
                <a:spcPts val="0"/>
              </a:spcAft>
              <a:defRPr/>
            </a:pPr>
            <a:r>
              <a:rPr lang="en-US" b="1" dirty="0">
                <a:latin typeface="Times New Roman" panose="02020603050405020304" pitchFamily="18" charset="0"/>
                <a:ea typeface="Arial Unicode MS" pitchFamily="34" charset="-128"/>
                <a:cs typeface="Times New Roman" panose="02020603050405020304" pitchFamily="18" charset="0"/>
              </a:rPr>
              <a:t>Autoimmune hemolytic anemia</a:t>
            </a:r>
          </a:p>
          <a:p>
            <a:pPr lvl="1" algn="just" eaLnBrk="1" fontAlgn="auto" hangingPunct="1">
              <a:spcBef>
                <a:spcPts val="0"/>
              </a:spcBef>
              <a:spcAft>
                <a:spcPts val="0"/>
              </a:spcAft>
              <a:defRPr/>
            </a:pPr>
            <a:r>
              <a:rPr lang="en-US" b="1" dirty="0">
                <a:latin typeface="Times New Roman" panose="02020603050405020304" pitchFamily="18" charset="0"/>
                <a:ea typeface="Arial Unicode MS" pitchFamily="34" charset="-128"/>
                <a:cs typeface="Times New Roman" panose="02020603050405020304" pitchFamily="18" charset="0"/>
              </a:rPr>
              <a:t>Hemolytic disease of newborn</a:t>
            </a:r>
          </a:p>
          <a:p>
            <a:pPr lvl="1" algn="just" eaLnBrk="1" fontAlgn="auto" hangingPunct="1">
              <a:spcBef>
                <a:spcPts val="0"/>
              </a:spcBef>
              <a:spcAft>
                <a:spcPts val="0"/>
              </a:spcAft>
              <a:defRPr/>
            </a:pPr>
            <a:r>
              <a:rPr lang="en-US" b="1" dirty="0">
                <a:latin typeface="Times New Roman" panose="02020603050405020304" pitchFamily="18" charset="0"/>
                <a:ea typeface="Arial Unicode MS" pitchFamily="34" charset="-128"/>
                <a:cs typeface="Times New Roman" panose="02020603050405020304" pitchFamily="18" charset="0"/>
              </a:rPr>
              <a:t>ABO incompatibility </a:t>
            </a:r>
          </a:p>
          <a:p>
            <a:pPr lvl="1" algn="just" eaLnBrk="1" fontAlgn="auto" hangingPunct="1">
              <a:spcBef>
                <a:spcPts val="0"/>
              </a:spcBef>
              <a:spcAft>
                <a:spcPts val="0"/>
              </a:spcAft>
              <a:defRPr/>
            </a:pPr>
            <a:r>
              <a:rPr lang="en-US" b="1" dirty="0">
                <a:latin typeface="Times New Roman" panose="02020603050405020304" pitchFamily="18" charset="0"/>
                <a:ea typeface="Arial Unicode MS" pitchFamily="34" charset="-128"/>
                <a:cs typeface="Times New Roman" panose="02020603050405020304" pitchFamily="18" charset="0"/>
              </a:rPr>
              <a:t>Rhesus (Rh) incompatibility</a:t>
            </a:r>
          </a:p>
          <a:p>
            <a:pPr lvl="1" algn="just" eaLnBrk="1" fontAlgn="auto" hangingPunct="1">
              <a:spcBef>
                <a:spcPts val="0"/>
              </a:spcBef>
              <a:spcAft>
                <a:spcPts val="0"/>
              </a:spcAft>
              <a:defRPr/>
            </a:pPr>
            <a:endParaRPr lang="en-US" b="1" dirty="0">
              <a:solidFill>
                <a:srgbClr val="7030A0"/>
              </a:solidFill>
              <a:latin typeface="Times New Roman" panose="02020603050405020304" pitchFamily="18" charset="0"/>
              <a:ea typeface="Arial Unicode MS" pitchFamily="34" charset="-128"/>
              <a:cs typeface="Times New Roman" panose="02020603050405020304" pitchFamily="18" charset="0"/>
            </a:endParaRPr>
          </a:p>
          <a:p>
            <a:pPr lvl="1" algn="just" eaLnBrk="1" fontAlgn="auto" hangingPunct="1">
              <a:spcBef>
                <a:spcPts val="0"/>
              </a:spcBef>
              <a:spcAft>
                <a:spcPts val="0"/>
              </a:spcAft>
              <a:defRPr/>
            </a:pPr>
            <a:r>
              <a:rPr lang="en-US" b="1" dirty="0">
                <a:solidFill>
                  <a:srgbClr val="7030A0"/>
                </a:solidFill>
                <a:latin typeface="Times New Roman" panose="02020603050405020304" pitchFamily="18" charset="0"/>
                <a:ea typeface="Arial Unicode MS" pitchFamily="34" charset="-128"/>
                <a:cs typeface="Times New Roman" panose="02020603050405020304" pitchFamily="18" charset="0"/>
              </a:rPr>
              <a:t>5-Anemia of chronic disease.</a:t>
            </a:r>
          </a:p>
          <a:p>
            <a:pPr lvl="1" algn="just" eaLnBrk="1" fontAlgn="auto" hangingPunct="1">
              <a:spcBef>
                <a:spcPts val="0"/>
              </a:spcBef>
              <a:spcAft>
                <a:spcPts val="0"/>
              </a:spcAft>
              <a:defRPr/>
            </a:pPr>
            <a:endParaRPr lang="en-US" altLang="en-US" b="1" dirty="0">
              <a:solidFill>
                <a:srgbClr val="1F6B5A"/>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390" y="1929838"/>
            <a:ext cx="2624831" cy="22945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80" y="4224435"/>
            <a:ext cx="2914650" cy="21526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3">
            <a:extLst>
              <a:ext uri="{FF2B5EF4-FFF2-40B4-BE49-F238E27FC236}">
                <a16:creationId xmlns:a16="http://schemas.microsoft.com/office/drawing/2014/main" xmlns="" id="{93FC725E-DBC7-4957-B992-8F20578AFDD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8954" y="93785"/>
            <a:ext cx="8792308" cy="613116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1063</TotalTime>
  <Words>505</Words>
  <Application>Microsoft Office PowerPoint</Application>
  <PresentationFormat>عرض على الشاشة (3:4)‏</PresentationFormat>
  <Paragraphs>106</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أساسية</vt:lpstr>
      <vt:lpstr>Estimation  of Hemoglobin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Hemoglobin</dc:title>
  <dc:creator>alsafi</dc:creator>
  <cp:lastModifiedBy>nsr.as</cp:lastModifiedBy>
  <cp:revision>40</cp:revision>
  <dcterms:created xsi:type="dcterms:W3CDTF">2016-03-12T08:21:24Z</dcterms:created>
  <dcterms:modified xsi:type="dcterms:W3CDTF">2024-02-09T20:23:34Z</dcterms:modified>
</cp:coreProperties>
</file>