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2"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4" r:id="rId15"/>
    <p:sldId id="275" r:id="rId16"/>
    <p:sldId id="269" r:id="rId17"/>
    <p:sldId id="270" r:id="rId18"/>
    <p:sldId id="271" r:id="rId19"/>
    <p:sldId id="272" r:id="rId20"/>
    <p:sldId id="273" r:id="rId21"/>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4A986442-846E-42D4-BDB4-D176091E177A}">
  <a:tblStyle styleId="{4A986442-846E-42D4-BDB4-D176091E177A}"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6" d="100"/>
          <a:sy n="76" d="100"/>
        </p:scale>
        <p:origin x="-120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42079593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3" name="Google Shape;143;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0" name="Google Shape;150;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7" name="Google Shape;157;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3" name="Google Shape;163;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8" name="Google Shape;168;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4" name="Google Shape;174;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0" name="Google Shape;180;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5" name="Google Shape;185;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9" name="Google Shape;89;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5" name="Google Shape;95;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1" name="Google Shape;101;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7" name="Google Shape;107;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3" name="Google Shape;113;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2" name="Google Shape;122;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9" name="Google Shape;129;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7" name="Google Shape;137;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pPr marL="0" lvl="0" indent="0" algn="r" rtl="0">
              <a:spcBef>
                <a:spcPts val="0"/>
              </a:spcBef>
              <a:spcAft>
                <a:spcPts val="0"/>
              </a:spcAft>
              <a:buNone/>
            </a:pPr>
            <a:fld id="{00000000-1234-1234-1234-123412341234}" type="slidenum">
              <a:rPr lang="en-US" smtClean="0"/>
              <a:t>‹#›</a:t>
            </a:fld>
            <a:endParaRPr lang="en-US">
              <a:solidFill>
                <a:srgbClr val="000000"/>
              </a:solidFill>
            </a:endParaRPr>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solidFill>
                <a:srgbClr val="000000"/>
              </a:solidFill>
            </a:endParaRPr>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solidFill>
                <a:srgbClr val="000000"/>
              </a:solidFill>
            </a:endParaRPr>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solidFill>
                <a:srgbClr val="000000"/>
              </a:solidFill>
            </a:endParaRPr>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7" name="Date Placeholder 6"/>
          <p:cNvSpPr>
            <a:spLocks noGrp="1"/>
          </p:cNvSpPr>
          <p:nvPr>
            <p:ph type="dt" sz="half" idx="10"/>
          </p:nvPr>
        </p:nvSpPr>
        <p:spPr/>
        <p:txBody>
          <a:bodyPr/>
          <a:lstStyle/>
          <a:p>
            <a:endParaRPr lang="en-US"/>
          </a:p>
        </p:txBody>
      </p:sp>
      <p:sp>
        <p:nvSpPr>
          <p:cNvPr id="8" name="Slide Number Placeholder 7"/>
          <p:cNvSpPr>
            <a:spLocks noGrp="1"/>
          </p:cNvSpPr>
          <p:nvPr>
            <p:ph type="sldNum" sz="quarter" idx="11"/>
          </p:nvPr>
        </p:nvSpPr>
        <p:spPr/>
        <p:txBody>
          <a:bodyPr/>
          <a:lstStyle/>
          <a:p>
            <a:pPr marL="0" lvl="0" indent="0" algn="r" rtl="0">
              <a:spcBef>
                <a:spcPts val="0"/>
              </a:spcBef>
              <a:spcAft>
                <a:spcPts val="0"/>
              </a:spcAft>
              <a:buNone/>
            </a:pPr>
            <a:fld id="{00000000-1234-1234-1234-123412341234}" type="slidenum">
              <a:rPr lang="en-US" smtClean="0"/>
              <a:t>‹#›</a:t>
            </a:fld>
            <a:endParaRPr lang="en-US">
              <a:solidFill>
                <a:srgbClr val="000000"/>
              </a:solidFill>
            </a:endParaRPr>
          </a:p>
        </p:txBody>
      </p:sp>
      <p:sp>
        <p:nvSpPr>
          <p:cNvPr id="9" name="Footer Placeholder 8"/>
          <p:cNvSpPr>
            <a:spLocks noGrp="1"/>
          </p:cNvSpPr>
          <p:nvPr>
            <p:ph type="ftr" sz="quarter" idx="12"/>
          </p:nvPr>
        </p:nvSpPr>
        <p:spPr/>
        <p:txBody>
          <a:bodyPr/>
          <a:lstStyle/>
          <a:p>
            <a:endParaRPr 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solidFill>
                <a:srgbClr val="000000"/>
              </a:solidFill>
            </a:endParaRPr>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ar-SA" smtClean="0"/>
              <a:t>انقر لتحرير أنماط النص الرئيسي</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solidFill>
                <a:srgbClr val="000000"/>
              </a:solidFill>
            </a:endParaRPr>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solidFill>
                <a:srgbClr val="000000"/>
              </a:solidFill>
            </a:endParaRPr>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solidFill>
                <a:srgbClr val="000000"/>
              </a:solidFill>
            </a:endParaRPr>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solidFill>
                <a:srgbClr val="000000"/>
              </a:solidFill>
            </a:endParaRPr>
          </a:p>
        </p:txBody>
      </p:sp>
      <p:sp>
        <p:nvSpPr>
          <p:cNvPr id="8" name="Title 7"/>
          <p:cNvSpPr>
            <a:spLocks noGrp="1"/>
          </p:cNvSpPr>
          <p:nvPr>
            <p:ph type="title"/>
          </p:nvPr>
        </p:nvSpPr>
        <p:spPr/>
        <p:txBody>
          <a:bodyPr/>
          <a:lstStyle/>
          <a:p>
            <a:r>
              <a:rPr lang="ar-SA" smtClean="0"/>
              <a:t>انقر لتحرير نمط العنوان الرئيسي</a:t>
            </a:r>
            <a:endParaRPr 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pPr marL="0" lvl="0" indent="0" algn="r" rtl="0">
              <a:spcBef>
                <a:spcPts val="0"/>
              </a:spcBef>
              <a:spcAft>
                <a:spcPts val="0"/>
              </a:spcAft>
              <a:buNone/>
            </a:pPr>
            <a:fld id="{00000000-1234-1234-1234-123412341234}" type="slidenum">
              <a:rPr lang="en-US" smtClean="0"/>
              <a:t>‹#›</a:t>
            </a:fld>
            <a:endParaRPr lang="en-US">
              <a:solidFill>
                <a:srgbClr val="000000"/>
              </a:solidFill>
            </a:endParaRPr>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ar-SA" smtClean="0"/>
              <a:t>انقر لتحرير نمط العنوان الرئيسي</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endParaRPr 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pPr marL="0" lvl="0" indent="0" algn="r" rtl="0">
              <a:spcBef>
                <a:spcPts val="0"/>
              </a:spcBef>
              <a:spcAft>
                <a:spcPts val="0"/>
              </a:spcAft>
              <a:buNone/>
            </a:pPr>
            <a:fld id="{00000000-1234-1234-1234-123412341234}" type="slidenum">
              <a:rPr lang="en-US" smtClean="0"/>
              <a:t>‹#›</a:t>
            </a:fld>
            <a:endParaRPr lang="en-US">
              <a:solidFill>
                <a:srgbClr val="000000"/>
              </a:solidFill>
            </a:endParaRPr>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txBox="1"/>
          <p:nvPr/>
        </p:nvSpPr>
        <p:spPr>
          <a:xfrm>
            <a:off x="762000" y="3536964"/>
            <a:ext cx="7496100" cy="2462172"/>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chemeClr val="dk1"/>
              </a:buClr>
              <a:buSzPts val="2800"/>
              <a:buFont typeface="Arial"/>
              <a:buNone/>
            </a:pPr>
            <a:r>
              <a:rPr lang="en-US" sz="2800" b="1" i="0" u="none" strike="noStrike" cap="none" dirty="0">
                <a:solidFill>
                  <a:schemeClr val="dk1"/>
                </a:solidFill>
                <a:latin typeface="Arial"/>
                <a:ea typeface="Arial"/>
                <a:cs typeface="Arial"/>
                <a:sym typeface="Arial"/>
              </a:rPr>
              <a:t>Peripheral Blood Film</a:t>
            </a:r>
            <a:endParaRPr sz="2800" b="0"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2800"/>
              <a:buFont typeface="Arial"/>
              <a:buNone/>
            </a:pPr>
            <a:r>
              <a:rPr lang="en-US" sz="2800" b="1" i="0" u="none" strike="noStrike" cap="none" dirty="0">
                <a:solidFill>
                  <a:schemeClr val="dk1"/>
                </a:solidFill>
                <a:latin typeface="Arial"/>
                <a:ea typeface="Arial"/>
                <a:cs typeface="Arial"/>
                <a:sym typeface="Arial"/>
              </a:rPr>
              <a:t>      </a:t>
            </a:r>
            <a:r>
              <a:rPr lang="en-US" sz="2800" b="1" i="0" u="none" strike="noStrike" cap="none" dirty="0">
                <a:solidFill>
                  <a:srgbClr val="002060"/>
                </a:solidFill>
                <a:latin typeface="Arial"/>
                <a:ea typeface="Arial"/>
                <a:cs typeface="Arial"/>
                <a:sym typeface="Arial"/>
              </a:rPr>
              <a:t>The Differential Leukocyte Count (DLC)</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2800"/>
              <a:buFont typeface="Arial"/>
              <a:buNone/>
            </a:pPr>
            <a:endParaRPr sz="2800" b="1"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2800"/>
              <a:buFont typeface="Arial"/>
              <a:buNone/>
            </a:pPr>
            <a:endParaRPr sz="2800" b="1"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2800"/>
              <a:buFont typeface="Arial"/>
              <a:buNone/>
            </a:pPr>
            <a:r>
              <a:rPr lang="en-US" sz="2800" b="1" i="0" u="none" strike="noStrike" cap="none" dirty="0">
                <a:solidFill>
                  <a:schemeClr val="dk1"/>
                </a:solidFill>
                <a:latin typeface="Arial"/>
                <a:ea typeface="Arial"/>
                <a:cs typeface="Arial"/>
                <a:sym typeface="Arial"/>
              </a:rPr>
              <a:t>Physiology </a:t>
            </a:r>
            <a:r>
              <a:rPr lang="en-US" sz="2800" b="1" i="0" u="none" strike="noStrike" cap="none" dirty="0" smtClean="0">
                <a:solidFill>
                  <a:schemeClr val="dk1"/>
                </a:solidFill>
                <a:latin typeface="Arial"/>
                <a:ea typeface="Arial"/>
                <a:cs typeface="Arial"/>
                <a:sym typeface="Arial"/>
              </a:rPr>
              <a:t>Lab</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2800"/>
              <a:buFont typeface="Arial"/>
              <a:buNone/>
            </a:pPr>
            <a:endParaRPr sz="1400" b="0" i="0" u="none" strike="noStrike" cap="none" dirty="0">
              <a:solidFill>
                <a:srgbClr val="000000"/>
              </a:solidFill>
              <a:latin typeface="Arial"/>
              <a:ea typeface="Arial"/>
              <a:cs typeface="Arial"/>
              <a:sym typeface="Arial"/>
            </a:endParaRPr>
          </a:p>
        </p:txBody>
      </p:sp>
      <p:pic>
        <p:nvPicPr>
          <p:cNvPr id="85" name="Google Shape;85;p13"/>
          <p:cNvPicPr preferRelativeResize="0"/>
          <p:nvPr/>
        </p:nvPicPr>
        <p:blipFill rotWithShape="1">
          <a:blip r:embed="rId3">
            <a:alphaModFix/>
          </a:blip>
          <a:srcRect/>
          <a:stretch/>
        </p:blipFill>
        <p:spPr>
          <a:xfrm>
            <a:off x="722312" y="441325"/>
            <a:ext cx="1905000" cy="1895475"/>
          </a:xfrm>
          <a:prstGeom prst="rect">
            <a:avLst/>
          </a:prstGeom>
          <a:noFill/>
          <a:ln>
            <a:noFill/>
          </a:ln>
        </p:spPr>
      </p:pic>
      <p:pic>
        <p:nvPicPr>
          <p:cNvPr id="1026" name="Picture 2" descr="C:\Users\nsr.as\Desktop\شعار.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74915" y="611980"/>
            <a:ext cx="2171439" cy="17248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2"/>
          <p:cNvSpPr txBox="1">
            <a:spLocks noGrp="1"/>
          </p:cNvSpPr>
          <p:nvPr>
            <p:ph type="title"/>
          </p:nvPr>
        </p:nvSpPr>
        <p:spPr>
          <a:xfrm>
            <a:off x="112734" y="152718"/>
            <a:ext cx="8880954" cy="987150"/>
          </a:xfrm>
          <a:prstGeom prst="rect">
            <a:avLst/>
          </a:prstGeom>
          <a:solidFill>
            <a:schemeClr val="accent6">
              <a:lumMod val="50000"/>
            </a:scheme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0000"/>
              </a:buClr>
              <a:buSzPts val="4400"/>
              <a:buFont typeface="Arial"/>
              <a:buNone/>
            </a:pPr>
            <a:r>
              <a:rPr lang="en-US" sz="4400" b="0" i="0" u="none" dirty="0" err="1">
                <a:solidFill>
                  <a:schemeClr val="bg1"/>
                </a:solidFill>
                <a:latin typeface="Arial"/>
                <a:ea typeface="Arial"/>
                <a:cs typeface="Arial"/>
                <a:sym typeface="Arial"/>
              </a:rPr>
              <a:t>Agranulocytes</a:t>
            </a:r>
            <a:endParaRPr dirty="0">
              <a:solidFill>
                <a:schemeClr val="bg1"/>
              </a:solidFill>
            </a:endParaRPr>
          </a:p>
        </p:txBody>
      </p:sp>
      <p:sp>
        <p:nvSpPr>
          <p:cNvPr id="146" name="Google Shape;146;p22"/>
          <p:cNvSpPr txBox="1">
            <a:spLocks noGrp="1"/>
          </p:cNvSpPr>
          <p:nvPr>
            <p:ph idx="1"/>
          </p:nvPr>
        </p:nvSpPr>
        <p:spPr>
          <a:xfrm>
            <a:off x="87681" y="1166018"/>
            <a:ext cx="8780745" cy="4373563"/>
          </a:xfrm>
          <a:prstGeom prst="rect">
            <a:avLst/>
          </a:prstGeom>
          <a:noFill/>
          <a:ln>
            <a:noFill/>
          </a:ln>
        </p:spPr>
        <p:txBody>
          <a:bodyPr spcFirstLastPara="1" wrap="square" lIns="91425" tIns="45700" rIns="91425" bIns="45700" anchor="t" anchorCtr="0">
            <a:noAutofit/>
          </a:bodyPr>
          <a:lstStyle/>
          <a:p>
            <a:pPr marR="0" lvl="0" algn="just" rtl="0">
              <a:lnSpc>
                <a:spcPct val="150000"/>
              </a:lnSpc>
              <a:spcBef>
                <a:spcPts val="0"/>
              </a:spcBef>
              <a:spcAft>
                <a:spcPts val="0"/>
              </a:spcAft>
              <a:buClr>
                <a:schemeClr val="dk1"/>
              </a:buClr>
              <a:buSzPts val="2400"/>
            </a:pPr>
            <a:r>
              <a:rPr lang="en-US" sz="2400" b="0" i="0" u="none" dirty="0">
                <a:solidFill>
                  <a:schemeClr val="dk1"/>
                </a:solidFill>
                <a:latin typeface="Times New Roman" pitchFamily="18" charset="0"/>
                <a:ea typeface="Arial"/>
                <a:cs typeface="Times New Roman" pitchFamily="18" charset="0"/>
                <a:sym typeface="Arial"/>
              </a:rPr>
              <a:t>1-</a:t>
            </a:r>
            <a:r>
              <a:rPr lang="en-US" sz="2400" b="0" i="0" u="none" dirty="0">
                <a:solidFill>
                  <a:srgbClr val="00B050"/>
                </a:solidFill>
                <a:latin typeface="Times New Roman" pitchFamily="18" charset="0"/>
                <a:ea typeface="Arial"/>
                <a:cs typeface="Times New Roman" pitchFamily="18" charset="0"/>
                <a:sym typeface="Arial"/>
              </a:rPr>
              <a:t>Lymphocytes</a:t>
            </a:r>
            <a:r>
              <a:rPr lang="en-US" sz="2400" b="0" i="0" u="none" dirty="0">
                <a:solidFill>
                  <a:schemeClr val="dk1"/>
                </a:solidFill>
                <a:latin typeface="Times New Roman" pitchFamily="18" charset="0"/>
                <a:ea typeface="Arial"/>
                <a:cs typeface="Times New Roman" pitchFamily="18" charset="0"/>
                <a:sym typeface="Arial"/>
              </a:rPr>
              <a:t>: 20-40% of WBCs, about the size of a RBC, dark blue or purple nucleus, sparse gray/blue cytoplasm. Important role in immune system.</a:t>
            </a:r>
            <a:endParaRPr dirty="0">
              <a:latin typeface="Times New Roman" pitchFamily="18" charset="0"/>
              <a:cs typeface="Times New Roman" pitchFamily="18" charset="0"/>
            </a:endParaRPr>
          </a:p>
          <a:p>
            <a:pPr marL="342900" marR="0" lvl="0" indent="-190500" algn="l" rtl="0">
              <a:lnSpc>
                <a:spcPct val="100000"/>
              </a:lnSpc>
              <a:spcBef>
                <a:spcPts val="480"/>
              </a:spcBef>
              <a:spcAft>
                <a:spcPts val="0"/>
              </a:spcAft>
              <a:buClr>
                <a:schemeClr val="dk1"/>
              </a:buClr>
              <a:buSzPts val="2400"/>
              <a:buFont typeface="Arial"/>
              <a:buNone/>
            </a:pPr>
            <a:endParaRPr sz="2400" b="0" i="0" u="none" dirty="0">
              <a:solidFill>
                <a:schemeClr val="dk1"/>
              </a:solidFill>
              <a:latin typeface="Arial"/>
              <a:ea typeface="Arial"/>
              <a:cs typeface="Arial"/>
              <a:sym typeface="Arial"/>
            </a:endParaRPr>
          </a:p>
        </p:txBody>
      </p:sp>
      <p:pic>
        <p:nvPicPr>
          <p:cNvPr id="147" name="Google Shape;147;p22"/>
          <p:cNvPicPr preferRelativeResize="0"/>
          <p:nvPr/>
        </p:nvPicPr>
        <p:blipFill rotWithShape="1">
          <a:blip r:embed="rId3">
            <a:alphaModFix/>
          </a:blip>
          <a:srcRect/>
          <a:stretch/>
        </p:blipFill>
        <p:spPr>
          <a:xfrm>
            <a:off x="2167002" y="3590795"/>
            <a:ext cx="4797467" cy="2070969"/>
          </a:xfrm>
          <a:prstGeom prst="rect">
            <a:avLst/>
          </a:prstGeom>
          <a:ln>
            <a:noFill/>
          </a:ln>
          <a:effectLst>
            <a:softEdge rad="112500"/>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3"/>
          <p:cNvSpPr txBox="1">
            <a:spLocks noGrp="1"/>
          </p:cNvSpPr>
          <p:nvPr>
            <p:ph type="title"/>
          </p:nvPr>
        </p:nvSpPr>
        <p:spPr>
          <a:xfrm>
            <a:off x="100208" y="152718"/>
            <a:ext cx="8880954" cy="1024729"/>
          </a:xfrm>
          <a:prstGeom prst="rect">
            <a:avLst/>
          </a:prstGeom>
          <a:solidFill>
            <a:schemeClr val="accent6">
              <a:lumMod val="50000"/>
            </a:scheme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0000"/>
              </a:buClr>
              <a:buSzPts val="4400"/>
              <a:buFont typeface="Arial"/>
              <a:buNone/>
            </a:pPr>
            <a:r>
              <a:rPr lang="en-US" sz="4400" b="0" i="0" u="none" dirty="0" err="1">
                <a:solidFill>
                  <a:schemeClr val="bg1"/>
                </a:solidFill>
                <a:latin typeface="Arial"/>
                <a:ea typeface="Arial"/>
                <a:cs typeface="Arial"/>
                <a:sym typeface="Arial"/>
              </a:rPr>
              <a:t>Agranulocytes</a:t>
            </a:r>
            <a:endParaRPr dirty="0">
              <a:solidFill>
                <a:schemeClr val="bg1"/>
              </a:solidFill>
            </a:endParaRPr>
          </a:p>
        </p:txBody>
      </p:sp>
      <p:sp>
        <p:nvSpPr>
          <p:cNvPr id="153" name="Google Shape;153;p23"/>
          <p:cNvSpPr txBox="1">
            <a:spLocks noGrp="1"/>
          </p:cNvSpPr>
          <p:nvPr>
            <p:ph idx="1"/>
          </p:nvPr>
        </p:nvSpPr>
        <p:spPr>
          <a:xfrm>
            <a:off x="137786" y="1242218"/>
            <a:ext cx="7964466" cy="4373563"/>
          </a:xfrm>
          <a:prstGeom prst="rect">
            <a:avLst/>
          </a:prstGeom>
          <a:noFill/>
          <a:ln>
            <a:noFill/>
          </a:ln>
        </p:spPr>
        <p:txBody>
          <a:bodyPr spcFirstLastPara="1" wrap="square" lIns="91425" tIns="45700" rIns="91425" bIns="45700" anchor="t" anchorCtr="0">
            <a:noAutofit/>
          </a:bodyPr>
          <a:lstStyle/>
          <a:p>
            <a:pPr marR="0" lvl="0" algn="just" rtl="0">
              <a:lnSpc>
                <a:spcPct val="150000"/>
              </a:lnSpc>
              <a:spcBef>
                <a:spcPts val="0"/>
              </a:spcBef>
              <a:spcAft>
                <a:spcPts val="0"/>
              </a:spcAft>
              <a:buClr>
                <a:schemeClr val="dk1"/>
              </a:buClr>
              <a:buSzPts val="2400"/>
            </a:pPr>
            <a:r>
              <a:rPr lang="en-US" sz="2400" b="0" i="0" u="none" dirty="0">
                <a:solidFill>
                  <a:schemeClr val="dk1"/>
                </a:solidFill>
                <a:latin typeface="Arial"/>
                <a:ea typeface="Arial"/>
                <a:cs typeface="Arial"/>
                <a:sym typeface="Arial"/>
              </a:rPr>
              <a:t>2-</a:t>
            </a:r>
            <a:r>
              <a:rPr lang="en-US" sz="2400" b="0" i="0" u="none" dirty="0">
                <a:solidFill>
                  <a:schemeClr val="dk1"/>
                </a:solidFill>
                <a:latin typeface="Times New Roman" pitchFamily="18" charset="0"/>
                <a:ea typeface="Arial"/>
                <a:cs typeface="Times New Roman" pitchFamily="18" charset="0"/>
                <a:sym typeface="Arial"/>
              </a:rPr>
              <a:t> </a:t>
            </a:r>
            <a:r>
              <a:rPr lang="en-US" sz="2400" b="0" i="0" u="none" dirty="0">
                <a:solidFill>
                  <a:srgbClr val="00B050"/>
                </a:solidFill>
                <a:latin typeface="Times New Roman" pitchFamily="18" charset="0"/>
                <a:ea typeface="Arial"/>
                <a:cs typeface="Times New Roman" pitchFamily="18" charset="0"/>
                <a:sym typeface="Arial"/>
              </a:rPr>
              <a:t>Monocytes</a:t>
            </a:r>
            <a:r>
              <a:rPr lang="en-US" sz="2400" b="0" i="0" u="none" dirty="0">
                <a:solidFill>
                  <a:schemeClr val="dk1"/>
                </a:solidFill>
                <a:latin typeface="Times New Roman" pitchFamily="18" charset="0"/>
                <a:ea typeface="Arial"/>
                <a:cs typeface="Times New Roman" pitchFamily="18" charset="0"/>
                <a:sym typeface="Arial"/>
              </a:rPr>
              <a:t>: 4-8% of WBCs, largest of the WBCs, dark blue nucleus, abundant gray/blue </a:t>
            </a:r>
            <a:r>
              <a:rPr lang="en-US" sz="2400" b="0" i="0" u="none" dirty="0" err="1">
                <a:solidFill>
                  <a:schemeClr val="dk1"/>
                </a:solidFill>
                <a:latin typeface="Times New Roman" pitchFamily="18" charset="0"/>
                <a:ea typeface="Arial"/>
                <a:cs typeface="Times New Roman" pitchFamily="18" charset="0"/>
                <a:sym typeface="Arial"/>
              </a:rPr>
              <a:t>cytoplasm.They</a:t>
            </a:r>
            <a:r>
              <a:rPr lang="en-US" sz="2400" b="0" i="0" u="none" dirty="0">
                <a:solidFill>
                  <a:schemeClr val="dk1"/>
                </a:solidFill>
                <a:latin typeface="Times New Roman" pitchFamily="18" charset="0"/>
                <a:ea typeface="Arial"/>
                <a:cs typeface="Times New Roman" pitchFamily="18" charset="0"/>
                <a:sym typeface="Arial"/>
              </a:rPr>
              <a:t> are active phagocytes and    considered important in long-term clean up.</a:t>
            </a:r>
            <a:endParaRPr dirty="0">
              <a:latin typeface="Times New Roman" pitchFamily="18" charset="0"/>
              <a:cs typeface="Times New Roman" pitchFamily="18" charset="0"/>
            </a:endParaRPr>
          </a:p>
          <a:p>
            <a:pPr marL="342900" marR="0" lvl="0" indent="-139700" algn="l" rtl="0">
              <a:lnSpc>
                <a:spcPct val="100000"/>
              </a:lnSpc>
              <a:spcBef>
                <a:spcPts val="640"/>
              </a:spcBef>
              <a:spcAft>
                <a:spcPts val="0"/>
              </a:spcAft>
              <a:buClr>
                <a:schemeClr val="dk1"/>
              </a:buClr>
              <a:buSzPts val="3200"/>
              <a:buFont typeface="Arial"/>
              <a:buNone/>
            </a:pPr>
            <a:endParaRPr sz="3200" b="0" i="0" u="none" dirty="0">
              <a:solidFill>
                <a:schemeClr val="dk1"/>
              </a:solidFill>
              <a:latin typeface="Arial"/>
              <a:ea typeface="Arial"/>
              <a:cs typeface="Arial"/>
              <a:sym typeface="Arial"/>
            </a:endParaRPr>
          </a:p>
          <a:p>
            <a:pPr marL="342900" marR="0" lvl="0" indent="-139700" algn="l" rtl="0">
              <a:lnSpc>
                <a:spcPct val="100000"/>
              </a:lnSpc>
              <a:spcBef>
                <a:spcPts val="640"/>
              </a:spcBef>
              <a:spcAft>
                <a:spcPts val="0"/>
              </a:spcAft>
              <a:buClr>
                <a:schemeClr val="dk1"/>
              </a:buClr>
              <a:buSzPts val="3200"/>
              <a:buFont typeface="Arial"/>
              <a:buNone/>
            </a:pPr>
            <a:endParaRPr sz="3200" b="0" i="0" u="none" dirty="0">
              <a:solidFill>
                <a:schemeClr val="dk1"/>
              </a:solidFill>
              <a:latin typeface="Arial"/>
              <a:ea typeface="Arial"/>
              <a:cs typeface="Arial"/>
              <a:sym typeface="Arial"/>
            </a:endParaRPr>
          </a:p>
        </p:txBody>
      </p:sp>
      <p:pic>
        <p:nvPicPr>
          <p:cNvPr id="154" name="Google Shape;154;p23"/>
          <p:cNvPicPr preferRelativeResize="0"/>
          <p:nvPr/>
        </p:nvPicPr>
        <p:blipFill rotWithShape="1">
          <a:blip r:embed="rId3">
            <a:alphaModFix/>
          </a:blip>
          <a:srcRect/>
          <a:stretch/>
        </p:blipFill>
        <p:spPr>
          <a:xfrm>
            <a:off x="1728591" y="3532340"/>
            <a:ext cx="4956132" cy="2225218"/>
          </a:xfrm>
          <a:prstGeom prst="rect">
            <a:avLst/>
          </a:prstGeom>
          <a:ln>
            <a:noFill/>
          </a:ln>
          <a:effectLst>
            <a:softEdge rad="112500"/>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4"/>
          <p:cNvSpPr txBox="1">
            <a:spLocks noGrp="1"/>
          </p:cNvSpPr>
          <p:nvPr>
            <p:ph type="title"/>
          </p:nvPr>
        </p:nvSpPr>
        <p:spPr>
          <a:xfrm>
            <a:off x="0" y="0"/>
            <a:ext cx="8993688" cy="685937"/>
          </a:xfrm>
          <a:prstGeom prst="rect">
            <a:avLst/>
          </a:prstGeom>
          <a:solidFill>
            <a:schemeClr val="tx1"/>
          </a:solidFill>
          <a:ln>
            <a:noFill/>
          </a:ln>
        </p:spPr>
        <p:txBody>
          <a:bodyPr spcFirstLastPara="1" wrap="square" lIns="91425" tIns="45700" rIns="91425" bIns="45700" anchor="ctr" anchorCtr="0">
            <a:noAutofit/>
          </a:bodyPr>
          <a:lstStyle/>
          <a:p>
            <a:pPr lvl="0" algn="ctr">
              <a:spcBef>
                <a:spcPts val="0"/>
              </a:spcBef>
              <a:buClr>
                <a:schemeClr val="dk2"/>
              </a:buClr>
              <a:buSzPts val="2400"/>
            </a:pPr>
            <a:r>
              <a:rPr lang="en-US" sz="2400" b="1" dirty="0" smtClean="0">
                <a:solidFill>
                  <a:schemeClr val="bg1"/>
                </a:solidFill>
                <a:latin typeface="Arial"/>
                <a:ea typeface="Arial"/>
                <a:cs typeface="Arial"/>
                <a:sym typeface="Arial"/>
              </a:rPr>
              <a:t>Materials </a:t>
            </a:r>
            <a:r>
              <a:rPr lang="en-US" sz="2400" b="1" dirty="0">
                <a:solidFill>
                  <a:schemeClr val="bg1"/>
                </a:solidFill>
                <a:latin typeface="Arial"/>
                <a:ea typeface="Arial"/>
                <a:cs typeface="Arial"/>
                <a:sym typeface="Arial"/>
              </a:rPr>
              <a:t>and instruments</a:t>
            </a:r>
            <a:endParaRPr dirty="0">
              <a:solidFill>
                <a:schemeClr val="bg1"/>
              </a:solidFill>
            </a:endParaRPr>
          </a:p>
        </p:txBody>
      </p:sp>
      <p:sp>
        <p:nvSpPr>
          <p:cNvPr id="160" name="Google Shape;160;p24"/>
          <p:cNvSpPr txBox="1">
            <a:spLocks noGrp="1"/>
          </p:cNvSpPr>
          <p:nvPr>
            <p:ph idx="1"/>
          </p:nvPr>
        </p:nvSpPr>
        <p:spPr>
          <a:xfrm>
            <a:off x="212942" y="964504"/>
            <a:ext cx="8473858" cy="5436296"/>
          </a:xfrm>
          <a:prstGeom prst="rect">
            <a:avLst/>
          </a:prstGeom>
          <a:noFill/>
          <a:ln>
            <a:noFill/>
          </a:ln>
        </p:spPr>
        <p:txBody>
          <a:bodyPr spcFirstLastPara="1" wrap="square" lIns="91425" tIns="45700" rIns="91425" bIns="45700" anchor="t" anchorCtr="0">
            <a:noAutofit/>
          </a:bodyPr>
          <a:lstStyle/>
          <a:p>
            <a:pPr marL="342900" lvl="0" indent="-342900" algn="just" rtl="0">
              <a:lnSpc>
                <a:spcPct val="150000"/>
              </a:lnSpc>
              <a:spcBef>
                <a:spcPts val="0"/>
              </a:spcBef>
              <a:spcAft>
                <a:spcPts val="0"/>
              </a:spcAft>
              <a:buClr>
                <a:schemeClr val="dk1"/>
              </a:buClr>
              <a:buSzPts val="2000"/>
              <a:buFont typeface="Arial"/>
              <a:buNone/>
            </a:pPr>
            <a:r>
              <a:rPr lang="en-US" sz="2000" b="1" i="0" u="none" dirty="0">
                <a:solidFill>
                  <a:schemeClr val="dk1"/>
                </a:solidFill>
                <a:latin typeface="Times New Roman" pitchFamily="18" charset="0"/>
                <a:ea typeface="Arial"/>
                <a:cs typeface="Times New Roman" pitchFamily="18" charset="0"/>
                <a:sym typeface="Arial"/>
              </a:rPr>
              <a:t>1-Whole blood using EDTA as anticoagulant or capillary blood drawn from a finger or toe puncture.</a:t>
            </a:r>
            <a:endParaRPr dirty="0">
              <a:latin typeface="Times New Roman" pitchFamily="18" charset="0"/>
              <a:cs typeface="Times New Roman" pitchFamily="18" charset="0"/>
            </a:endParaRPr>
          </a:p>
          <a:p>
            <a:pPr marL="342900" lvl="0" indent="-342900" algn="just" rtl="0">
              <a:lnSpc>
                <a:spcPct val="150000"/>
              </a:lnSpc>
              <a:spcBef>
                <a:spcPts val="400"/>
              </a:spcBef>
              <a:spcAft>
                <a:spcPts val="0"/>
              </a:spcAft>
              <a:buClr>
                <a:schemeClr val="dk1"/>
              </a:buClr>
              <a:buSzPts val="2000"/>
              <a:buFont typeface="Arial"/>
              <a:buNone/>
            </a:pPr>
            <a:r>
              <a:rPr lang="en-US" sz="2000" b="1" i="0" u="none" dirty="0">
                <a:solidFill>
                  <a:schemeClr val="dk1"/>
                </a:solidFill>
                <a:latin typeface="Times New Roman" pitchFamily="18" charset="0"/>
                <a:ea typeface="Arial"/>
                <a:cs typeface="Times New Roman" pitchFamily="18" charset="0"/>
                <a:sym typeface="Arial"/>
              </a:rPr>
              <a:t>2- Glass slide</a:t>
            </a:r>
            <a:endParaRPr dirty="0">
              <a:latin typeface="Times New Roman" pitchFamily="18" charset="0"/>
              <a:cs typeface="Times New Roman" pitchFamily="18" charset="0"/>
            </a:endParaRPr>
          </a:p>
          <a:p>
            <a:pPr marL="342900" lvl="0" indent="-342900" algn="just" rtl="0">
              <a:lnSpc>
                <a:spcPct val="150000"/>
              </a:lnSpc>
              <a:spcBef>
                <a:spcPts val="400"/>
              </a:spcBef>
              <a:spcAft>
                <a:spcPts val="0"/>
              </a:spcAft>
              <a:buClr>
                <a:schemeClr val="dk1"/>
              </a:buClr>
              <a:buSzPts val="2000"/>
              <a:buFont typeface="Arial"/>
              <a:buNone/>
            </a:pPr>
            <a:r>
              <a:rPr lang="en-US" sz="2000" b="1" i="0" u="none" dirty="0">
                <a:solidFill>
                  <a:schemeClr val="dk1"/>
                </a:solidFill>
                <a:latin typeface="Times New Roman" pitchFamily="18" charset="0"/>
                <a:ea typeface="Arial"/>
                <a:cs typeface="Times New Roman" pitchFamily="18" charset="0"/>
                <a:sym typeface="Arial"/>
              </a:rPr>
              <a:t>3- Microscope</a:t>
            </a:r>
            <a:endParaRPr dirty="0">
              <a:latin typeface="Times New Roman" pitchFamily="18" charset="0"/>
              <a:cs typeface="Times New Roman" pitchFamily="18" charset="0"/>
            </a:endParaRPr>
          </a:p>
          <a:p>
            <a:pPr marL="342900" lvl="0" indent="-342900" algn="just" rtl="0">
              <a:lnSpc>
                <a:spcPct val="150000"/>
              </a:lnSpc>
              <a:spcBef>
                <a:spcPts val="400"/>
              </a:spcBef>
              <a:spcAft>
                <a:spcPts val="0"/>
              </a:spcAft>
              <a:buClr>
                <a:schemeClr val="dk1"/>
              </a:buClr>
              <a:buSzPts val="2000"/>
              <a:buFont typeface="Arial"/>
              <a:buNone/>
            </a:pPr>
            <a:r>
              <a:rPr lang="en-US" sz="2000" b="1" i="0" u="none" dirty="0">
                <a:solidFill>
                  <a:schemeClr val="dk1"/>
                </a:solidFill>
                <a:latin typeface="Times New Roman" pitchFamily="18" charset="0"/>
                <a:ea typeface="Arial"/>
                <a:cs typeface="Times New Roman" pitchFamily="18" charset="0"/>
                <a:sym typeface="Arial"/>
              </a:rPr>
              <a:t>4- Alcohol 70%</a:t>
            </a:r>
            <a:endParaRPr dirty="0">
              <a:latin typeface="Times New Roman" pitchFamily="18" charset="0"/>
              <a:cs typeface="Times New Roman" pitchFamily="18" charset="0"/>
            </a:endParaRPr>
          </a:p>
          <a:p>
            <a:pPr marL="342900" lvl="0" indent="-342900" algn="just" rtl="0">
              <a:lnSpc>
                <a:spcPct val="150000"/>
              </a:lnSpc>
              <a:spcBef>
                <a:spcPts val="400"/>
              </a:spcBef>
              <a:spcAft>
                <a:spcPts val="0"/>
              </a:spcAft>
              <a:buClr>
                <a:schemeClr val="dk1"/>
              </a:buClr>
              <a:buSzPts val="2000"/>
              <a:buFont typeface="Arial"/>
              <a:buNone/>
            </a:pPr>
            <a:r>
              <a:rPr lang="en-US" sz="2000" b="1" i="0" u="none" dirty="0">
                <a:solidFill>
                  <a:schemeClr val="dk1"/>
                </a:solidFill>
                <a:latin typeface="Times New Roman" pitchFamily="18" charset="0"/>
                <a:ea typeface="Arial"/>
                <a:cs typeface="Times New Roman" pitchFamily="18" charset="0"/>
                <a:sym typeface="Arial"/>
              </a:rPr>
              <a:t>5- Lancet</a:t>
            </a:r>
            <a:endParaRPr dirty="0">
              <a:latin typeface="Times New Roman" pitchFamily="18" charset="0"/>
              <a:cs typeface="Times New Roman" pitchFamily="18" charset="0"/>
            </a:endParaRPr>
          </a:p>
          <a:p>
            <a:pPr marL="342900" lvl="0" indent="-342900" algn="just" rtl="0">
              <a:lnSpc>
                <a:spcPct val="150000"/>
              </a:lnSpc>
              <a:spcBef>
                <a:spcPts val="400"/>
              </a:spcBef>
              <a:spcAft>
                <a:spcPts val="0"/>
              </a:spcAft>
              <a:buClr>
                <a:schemeClr val="dk1"/>
              </a:buClr>
              <a:buSzPts val="2000"/>
              <a:buFont typeface="Arial"/>
              <a:buNone/>
            </a:pPr>
            <a:r>
              <a:rPr lang="en-US" sz="2000" b="1" i="0" u="none" dirty="0">
                <a:solidFill>
                  <a:schemeClr val="dk1"/>
                </a:solidFill>
                <a:latin typeface="Times New Roman" pitchFamily="18" charset="0"/>
                <a:ea typeface="Arial"/>
                <a:cs typeface="Times New Roman" pitchFamily="18" charset="0"/>
                <a:sym typeface="Arial"/>
              </a:rPr>
              <a:t>6- </a:t>
            </a:r>
            <a:r>
              <a:rPr lang="en-US" sz="2000" b="1" i="0" u="none" dirty="0" err="1">
                <a:solidFill>
                  <a:schemeClr val="dk1"/>
                </a:solidFill>
                <a:latin typeface="Times New Roman" pitchFamily="18" charset="0"/>
                <a:ea typeface="Arial"/>
                <a:cs typeface="Times New Roman" pitchFamily="18" charset="0"/>
                <a:sym typeface="Arial"/>
              </a:rPr>
              <a:t>Leishman's</a:t>
            </a:r>
            <a:r>
              <a:rPr lang="en-US" sz="2000" b="1" i="0" u="none" dirty="0">
                <a:solidFill>
                  <a:schemeClr val="dk1"/>
                </a:solidFill>
                <a:latin typeface="Times New Roman" pitchFamily="18" charset="0"/>
                <a:ea typeface="Arial"/>
                <a:cs typeface="Times New Roman" pitchFamily="18" charset="0"/>
                <a:sym typeface="Arial"/>
              </a:rPr>
              <a:t> stain </a:t>
            </a:r>
            <a:endParaRPr dirty="0">
              <a:latin typeface="Times New Roman" pitchFamily="18" charset="0"/>
              <a:cs typeface="Times New Roman" pitchFamily="18" charset="0"/>
            </a:endParaRPr>
          </a:p>
          <a:p>
            <a:pPr marL="342900" lvl="0" indent="-342900" algn="just" rtl="0">
              <a:lnSpc>
                <a:spcPct val="150000"/>
              </a:lnSpc>
              <a:spcBef>
                <a:spcPts val="400"/>
              </a:spcBef>
              <a:spcAft>
                <a:spcPts val="0"/>
              </a:spcAft>
              <a:buClr>
                <a:srgbClr val="FF0000"/>
              </a:buClr>
              <a:buSzPts val="2000"/>
              <a:buFont typeface="Arial"/>
              <a:buNone/>
            </a:pPr>
            <a:r>
              <a:rPr lang="en-US" sz="2000" b="1" i="0" u="none" dirty="0" err="1">
                <a:solidFill>
                  <a:srgbClr val="FF0000"/>
                </a:solidFill>
                <a:latin typeface="Times New Roman" pitchFamily="18" charset="0"/>
                <a:ea typeface="Arial"/>
                <a:cs typeface="Times New Roman" pitchFamily="18" charset="0"/>
                <a:sym typeface="Arial"/>
              </a:rPr>
              <a:t>Leishman’s</a:t>
            </a:r>
            <a:r>
              <a:rPr lang="en-US" sz="2000" b="1" i="0" u="none" dirty="0">
                <a:solidFill>
                  <a:srgbClr val="FF0000"/>
                </a:solidFill>
                <a:latin typeface="Times New Roman" pitchFamily="18" charset="0"/>
                <a:ea typeface="Arial"/>
                <a:cs typeface="Times New Roman" pitchFamily="18" charset="0"/>
                <a:sym typeface="Arial"/>
              </a:rPr>
              <a:t> stain</a:t>
            </a:r>
            <a:r>
              <a:rPr lang="en-US" sz="2000" b="1" i="0" u="none" dirty="0">
                <a:solidFill>
                  <a:schemeClr val="dk1"/>
                </a:solidFill>
                <a:latin typeface="Times New Roman" pitchFamily="18" charset="0"/>
                <a:ea typeface="Arial"/>
                <a:cs typeface="Times New Roman" pitchFamily="18" charset="0"/>
                <a:sym typeface="Arial"/>
              </a:rPr>
              <a:t>:</a:t>
            </a:r>
            <a:r>
              <a:rPr lang="en-US" sz="2000" b="0" i="0" u="none" dirty="0">
                <a:solidFill>
                  <a:schemeClr val="dk1"/>
                </a:solidFill>
                <a:latin typeface="Times New Roman" pitchFamily="18" charset="0"/>
                <a:ea typeface="Arial"/>
                <a:cs typeface="Times New Roman" pitchFamily="18" charset="0"/>
                <a:sym typeface="Arial"/>
              </a:rPr>
              <a:t> It is probably one of the simplest and most precise methods of staining blood for diagnostic purposes. It contains a compound dye—</a:t>
            </a:r>
            <a:r>
              <a:rPr lang="en-US" sz="2000" b="1" i="0" u="none" dirty="0" err="1">
                <a:solidFill>
                  <a:schemeClr val="dk1"/>
                </a:solidFill>
                <a:latin typeface="Times New Roman" pitchFamily="18" charset="0"/>
                <a:ea typeface="Arial"/>
                <a:cs typeface="Times New Roman" pitchFamily="18" charset="0"/>
                <a:sym typeface="Arial"/>
              </a:rPr>
              <a:t>eosinate</a:t>
            </a:r>
            <a:r>
              <a:rPr lang="en-US" sz="2000" b="1" i="0" u="none" dirty="0">
                <a:solidFill>
                  <a:schemeClr val="dk1"/>
                </a:solidFill>
                <a:latin typeface="Times New Roman" pitchFamily="18" charset="0"/>
                <a:ea typeface="Arial"/>
                <a:cs typeface="Times New Roman" pitchFamily="18" charset="0"/>
                <a:sym typeface="Arial"/>
              </a:rPr>
              <a:t> of methylene-blue </a:t>
            </a:r>
            <a:r>
              <a:rPr lang="en-US" sz="2000" b="0" i="0" u="none" dirty="0">
                <a:solidFill>
                  <a:schemeClr val="dk1"/>
                </a:solidFill>
                <a:latin typeface="Times New Roman" pitchFamily="18" charset="0"/>
                <a:ea typeface="Arial"/>
                <a:cs typeface="Times New Roman" pitchFamily="18" charset="0"/>
                <a:sym typeface="Arial"/>
              </a:rPr>
              <a:t>dissolved in acetone-free methyl alcohol. </a:t>
            </a:r>
            <a:endParaRPr sz="2000" b="1" i="0" u="none" dirty="0">
              <a:solidFill>
                <a:schemeClr val="dk1"/>
              </a:solidFill>
              <a:latin typeface="Times New Roman" pitchFamily="18" charset="0"/>
              <a:ea typeface="Arial"/>
              <a:cs typeface="Times New Roman" pitchFamily="18" charset="0"/>
              <a:sym typeface="Arial"/>
            </a:endParaRPr>
          </a:p>
          <a:p>
            <a:pPr marL="342900" lvl="0" indent="-215900" algn="l" rtl="0">
              <a:lnSpc>
                <a:spcPct val="100000"/>
              </a:lnSpc>
              <a:spcBef>
                <a:spcPts val="400"/>
              </a:spcBef>
              <a:spcAft>
                <a:spcPts val="0"/>
              </a:spcAft>
              <a:buClr>
                <a:schemeClr val="dk1"/>
              </a:buClr>
              <a:buSzPts val="2000"/>
              <a:buFont typeface="Arial"/>
              <a:buNone/>
            </a:pPr>
            <a:endParaRPr sz="2000" b="1" i="0" u="none" dirty="0">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5"/>
          <p:cNvSpPr txBox="1">
            <a:spLocks noGrp="1"/>
          </p:cNvSpPr>
          <p:nvPr>
            <p:ph idx="1"/>
          </p:nvPr>
        </p:nvSpPr>
        <p:spPr>
          <a:xfrm>
            <a:off x="0" y="0"/>
            <a:ext cx="8839200" cy="6477000"/>
          </a:xfrm>
          <a:prstGeom prst="rect">
            <a:avLst/>
          </a:prstGeom>
          <a:noFill/>
          <a:ln>
            <a:noFill/>
          </a:ln>
        </p:spPr>
        <p:txBody>
          <a:bodyPr spcFirstLastPara="1" wrap="square" lIns="91425" tIns="45700" rIns="91425" bIns="45700" anchor="t" anchorCtr="0">
            <a:noAutofit/>
          </a:bodyPr>
          <a:lstStyle/>
          <a:p>
            <a:pPr marL="342900" marR="0" lvl="0" indent="-342900" algn="just" rtl="0">
              <a:lnSpc>
                <a:spcPct val="150000"/>
              </a:lnSpc>
              <a:spcBef>
                <a:spcPts val="480"/>
              </a:spcBef>
              <a:spcAft>
                <a:spcPts val="0"/>
              </a:spcAft>
              <a:buClr>
                <a:schemeClr val="dk1"/>
              </a:buClr>
              <a:buSzPts val="2400"/>
              <a:buFont typeface="Wingdings" pitchFamily="2" charset="2"/>
              <a:buChar char="Ø"/>
            </a:pPr>
            <a:r>
              <a:rPr lang="en-US" sz="1800" b="1" i="0" u="none" dirty="0" smtClean="0">
                <a:solidFill>
                  <a:srgbClr val="FF0000"/>
                </a:solidFill>
                <a:latin typeface="Times New Roman" pitchFamily="18" charset="0"/>
                <a:ea typeface="Arial"/>
                <a:cs typeface="Times New Roman" pitchFamily="18" charset="0"/>
                <a:sym typeface="Arial"/>
              </a:rPr>
              <a:t>Eosin</a:t>
            </a:r>
            <a:r>
              <a:rPr lang="en-US" sz="1800" b="0" i="0" u="none" dirty="0" smtClean="0">
                <a:solidFill>
                  <a:schemeClr val="dk1"/>
                </a:solidFill>
                <a:latin typeface="Times New Roman" pitchFamily="18" charset="0"/>
                <a:ea typeface="Arial"/>
                <a:cs typeface="Times New Roman" pitchFamily="18" charset="0"/>
                <a:sym typeface="Arial"/>
              </a:rPr>
              <a:t>. It is an acidic dye (negatively charged) and stains basic (positive) particles—granules of </a:t>
            </a:r>
            <a:r>
              <a:rPr lang="en-US" sz="1800" b="0" i="0" u="none" dirty="0" err="1" smtClean="0">
                <a:solidFill>
                  <a:schemeClr val="dk1"/>
                </a:solidFill>
                <a:latin typeface="Times New Roman" pitchFamily="18" charset="0"/>
                <a:ea typeface="Arial"/>
                <a:cs typeface="Times New Roman" pitchFamily="18" charset="0"/>
                <a:sym typeface="Arial"/>
              </a:rPr>
              <a:t>eosinophils</a:t>
            </a:r>
            <a:r>
              <a:rPr lang="en-US" sz="1800" b="0" i="0" u="none" dirty="0" smtClean="0">
                <a:solidFill>
                  <a:schemeClr val="dk1"/>
                </a:solidFill>
                <a:latin typeface="Times New Roman" pitchFamily="18" charset="0"/>
                <a:ea typeface="Arial"/>
                <a:cs typeface="Times New Roman" pitchFamily="18" charset="0"/>
                <a:sym typeface="Arial"/>
              </a:rPr>
              <a:t>, and RBCs a pink color. </a:t>
            </a:r>
            <a:endParaRPr sz="1800" dirty="0" smtClean="0">
              <a:latin typeface="Times New Roman" pitchFamily="18" charset="0"/>
              <a:cs typeface="Times New Roman" pitchFamily="18" charset="0"/>
            </a:endParaRPr>
          </a:p>
          <a:p>
            <a:pPr marL="342900" marR="0" lvl="0" indent="-342900" algn="just" rtl="0">
              <a:lnSpc>
                <a:spcPct val="150000"/>
              </a:lnSpc>
              <a:spcBef>
                <a:spcPts val="480"/>
              </a:spcBef>
              <a:spcAft>
                <a:spcPts val="0"/>
              </a:spcAft>
              <a:buClr>
                <a:schemeClr val="dk1"/>
              </a:buClr>
              <a:buSzPts val="2400"/>
              <a:buFont typeface="Wingdings" pitchFamily="2" charset="2"/>
              <a:buChar char="Ø"/>
            </a:pPr>
            <a:r>
              <a:rPr lang="en-US" sz="1800" b="1" i="0" u="none" dirty="0" smtClean="0">
                <a:solidFill>
                  <a:srgbClr val="FF0000"/>
                </a:solidFill>
                <a:latin typeface="Times New Roman" pitchFamily="18" charset="0"/>
                <a:ea typeface="Arial"/>
                <a:cs typeface="Times New Roman" pitchFamily="18" charset="0"/>
                <a:sym typeface="Arial"/>
              </a:rPr>
              <a:t>Methylene-blue</a:t>
            </a:r>
            <a:r>
              <a:rPr lang="en-US" sz="1800" b="0" i="0" u="none" dirty="0" smtClean="0">
                <a:solidFill>
                  <a:schemeClr val="dk1"/>
                </a:solidFill>
                <a:latin typeface="Times New Roman" pitchFamily="18" charset="0"/>
                <a:ea typeface="Arial"/>
                <a:cs typeface="Times New Roman" pitchFamily="18" charset="0"/>
                <a:sym typeface="Arial"/>
              </a:rPr>
              <a:t>. It is a basic dye (positively charged) and stains acidic (negatively charged) granules in the cytoplasm, nuclei of leukocytes, especially the granules of basophils, a blue-violet color. </a:t>
            </a:r>
            <a:endParaRPr sz="1800" dirty="0" smtClean="0">
              <a:latin typeface="Times New Roman" pitchFamily="18" charset="0"/>
              <a:cs typeface="Times New Roman" pitchFamily="18" charset="0"/>
            </a:endParaRPr>
          </a:p>
          <a:p>
            <a:pPr marL="342900" marR="0" lvl="0" indent="-342900" algn="just" rtl="0">
              <a:lnSpc>
                <a:spcPct val="150000"/>
              </a:lnSpc>
              <a:spcBef>
                <a:spcPts val="480"/>
              </a:spcBef>
              <a:spcAft>
                <a:spcPts val="0"/>
              </a:spcAft>
              <a:buClr>
                <a:schemeClr val="dk1"/>
              </a:buClr>
              <a:buSzPts val="2400"/>
              <a:buFont typeface="Wingdings" pitchFamily="2" charset="2"/>
              <a:buChar char="Ø"/>
            </a:pPr>
            <a:r>
              <a:rPr lang="en-US" sz="1800" b="1" i="0" u="none" dirty="0" smtClean="0">
                <a:solidFill>
                  <a:srgbClr val="FF0000"/>
                </a:solidFill>
                <a:latin typeface="Times New Roman" pitchFamily="18" charset="0"/>
                <a:ea typeface="Arial"/>
                <a:cs typeface="Times New Roman" pitchFamily="18" charset="0"/>
                <a:sym typeface="Arial"/>
              </a:rPr>
              <a:t>Acetone-free and water-free absolute methyl alcohol</a:t>
            </a:r>
            <a:r>
              <a:rPr lang="en-US" sz="1800" b="1" i="0" u="none" dirty="0" smtClean="0">
                <a:solidFill>
                  <a:schemeClr val="dk1"/>
                </a:solidFill>
                <a:latin typeface="Times New Roman" pitchFamily="18" charset="0"/>
                <a:ea typeface="Arial"/>
                <a:cs typeface="Times New Roman" pitchFamily="18" charset="0"/>
                <a:sym typeface="Arial"/>
              </a:rPr>
              <a:t>. </a:t>
            </a:r>
            <a:r>
              <a:rPr lang="en-US" sz="1800" b="0" i="0" u="none" dirty="0" smtClean="0">
                <a:solidFill>
                  <a:schemeClr val="dk1"/>
                </a:solidFill>
                <a:latin typeface="Times New Roman" pitchFamily="18" charset="0"/>
                <a:ea typeface="Arial"/>
                <a:cs typeface="Times New Roman" pitchFamily="18" charset="0"/>
                <a:sym typeface="Arial"/>
              </a:rPr>
              <a:t>The methyl alcohol is a fixative and must be free from acetone and water. It serves two functions: </a:t>
            </a:r>
            <a:endParaRPr sz="1800" dirty="0" smtClean="0">
              <a:latin typeface="Times New Roman" pitchFamily="18" charset="0"/>
              <a:cs typeface="Times New Roman" pitchFamily="18" charset="0"/>
            </a:endParaRPr>
          </a:p>
          <a:p>
            <a:pPr marL="0" marR="0" lvl="0" indent="0" algn="just" rtl="0">
              <a:lnSpc>
                <a:spcPct val="150000"/>
              </a:lnSpc>
              <a:spcBef>
                <a:spcPts val="480"/>
              </a:spcBef>
              <a:spcAft>
                <a:spcPts val="0"/>
              </a:spcAft>
              <a:buClr>
                <a:schemeClr val="dk1"/>
              </a:buClr>
              <a:buSzPts val="2400"/>
            </a:pPr>
            <a:r>
              <a:rPr lang="en-US" sz="1800" b="0" i="0" u="none" dirty="0" smtClean="0">
                <a:solidFill>
                  <a:schemeClr val="dk1"/>
                </a:solidFill>
                <a:latin typeface="Times New Roman" pitchFamily="18" charset="0"/>
                <a:ea typeface="Arial"/>
                <a:cs typeface="Times New Roman" pitchFamily="18" charset="0"/>
                <a:sym typeface="Arial"/>
              </a:rPr>
              <a:t>     a. It fixes the blood smear to the glass slide. The alcohol precipitates the plasma proteins, which then act as a ‘glue’ which attaches (fixes) the blood cells to the slide so that they are not washed away during staining. </a:t>
            </a:r>
            <a:endParaRPr sz="1800" dirty="0" smtClean="0">
              <a:latin typeface="Times New Roman" pitchFamily="18" charset="0"/>
              <a:cs typeface="Times New Roman" pitchFamily="18" charset="0"/>
            </a:endParaRPr>
          </a:p>
          <a:p>
            <a:pPr marL="0" marR="0" lvl="0" indent="0" algn="just" rtl="0">
              <a:lnSpc>
                <a:spcPct val="150000"/>
              </a:lnSpc>
              <a:spcBef>
                <a:spcPts val="480"/>
              </a:spcBef>
              <a:spcAft>
                <a:spcPts val="0"/>
              </a:spcAft>
              <a:buClr>
                <a:schemeClr val="dk1"/>
              </a:buClr>
              <a:buSzPts val="2400"/>
            </a:pPr>
            <a:r>
              <a:rPr lang="en-US" sz="1800" b="0" i="0" u="none" dirty="0" smtClean="0">
                <a:solidFill>
                  <a:schemeClr val="dk1"/>
                </a:solidFill>
                <a:latin typeface="Times New Roman" pitchFamily="18" charset="0"/>
                <a:ea typeface="Arial"/>
                <a:cs typeface="Times New Roman" pitchFamily="18" charset="0"/>
                <a:sym typeface="Arial"/>
              </a:rPr>
              <a:t>     b</a:t>
            </a:r>
            <a:r>
              <a:rPr lang="en-US" sz="1800" b="0" i="0" u="none" dirty="0">
                <a:solidFill>
                  <a:schemeClr val="dk1"/>
                </a:solidFill>
                <a:latin typeface="Times New Roman" pitchFamily="18" charset="0"/>
                <a:ea typeface="Arial"/>
                <a:cs typeface="Times New Roman" pitchFamily="18" charset="0"/>
                <a:sym typeface="Arial"/>
              </a:rPr>
              <a:t>. The alcohol preserves the morphology and chemical status of the   cells.</a:t>
            </a:r>
            <a:endParaRPr sz="1800" dirty="0">
              <a:latin typeface="Times New Roman" pitchFamily="18" charset="0"/>
              <a:cs typeface="Times New Roman" pitchFamily="18" charset="0"/>
            </a:endParaRPr>
          </a:p>
          <a:p>
            <a:pPr marL="342900" marR="0" lvl="0" indent="-190500" algn="l" rtl="0">
              <a:lnSpc>
                <a:spcPct val="100000"/>
              </a:lnSpc>
              <a:spcBef>
                <a:spcPts val="480"/>
              </a:spcBef>
              <a:spcAft>
                <a:spcPts val="0"/>
              </a:spcAft>
              <a:buClr>
                <a:schemeClr val="dk1"/>
              </a:buClr>
              <a:buSzPts val="2400"/>
              <a:buFont typeface="Arial"/>
              <a:buNone/>
            </a:pPr>
            <a:endParaRPr sz="2400" b="0" i="0" u="none" dirty="0">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75781" y="87682"/>
            <a:ext cx="8530223" cy="939452"/>
          </a:xfrm>
          <a:solidFill>
            <a:schemeClr val="tx1"/>
          </a:solidFill>
        </p:spPr>
        <p:txBody>
          <a:bodyPr>
            <a:normAutofit/>
          </a:bodyPr>
          <a:lstStyle/>
          <a:p>
            <a:pPr marL="0" marR="0" algn="ctr">
              <a:lnSpc>
                <a:spcPct val="150000"/>
              </a:lnSpc>
              <a:spcBef>
                <a:spcPts val="1200"/>
              </a:spcBef>
              <a:spcAft>
                <a:spcPts val="0"/>
              </a:spcAft>
              <a:tabLst>
                <a:tab pos="1410970" algn="l"/>
              </a:tabLst>
            </a:pPr>
            <a:r>
              <a:rPr lang="en-US" sz="2200" b="1" dirty="0">
                <a:solidFill>
                  <a:schemeClr val="bg1"/>
                </a:solidFill>
                <a:latin typeface="Times New Roman"/>
                <a:ea typeface="Calibri"/>
                <a:cs typeface="Arial"/>
              </a:rPr>
              <a:t>Preparation of Blood </a:t>
            </a:r>
            <a:r>
              <a:rPr lang="en-US" sz="2200" b="1" dirty="0" smtClean="0">
                <a:solidFill>
                  <a:schemeClr val="bg1"/>
                </a:solidFill>
                <a:latin typeface="Times New Roman"/>
                <a:ea typeface="Calibri"/>
                <a:cs typeface="Arial"/>
              </a:rPr>
              <a:t>Smear</a:t>
            </a:r>
            <a:endParaRPr lang="en-US" dirty="0"/>
          </a:p>
        </p:txBody>
      </p:sp>
      <p:sp>
        <p:nvSpPr>
          <p:cNvPr id="3" name="عنصر نائب للمحتوى 2"/>
          <p:cNvSpPr>
            <a:spLocks noGrp="1"/>
          </p:cNvSpPr>
          <p:nvPr>
            <p:ph idx="1"/>
          </p:nvPr>
        </p:nvSpPr>
        <p:spPr>
          <a:xfrm>
            <a:off x="150312" y="1201455"/>
            <a:ext cx="5999967" cy="4373563"/>
          </a:xfrm>
        </p:spPr>
        <p:txBody>
          <a:bodyPr>
            <a:normAutofit fontScale="85000" lnSpcReduction="10000"/>
          </a:bodyPr>
          <a:lstStyle/>
          <a:p>
            <a:pPr>
              <a:lnSpc>
                <a:spcPct val="150000"/>
              </a:lnSpc>
              <a:spcBef>
                <a:spcPts val="0"/>
              </a:spcBef>
              <a:spcAft>
                <a:spcPts val="0"/>
              </a:spcAft>
              <a:tabLst>
                <a:tab pos="1543050" algn="l"/>
              </a:tabLst>
            </a:pPr>
            <a:r>
              <a:rPr lang="en-US" sz="1800" b="0" dirty="0">
                <a:solidFill>
                  <a:srgbClr val="000000"/>
                </a:solidFill>
                <a:latin typeface="Times New Roman"/>
                <a:ea typeface="Times New Roman"/>
                <a:cs typeface="Times New Roman"/>
              </a:rPr>
              <a:t>Two types of smear can be prepared:</a:t>
            </a:r>
            <a:endParaRPr lang="en-US" sz="1800" b="0" dirty="0">
              <a:latin typeface="Times New Roman"/>
              <a:ea typeface="Times New Roman"/>
            </a:endParaRPr>
          </a:p>
          <a:p>
            <a:pPr>
              <a:lnSpc>
                <a:spcPct val="150000"/>
              </a:lnSpc>
              <a:spcBef>
                <a:spcPts val="0"/>
              </a:spcBef>
              <a:spcAft>
                <a:spcPts val="0"/>
              </a:spcAft>
              <a:tabLst>
                <a:tab pos="1543050" algn="l"/>
              </a:tabLst>
            </a:pPr>
            <a:r>
              <a:rPr lang="en-US" sz="1800" b="0" dirty="0">
                <a:solidFill>
                  <a:srgbClr val="2E74B5"/>
                </a:solidFill>
                <a:latin typeface="Times New Roman"/>
                <a:ea typeface="Times New Roman"/>
                <a:cs typeface="Times New Roman"/>
              </a:rPr>
              <a:t>a. Thin blood smear </a:t>
            </a:r>
            <a:r>
              <a:rPr lang="en-US" sz="1800" b="0" dirty="0">
                <a:solidFill>
                  <a:srgbClr val="000000"/>
                </a:solidFill>
                <a:latin typeface="Times New Roman"/>
                <a:ea typeface="Times New Roman"/>
                <a:cs typeface="Times New Roman"/>
              </a:rPr>
              <a:t>– for demonstration and differentiation of leukocytes.</a:t>
            </a:r>
            <a:endParaRPr lang="en-US" sz="1800" b="0" dirty="0">
              <a:latin typeface="Times New Roman"/>
              <a:ea typeface="Times New Roman"/>
            </a:endParaRPr>
          </a:p>
          <a:p>
            <a:pPr marL="342900" lvl="0" indent="-342900" algn="just">
              <a:lnSpc>
                <a:spcPct val="150000"/>
              </a:lnSpc>
              <a:spcBef>
                <a:spcPts val="0"/>
              </a:spcBef>
              <a:spcAft>
                <a:spcPts val="0"/>
              </a:spcAft>
              <a:buClr>
                <a:srgbClr val="2E74B5"/>
              </a:buClr>
              <a:buSzPts val="1600"/>
              <a:buFont typeface="+mj-lt"/>
              <a:buAutoNum type="arabicPeriod"/>
              <a:tabLst>
                <a:tab pos="1410970" algn="l"/>
              </a:tabLst>
            </a:pPr>
            <a:r>
              <a:rPr lang="en-US" sz="1800" b="0" dirty="0">
                <a:latin typeface="Times New Roman"/>
                <a:ea typeface="Calibri"/>
                <a:cs typeface="Arial"/>
              </a:rPr>
              <a:t>Take a clean slide. Obtain capillary blood directly from the finger or EDTA anti-coagulated blood.</a:t>
            </a:r>
            <a:r>
              <a:rPr lang="en-US" sz="1800" b="0" dirty="0">
                <a:latin typeface="Calibri"/>
                <a:ea typeface="Calibri"/>
                <a:cs typeface="Arial"/>
              </a:rPr>
              <a:t> Add one small drop of blood to one end.</a:t>
            </a:r>
          </a:p>
          <a:p>
            <a:pPr marL="342900" marR="0" lvl="0" indent="-342900" algn="just">
              <a:lnSpc>
                <a:spcPct val="150000"/>
              </a:lnSpc>
              <a:spcBef>
                <a:spcPts val="0"/>
              </a:spcBef>
              <a:spcAft>
                <a:spcPts val="0"/>
              </a:spcAft>
              <a:buClr>
                <a:srgbClr val="2E74B5"/>
              </a:buClr>
              <a:buSzPts val="1600"/>
              <a:buFont typeface="+mj-lt"/>
              <a:buAutoNum type="arabicPeriod"/>
              <a:tabLst>
                <a:tab pos="1410970" algn="l"/>
                <a:tab pos="1600200" algn="l"/>
              </a:tabLst>
            </a:pPr>
            <a:r>
              <a:rPr lang="en-US" sz="1800" b="0" dirty="0">
                <a:latin typeface="Times New Roman"/>
                <a:ea typeface="Calibri"/>
                <a:cs typeface="Arial"/>
              </a:rPr>
              <a:t>Take another clean slide, and holding at an angle of about 45°. </a:t>
            </a:r>
            <a:endParaRPr lang="en-US" sz="1800" b="0" dirty="0">
              <a:latin typeface="Calibri"/>
              <a:ea typeface="Calibri"/>
              <a:cs typeface="Arial"/>
            </a:endParaRPr>
          </a:p>
          <a:p>
            <a:pPr marL="342900" marR="0" lvl="0" indent="-342900" algn="just">
              <a:lnSpc>
                <a:spcPct val="150000"/>
              </a:lnSpc>
              <a:spcBef>
                <a:spcPts val="0"/>
              </a:spcBef>
              <a:spcAft>
                <a:spcPts val="0"/>
              </a:spcAft>
              <a:buClr>
                <a:srgbClr val="2E74B5"/>
              </a:buClr>
              <a:buSzPts val="1600"/>
              <a:buFont typeface="+mj-lt"/>
              <a:buAutoNum type="arabicPeriod"/>
              <a:tabLst>
                <a:tab pos="1410970" algn="l"/>
                <a:tab pos="1600200" algn="l"/>
              </a:tabLst>
            </a:pPr>
            <a:r>
              <a:rPr lang="en-US" sz="1800" b="0" dirty="0">
                <a:latin typeface="Times New Roman"/>
                <a:ea typeface="Calibri"/>
                <a:cs typeface="Arial"/>
              </a:rPr>
              <a:t>Touch the blood with one end of the slide so the blood runs along the edge of the slide by capillary action. Push carefully along the length of the first slide to produce a thin smear of blood.</a:t>
            </a:r>
            <a:endParaRPr lang="en-US" sz="1800" b="0" dirty="0">
              <a:latin typeface="Calibri"/>
              <a:ea typeface="Calibri"/>
              <a:cs typeface="Arial"/>
            </a:endParaRPr>
          </a:p>
          <a:p>
            <a:pPr marL="342900" marR="0" lvl="0" indent="-342900" algn="just">
              <a:lnSpc>
                <a:spcPct val="150000"/>
              </a:lnSpc>
              <a:spcBef>
                <a:spcPts val="0"/>
              </a:spcBef>
              <a:spcAft>
                <a:spcPts val="800"/>
              </a:spcAft>
              <a:buClr>
                <a:srgbClr val="2E74B5"/>
              </a:buClr>
              <a:buSzPts val="1600"/>
              <a:buFont typeface="+mj-lt"/>
              <a:buAutoNum type="arabicPeriod"/>
              <a:tabLst>
                <a:tab pos="1410970" algn="l"/>
                <a:tab pos="1600200" algn="l"/>
              </a:tabLst>
            </a:pPr>
            <a:r>
              <a:rPr lang="en-US" sz="1800" b="0" dirty="0">
                <a:latin typeface="Times New Roman"/>
                <a:ea typeface="Calibri"/>
                <a:cs typeface="Arial"/>
              </a:rPr>
              <a:t>Make 2 smears, allow to air dry, and label clearly. Once dried place in the provided slide transport containers</a:t>
            </a:r>
            <a:endParaRPr lang="en-US" sz="1800" b="0" dirty="0">
              <a:latin typeface="Calibri"/>
              <a:ea typeface="Calibri"/>
              <a:cs typeface="Arial"/>
            </a:endParaRPr>
          </a:p>
          <a:p>
            <a:pPr>
              <a:lnSpc>
                <a:spcPct val="150000"/>
              </a:lnSpc>
              <a:spcBef>
                <a:spcPts val="0"/>
              </a:spcBef>
              <a:spcAft>
                <a:spcPts val="800"/>
              </a:spcAft>
              <a:tabLst>
                <a:tab pos="1410970" algn="l"/>
                <a:tab pos="1600200" algn="l"/>
              </a:tabLst>
            </a:pPr>
            <a:r>
              <a:rPr lang="en-US" sz="1200" dirty="0">
                <a:latin typeface="Times New Roman"/>
                <a:ea typeface="Calibri"/>
                <a:cs typeface="Arial"/>
              </a:rPr>
              <a:t> </a:t>
            </a:r>
            <a:endParaRPr lang="en-US" sz="1000" dirty="0">
              <a:latin typeface="Calibri"/>
              <a:ea typeface="Calibri"/>
              <a:cs typeface="Arial"/>
            </a:endParaRPr>
          </a:p>
          <a:p>
            <a:pPr>
              <a:lnSpc>
                <a:spcPct val="150000"/>
              </a:lnSpc>
              <a:spcBef>
                <a:spcPts val="1200"/>
              </a:spcBef>
              <a:spcAft>
                <a:spcPts val="0"/>
              </a:spcAft>
              <a:tabLst>
                <a:tab pos="1410970" algn="l"/>
              </a:tabLst>
            </a:pPr>
            <a:endParaRPr lang="en-US" sz="1200" dirty="0">
              <a:latin typeface="Calibri"/>
              <a:ea typeface="Calibri"/>
              <a:cs typeface="Arial"/>
            </a:endParaRPr>
          </a:p>
          <a:p>
            <a:endParaRPr lang="en-US"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3013" y="1537548"/>
            <a:ext cx="2555310" cy="3673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05821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94153" y="199373"/>
            <a:ext cx="8711852" cy="4623148"/>
          </a:xfrm>
        </p:spPr>
        <p:txBody>
          <a:bodyPr>
            <a:normAutofit/>
          </a:bodyPr>
          <a:lstStyle/>
          <a:p>
            <a:pPr algn="just">
              <a:lnSpc>
                <a:spcPct val="150000"/>
              </a:lnSpc>
              <a:spcBef>
                <a:spcPts val="0"/>
              </a:spcBef>
              <a:spcAft>
                <a:spcPts val="0"/>
              </a:spcAft>
              <a:tabLst>
                <a:tab pos="1543050" algn="l"/>
              </a:tabLst>
            </a:pPr>
            <a:r>
              <a:rPr lang="en-US" b="0" dirty="0">
                <a:solidFill>
                  <a:srgbClr val="2E74B5"/>
                </a:solidFill>
                <a:latin typeface="Times New Roman" pitchFamily="18" charset="0"/>
                <a:ea typeface="Times New Roman"/>
                <a:cs typeface="Times New Roman" pitchFamily="18" charset="0"/>
              </a:rPr>
              <a:t>b. Thick blood smear </a:t>
            </a:r>
            <a:r>
              <a:rPr lang="en-US" b="0" dirty="0">
                <a:solidFill>
                  <a:srgbClr val="000000"/>
                </a:solidFill>
                <a:latin typeface="Times New Roman" pitchFamily="18" charset="0"/>
                <a:ea typeface="Times New Roman"/>
                <a:cs typeface="Times New Roman" pitchFamily="18" charset="0"/>
              </a:rPr>
              <a:t>– for diagnosis of blood protozoan parasites and blood abnormalities, ex- anemia.</a:t>
            </a:r>
            <a:endParaRPr lang="en-US" sz="1600" b="0" dirty="0">
              <a:latin typeface="Times New Roman" pitchFamily="18" charset="0"/>
              <a:ea typeface="Times New Roman"/>
              <a:cs typeface="Times New Roman" pitchFamily="18" charset="0"/>
            </a:endParaRPr>
          </a:p>
          <a:p>
            <a:pPr marL="342900" marR="0" lvl="0" indent="-342900" algn="just">
              <a:lnSpc>
                <a:spcPct val="150000"/>
              </a:lnSpc>
              <a:spcBef>
                <a:spcPts val="0"/>
              </a:spcBef>
              <a:spcAft>
                <a:spcPts val="800"/>
              </a:spcAft>
              <a:buClr>
                <a:srgbClr val="2E74B5"/>
              </a:buClr>
              <a:buFont typeface="+mj-lt"/>
              <a:buAutoNum type="arabicPeriod"/>
              <a:tabLst>
                <a:tab pos="457200" algn="l"/>
              </a:tabLst>
            </a:pPr>
            <a:r>
              <a:rPr lang="en-US" b="0" dirty="0">
                <a:solidFill>
                  <a:srgbClr val="000000"/>
                </a:solidFill>
                <a:latin typeface="Times New Roman" pitchFamily="18" charset="0"/>
                <a:ea typeface="Times New Roman"/>
                <a:cs typeface="Times New Roman" pitchFamily="18" charset="0"/>
              </a:rPr>
              <a:t>Place a small drop of blood in the center of the pre-cleaned, labeled slide.</a:t>
            </a:r>
            <a:endParaRPr lang="en-US" sz="1400" b="0" dirty="0">
              <a:latin typeface="Times New Roman" pitchFamily="18" charset="0"/>
              <a:ea typeface="Calibri"/>
              <a:cs typeface="Times New Roman" pitchFamily="18" charset="0"/>
            </a:endParaRPr>
          </a:p>
          <a:p>
            <a:pPr marL="342900" lvl="0" indent="-342900" algn="just">
              <a:lnSpc>
                <a:spcPct val="150000"/>
              </a:lnSpc>
              <a:spcBef>
                <a:spcPts val="0"/>
              </a:spcBef>
              <a:spcAft>
                <a:spcPts val="800"/>
              </a:spcAft>
              <a:buClr>
                <a:srgbClr val="2E74B5"/>
              </a:buClr>
              <a:buFont typeface="+mj-lt"/>
              <a:buAutoNum type="arabicPeriod"/>
              <a:tabLst>
                <a:tab pos="457200" algn="l"/>
              </a:tabLst>
            </a:pPr>
            <a:r>
              <a:rPr lang="en-US" b="0" dirty="0">
                <a:solidFill>
                  <a:srgbClr val="000000"/>
                </a:solidFill>
                <a:latin typeface="Times New Roman" pitchFamily="18" charset="0"/>
                <a:ea typeface="Times New Roman"/>
                <a:cs typeface="Times New Roman" pitchFamily="18" charset="0"/>
              </a:rPr>
              <a:t>Using the corner of another slide or an applicator stick, spread the </a:t>
            </a:r>
            <a:r>
              <a:rPr lang="en-US" b="0" dirty="0" err="1" smtClean="0">
                <a:solidFill>
                  <a:srgbClr val="000000"/>
                </a:solidFill>
                <a:latin typeface="Times New Roman" pitchFamily="18" charset="0"/>
                <a:ea typeface="Times New Roman"/>
                <a:cs typeface="Times New Roman" pitchFamily="18" charset="0"/>
              </a:rPr>
              <a:t>dro</a:t>
            </a:r>
            <a:r>
              <a:rPr lang="en-US" b="0" dirty="0" err="1">
                <a:solidFill>
                  <a:srgbClr val="000000"/>
                </a:solidFill>
                <a:latin typeface="Times New Roman" pitchFamily="18" charset="0"/>
                <a:ea typeface="Times New Roman"/>
                <a:cs typeface="Times New Roman" pitchFamily="18" charset="0"/>
              </a:rPr>
              <a:t>A</a:t>
            </a:r>
            <a:r>
              <a:rPr lang="en-US" b="0" dirty="0">
                <a:solidFill>
                  <a:srgbClr val="000000"/>
                </a:solidFill>
                <a:latin typeface="Times New Roman" pitchFamily="18" charset="0"/>
                <a:ea typeface="Times New Roman"/>
                <a:cs typeface="Times New Roman" pitchFamily="18" charset="0"/>
              </a:rPr>
              <a:t> thick smear of proper density is one which, if placed (wet) over newsprint, allows you to barely read the words.</a:t>
            </a:r>
            <a:endParaRPr lang="en-US" sz="1400" b="0" dirty="0">
              <a:latin typeface="Times New Roman" pitchFamily="18" charset="0"/>
              <a:ea typeface="Calibri"/>
              <a:cs typeface="Times New Roman" pitchFamily="18" charset="0"/>
            </a:endParaRPr>
          </a:p>
          <a:p>
            <a:pPr marL="342900" marR="0" lvl="0" indent="-342900" algn="just">
              <a:lnSpc>
                <a:spcPct val="150000"/>
              </a:lnSpc>
              <a:spcBef>
                <a:spcPts val="0"/>
              </a:spcBef>
              <a:spcAft>
                <a:spcPts val="800"/>
              </a:spcAft>
              <a:buClr>
                <a:srgbClr val="2E74B5"/>
              </a:buClr>
              <a:buFont typeface="+mj-lt"/>
              <a:buAutoNum type="arabicPeriod"/>
              <a:tabLst>
                <a:tab pos="457200" algn="l"/>
              </a:tabLst>
            </a:pPr>
            <a:r>
              <a:rPr lang="en-US" b="0" dirty="0">
                <a:solidFill>
                  <a:srgbClr val="000000"/>
                </a:solidFill>
                <a:latin typeface="Times New Roman" pitchFamily="18" charset="0"/>
                <a:ea typeface="Times New Roman"/>
                <a:cs typeface="Times New Roman" pitchFamily="18" charset="0"/>
              </a:rPr>
              <a:t>Lay the slides flat and allow the smears to dry thoroughly (protect from dust and insects!).</a:t>
            </a:r>
            <a:endParaRPr lang="en-US" sz="1400" b="0" dirty="0">
              <a:latin typeface="Times New Roman" pitchFamily="18" charset="0"/>
              <a:ea typeface="Calibri"/>
              <a:cs typeface="Times New Roman" pitchFamily="18" charset="0"/>
            </a:endParaRPr>
          </a:p>
          <a:p>
            <a:pPr algn="just"/>
            <a:r>
              <a:rPr lang="en-US" b="0" dirty="0" smtClean="0">
                <a:solidFill>
                  <a:srgbClr val="000000"/>
                </a:solidFill>
                <a:latin typeface="Times New Roman" pitchFamily="18" charset="0"/>
                <a:ea typeface="Times New Roman"/>
                <a:cs typeface="Times New Roman" pitchFamily="18" charset="0"/>
              </a:rPr>
              <a:t>p </a:t>
            </a:r>
            <a:r>
              <a:rPr lang="en-US" b="0" dirty="0">
                <a:solidFill>
                  <a:srgbClr val="000000"/>
                </a:solidFill>
                <a:latin typeface="Times New Roman" pitchFamily="18" charset="0"/>
                <a:ea typeface="Times New Roman"/>
                <a:cs typeface="Times New Roman" pitchFamily="18" charset="0"/>
              </a:rPr>
              <a:t>in a circular pattern until it is the size of a dime (1.5 cm2).</a:t>
            </a:r>
            <a:endParaRPr lang="en-US" b="0" dirty="0">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1228" y="4797469"/>
            <a:ext cx="4389437" cy="150192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6458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6"/>
          <p:cNvSpPr txBox="1">
            <a:spLocks noGrp="1"/>
          </p:cNvSpPr>
          <p:nvPr>
            <p:ph type="title"/>
          </p:nvPr>
        </p:nvSpPr>
        <p:spPr>
          <a:xfrm>
            <a:off x="112734" y="0"/>
            <a:ext cx="8893480" cy="1524318"/>
          </a:xfrm>
          <a:prstGeom prst="rect">
            <a:avLst/>
          </a:prstGeom>
          <a:solidFill>
            <a:schemeClr val="tx1"/>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2800" b="1" i="0" dirty="0">
                <a:solidFill>
                  <a:schemeClr val="bg1"/>
                </a:solidFill>
                <a:latin typeface="Arial"/>
                <a:ea typeface="Arial"/>
                <a:cs typeface="Arial"/>
                <a:sym typeface="Arial"/>
              </a:rPr>
              <a:t>Identifying a Leukocyte</a:t>
            </a:r>
            <a:endParaRPr sz="2800" dirty="0">
              <a:solidFill>
                <a:schemeClr val="bg1"/>
              </a:solidFill>
            </a:endParaRPr>
          </a:p>
        </p:txBody>
      </p:sp>
      <p:sp>
        <p:nvSpPr>
          <p:cNvPr id="171" name="Google Shape;171;p26"/>
          <p:cNvSpPr txBox="1">
            <a:spLocks noGrp="1"/>
          </p:cNvSpPr>
          <p:nvPr>
            <p:ph idx="1"/>
          </p:nvPr>
        </p:nvSpPr>
        <p:spPr>
          <a:xfrm>
            <a:off x="169101" y="1539658"/>
            <a:ext cx="8736904" cy="4623147"/>
          </a:xfrm>
          <a:prstGeom prst="rect">
            <a:avLst/>
          </a:prstGeom>
          <a:noFill/>
          <a:ln>
            <a:noFill/>
          </a:ln>
        </p:spPr>
        <p:txBody>
          <a:bodyPr spcFirstLastPara="1" wrap="square" lIns="91425" tIns="45700" rIns="91425" bIns="45700" anchor="t" anchorCtr="0">
            <a:noAutofit/>
          </a:bodyPr>
          <a:lstStyle/>
          <a:p>
            <a:pPr marL="342900" lvl="0" indent="-342900" algn="just" rtl="0">
              <a:lnSpc>
                <a:spcPct val="150000"/>
              </a:lnSpc>
              <a:spcBef>
                <a:spcPts val="0"/>
              </a:spcBef>
              <a:spcAft>
                <a:spcPts val="0"/>
              </a:spcAft>
              <a:buClr>
                <a:schemeClr val="dk1"/>
              </a:buClr>
              <a:buSzPts val="3200"/>
              <a:buFont typeface="Arial"/>
              <a:buChar char="•"/>
            </a:pPr>
            <a:r>
              <a:rPr lang="en-US" sz="3200" b="0" i="0" u="none" dirty="0" smtClean="0">
                <a:solidFill>
                  <a:schemeClr val="dk1"/>
                </a:solidFill>
                <a:latin typeface="Times New Roman" pitchFamily="18" charset="0"/>
                <a:ea typeface="Arial"/>
                <a:cs typeface="Times New Roman" pitchFamily="18" charset="0"/>
                <a:sym typeface="Arial"/>
              </a:rPr>
              <a:t>A </a:t>
            </a:r>
            <a:r>
              <a:rPr lang="en-US" sz="3200" b="0" i="0" u="none" dirty="0">
                <a:solidFill>
                  <a:schemeClr val="dk1"/>
                </a:solidFill>
                <a:latin typeface="Times New Roman" pitchFamily="18" charset="0"/>
                <a:ea typeface="Arial"/>
                <a:cs typeface="Times New Roman" pitchFamily="18" charset="0"/>
                <a:sym typeface="Arial"/>
              </a:rPr>
              <a:t>leukocyte is identified from its size, its nucleus, and the cytoplasm—its color, whether vesicles (granules) are visible or not, their color and size if visible, and the cytoplasm/nucleus ratio.</a:t>
            </a:r>
            <a:endParaRPr dirty="0">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7"/>
          <p:cNvSpPr txBox="1">
            <a:spLocks noGrp="1"/>
          </p:cNvSpPr>
          <p:nvPr>
            <p:ph type="title"/>
          </p:nvPr>
        </p:nvSpPr>
        <p:spPr>
          <a:xfrm>
            <a:off x="137786" y="152717"/>
            <a:ext cx="8830850" cy="1175041"/>
          </a:xfrm>
          <a:prstGeom prst="rect">
            <a:avLst/>
          </a:prstGeom>
          <a:solidFill>
            <a:schemeClr val="tx1"/>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000"/>
              <a:buFont typeface="Arial"/>
              <a:buNone/>
            </a:pPr>
            <a:r>
              <a:rPr lang="en-US" sz="4000" b="1" i="0" dirty="0" smtClean="0">
                <a:solidFill>
                  <a:schemeClr val="bg1"/>
                </a:solidFill>
                <a:latin typeface="Arial"/>
                <a:ea typeface="Arial"/>
                <a:cs typeface="Arial"/>
                <a:sym typeface="Arial"/>
              </a:rPr>
              <a:t>Calculation</a:t>
            </a:r>
            <a:endParaRPr dirty="0"/>
          </a:p>
        </p:txBody>
      </p:sp>
      <p:sp>
        <p:nvSpPr>
          <p:cNvPr id="177" name="Google Shape;177;p27"/>
          <p:cNvSpPr txBox="1">
            <a:spLocks noGrp="1"/>
          </p:cNvSpPr>
          <p:nvPr>
            <p:ph idx="1"/>
          </p:nvPr>
        </p:nvSpPr>
        <p:spPr>
          <a:xfrm>
            <a:off x="194152" y="1514605"/>
            <a:ext cx="8761957" cy="4723357"/>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400"/>
              <a:buFont typeface="Arial"/>
              <a:buChar char="•"/>
            </a:pPr>
            <a:r>
              <a:rPr lang="en-US" sz="2400" b="0" i="0" u="none" dirty="0">
                <a:solidFill>
                  <a:schemeClr val="dk1"/>
                </a:solidFill>
                <a:latin typeface="Times New Roman" pitchFamily="18" charset="0"/>
                <a:ea typeface="Arial"/>
                <a:cs typeface="Times New Roman" pitchFamily="18" charset="0"/>
                <a:sym typeface="Arial"/>
              </a:rPr>
              <a:t>Count each WBC seen and record on a differential cell counter until 100 WBCs have been counted. For instance if 25 of the 100 WBCs where lymphocytes, then the percentage of lymphocytes is 25%.</a:t>
            </a:r>
            <a:endParaRPr dirty="0">
              <a:latin typeface="Times New Roman" pitchFamily="18" charset="0"/>
              <a:cs typeface="Times New Roman" pitchFamily="18" charset="0"/>
            </a:endParaRPr>
          </a:p>
          <a:p>
            <a:pPr marL="342900" lvl="0" indent="-342900" algn="l" rtl="0">
              <a:lnSpc>
                <a:spcPct val="90000"/>
              </a:lnSpc>
              <a:spcBef>
                <a:spcPts val="480"/>
              </a:spcBef>
              <a:spcAft>
                <a:spcPts val="0"/>
              </a:spcAft>
              <a:buClr>
                <a:schemeClr val="dk1"/>
              </a:buClr>
              <a:buSzPts val="2400"/>
              <a:buFont typeface="Arial"/>
              <a:buChar char="•"/>
            </a:pPr>
            <a:r>
              <a:rPr lang="en-US" sz="2400" b="1" i="0" u="none" dirty="0">
                <a:solidFill>
                  <a:schemeClr val="dk1"/>
                </a:solidFill>
                <a:latin typeface="Times New Roman" pitchFamily="18" charset="0"/>
                <a:ea typeface="Arial"/>
                <a:cs typeface="Times New Roman" pitchFamily="18" charset="0"/>
                <a:sym typeface="Arial"/>
              </a:rPr>
              <a:t>The normal range percentage of the different types of WBCs is as follows:</a:t>
            </a:r>
            <a:endParaRPr dirty="0">
              <a:latin typeface="Times New Roman" pitchFamily="18" charset="0"/>
              <a:cs typeface="Times New Roman" pitchFamily="18" charset="0"/>
            </a:endParaRPr>
          </a:p>
          <a:p>
            <a:pPr marL="342900" lvl="0" indent="-342900" algn="l" rtl="0">
              <a:lnSpc>
                <a:spcPct val="90000"/>
              </a:lnSpc>
              <a:spcBef>
                <a:spcPts val="480"/>
              </a:spcBef>
              <a:spcAft>
                <a:spcPts val="0"/>
              </a:spcAft>
              <a:buClr>
                <a:schemeClr val="dk1"/>
              </a:buClr>
              <a:buSzPts val="2400"/>
              <a:buFont typeface="Arial"/>
              <a:buNone/>
            </a:pPr>
            <a:r>
              <a:rPr lang="en-US" sz="2400" b="1" i="0" u="none" dirty="0" smtClean="0">
                <a:solidFill>
                  <a:schemeClr val="dk1"/>
                </a:solidFill>
                <a:latin typeface="Times New Roman" pitchFamily="18" charset="0"/>
                <a:ea typeface="Arial"/>
                <a:cs typeface="Times New Roman" pitchFamily="18" charset="0"/>
                <a:sym typeface="Arial"/>
              </a:rPr>
              <a:t>           Neutrophils                   </a:t>
            </a:r>
            <a:r>
              <a:rPr lang="en-US" sz="2400" b="1" i="0" u="none" dirty="0">
                <a:solidFill>
                  <a:schemeClr val="dk1"/>
                </a:solidFill>
                <a:latin typeface="Times New Roman" pitchFamily="18" charset="0"/>
                <a:ea typeface="Arial"/>
                <a:cs typeface="Times New Roman" pitchFamily="18" charset="0"/>
                <a:sym typeface="Arial"/>
              </a:rPr>
              <a:t>50-70%</a:t>
            </a:r>
            <a:endParaRPr dirty="0">
              <a:latin typeface="Times New Roman" pitchFamily="18" charset="0"/>
              <a:cs typeface="Times New Roman" pitchFamily="18" charset="0"/>
            </a:endParaRPr>
          </a:p>
          <a:p>
            <a:pPr marL="342900" lvl="0" indent="-342900" algn="l" rtl="0">
              <a:lnSpc>
                <a:spcPct val="90000"/>
              </a:lnSpc>
              <a:spcBef>
                <a:spcPts val="480"/>
              </a:spcBef>
              <a:spcAft>
                <a:spcPts val="0"/>
              </a:spcAft>
              <a:buClr>
                <a:schemeClr val="dk1"/>
              </a:buClr>
              <a:buSzPts val="2400"/>
              <a:buFont typeface="Arial"/>
              <a:buNone/>
            </a:pPr>
            <a:r>
              <a:rPr lang="en-US" sz="2400" b="1" i="0" u="none" dirty="0" smtClean="0">
                <a:solidFill>
                  <a:schemeClr val="dk1"/>
                </a:solidFill>
                <a:latin typeface="Times New Roman" pitchFamily="18" charset="0"/>
                <a:ea typeface="Arial"/>
                <a:cs typeface="Times New Roman" pitchFamily="18" charset="0"/>
                <a:sym typeface="Arial"/>
              </a:rPr>
              <a:t>           </a:t>
            </a:r>
            <a:r>
              <a:rPr lang="en-US" sz="2400" b="1" i="0" u="none" dirty="0" err="1" smtClean="0">
                <a:solidFill>
                  <a:schemeClr val="dk1"/>
                </a:solidFill>
                <a:latin typeface="Times New Roman" pitchFamily="18" charset="0"/>
                <a:ea typeface="Arial"/>
                <a:cs typeface="Times New Roman" pitchFamily="18" charset="0"/>
                <a:sym typeface="Arial"/>
              </a:rPr>
              <a:t>Eosinophils</a:t>
            </a:r>
            <a:r>
              <a:rPr lang="en-US" sz="2400" b="1" i="0" u="none" dirty="0" smtClean="0">
                <a:solidFill>
                  <a:schemeClr val="dk1"/>
                </a:solidFill>
                <a:latin typeface="Times New Roman" pitchFamily="18" charset="0"/>
                <a:ea typeface="Arial"/>
                <a:cs typeface="Times New Roman" pitchFamily="18" charset="0"/>
                <a:sym typeface="Arial"/>
              </a:rPr>
              <a:t>                   </a:t>
            </a:r>
            <a:r>
              <a:rPr lang="en-US" sz="2400" b="1" i="0" u="none" dirty="0">
                <a:solidFill>
                  <a:schemeClr val="dk1"/>
                </a:solidFill>
                <a:latin typeface="Times New Roman" pitchFamily="18" charset="0"/>
                <a:ea typeface="Arial"/>
                <a:cs typeface="Times New Roman" pitchFamily="18" charset="0"/>
                <a:sym typeface="Arial"/>
              </a:rPr>
              <a:t>1-4%</a:t>
            </a:r>
            <a:endParaRPr dirty="0">
              <a:latin typeface="Times New Roman" pitchFamily="18" charset="0"/>
              <a:cs typeface="Times New Roman" pitchFamily="18" charset="0"/>
            </a:endParaRPr>
          </a:p>
          <a:p>
            <a:pPr marL="342900" lvl="0" indent="-342900" algn="l" rtl="0">
              <a:lnSpc>
                <a:spcPct val="90000"/>
              </a:lnSpc>
              <a:spcBef>
                <a:spcPts val="480"/>
              </a:spcBef>
              <a:spcAft>
                <a:spcPts val="0"/>
              </a:spcAft>
              <a:buClr>
                <a:schemeClr val="dk1"/>
              </a:buClr>
              <a:buSzPts val="2400"/>
              <a:buFont typeface="Arial"/>
              <a:buNone/>
            </a:pPr>
            <a:r>
              <a:rPr lang="en-US" sz="2400" b="1" i="0" u="none" dirty="0" smtClean="0">
                <a:solidFill>
                  <a:schemeClr val="dk1"/>
                </a:solidFill>
                <a:latin typeface="Times New Roman" pitchFamily="18" charset="0"/>
                <a:ea typeface="Arial"/>
                <a:cs typeface="Times New Roman" pitchFamily="18" charset="0"/>
                <a:sym typeface="Arial"/>
              </a:rPr>
              <a:t>           Basophils                       </a:t>
            </a:r>
            <a:r>
              <a:rPr lang="en-US" sz="2400" b="1" i="0" u="none" dirty="0">
                <a:solidFill>
                  <a:schemeClr val="dk1"/>
                </a:solidFill>
                <a:latin typeface="Times New Roman" pitchFamily="18" charset="0"/>
                <a:ea typeface="Arial"/>
                <a:cs typeface="Times New Roman" pitchFamily="18" charset="0"/>
                <a:sym typeface="Arial"/>
              </a:rPr>
              <a:t>0.4%</a:t>
            </a:r>
            <a:endParaRPr dirty="0">
              <a:latin typeface="Times New Roman" pitchFamily="18" charset="0"/>
              <a:cs typeface="Times New Roman" pitchFamily="18" charset="0"/>
            </a:endParaRPr>
          </a:p>
          <a:p>
            <a:pPr marL="342900" lvl="0" indent="-342900" algn="l" rtl="0">
              <a:lnSpc>
                <a:spcPct val="90000"/>
              </a:lnSpc>
              <a:spcBef>
                <a:spcPts val="480"/>
              </a:spcBef>
              <a:spcAft>
                <a:spcPts val="0"/>
              </a:spcAft>
              <a:buClr>
                <a:schemeClr val="dk1"/>
              </a:buClr>
              <a:buSzPts val="2400"/>
              <a:buFont typeface="Arial"/>
              <a:buNone/>
            </a:pPr>
            <a:r>
              <a:rPr lang="en-US" sz="2400" b="1" i="0" u="none" dirty="0" smtClean="0">
                <a:solidFill>
                  <a:schemeClr val="dk1"/>
                </a:solidFill>
                <a:latin typeface="Times New Roman" pitchFamily="18" charset="0"/>
                <a:ea typeface="Arial"/>
                <a:cs typeface="Times New Roman" pitchFamily="18" charset="0"/>
                <a:sym typeface="Arial"/>
              </a:rPr>
              <a:t>           Monocytes                     </a:t>
            </a:r>
            <a:r>
              <a:rPr lang="en-US" sz="2400" b="1" i="0" u="none" dirty="0">
                <a:solidFill>
                  <a:schemeClr val="dk1"/>
                </a:solidFill>
                <a:latin typeface="Times New Roman" pitchFamily="18" charset="0"/>
                <a:ea typeface="Arial"/>
                <a:cs typeface="Times New Roman" pitchFamily="18" charset="0"/>
                <a:sym typeface="Arial"/>
              </a:rPr>
              <a:t>2-8%</a:t>
            </a:r>
            <a:endParaRPr dirty="0">
              <a:latin typeface="Times New Roman" pitchFamily="18" charset="0"/>
              <a:cs typeface="Times New Roman" pitchFamily="18" charset="0"/>
            </a:endParaRPr>
          </a:p>
          <a:p>
            <a:pPr marL="342900" lvl="0" indent="-342900" algn="l" rtl="0">
              <a:lnSpc>
                <a:spcPct val="90000"/>
              </a:lnSpc>
              <a:spcBef>
                <a:spcPts val="480"/>
              </a:spcBef>
              <a:spcAft>
                <a:spcPts val="0"/>
              </a:spcAft>
              <a:buClr>
                <a:schemeClr val="dk1"/>
              </a:buClr>
              <a:buSzPts val="2400"/>
              <a:buFont typeface="Arial"/>
              <a:buNone/>
            </a:pPr>
            <a:r>
              <a:rPr lang="en-US" sz="2400" b="1" i="0" u="none" dirty="0" smtClean="0">
                <a:solidFill>
                  <a:schemeClr val="dk1"/>
                </a:solidFill>
                <a:latin typeface="Times New Roman" pitchFamily="18" charset="0"/>
                <a:ea typeface="Arial"/>
                <a:cs typeface="Times New Roman" pitchFamily="18" charset="0"/>
                <a:sym typeface="Arial"/>
              </a:rPr>
              <a:t>           Lymphocytes                </a:t>
            </a:r>
            <a:r>
              <a:rPr lang="en-US" sz="2400" b="1" i="0" u="none" dirty="0">
                <a:solidFill>
                  <a:schemeClr val="dk1"/>
                </a:solidFill>
                <a:latin typeface="Times New Roman" pitchFamily="18" charset="0"/>
                <a:ea typeface="Arial"/>
                <a:cs typeface="Times New Roman" pitchFamily="18" charset="0"/>
                <a:sym typeface="Arial"/>
              </a:rPr>
              <a:t>20-40%</a:t>
            </a:r>
            <a:endParaRPr dirty="0">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pic>
        <p:nvPicPr>
          <p:cNvPr id="182" name="Google Shape;182;p28"/>
          <p:cNvPicPr preferRelativeResize="0">
            <a:picLocks noGrp="1"/>
          </p:cNvPicPr>
          <p:nvPr>
            <p:ph idx="1"/>
          </p:nvPr>
        </p:nvPicPr>
        <p:blipFill rotWithShape="1">
          <a:blip r:embed="rId3">
            <a:alphaModFix/>
          </a:blip>
          <a:srcRect/>
          <a:stretch/>
        </p:blipFill>
        <p:spPr>
          <a:xfrm>
            <a:off x="237994" y="288099"/>
            <a:ext cx="8617907" cy="5503101"/>
          </a:xfrm>
          <a:prstGeom prst="rect">
            <a:avLst/>
          </a:prstGeom>
          <a:ln>
            <a:noFill/>
          </a:ln>
          <a:effectLst>
            <a:softEdge rad="112500"/>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066" y="185736"/>
            <a:ext cx="8487732" cy="6315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0" y="152718"/>
            <a:ext cx="9006214" cy="1312827"/>
          </a:xfrm>
          <a:prstGeom prst="rect">
            <a:avLst/>
          </a:prstGeom>
          <a:solidFill>
            <a:schemeClr val="accent6">
              <a:lumMod val="50000"/>
            </a:scheme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400"/>
              <a:buFont typeface="Arial"/>
              <a:buNone/>
            </a:pPr>
            <a:r>
              <a:rPr lang="en-US" sz="2400" b="1" i="0" u="none" cap="none" dirty="0" smtClean="0">
                <a:solidFill>
                  <a:schemeClr val="bg1"/>
                </a:solidFill>
                <a:latin typeface="Arial"/>
                <a:ea typeface="Arial"/>
                <a:cs typeface="Arial"/>
                <a:sym typeface="Arial"/>
              </a:rPr>
              <a:t>peripheral blood film</a:t>
            </a:r>
            <a:r>
              <a:rPr lang="en-US" sz="2400" b="0" i="0" u="none" cap="none" dirty="0" smtClean="0">
                <a:solidFill>
                  <a:schemeClr val="bg1"/>
                </a:solidFill>
                <a:latin typeface="Arial"/>
                <a:ea typeface="Arial"/>
                <a:cs typeface="Arial"/>
                <a:sym typeface="Arial"/>
              </a:rPr>
              <a:t/>
            </a:r>
            <a:br>
              <a:rPr lang="en-US" sz="2400" b="0" i="0" u="none" cap="none" dirty="0" smtClean="0">
                <a:solidFill>
                  <a:schemeClr val="bg1"/>
                </a:solidFill>
                <a:latin typeface="Arial"/>
                <a:ea typeface="Arial"/>
                <a:cs typeface="Arial"/>
                <a:sym typeface="Arial"/>
              </a:rPr>
            </a:br>
            <a:r>
              <a:rPr lang="en-US" sz="2400" b="1" i="0" u="none" cap="none" dirty="0" smtClean="0">
                <a:solidFill>
                  <a:schemeClr val="bg1"/>
                </a:solidFill>
                <a:latin typeface="Arial"/>
                <a:ea typeface="Arial"/>
                <a:cs typeface="Arial"/>
                <a:sym typeface="Arial"/>
              </a:rPr>
              <a:t>      the differential leukocyte count </a:t>
            </a:r>
            <a:r>
              <a:rPr lang="en-US" sz="2400" b="1" i="0" u="none" dirty="0" smtClean="0">
                <a:solidFill>
                  <a:schemeClr val="bg1"/>
                </a:solidFill>
                <a:latin typeface="Arial"/>
                <a:ea typeface="Arial"/>
                <a:cs typeface="Arial"/>
                <a:sym typeface="Arial"/>
              </a:rPr>
              <a:t>(</a:t>
            </a:r>
            <a:r>
              <a:rPr lang="en-US" sz="2400" b="1" i="0" u="none" dirty="0">
                <a:solidFill>
                  <a:schemeClr val="bg1"/>
                </a:solidFill>
                <a:latin typeface="Arial"/>
                <a:ea typeface="Arial"/>
                <a:cs typeface="Arial"/>
                <a:sym typeface="Arial"/>
              </a:rPr>
              <a:t>DLC</a:t>
            </a:r>
            <a:r>
              <a:rPr lang="en-US" sz="2400" b="1" i="0" u="none" dirty="0" smtClean="0">
                <a:solidFill>
                  <a:schemeClr val="bg1"/>
                </a:solidFill>
                <a:latin typeface="Arial"/>
                <a:ea typeface="Arial"/>
                <a:cs typeface="Arial"/>
                <a:sym typeface="Arial"/>
              </a:rPr>
              <a:t>)</a:t>
            </a:r>
            <a:endParaRPr dirty="0">
              <a:solidFill>
                <a:schemeClr val="bg1"/>
              </a:solidFill>
            </a:endParaRPr>
          </a:p>
        </p:txBody>
      </p:sp>
      <p:sp>
        <p:nvSpPr>
          <p:cNvPr id="92" name="Google Shape;92;p14"/>
          <p:cNvSpPr txBox="1">
            <a:spLocks noGrp="1"/>
          </p:cNvSpPr>
          <p:nvPr>
            <p:ph idx="1"/>
          </p:nvPr>
        </p:nvSpPr>
        <p:spPr>
          <a:xfrm>
            <a:off x="87682" y="1553228"/>
            <a:ext cx="8855902" cy="4572936"/>
          </a:xfrm>
          <a:prstGeom prst="rect">
            <a:avLst/>
          </a:prstGeom>
          <a:noFill/>
          <a:ln>
            <a:noFill/>
          </a:ln>
        </p:spPr>
        <p:txBody>
          <a:bodyPr spcFirstLastPara="1" wrap="square" lIns="91425" tIns="45700" rIns="91425" bIns="45700" anchor="t" anchorCtr="0">
            <a:noAutofit/>
          </a:bodyPr>
          <a:lstStyle/>
          <a:p>
            <a:pPr marL="342900" lvl="0" indent="-342900" algn="just" rtl="0">
              <a:lnSpc>
                <a:spcPct val="80000"/>
              </a:lnSpc>
              <a:spcBef>
                <a:spcPts val="0"/>
              </a:spcBef>
              <a:spcAft>
                <a:spcPts val="0"/>
              </a:spcAft>
              <a:buClr>
                <a:schemeClr val="dk1"/>
              </a:buClr>
              <a:buSzPts val="2400"/>
              <a:buFont typeface="Arial"/>
              <a:buNone/>
            </a:pPr>
            <a:r>
              <a:rPr lang="en-US" sz="2400" b="1" i="0" u="sng" dirty="0">
                <a:solidFill>
                  <a:schemeClr val="dk1"/>
                </a:solidFill>
                <a:latin typeface="Times New Roman" pitchFamily="18" charset="0"/>
                <a:ea typeface="Arial"/>
                <a:cs typeface="Times New Roman" pitchFamily="18" charset="0"/>
                <a:sym typeface="Arial"/>
              </a:rPr>
              <a:t>Definition</a:t>
            </a:r>
            <a:r>
              <a:rPr lang="en-US" sz="2400" b="1" i="0" u="sng" dirty="0" smtClean="0">
                <a:solidFill>
                  <a:schemeClr val="dk1"/>
                </a:solidFill>
                <a:latin typeface="Times New Roman" pitchFamily="18" charset="0"/>
                <a:ea typeface="Arial"/>
                <a:cs typeface="Times New Roman" pitchFamily="18" charset="0"/>
                <a:sym typeface="Arial"/>
              </a:rPr>
              <a:t>:</a:t>
            </a:r>
          </a:p>
          <a:p>
            <a:pPr marL="342900" lvl="0" indent="-342900" algn="just" rtl="0">
              <a:lnSpc>
                <a:spcPct val="80000"/>
              </a:lnSpc>
              <a:spcBef>
                <a:spcPts val="0"/>
              </a:spcBef>
              <a:spcAft>
                <a:spcPts val="0"/>
              </a:spcAft>
              <a:buClr>
                <a:schemeClr val="dk1"/>
              </a:buClr>
              <a:buSzPts val="2400"/>
              <a:buFont typeface="Arial"/>
              <a:buNone/>
            </a:pPr>
            <a:endParaRPr dirty="0">
              <a:latin typeface="Times New Roman" pitchFamily="18" charset="0"/>
              <a:cs typeface="Times New Roman" pitchFamily="18" charset="0"/>
            </a:endParaRPr>
          </a:p>
          <a:p>
            <a:pPr marL="342900" lvl="0" indent="-342900" algn="just" rtl="0">
              <a:lnSpc>
                <a:spcPct val="80000"/>
              </a:lnSpc>
              <a:spcBef>
                <a:spcPts val="480"/>
              </a:spcBef>
              <a:spcAft>
                <a:spcPts val="0"/>
              </a:spcAft>
              <a:buClr>
                <a:schemeClr val="dk1"/>
              </a:buClr>
              <a:buSzPts val="2400"/>
              <a:buFont typeface="Arial"/>
              <a:buNone/>
            </a:pPr>
            <a:r>
              <a:rPr lang="en-US" sz="2400" b="1" i="0" u="none" dirty="0">
                <a:solidFill>
                  <a:schemeClr val="dk1"/>
                </a:solidFill>
                <a:latin typeface="Times New Roman" pitchFamily="18" charset="0"/>
                <a:ea typeface="Arial"/>
                <a:cs typeface="Times New Roman" pitchFamily="18" charset="0"/>
                <a:sym typeface="Arial"/>
              </a:rPr>
              <a:t>Blood film</a:t>
            </a:r>
            <a:r>
              <a:rPr lang="en-US" sz="2400" b="0" i="0" u="none" dirty="0">
                <a:solidFill>
                  <a:schemeClr val="dk1"/>
                </a:solidFill>
                <a:latin typeface="Times New Roman" pitchFamily="18" charset="0"/>
                <a:ea typeface="Arial"/>
                <a:cs typeface="Times New Roman" pitchFamily="18" charset="0"/>
                <a:sym typeface="Arial"/>
              </a:rPr>
              <a:t> or peripheral blood smear is a thin layer of blood smeared on a slide and then stained in such a way to allow the various blood cells to be examined microscopically. A blood smear is a blood test that gives information about the number and shape of blood cells. The cell types are examined under a microscope to investigate hematological problems (disorders of the blood)</a:t>
            </a:r>
            <a:endParaRPr dirty="0">
              <a:latin typeface="Times New Roman" pitchFamily="18" charset="0"/>
              <a:cs typeface="Times New Roman" pitchFamily="18" charset="0"/>
            </a:endParaRPr>
          </a:p>
          <a:p>
            <a:pPr marL="342900" lvl="0" indent="-342900" algn="just" rtl="0">
              <a:lnSpc>
                <a:spcPct val="80000"/>
              </a:lnSpc>
              <a:spcBef>
                <a:spcPts val="480"/>
              </a:spcBef>
              <a:spcAft>
                <a:spcPts val="0"/>
              </a:spcAft>
              <a:buClr>
                <a:schemeClr val="dk1"/>
              </a:buClr>
              <a:buSzPts val="2400"/>
              <a:buFont typeface="Arial"/>
              <a:buNone/>
            </a:pPr>
            <a:r>
              <a:rPr lang="en-US" sz="2400" b="1" i="0" u="none" dirty="0">
                <a:solidFill>
                  <a:schemeClr val="dk1"/>
                </a:solidFill>
                <a:latin typeface="Times New Roman" pitchFamily="18" charset="0"/>
                <a:ea typeface="Arial"/>
                <a:cs typeface="Times New Roman" pitchFamily="18" charset="0"/>
                <a:sym typeface="Arial"/>
              </a:rPr>
              <a:t> Goals:</a:t>
            </a:r>
            <a:endParaRPr sz="2400" b="0" i="0" u="none" dirty="0">
              <a:solidFill>
                <a:schemeClr val="dk1"/>
              </a:solidFill>
              <a:latin typeface="Times New Roman" pitchFamily="18" charset="0"/>
              <a:ea typeface="Arial"/>
              <a:cs typeface="Times New Roman" pitchFamily="18" charset="0"/>
              <a:sym typeface="Arial"/>
            </a:endParaRPr>
          </a:p>
          <a:p>
            <a:pPr marL="342900" lvl="0" indent="-342900" algn="just" rtl="0">
              <a:lnSpc>
                <a:spcPct val="80000"/>
              </a:lnSpc>
              <a:spcBef>
                <a:spcPts val="480"/>
              </a:spcBef>
              <a:spcAft>
                <a:spcPts val="0"/>
              </a:spcAft>
              <a:buClr>
                <a:schemeClr val="dk1"/>
              </a:buClr>
              <a:buSzPts val="2400"/>
              <a:buFont typeface="Arial"/>
              <a:buChar char="•"/>
            </a:pPr>
            <a:r>
              <a:rPr lang="en-US" sz="2400" b="0" i="0" u="none" dirty="0">
                <a:solidFill>
                  <a:schemeClr val="dk1"/>
                </a:solidFill>
                <a:latin typeface="Times New Roman" pitchFamily="18" charset="0"/>
                <a:ea typeface="Arial"/>
                <a:cs typeface="Times New Roman" pitchFamily="18" charset="0"/>
                <a:sym typeface="Arial"/>
              </a:rPr>
              <a:t>The student will prepare a blood smear which is even, smooth and have an acceptable feathered edge.</a:t>
            </a:r>
            <a:endParaRPr dirty="0">
              <a:latin typeface="Times New Roman" pitchFamily="18" charset="0"/>
              <a:cs typeface="Times New Roman" pitchFamily="18" charset="0"/>
            </a:endParaRPr>
          </a:p>
          <a:p>
            <a:pPr marL="342900" lvl="0" indent="-342900" algn="just" rtl="0">
              <a:lnSpc>
                <a:spcPct val="80000"/>
              </a:lnSpc>
              <a:spcBef>
                <a:spcPts val="480"/>
              </a:spcBef>
              <a:spcAft>
                <a:spcPts val="0"/>
              </a:spcAft>
              <a:buClr>
                <a:schemeClr val="dk1"/>
              </a:buClr>
              <a:buSzPts val="2400"/>
              <a:buFont typeface="Arial"/>
              <a:buChar char="•"/>
            </a:pPr>
            <a:r>
              <a:rPr lang="en-US" sz="2400" b="0" i="0" u="none" dirty="0">
                <a:solidFill>
                  <a:schemeClr val="dk1"/>
                </a:solidFill>
                <a:latin typeface="Times New Roman" pitchFamily="18" charset="0"/>
                <a:ea typeface="Arial"/>
                <a:cs typeface="Times New Roman" pitchFamily="18" charset="0"/>
                <a:sym typeface="Arial"/>
              </a:rPr>
              <a:t>To become familiar with the various types of white blood cells </a:t>
            </a:r>
            <a:endParaRPr dirty="0">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0105" y="0"/>
            <a:ext cx="8906006" cy="6586418"/>
          </a:xfrm>
          <a:prstGeom prst="rect">
            <a:avLst/>
          </a:prstGeom>
        </p:spPr>
        <p:txBody>
          <a:bodyPr wrap="square">
            <a:spAutoFit/>
          </a:bodyPr>
          <a:lstStyle/>
          <a:p>
            <a:r>
              <a:rPr lang="en-US" dirty="0">
                <a:latin typeface="Times New Roman"/>
                <a:ea typeface="Times New Roman"/>
              </a:rPr>
              <a:t>Date----------                                       Worksheet Lab 6               Names of the students</a:t>
            </a:r>
            <a:r>
              <a:rPr lang="en-US" b="1" dirty="0">
                <a:latin typeface="Times New Roman"/>
                <a:ea typeface="Times New Roman"/>
              </a:rPr>
              <a:t>:</a:t>
            </a:r>
            <a:endParaRPr lang="en-US" dirty="0">
              <a:latin typeface="Times New Roman"/>
              <a:ea typeface="Times New Roman"/>
            </a:endParaRPr>
          </a:p>
          <a:p>
            <a:r>
              <a:rPr lang="en-US" dirty="0">
                <a:latin typeface="Times New Roman"/>
                <a:ea typeface="Times New Roman"/>
              </a:rPr>
              <a:t>Group--------                         </a:t>
            </a:r>
          </a:p>
          <a:p>
            <a:r>
              <a:rPr lang="en-US" b="1" dirty="0">
                <a:latin typeface="Times New Roman"/>
                <a:ea typeface="Times New Roman"/>
              </a:rPr>
              <a:t>                                                                       </a:t>
            </a:r>
            <a:endParaRPr lang="en-US" dirty="0">
              <a:latin typeface="Times New Roman"/>
              <a:ea typeface="Times New Roman"/>
            </a:endParaRPr>
          </a:p>
          <a:p>
            <a:r>
              <a:rPr lang="en-US" u="sng" dirty="0">
                <a:latin typeface="Times New Roman"/>
                <a:ea typeface="Times New Roman"/>
              </a:rPr>
              <a:t>Name of the experiment:</a:t>
            </a:r>
            <a:endParaRPr lang="en-US" dirty="0">
              <a:latin typeface="Times New Roman"/>
              <a:ea typeface="Times New Roman"/>
            </a:endParaRPr>
          </a:p>
          <a:p>
            <a:r>
              <a:rPr lang="en-US" dirty="0">
                <a:latin typeface="Times New Roman"/>
                <a:ea typeface="Times New Roman"/>
              </a:rPr>
              <a:t> </a:t>
            </a:r>
          </a:p>
          <a:p>
            <a:r>
              <a:rPr lang="en-US" u="sng" dirty="0">
                <a:latin typeface="Times New Roman"/>
                <a:ea typeface="Times New Roman"/>
              </a:rPr>
              <a:t>Aim of the experiment:</a:t>
            </a:r>
            <a:endParaRPr lang="en-US" dirty="0">
              <a:latin typeface="Times New Roman"/>
              <a:ea typeface="Times New Roman"/>
            </a:endParaRPr>
          </a:p>
          <a:p>
            <a:r>
              <a:rPr lang="en-US" dirty="0">
                <a:latin typeface="Times New Roman"/>
                <a:ea typeface="Times New Roman"/>
              </a:rPr>
              <a:t> </a:t>
            </a:r>
          </a:p>
          <a:p>
            <a:pPr>
              <a:lnSpc>
                <a:spcPct val="150000"/>
              </a:lnSpc>
            </a:pPr>
            <a:r>
              <a:rPr lang="en-US" u="sng" dirty="0">
                <a:latin typeface="Times New Roman"/>
                <a:ea typeface="Times New Roman"/>
              </a:rPr>
              <a:t>Materials</a:t>
            </a:r>
            <a:endParaRPr lang="en-US" dirty="0">
              <a:latin typeface="Times New Roman"/>
              <a:ea typeface="Times New Roman"/>
            </a:endParaRPr>
          </a:p>
          <a:p>
            <a:pPr>
              <a:lnSpc>
                <a:spcPct val="150000"/>
              </a:lnSpc>
            </a:pPr>
            <a:r>
              <a:rPr lang="en-US" dirty="0">
                <a:latin typeface="Times New Roman"/>
                <a:ea typeface="Times New Roman"/>
              </a:rPr>
              <a:t> </a:t>
            </a:r>
          </a:p>
          <a:p>
            <a:pPr algn="just"/>
            <a:r>
              <a:rPr lang="en-US" sz="1200" b="1" u="sng" dirty="0">
                <a:latin typeface="Times New Roman" pitchFamily="18" charset="0"/>
                <a:ea typeface="Times New Roman"/>
                <a:cs typeface="Times New Roman" pitchFamily="18" charset="0"/>
              </a:rPr>
              <a:t>Procedure:</a:t>
            </a:r>
            <a:endParaRPr lang="en-US" sz="1200" dirty="0">
              <a:latin typeface="Times New Roman" pitchFamily="18" charset="0"/>
              <a:ea typeface="Times New Roman"/>
              <a:cs typeface="Times New Roman" pitchFamily="18" charset="0"/>
            </a:endParaRPr>
          </a:p>
          <a:p>
            <a:pPr marL="342900" lvl="0" indent="-342900" algn="just">
              <a:buFont typeface="Wingdings"/>
              <a:buChar char=""/>
              <a:tabLst>
                <a:tab pos="228600" algn="l"/>
              </a:tabLst>
            </a:pPr>
            <a:r>
              <a:rPr lang="en-US" sz="1200" b="1" i="1" u="sng" dirty="0">
                <a:latin typeface="Times New Roman" pitchFamily="18" charset="0"/>
                <a:ea typeface="Times New Roman"/>
                <a:cs typeface="Times New Roman" pitchFamily="18" charset="0"/>
              </a:rPr>
              <a:t>Prepare the blood smear</a:t>
            </a:r>
            <a:endParaRPr lang="en-US" sz="1200" dirty="0">
              <a:latin typeface="Times New Roman" pitchFamily="18" charset="0"/>
              <a:ea typeface="Times New Roman"/>
              <a:cs typeface="Times New Roman" pitchFamily="18" charset="0"/>
            </a:endParaRPr>
          </a:p>
          <a:p>
            <a:pPr marL="342900" lvl="0" indent="-342900" algn="just">
              <a:buFont typeface="Symbol"/>
              <a:buChar char=""/>
              <a:tabLst>
                <a:tab pos="720090" algn="l"/>
              </a:tabLst>
            </a:pPr>
            <a:r>
              <a:rPr lang="en-US" sz="1200" dirty="0">
                <a:latin typeface="Times New Roman" pitchFamily="18" charset="0"/>
                <a:ea typeface="Times New Roman"/>
                <a:cs typeface="Times New Roman" pitchFamily="18" charset="0"/>
              </a:rPr>
              <a:t>Clean two slide, one to be covered with the blood film and one to be used as spreader.</a:t>
            </a:r>
          </a:p>
          <a:p>
            <a:pPr marL="342900" lvl="0" indent="-342900" algn="just">
              <a:buFont typeface="Symbol"/>
              <a:buChar char=""/>
              <a:tabLst>
                <a:tab pos="720090" algn="l"/>
              </a:tabLst>
            </a:pPr>
            <a:r>
              <a:rPr lang="en-US" sz="1200" dirty="0">
                <a:latin typeface="Times New Roman" pitchFamily="18" charset="0"/>
                <a:ea typeface="Times New Roman"/>
                <a:cs typeface="Times New Roman" pitchFamily="18" charset="0"/>
              </a:rPr>
              <a:t>Clean the finger with alcohol, allow it to dry and then prick it with a disposable lancet to obtain a drop of blood.</a:t>
            </a:r>
          </a:p>
          <a:p>
            <a:pPr marL="342900" lvl="0" indent="-342900" algn="just">
              <a:buFont typeface="Symbol"/>
              <a:buChar char=""/>
              <a:tabLst>
                <a:tab pos="720090" algn="l"/>
              </a:tabLst>
            </a:pPr>
            <a:r>
              <a:rPr lang="en-US" sz="1200" dirty="0">
                <a:latin typeface="Times New Roman" pitchFamily="18" charset="0"/>
                <a:ea typeface="Times New Roman"/>
                <a:cs typeface="Times New Roman" pitchFamily="18" charset="0"/>
              </a:rPr>
              <a:t>Make a fine touch of one end of a slide with the drop of blood (only a small amount is required).</a:t>
            </a:r>
          </a:p>
          <a:p>
            <a:pPr marL="342900" lvl="0" indent="-342900" algn="just">
              <a:buFont typeface="Symbol"/>
              <a:buChar char=""/>
              <a:tabLst>
                <a:tab pos="720090" algn="l"/>
              </a:tabLst>
            </a:pPr>
            <a:r>
              <a:rPr lang="en-US" sz="1200" dirty="0">
                <a:latin typeface="Times New Roman" pitchFamily="18" charset="0"/>
                <a:ea typeface="Times New Roman"/>
                <a:cs typeface="Times New Roman" pitchFamily="18" charset="0"/>
              </a:rPr>
              <a:t>Place the edge of the other slide on the surface of the first slide just in front of the drop of blood and at an angle of 45˚.</a:t>
            </a:r>
          </a:p>
          <a:p>
            <a:pPr marL="342900" lvl="0" indent="-342900" algn="just">
              <a:buFont typeface="Symbol"/>
              <a:buChar char=""/>
              <a:tabLst>
                <a:tab pos="720090" algn="l"/>
              </a:tabLst>
            </a:pPr>
            <a:r>
              <a:rPr lang="en-US" sz="1200" dirty="0">
                <a:latin typeface="Times New Roman" pitchFamily="18" charset="0"/>
                <a:ea typeface="Times New Roman"/>
                <a:cs typeface="Times New Roman" pitchFamily="18" charset="0"/>
              </a:rPr>
              <a:t>Draw the spreader back until it makes contact with the drop of blood.</a:t>
            </a:r>
          </a:p>
          <a:p>
            <a:pPr marL="342900" lvl="0" indent="-342900" algn="just">
              <a:buFont typeface="Symbol"/>
              <a:buChar char=""/>
              <a:tabLst>
                <a:tab pos="720090" algn="l"/>
              </a:tabLst>
            </a:pPr>
            <a:r>
              <a:rPr lang="en-US" sz="1200" dirty="0">
                <a:latin typeface="Times New Roman" pitchFamily="18" charset="0"/>
                <a:ea typeface="Times New Roman"/>
                <a:cs typeface="Times New Roman" pitchFamily="18" charset="0"/>
              </a:rPr>
              <a:t>Push the spreader slowly and smoothly to the other end of the slide.</a:t>
            </a:r>
          </a:p>
          <a:p>
            <a:pPr marL="342900" lvl="0" indent="-342900" algn="just">
              <a:buFont typeface="Symbol"/>
              <a:buChar char=""/>
              <a:tabLst>
                <a:tab pos="720090" algn="l"/>
              </a:tabLst>
            </a:pPr>
            <a:r>
              <a:rPr lang="en-US" sz="1200" dirty="0">
                <a:latin typeface="Times New Roman" pitchFamily="18" charset="0"/>
                <a:ea typeface="Times New Roman"/>
                <a:cs typeface="Times New Roman" pitchFamily="18" charset="0"/>
              </a:rPr>
              <a:t>Allow the film to dry at room temperature </a:t>
            </a:r>
          </a:p>
          <a:p>
            <a:pPr marL="742950" lvl="1" indent="-285750" algn="just">
              <a:buFont typeface="Wingdings"/>
              <a:buChar char=""/>
              <a:tabLst>
                <a:tab pos="228600" algn="l"/>
              </a:tabLst>
            </a:pPr>
            <a:r>
              <a:rPr lang="en-US" sz="1200" u="sng" dirty="0">
                <a:latin typeface="Times New Roman" pitchFamily="18" charset="0"/>
                <a:ea typeface="Times New Roman"/>
                <a:cs typeface="Times New Roman" pitchFamily="18" charset="0"/>
              </a:rPr>
              <a:t>Staining the blood smear by:-</a:t>
            </a:r>
            <a:endParaRPr lang="en-US" sz="1200" dirty="0">
              <a:latin typeface="Times New Roman" pitchFamily="18" charset="0"/>
              <a:ea typeface="Times New Roman"/>
              <a:cs typeface="Times New Roman" pitchFamily="18" charset="0"/>
            </a:endParaRPr>
          </a:p>
          <a:p>
            <a:pPr marL="742950" lvl="1" indent="-285750" algn="just">
              <a:buFont typeface="Symbol"/>
              <a:buChar char=""/>
            </a:pPr>
            <a:r>
              <a:rPr lang="en-US" sz="1200" dirty="0">
                <a:latin typeface="Times New Roman" pitchFamily="18" charset="0"/>
                <a:ea typeface="Times New Roman"/>
                <a:cs typeface="Times New Roman" pitchFamily="18" charset="0"/>
              </a:rPr>
              <a:t>Put the dried slide on a staining rack.</a:t>
            </a:r>
          </a:p>
          <a:p>
            <a:pPr marL="742950" lvl="1" indent="-285750" algn="just">
              <a:buFont typeface="Symbol"/>
              <a:buChar char=""/>
            </a:pPr>
            <a:r>
              <a:rPr lang="en-US" sz="1200" dirty="0">
                <a:latin typeface="Times New Roman" pitchFamily="18" charset="0"/>
                <a:ea typeface="Times New Roman"/>
                <a:cs typeface="Times New Roman" pitchFamily="18" charset="0"/>
              </a:rPr>
              <a:t>Carefully drop </a:t>
            </a:r>
            <a:r>
              <a:rPr lang="en-US" sz="1200" dirty="0" err="1">
                <a:latin typeface="Times New Roman" pitchFamily="18" charset="0"/>
                <a:ea typeface="Times New Roman"/>
                <a:cs typeface="Times New Roman" pitchFamily="18" charset="0"/>
              </a:rPr>
              <a:t>Leishman's</a:t>
            </a:r>
            <a:r>
              <a:rPr lang="en-US" sz="1200" dirty="0">
                <a:latin typeface="Times New Roman" pitchFamily="18" charset="0"/>
                <a:ea typeface="Times New Roman"/>
                <a:cs typeface="Times New Roman" pitchFamily="18" charset="0"/>
              </a:rPr>
              <a:t> stain onto the blood film until the film is covered. Allow the stain to act for </a:t>
            </a:r>
            <a:r>
              <a:rPr lang="en-US" sz="1200" b="1" u="sng" dirty="0">
                <a:latin typeface="Times New Roman" pitchFamily="18" charset="0"/>
                <a:ea typeface="Times New Roman"/>
                <a:cs typeface="Times New Roman" pitchFamily="18" charset="0"/>
              </a:rPr>
              <a:t>one to two</a:t>
            </a:r>
            <a:r>
              <a:rPr lang="en-US" sz="1200" dirty="0">
                <a:latin typeface="Times New Roman" pitchFamily="18" charset="0"/>
                <a:ea typeface="Times New Roman"/>
                <a:cs typeface="Times New Roman" pitchFamily="18" charset="0"/>
              </a:rPr>
              <a:t> minutes.</a:t>
            </a:r>
          </a:p>
          <a:p>
            <a:pPr marL="742950" lvl="1" indent="-285750" algn="just">
              <a:buFont typeface="Symbol"/>
              <a:buChar char=""/>
            </a:pPr>
            <a:r>
              <a:rPr lang="en-US" sz="1200" dirty="0">
                <a:latin typeface="Times New Roman" pitchFamily="18" charset="0"/>
                <a:ea typeface="Times New Roman"/>
                <a:cs typeface="Times New Roman" pitchFamily="18" charset="0"/>
              </a:rPr>
              <a:t>Add distilled water to the stain, this gives dilution of 1:1 or 1:2</a:t>
            </a:r>
          </a:p>
          <a:p>
            <a:pPr marL="742950" lvl="1" indent="-285750" algn="just">
              <a:buFont typeface="Symbol"/>
              <a:buChar char=""/>
            </a:pPr>
            <a:r>
              <a:rPr lang="en-US" sz="1200" dirty="0">
                <a:latin typeface="Times New Roman" pitchFamily="18" charset="0"/>
                <a:ea typeface="Times New Roman"/>
                <a:cs typeface="Times New Roman" pitchFamily="18" charset="0"/>
              </a:rPr>
              <a:t>The diluted stain should act for </a:t>
            </a:r>
            <a:r>
              <a:rPr lang="en-US" sz="1200" b="1" u="sng" dirty="0">
                <a:latin typeface="Times New Roman" pitchFamily="18" charset="0"/>
                <a:ea typeface="Times New Roman"/>
                <a:cs typeface="Times New Roman" pitchFamily="18" charset="0"/>
              </a:rPr>
              <a:t>15-30</a:t>
            </a:r>
            <a:r>
              <a:rPr lang="en-US" sz="1200" dirty="0">
                <a:latin typeface="Times New Roman" pitchFamily="18" charset="0"/>
                <a:ea typeface="Times New Roman"/>
                <a:cs typeface="Times New Roman" pitchFamily="18" charset="0"/>
              </a:rPr>
              <a:t> minutes</a:t>
            </a:r>
          </a:p>
          <a:p>
            <a:pPr marL="742950" lvl="1" indent="-285750" algn="just">
              <a:buFont typeface="Symbol"/>
              <a:buChar char=""/>
            </a:pPr>
            <a:r>
              <a:rPr lang="en-US" sz="1200" dirty="0">
                <a:latin typeface="Times New Roman" pitchFamily="18" charset="0"/>
                <a:ea typeface="Times New Roman"/>
                <a:cs typeface="Times New Roman" pitchFamily="18" charset="0"/>
              </a:rPr>
              <a:t>Then wash it off with distilled water, continue washing until the film has a pink color.</a:t>
            </a:r>
          </a:p>
          <a:p>
            <a:pPr marL="742950" lvl="1" indent="-285750" algn="just">
              <a:buFont typeface="Symbol"/>
              <a:buChar char=""/>
            </a:pPr>
            <a:r>
              <a:rPr lang="en-US" sz="1200" dirty="0">
                <a:latin typeface="Times New Roman" pitchFamily="18" charset="0"/>
                <a:ea typeface="Times New Roman"/>
                <a:cs typeface="Times New Roman" pitchFamily="18" charset="0"/>
              </a:rPr>
              <a:t>Shake off excess water and allow it to dry at room temperature.</a:t>
            </a:r>
          </a:p>
          <a:p>
            <a:pPr marL="742950" lvl="1" indent="-285750" algn="just">
              <a:buFont typeface="Symbol"/>
              <a:buChar char=""/>
            </a:pPr>
            <a:r>
              <a:rPr lang="en-US" sz="1200" dirty="0">
                <a:latin typeface="Times New Roman" pitchFamily="18" charset="0"/>
                <a:ea typeface="Times New Roman"/>
                <a:cs typeface="Times New Roman" pitchFamily="18" charset="0"/>
              </a:rPr>
              <a:t>Examine the prepared slide under a microscope</a:t>
            </a:r>
          </a:p>
          <a:p>
            <a:pPr algn="just"/>
            <a:r>
              <a:rPr lang="en-US" sz="1200" b="1" dirty="0">
                <a:latin typeface="Times New Roman" pitchFamily="18" charset="0"/>
                <a:ea typeface="Times New Roman"/>
                <a:cs typeface="Times New Roman" pitchFamily="18" charset="0"/>
              </a:rPr>
              <a:t> </a:t>
            </a:r>
            <a:endParaRPr lang="en-US" sz="1200" dirty="0">
              <a:latin typeface="Times New Roman" pitchFamily="18" charset="0"/>
              <a:ea typeface="Times New Roman"/>
              <a:cs typeface="Times New Roman" pitchFamily="18" charset="0"/>
            </a:endParaRPr>
          </a:p>
          <a:p>
            <a:pPr algn="just"/>
            <a:r>
              <a:rPr lang="en-US" b="1" u="sng" dirty="0">
                <a:latin typeface="Times New Roman"/>
                <a:ea typeface="Times New Roman"/>
              </a:rPr>
              <a:t>Result</a:t>
            </a:r>
            <a:r>
              <a:rPr lang="en-US" u="sng" dirty="0">
                <a:latin typeface="Times New Roman"/>
                <a:ea typeface="Times New Roman"/>
              </a:rPr>
              <a:t>s</a:t>
            </a:r>
            <a:endParaRPr lang="en-US" sz="1000" dirty="0">
              <a:latin typeface="Courier New"/>
              <a:ea typeface="Times New Roman"/>
            </a:endParaRPr>
          </a:p>
          <a:p>
            <a:pPr algn="just"/>
            <a:r>
              <a:rPr lang="en-US" b="1" dirty="0">
                <a:latin typeface="Times New Roman"/>
                <a:ea typeface="Times New Roman"/>
              </a:rPr>
              <a:t> </a:t>
            </a:r>
            <a:endParaRPr lang="en-US" sz="1000" dirty="0" smtClean="0">
              <a:latin typeface="Courier New"/>
              <a:ea typeface="Times New Roman"/>
            </a:endParaRPr>
          </a:p>
          <a:p>
            <a:pPr algn="just"/>
            <a:endParaRPr lang="en-US" sz="1000" dirty="0">
              <a:latin typeface="Courier New"/>
              <a:ea typeface="Times New Roman"/>
            </a:endParaRPr>
          </a:p>
          <a:p>
            <a:pPr algn="just"/>
            <a:r>
              <a:rPr lang="en-US" b="1" dirty="0">
                <a:latin typeface="Times New Roman"/>
                <a:ea typeface="Times New Roman"/>
              </a:rPr>
              <a:t> </a:t>
            </a:r>
            <a:endParaRPr lang="en-US" sz="1000" dirty="0">
              <a:latin typeface="Courier New"/>
              <a:ea typeface="Times New Roman"/>
            </a:endParaRPr>
          </a:p>
          <a:p>
            <a:pPr algn="just"/>
            <a:r>
              <a:rPr lang="en-US" b="1" u="sng" dirty="0">
                <a:latin typeface="Times New Roman"/>
                <a:ea typeface="Times New Roman"/>
              </a:rPr>
              <a:t>Discussion</a:t>
            </a:r>
            <a:r>
              <a:rPr lang="en-US" sz="1000" b="1" u="sng" dirty="0">
                <a:latin typeface="Courier New"/>
                <a:ea typeface="Times New Roman"/>
              </a:rPr>
              <a:t>:</a:t>
            </a:r>
            <a:endParaRPr lang="en-US" sz="1000" dirty="0">
              <a:effectLst/>
              <a:latin typeface="Courier New"/>
              <a:ea typeface="Times New Roman"/>
            </a:endParaRPr>
          </a:p>
        </p:txBody>
      </p:sp>
    </p:spTree>
    <p:extLst>
      <p:ext uri="{BB962C8B-B14F-4D97-AF65-F5344CB8AC3E}">
        <p14:creationId xmlns:p14="http://schemas.microsoft.com/office/powerpoint/2010/main" val="39775010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5"/>
          <p:cNvSpPr txBox="1">
            <a:spLocks noGrp="1"/>
          </p:cNvSpPr>
          <p:nvPr>
            <p:ph type="title"/>
          </p:nvPr>
        </p:nvSpPr>
        <p:spPr>
          <a:xfrm>
            <a:off x="0" y="152718"/>
            <a:ext cx="8993688" cy="1371600"/>
          </a:xfrm>
          <a:prstGeom prst="rect">
            <a:avLst/>
          </a:prstGeom>
          <a:solidFill>
            <a:schemeClr val="accent6">
              <a:lumMod val="50000"/>
            </a:scheme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3200"/>
              <a:buFont typeface="Arial"/>
              <a:buNone/>
            </a:pPr>
            <a:r>
              <a:rPr lang="en-US" sz="3200" b="1" i="0" dirty="0">
                <a:solidFill>
                  <a:schemeClr val="bg1"/>
                </a:solidFill>
                <a:latin typeface="Arial"/>
                <a:ea typeface="Arial"/>
                <a:cs typeface="Arial"/>
                <a:sym typeface="Arial"/>
              </a:rPr>
              <a:t>Applications of Blood smear:</a:t>
            </a:r>
            <a:r>
              <a:rPr lang="en-US" sz="3200" b="0" i="0" dirty="0">
                <a:solidFill>
                  <a:schemeClr val="bg1"/>
                </a:solidFill>
                <a:latin typeface="Arial"/>
                <a:ea typeface="Arial"/>
                <a:cs typeface="Arial"/>
                <a:sym typeface="Arial"/>
              </a:rPr>
              <a:t> </a:t>
            </a:r>
            <a:endParaRPr dirty="0">
              <a:solidFill>
                <a:schemeClr val="bg1"/>
              </a:solidFill>
            </a:endParaRPr>
          </a:p>
        </p:txBody>
      </p:sp>
      <p:sp>
        <p:nvSpPr>
          <p:cNvPr id="98" name="Google Shape;98;p15"/>
          <p:cNvSpPr txBox="1">
            <a:spLocks noGrp="1"/>
          </p:cNvSpPr>
          <p:nvPr>
            <p:ph idx="1"/>
          </p:nvPr>
        </p:nvSpPr>
        <p:spPr>
          <a:xfrm>
            <a:off x="187890" y="1791222"/>
            <a:ext cx="8793272" cy="4709786"/>
          </a:xfrm>
          <a:prstGeom prst="rect">
            <a:avLst/>
          </a:prstGeom>
          <a:noFill/>
          <a:ln>
            <a:noFill/>
          </a:ln>
        </p:spPr>
        <p:txBody>
          <a:bodyPr spcFirstLastPara="1" wrap="square" lIns="91425" tIns="45700" rIns="91425" bIns="45700" anchor="t" anchorCtr="0">
            <a:noAutofit/>
          </a:bodyPr>
          <a:lstStyle/>
          <a:p>
            <a:pPr marL="342900" lvl="0" indent="-342900" algn="just" rtl="0">
              <a:lnSpc>
                <a:spcPct val="100000"/>
              </a:lnSpc>
              <a:spcBef>
                <a:spcPts val="0"/>
              </a:spcBef>
              <a:spcAft>
                <a:spcPts val="0"/>
              </a:spcAft>
              <a:buClr>
                <a:schemeClr val="dk1"/>
              </a:buClr>
              <a:buSzPts val="2800"/>
              <a:buFont typeface="Arial"/>
              <a:buChar char="•"/>
            </a:pPr>
            <a:r>
              <a:rPr lang="en-US" sz="2800" b="0" i="0" u="none" dirty="0">
                <a:solidFill>
                  <a:schemeClr val="dk1"/>
                </a:solidFill>
                <a:latin typeface="Times New Roman" pitchFamily="18" charset="0"/>
                <a:ea typeface="Arial"/>
                <a:cs typeface="Times New Roman" pitchFamily="18" charset="0"/>
                <a:sym typeface="Arial"/>
              </a:rPr>
              <a:t>to detect infection or inflammation, determine the effects of possible poisoning by chemicals, drugs, chemotherapy, radiation, etc.</a:t>
            </a:r>
            <a:endParaRPr dirty="0">
              <a:latin typeface="Times New Roman" pitchFamily="18" charset="0"/>
              <a:cs typeface="Times New Roman" pitchFamily="18" charset="0"/>
            </a:endParaRPr>
          </a:p>
          <a:p>
            <a:pPr marL="342900" lvl="0" indent="-342900" algn="just" rtl="0">
              <a:lnSpc>
                <a:spcPct val="100000"/>
              </a:lnSpc>
              <a:spcBef>
                <a:spcPts val="560"/>
              </a:spcBef>
              <a:spcAft>
                <a:spcPts val="0"/>
              </a:spcAft>
              <a:buClr>
                <a:schemeClr val="dk1"/>
              </a:buClr>
              <a:buSzPts val="2800"/>
              <a:buFont typeface="Arial"/>
              <a:buChar char="•"/>
            </a:pPr>
            <a:r>
              <a:rPr lang="en-US" sz="2800" b="0" i="0" u="none" dirty="0">
                <a:solidFill>
                  <a:schemeClr val="dk1"/>
                </a:solidFill>
                <a:latin typeface="Times New Roman" pitchFamily="18" charset="0"/>
                <a:ea typeface="Arial"/>
                <a:cs typeface="Times New Roman" pitchFamily="18" charset="0"/>
                <a:sym typeface="Arial"/>
              </a:rPr>
              <a:t> DLC is also done to monitor blood diseases like leukemia, or to detect allergic and parasitic infections. </a:t>
            </a:r>
            <a:endParaRPr dirty="0">
              <a:latin typeface="Times New Roman" pitchFamily="18" charset="0"/>
              <a:cs typeface="Times New Roman" pitchFamily="18" charset="0"/>
            </a:endParaRPr>
          </a:p>
          <a:p>
            <a:pPr marL="342900" lvl="0" indent="-342900" algn="just" rtl="0">
              <a:lnSpc>
                <a:spcPct val="100000"/>
              </a:lnSpc>
              <a:spcBef>
                <a:spcPts val="560"/>
              </a:spcBef>
              <a:spcAft>
                <a:spcPts val="0"/>
              </a:spcAft>
              <a:buClr>
                <a:schemeClr val="dk1"/>
              </a:buClr>
              <a:buSzPts val="2800"/>
              <a:buFont typeface="Arial"/>
              <a:buChar char="•"/>
            </a:pPr>
            <a:r>
              <a:rPr lang="en-US" sz="2800" b="0" i="0" u="none" dirty="0">
                <a:solidFill>
                  <a:schemeClr val="dk1"/>
                </a:solidFill>
                <a:latin typeface="Times New Roman" pitchFamily="18" charset="0"/>
                <a:ea typeface="Arial"/>
                <a:cs typeface="Times New Roman" pitchFamily="18" charset="0"/>
                <a:sym typeface="Arial"/>
              </a:rPr>
              <a:t>The determination of each type of WBC helps in diagnosing the condition because a particular type may show an increase or decrease.</a:t>
            </a:r>
            <a:endParaRPr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6"/>
          <p:cNvSpPr txBox="1">
            <a:spLocks noGrp="1"/>
          </p:cNvSpPr>
          <p:nvPr>
            <p:ph type="title"/>
          </p:nvPr>
        </p:nvSpPr>
        <p:spPr>
          <a:xfrm>
            <a:off x="187890" y="87682"/>
            <a:ext cx="8818324" cy="1055317"/>
          </a:xfrm>
          <a:prstGeom prst="rect">
            <a:avLst/>
          </a:prstGeom>
          <a:solidFill>
            <a:schemeClr val="accent6">
              <a:lumMod val="50000"/>
            </a:scheme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3600"/>
              <a:buFont typeface="Arial"/>
              <a:buNone/>
            </a:pPr>
            <a:r>
              <a:rPr lang="en-US" sz="3600" b="1" i="0" dirty="0">
                <a:solidFill>
                  <a:schemeClr val="bg1"/>
                </a:solidFill>
                <a:latin typeface="Arial"/>
                <a:ea typeface="Arial"/>
                <a:cs typeface="Arial"/>
                <a:sym typeface="Arial"/>
              </a:rPr>
              <a:t>Background</a:t>
            </a:r>
            <a:endParaRPr dirty="0">
              <a:solidFill>
                <a:schemeClr val="bg1"/>
              </a:solidFill>
            </a:endParaRPr>
          </a:p>
        </p:txBody>
      </p:sp>
      <p:sp>
        <p:nvSpPr>
          <p:cNvPr id="104" name="Google Shape;104;p16"/>
          <p:cNvSpPr txBox="1">
            <a:spLocks noGrp="1"/>
          </p:cNvSpPr>
          <p:nvPr>
            <p:ph idx="1"/>
          </p:nvPr>
        </p:nvSpPr>
        <p:spPr>
          <a:xfrm>
            <a:off x="194153" y="955109"/>
            <a:ext cx="8699326" cy="5715000"/>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Clr>
                <a:schemeClr val="dk1"/>
              </a:buClr>
              <a:buSzPts val="1800"/>
              <a:buFont typeface="Arial"/>
              <a:buNone/>
            </a:pPr>
            <a:r>
              <a:rPr lang="en-US" sz="1800" b="1" i="0" u="sng" dirty="0">
                <a:solidFill>
                  <a:schemeClr val="dk1"/>
                </a:solidFill>
                <a:latin typeface="Arial"/>
                <a:ea typeface="Arial"/>
                <a:cs typeface="Arial"/>
                <a:sym typeface="Arial"/>
              </a:rPr>
              <a:t> </a:t>
            </a:r>
            <a:endParaRPr sz="1800" b="0" i="0" u="none" dirty="0">
              <a:solidFill>
                <a:schemeClr val="dk1"/>
              </a:solidFill>
              <a:latin typeface="Arial"/>
              <a:ea typeface="Arial"/>
              <a:cs typeface="Arial"/>
              <a:sym typeface="Arial"/>
            </a:endParaRPr>
          </a:p>
          <a:p>
            <a:pPr marL="342900" lvl="0" indent="-342900" algn="just" rtl="0">
              <a:lnSpc>
                <a:spcPct val="150000"/>
              </a:lnSpc>
              <a:spcBef>
                <a:spcPts val="560"/>
              </a:spcBef>
              <a:spcAft>
                <a:spcPts val="0"/>
              </a:spcAft>
              <a:buClr>
                <a:schemeClr val="dk1"/>
              </a:buClr>
              <a:buSzPts val="2800"/>
              <a:buFont typeface="Arial"/>
              <a:buChar char="•"/>
            </a:pPr>
            <a:r>
              <a:rPr lang="en-US" sz="2800" b="0" i="0" u="none" dirty="0">
                <a:solidFill>
                  <a:schemeClr val="dk1"/>
                </a:solidFill>
                <a:latin typeface="Times New Roman" pitchFamily="18" charset="0"/>
                <a:ea typeface="Arial"/>
                <a:cs typeface="Times New Roman" pitchFamily="18" charset="0"/>
                <a:sym typeface="Arial"/>
              </a:rPr>
              <a:t>There are three main cells within the blood that the test focuses on:</a:t>
            </a:r>
            <a:endParaRPr sz="2800" b="1" i="0" u="none" dirty="0">
              <a:solidFill>
                <a:schemeClr val="dk1"/>
              </a:solidFill>
              <a:latin typeface="Times New Roman" pitchFamily="18" charset="0"/>
              <a:ea typeface="Arial"/>
              <a:cs typeface="Times New Roman" pitchFamily="18" charset="0"/>
              <a:sym typeface="Arial"/>
            </a:endParaRPr>
          </a:p>
          <a:p>
            <a:pPr marL="342900" lvl="0" indent="-342900" algn="just" rtl="0">
              <a:lnSpc>
                <a:spcPct val="150000"/>
              </a:lnSpc>
              <a:spcBef>
                <a:spcPts val="560"/>
              </a:spcBef>
              <a:spcAft>
                <a:spcPts val="0"/>
              </a:spcAft>
              <a:buClr>
                <a:srgbClr val="FF0000"/>
              </a:buClr>
              <a:buSzPts val="2800"/>
              <a:buFont typeface="Arial"/>
              <a:buNone/>
            </a:pPr>
            <a:r>
              <a:rPr lang="en-US" sz="2800" b="1" i="0" u="none" dirty="0">
                <a:solidFill>
                  <a:srgbClr val="FF0000"/>
                </a:solidFill>
                <a:latin typeface="Times New Roman" pitchFamily="18" charset="0"/>
                <a:ea typeface="Arial"/>
                <a:cs typeface="Times New Roman" pitchFamily="18" charset="0"/>
                <a:sym typeface="Arial"/>
              </a:rPr>
              <a:t>red cells:</a:t>
            </a:r>
            <a:r>
              <a:rPr lang="en-US" sz="2800" b="0" i="0" u="none" dirty="0">
                <a:solidFill>
                  <a:schemeClr val="dk1"/>
                </a:solidFill>
                <a:latin typeface="Times New Roman" pitchFamily="18" charset="0"/>
                <a:ea typeface="Arial"/>
                <a:cs typeface="Times New Roman" pitchFamily="18" charset="0"/>
                <a:sym typeface="Arial"/>
              </a:rPr>
              <a:t> (which carry oxygen throughout the body)</a:t>
            </a:r>
            <a:endParaRPr sz="2800" b="1" i="0" u="none" dirty="0">
              <a:solidFill>
                <a:schemeClr val="dk1"/>
              </a:solidFill>
              <a:latin typeface="Times New Roman" pitchFamily="18" charset="0"/>
              <a:ea typeface="Arial"/>
              <a:cs typeface="Times New Roman" pitchFamily="18" charset="0"/>
              <a:sym typeface="Arial"/>
            </a:endParaRPr>
          </a:p>
          <a:p>
            <a:pPr marL="342900" lvl="0" indent="-342900" algn="just" rtl="0">
              <a:lnSpc>
                <a:spcPct val="150000"/>
              </a:lnSpc>
              <a:spcBef>
                <a:spcPts val="560"/>
              </a:spcBef>
              <a:spcAft>
                <a:spcPts val="0"/>
              </a:spcAft>
              <a:buClr>
                <a:srgbClr val="FF0000"/>
              </a:buClr>
              <a:buSzPts val="2800"/>
              <a:buFont typeface="Arial"/>
              <a:buNone/>
            </a:pPr>
            <a:r>
              <a:rPr lang="en-US" sz="2800" b="1" i="0" u="none" dirty="0">
                <a:solidFill>
                  <a:srgbClr val="FF0000"/>
                </a:solidFill>
                <a:latin typeface="Times New Roman" pitchFamily="18" charset="0"/>
                <a:ea typeface="Arial"/>
                <a:cs typeface="Times New Roman" pitchFamily="18" charset="0"/>
                <a:sym typeface="Arial"/>
              </a:rPr>
              <a:t>white cells:</a:t>
            </a:r>
            <a:r>
              <a:rPr lang="en-US" sz="2800" b="0" i="0" u="none" dirty="0">
                <a:solidFill>
                  <a:schemeClr val="dk1"/>
                </a:solidFill>
                <a:latin typeface="Times New Roman" pitchFamily="18" charset="0"/>
                <a:ea typeface="Arial"/>
                <a:cs typeface="Times New Roman" pitchFamily="18" charset="0"/>
                <a:sym typeface="Arial"/>
              </a:rPr>
              <a:t> (which function as part of the body’s immune system)</a:t>
            </a:r>
            <a:endParaRPr sz="2800" b="1" i="0" u="none" dirty="0">
              <a:solidFill>
                <a:schemeClr val="dk1"/>
              </a:solidFill>
              <a:latin typeface="Times New Roman" pitchFamily="18" charset="0"/>
              <a:ea typeface="Arial"/>
              <a:cs typeface="Times New Roman" pitchFamily="18" charset="0"/>
              <a:sym typeface="Arial"/>
            </a:endParaRPr>
          </a:p>
          <a:p>
            <a:pPr marL="342900" lvl="0" indent="-342900" algn="just" rtl="0">
              <a:lnSpc>
                <a:spcPct val="150000"/>
              </a:lnSpc>
              <a:spcBef>
                <a:spcPts val="560"/>
              </a:spcBef>
              <a:spcAft>
                <a:spcPts val="0"/>
              </a:spcAft>
              <a:buClr>
                <a:srgbClr val="FF0000"/>
              </a:buClr>
              <a:buSzPts val="2800"/>
              <a:buFont typeface="Arial"/>
              <a:buNone/>
            </a:pPr>
            <a:r>
              <a:rPr lang="en-US" sz="2800" b="1" i="0" u="none" dirty="0">
                <a:solidFill>
                  <a:srgbClr val="FF0000"/>
                </a:solidFill>
                <a:latin typeface="Times New Roman" pitchFamily="18" charset="0"/>
                <a:ea typeface="Arial"/>
                <a:cs typeface="Times New Roman" pitchFamily="18" charset="0"/>
                <a:sym typeface="Arial"/>
              </a:rPr>
              <a:t>Platelets:</a:t>
            </a:r>
            <a:r>
              <a:rPr lang="en-US" sz="2800" b="0" i="0" u="none" dirty="0">
                <a:solidFill>
                  <a:schemeClr val="dk1"/>
                </a:solidFill>
                <a:latin typeface="Times New Roman" pitchFamily="18" charset="0"/>
                <a:ea typeface="Arial"/>
                <a:cs typeface="Times New Roman" pitchFamily="18" charset="0"/>
                <a:sym typeface="Arial"/>
              </a:rPr>
              <a:t> (which are important for blood clotting).</a:t>
            </a:r>
            <a:endParaRPr dirty="0">
              <a:latin typeface="Times New Roman" pitchFamily="18" charset="0"/>
              <a:cs typeface="Times New Roman" pitchFamily="18" charset="0"/>
            </a:endParaRPr>
          </a:p>
          <a:p>
            <a:pPr marL="342900" lvl="0" indent="-342900" algn="just" rtl="0">
              <a:lnSpc>
                <a:spcPct val="150000"/>
              </a:lnSpc>
              <a:spcBef>
                <a:spcPts val="560"/>
              </a:spcBef>
              <a:spcAft>
                <a:spcPts val="0"/>
              </a:spcAft>
              <a:buClr>
                <a:schemeClr val="dk1"/>
              </a:buClr>
              <a:buSzPts val="2800"/>
              <a:buFont typeface="Arial"/>
              <a:buNone/>
            </a:pPr>
            <a:endParaRPr sz="2800" b="1" i="0" u="none" dirty="0">
              <a:solidFill>
                <a:schemeClr val="dk1"/>
              </a:solidFill>
              <a:latin typeface="Arial"/>
              <a:ea typeface="Arial"/>
              <a:cs typeface="Arial"/>
              <a:sym typeface="Arial"/>
            </a:endParaRPr>
          </a:p>
          <a:p>
            <a:pPr marL="342900" lvl="0" indent="-342900" algn="l" rtl="0">
              <a:lnSpc>
                <a:spcPct val="80000"/>
              </a:lnSpc>
              <a:spcBef>
                <a:spcPts val="360"/>
              </a:spcBef>
              <a:spcAft>
                <a:spcPts val="0"/>
              </a:spcAft>
              <a:buClr>
                <a:schemeClr val="dk1"/>
              </a:buClr>
              <a:buSzPts val="1800"/>
              <a:buFont typeface="Arial"/>
              <a:buNone/>
            </a:pPr>
            <a:r>
              <a:rPr lang="en-US" sz="1800" b="1" i="0" u="none" dirty="0">
                <a:solidFill>
                  <a:schemeClr val="dk1"/>
                </a:solidFill>
                <a:latin typeface="Arial"/>
                <a:ea typeface="Arial"/>
                <a:cs typeface="Arial"/>
                <a:sym typeface="Arial"/>
              </a:rPr>
              <a:t> </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125260" y="152718"/>
            <a:ext cx="8868428" cy="1371600"/>
          </a:xfrm>
          <a:prstGeom prst="rect">
            <a:avLst/>
          </a:prstGeom>
          <a:solidFill>
            <a:schemeClr val="accent6">
              <a:lumMod val="50000"/>
            </a:scheme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1" i="0" u="none" dirty="0">
                <a:solidFill>
                  <a:schemeClr val="dk2"/>
                </a:solidFill>
                <a:latin typeface="Arial"/>
                <a:ea typeface="Arial"/>
                <a:cs typeface="Arial"/>
                <a:sym typeface="Arial"/>
              </a:rPr>
              <a:t/>
            </a:r>
            <a:br>
              <a:rPr lang="en-US" sz="4400" b="1" i="0" u="none" dirty="0">
                <a:solidFill>
                  <a:schemeClr val="dk2"/>
                </a:solidFill>
                <a:latin typeface="Arial"/>
                <a:ea typeface="Arial"/>
                <a:cs typeface="Arial"/>
                <a:sym typeface="Arial"/>
              </a:rPr>
            </a:br>
            <a:r>
              <a:rPr lang="en-US" sz="4400" b="1" i="0" u="none" dirty="0">
                <a:solidFill>
                  <a:schemeClr val="bg1"/>
                </a:solidFill>
                <a:latin typeface="Times New Roman" pitchFamily="18" charset="0"/>
                <a:ea typeface="Arial"/>
                <a:cs typeface="Times New Roman" pitchFamily="18" charset="0"/>
                <a:sym typeface="Arial"/>
              </a:rPr>
              <a:t>Types Of WBCs </a:t>
            </a:r>
            <a:r>
              <a:rPr lang="en-US" sz="4400" b="0" i="0" u="none" dirty="0">
                <a:solidFill>
                  <a:schemeClr val="dk2"/>
                </a:solidFill>
                <a:latin typeface="Arial"/>
                <a:ea typeface="Arial"/>
                <a:cs typeface="Arial"/>
                <a:sym typeface="Arial"/>
              </a:rPr>
              <a:t/>
            </a:r>
            <a:br>
              <a:rPr lang="en-US" sz="4400" b="0" i="0" u="none" dirty="0">
                <a:solidFill>
                  <a:schemeClr val="dk2"/>
                </a:solidFill>
                <a:latin typeface="Arial"/>
                <a:ea typeface="Arial"/>
                <a:cs typeface="Arial"/>
                <a:sym typeface="Arial"/>
              </a:rPr>
            </a:br>
            <a:endParaRPr dirty="0"/>
          </a:p>
        </p:txBody>
      </p:sp>
      <p:sp>
        <p:nvSpPr>
          <p:cNvPr id="110" name="Google Shape;110;p17"/>
          <p:cNvSpPr txBox="1">
            <a:spLocks noGrp="1"/>
          </p:cNvSpPr>
          <p:nvPr>
            <p:ph idx="1"/>
          </p:nvPr>
        </p:nvSpPr>
        <p:spPr>
          <a:xfrm>
            <a:off x="-1" y="1778696"/>
            <a:ext cx="8868427" cy="4347467"/>
          </a:xfrm>
          <a:prstGeom prst="rect">
            <a:avLst/>
          </a:prstGeom>
          <a:noFill/>
          <a:ln>
            <a:noFill/>
          </a:ln>
        </p:spPr>
        <p:txBody>
          <a:bodyPr spcFirstLastPara="1" wrap="square" lIns="91425" tIns="45700" rIns="91425" bIns="45700" anchor="t" anchorCtr="0">
            <a:noAutofit/>
          </a:bodyPr>
          <a:lstStyle/>
          <a:p>
            <a:pPr marL="457200" marR="0" lvl="0" indent="-457200" algn="just" rtl="0">
              <a:lnSpc>
                <a:spcPct val="100000"/>
              </a:lnSpc>
              <a:spcBef>
                <a:spcPts val="0"/>
              </a:spcBef>
              <a:spcAft>
                <a:spcPts val="0"/>
              </a:spcAft>
              <a:buClr>
                <a:srgbClr val="FF0000"/>
              </a:buClr>
              <a:buSzPts val="3200"/>
              <a:buFont typeface="Wingdings" pitchFamily="2" charset="2"/>
              <a:buChar char="Ø"/>
            </a:pPr>
            <a:r>
              <a:rPr lang="en-US" sz="3200" b="0" i="0" u="none" strike="noStrike" cap="none" dirty="0">
                <a:latin typeface="Times New Roman" pitchFamily="18" charset="0"/>
                <a:ea typeface="Arial"/>
                <a:cs typeface="Times New Roman" pitchFamily="18" charset="0"/>
                <a:sym typeface="Arial"/>
              </a:rPr>
              <a:t>Granulocytes are larger than RBCs and have lobed nuclei and granules in their cytoplasm. </a:t>
            </a:r>
            <a:endParaRPr sz="3200" b="0" i="0" u="none" strike="noStrike" cap="none" dirty="0">
              <a:latin typeface="Times New Roman" pitchFamily="18" charset="0"/>
              <a:ea typeface="Arial"/>
              <a:cs typeface="Times New Roman" pitchFamily="18" charset="0"/>
              <a:sym typeface="Arial"/>
            </a:endParaRPr>
          </a:p>
          <a:p>
            <a:pPr marL="342900" marR="0" lvl="0" indent="-342900" algn="just" rtl="0">
              <a:lnSpc>
                <a:spcPct val="100000"/>
              </a:lnSpc>
              <a:spcBef>
                <a:spcPts val="640"/>
              </a:spcBef>
              <a:spcAft>
                <a:spcPts val="0"/>
              </a:spcAft>
              <a:buClr>
                <a:srgbClr val="00B050"/>
              </a:buClr>
              <a:buSzPts val="3200"/>
              <a:buFont typeface="Arial"/>
              <a:buChar char="•"/>
            </a:pPr>
            <a:r>
              <a:rPr lang="en-US" sz="3200" b="1" i="0" u="none" strike="noStrike" cap="none" dirty="0">
                <a:latin typeface="Times New Roman" pitchFamily="18" charset="0"/>
                <a:ea typeface="Arial"/>
                <a:cs typeface="Times New Roman" pitchFamily="18" charset="0"/>
                <a:sym typeface="Arial"/>
              </a:rPr>
              <a:t>Neutrophils</a:t>
            </a:r>
            <a:endParaRPr dirty="0">
              <a:latin typeface="Times New Roman" pitchFamily="18" charset="0"/>
              <a:cs typeface="Times New Roman" pitchFamily="18" charset="0"/>
            </a:endParaRPr>
          </a:p>
          <a:p>
            <a:pPr marL="342900" marR="0" lvl="0" indent="-342900" algn="just" rtl="0">
              <a:lnSpc>
                <a:spcPct val="100000"/>
              </a:lnSpc>
              <a:spcBef>
                <a:spcPts val="640"/>
              </a:spcBef>
              <a:spcAft>
                <a:spcPts val="0"/>
              </a:spcAft>
              <a:buClr>
                <a:srgbClr val="00B050"/>
              </a:buClr>
              <a:buSzPts val="3200"/>
              <a:buFont typeface="Arial"/>
              <a:buChar char="•"/>
            </a:pPr>
            <a:r>
              <a:rPr lang="en-US" sz="3200" b="1" i="0" u="none" strike="noStrike" cap="none" dirty="0" err="1">
                <a:latin typeface="Times New Roman" pitchFamily="18" charset="0"/>
                <a:ea typeface="Arial"/>
                <a:cs typeface="Times New Roman" pitchFamily="18" charset="0"/>
                <a:sym typeface="Arial"/>
              </a:rPr>
              <a:t>Eosinophils</a:t>
            </a:r>
            <a:endParaRPr dirty="0">
              <a:latin typeface="Times New Roman" pitchFamily="18" charset="0"/>
              <a:cs typeface="Times New Roman" pitchFamily="18" charset="0"/>
            </a:endParaRPr>
          </a:p>
          <a:p>
            <a:pPr marL="342900" marR="0" lvl="0" indent="-342900" algn="just" rtl="0">
              <a:lnSpc>
                <a:spcPct val="100000"/>
              </a:lnSpc>
              <a:spcBef>
                <a:spcPts val="640"/>
              </a:spcBef>
              <a:spcAft>
                <a:spcPts val="0"/>
              </a:spcAft>
              <a:buClr>
                <a:srgbClr val="00B050"/>
              </a:buClr>
              <a:buSzPts val="3200"/>
              <a:buFont typeface="Arial"/>
              <a:buChar char="•"/>
            </a:pPr>
            <a:r>
              <a:rPr lang="en-US" sz="3200" b="1" i="0" u="none" strike="noStrike" cap="none" dirty="0">
                <a:latin typeface="Times New Roman" pitchFamily="18" charset="0"/>
                <a:ea typeface="Arial"/>
                <a:cs typeface="Times New Roman" pitchFamily="18" charset="0"/>
                <a:sym typeface="Arial"/>
              </a:rPr>
              <a:t>Basophils</a:t>
            </a:r>
            <a:endParaRPr dirty="0">
              <a:latin typeface="Times New Roman" pitchFamily="18" charset="0"/>
              <a:cs typeface="Times New Roman" pitchFamily="18" charset="0"/>
            </a:endParaRPr>
          </a:p>
          <a:p>
            <a:pPr marL="342900" marR="0" lvl="0" indent="-139700" algn="l" rtl="0">
              <a:lnSpc>
                <a:spcPct val="100000"/>
              </a:lnSpc>
              <a:spcBef>
                <a:spcPts val="640"/>
              </a:spcBef>
              <a:spcAft>
                <a:spcPts val="0"/>
              </a:spcAft>
              <a:buClr>
                <a:schemeClr val="dk1"/>
              </a:buClr>
              <a:buSzPts val="3200"/>
              <a:buFont typeface="Arial"/>
              <a:buNone/>
            </a:pPr>
            <a:endParaRPr sz="3200" b="0" i="0" u="none" strike="noStrike" cap="none" dirty="0">
              <a:solidFill>
                <a:srgbClr val="00B050"/>
              </a:solidFill>
              <a:latin typeface="Arial"/>
              <a:ea typeface="Arial"/>
              <a:cs typeface="Arial"/>
              <a:sym typeface="Arial"/>
            </a:endParaRPr>
          </a:p>
          <a:p>
            <a:pPr marL="342900" marR="0" lvl="0" indent="-139700" algn="l" rtl="0">
              <a:lnSpc>
                <a:spcPct val="100000"/>
              </a:lnSpc>
              <a:spcBef>
                <a:spcPts val="640"/>
              </a:spcBef>
              <a:spcAft>
                <a:spcPts val="0"/>
              </a:spcAft>
              <a:buClr>
                <a:schemeClr val="dk1"/>
              </a:buClr>
              <a:buSzPts val="3200"/>
              <a:buFont typeface="Arial"/>
              <a:buNone/>
            </a:pPr>
            <a:endParaRPr sz="3200" b="0" i="0" u="none" dirty="0">
              <a:solidFill>
                <a:srgbClr val="00B05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8"/>
          <p:cNvSpPr txBox="1">
            <a:spLocks noGrp="1"/>
          </p:cNvSpPr>
          <p:nvPr>
            <p:ph type="title"/>
          </p:nvPr>
        </p:nvSpPr>
        <p:spPr>
          <a:xfrm>
            <a:off x="163882" y="152718"/>
            <a:ext cx="8829806" cy="1012203"/>
          </a:xfrm>
          <a:prstGeom prst="rect">
            <a:avLst/>
          </a:prstGeom>
          <a:solidFill>
            <a:schemeClr val="accent6">
              <a:lumMod val="50000"/>
            </a:scheme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0000"/>
              </a:buClr>
              <a:buSzPts val="4400"/>
              <a:buFont typeface="Arial"/>
              <a:buNone/>
            </a:pPr>
            <a:r>
              <a:rPr lang="en-US" sz="4400" b="0" i="0" u="none" dirty="0">
                <a:solidFill>
                  <a:schemeClr val="bg1"/>
                </a:solidFill>
                <a:latin typeface="Arial"/>
                <a:ea typeface="Arial"/>
                <a:cs typeface="Arial"/>
                <a:sym typeface="Arial"/>
              </a:rPr>
              <a:t>Granulocytes</a:t>
            </a:r>
            <a:endParaRPr dirty="0">
              <a:solidFill>
                <a:schemeClr val="bg1"/>
              </a:solidFill>
            </a:endParaRPr>
          </a:p>
        </p:txBody>
      </p:sp>
      <p:sp>
        <p:nvSpPr>
          <p:cNvPr id="116" name="Google Shape;116;p18"/>
          <p:cNvSpPr txBox="1">
            <a:spLocks noGrp="1"/>
          </p:cNvSpPr>
          <p:nvPr>
            <p:ph idx="1"/>
          </p:nvPr>
        </p:nvSpPr>
        <p:spPr>
          <a:xfrm>
            <a:off x="0" y="1219200"/>
            <a:ext cx="8686800" cy="5257800"/>
          </a:xfrm>
          <a:prstGeom prst="rect">
            <a:avLst/>
          </a:prstGeom>
          <a:noFill/>
          <a:ln>
            <a:noFill/>
          </a:ln>
        </p:spPr>
        <p:txBody>
          <a:bodyPr spcFirstLastPara="1" wrap="square" lIns="91425" tIns="45700" rIns="91425" bIns="45700" anchor="t" anchorCtr="0">
            <a:noAutofit/>
          </a:bodyPr>
          <a:lstStyle/>
          <a:p>
            <a:pPr marR="0" lvl="0" algn="just" rtl="0">
              <a:lnSpc>
                <a:spcPct val="150000"/>
              </a:lnSpc>
              <a:spcBef>
                <a:spcPts val="0"/>
              </a:spcBef>
              <a:spcAft>
                <a:spcPts val="0"/>
              </a:spcAft>
              <a:buClr>
                <a:schemeClr val="dk1"/>
              </a:buClr>
              <a:buSzPts val="2400"/>
            </a:pPr>
            <a:r>
              <a:rPr lang="en-US" sz="2400" b="0" i="0" u="none" dirty="0">
                <a:solidFill>
                  <a:schemeClr val="dk1"/>
                </a:solidFill>
                <a:latin typeface="Times New Roman" pitchFamily="18" charset="0"/>
                <a:ea typeface="Arial"/>
                <a:cs typeface="Times New Roman" pitchFamily="18" charset="0"/>
                <a:sym typeface="Arial"/>
              </a:rPr>
              <a:t>1-</a:t>
            </a:r>
            <a:r>
              <a:rPr lang="en-US" sz="2400" b="0" i="0" u="none" dirty="0">
                <a:solidFill>
                  <a:srgbClr val="00B050"/>
                </a:solidFill>
                <a:latin typeface="Times New Roman" pitchFamily="18" charset="0"/>
                <a:ea typeface="Arial"/>
                <a:cs typeface="Times New Roman" pitchFamily="18" charset="0"/>
                <a:sym typeface="Arial"/>
              </a:rPr>
              <a:t>Neutrophils</a:t>
            </a:r>
            <a:r>
              <a:rPr lang="en-US" sz="2400" b="0" i="0" u="none" dirty="0">
                <a:solidFill>
                  <a:schemeClr val="dk1"/>
                </a:solidFill>
                <a:latin typeface="Times New Roman" pitchFamily="18" charset="0"/>
                <a:ea typeface="Arial"/>
                <a:cs typeface="Times New Roman" pitchFamily="18" charset="0"/>
                <a:sym typeface="Arial"/>
              </a:rPr>
              <a:t>: </a:t>
            </a:r>
            <a:endParaRPr lang="en-US" sz="2400" b="0" i="0" u="none" dirty="0" smtClean="0">
              <a:solidFill>
                <a:schemeClr val="dk1"/>
              </a:solidFill>
              <a:latin typeface="Times New Roman" pitchFamily="18" charset="0"/>
              <a:ea typeface="Arial"/>
              <a:cs typeface="Times New Roman" pitchFamily="18" charset="0"/>
              <a:sym typeface="Arial"/>
            </a:endParaRPr>
          </a:p>
          <a:p>
            <a:pPr marR="0" lvl="0" algn="just" rtl="0">
              <a:lnSpc>
                <a:spcPct val="150000"/>
              </a:lnSpc>
              <a:spcBef>
                <a:spcPts val="0"/>
              </a:spcBef>
              <a:spcAft>
                <a:spcPts val="0"/>
              </a:spcAft>
              <a:buClr>
                <a:schemeClr val="dk1"/>
              </a:buClr>
              <a:buSzPts val="2400"/>
            </a:pPr>
            <a:r>
              <a:rPr lang="en-US" sz="2400" b="0" i="0" u="none" dirty="0" smtClean="0">
                <a:solidFill>
                  <a:schemeClr val="dk1"/>
                </a:solidFill>
                <a:latin typeface="Times New Roman" pitchFamily="18" charset="0"/>
                <a:ea typeface="Arial"/>
                <a:cs typeface="Times New Roman" pitchFamily="18" charset="0"/>
                <a:sym typeface="Arial"/>
              </a:rPr>
              <a:t>40-70</a:t>
            </a:r>
            <a:r>
              <a:rPr lang="en-US" sz="2400" b="0" i="0" u="none" dirty="0">
                <a:solidFill>
                  <a:schemeClr val="dk1"/>
                </a:solidFill>
                <a:latin typeface="Times New Roman" pitchFamily="18" charset="0"/>
                <a:ea typeface="Arial"/>
                <a:cs typeface="Times New Roman" pitchFamily="18" charset="0"/>
                <a:sym typeface="Arial"/>
              </a:rPr>
              <a:t>% of WBCs, 3-7 lobed nucleus, pale lilac or pink cytoplasm contains very fine granules which are difficult to see. They are active phagocytes and fight bacterial invasions (important in inflammatory response) as well as cleaning up debris.</a:t>
            </a:r>
            <a:endParaRPr dirty="0">
              <a:latin typeface="Times New Roman" pitchFamily="18" charset="0"/>
              <a:cs typeface="Times New Roman" pitchFamily="18" charset="0"/>
            </a:endParaRPr>
          </a:p>
          <a:p>
            <a:pPr marL="342900" marR="0" lvl="0" indent="-190500" algn="l" rtl="0">
              <a:lnSpc>
                <a:spcPct val="100000"/>
              </a:lnSpc>
              <a:spcBef>
                <a:spcPts val="480"/>
              </a:spcBef>
              <a:spcAft>
                <a:spcPts val="0"/>
              </a:spcAft>
              <a:buClr>
                <a:schemeClr val="dk1"/>
              </a:buClr>
              <a:buSzPts val="2400"/>
              <a:buFont typeface="Arial"/>
              <a:buNone/>
            </a:pPr>
            <a:endParaRPr sz="2400" b="0" i="0" u="none" dirty="0">
              <a:solidFill>
                <a:schemeClr val="dk1"/>
              </a:solidFill>
              <a:latin typeface="Arial"/>
              <a:ea typeface="Arial"/>
              <a:cs typeface="Arial"/>
              <a:sym typeface="Arial"/>
            </a:endParaRPr>
          </a:p>
        </p:txBody>
      </p:sp>
      <p:pic>
        <p:nvPicPr>
          <p:cNvPr id="117" name="Google Shape;117;p18"/>
          <p:cNvPicPr preferRelativeResize="0"/>
          <p:nvPr/>
        </p:nvPicPr>
        <p:blipFill rotWithShape="1">
          <a:blip r:embed="rId3">
            <a:alphaModFix/>
          </a:blip>
          <a:srcRect/>
          <a:stretch/>
        </p:blipFill>
        <p:spPr>
          <a:xfrm>
            <a:off x="6553200" y="3976295"/>
            <a:ext cx="1981200" cy="2258860"/>
          </a:xfrm>
          <a:prstGeom prst="rect">
            <a:avLst/>
          </a:prstGeom>
          <a:ln>
            <a:noFill/>
          </a:ln>
          <a:effectLst>
            <a:softEdge rad="112500"/>
          </a:effectLst>
        </p:spPr>
      </p:pic>
      <p:pic>
        <p:nvPicPr>
          <p:cNvPr id="118" name="Google Shape;118;p18"/>
          <p:cNvPicPr preferRelativeResize="0"/>
          <p:nvPr/>
        </p:nvPicPr>
        <p:blipFill rotWithShape="1">
          <a:blip r:embed="rId4">
            <a:alphaModFix/>
          </a:blip>
          <a:srcRect/>
          <a:stretch/>
        </p:blipFill>
        <p:spPr>
          <a:xfrm>
            <a:off x="3078271" y="4217443"/>
            <a:ext cx="2819401" cy="2144712"/>
          </a:xfrm>
          <a:prstGeom prst="rect">
            <a:avLst/>
          </a:prstGeom>
          <a:ln>
            <a:noFill/>
          </a:ln>
          <a:effectLst>
            <a:softEdge rad="112500"/>
          </a:effectLst>
        </p:spPr>
      </p:pic>
      <p:pic>
        <p:nvPicPr>
          <p:cNvPr id="119" name="Google Shape;119;p18"/>
          <p:cNvPicPr preferRelativeResize="0"/>
          <p:nvPr/>
        </p:nvPicPr>
        <p:blipFill rotWithShape="1">
          <a:blip r:embed="rId5">
            <a:alphaModFix/>
          </a:blip>
          <a:srcRect/>
          <a:stretch/>
        </p:blipFill>
        <p:spPr>
          <a:xfrm>
            <a:off x="251564" y="4344443"/>
            <a:ext cx="2349500" cy="189071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9"/>
          <p:cNvSpPr txBox="1">
            <a:spLocks noGrp="1"/>
          </p:cNvSpPr>
          <p:nvPr>
            <p:ph type="title"/>
          </p:nvPr>
        </p:nvSpPr>
        <p:spPr>
          <a:xfrm>
            <a:off x="0" y="152718"/>
            <a:ext cx="8993688" cy="1371600"/>
          </a:xfrm>
          <a:prstGeom prst="rect">
            <a:avLst/>
          </a:prstGeom>
          <a:solidFill>
            <a:schemeClr val="accent6">
              <a:lumMod val="50000"/>
            </a:scheme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0000"/>
              </a:buClr>
              <a:buSzPts val="4400"/>
              <a:buFont typeface="Arial"/>
              <a:buNone/>
            </a:pPr>
            <a:r>
              <a:rPr lang="en-US" sz="4400" b="0" i="0" u="none" dirty="0">
                <a:solidFill>
                  <a:schemeClr val="bg1"/>
                </a:solidFill>
                <a:latin typeface="Arial"/>
                <a:ea typeface="Arial"/>
                <a:cs typeface="Arial"/>
                <a:sym typeface="Arial"/>
              </a:rPr>
              <a:t>Granulocytes</a:t>
            </a:r>
            <a:endParaRPr dirty="0">
              <a:solidFill>
                <a:schemeClr val="bg1"/>
              </a:solidFill>
            </a:endParaRPr>
          </a:p>
        </p:txBody>
      </p:sp>
      <p:sp>
        <p:nvSpPr>
          <p:cNvPr id="125" name="Google Shape;125;p19"/>
          <p:cNvSpPr txBox="1">
            <a:spLocks noGrp="1"/>
          </p:cNvSpPr>
          <p:nvPr>
            <p:ph idx="1"/>
          </p:nvPr>
        </p:nvSpPr>
        <p:spPr>
          <a:xfrm>
            <a:off x="87681" y="1600200"/>
            <a:ext cx="4936755" cy="4526100"/>
          </a:xfrm>
          <a:prstGeom prst="rect">
            <a:avLst/>
          </a:prstGeom>
          <a:noFill/>
          <a:ln>
            <a:noFill/>
          </a:ln>
        </p:spPr>
        <p:txBody>
          <a:bodyPr spcFirstLastPara="1" wrap="square" lIns="91425" tIns="45700" rIns="91425" bIns="45700" anchor="t" anchorCtr="0">
            <a:noAutofit/>
          </a:bodyPr>
          <a:lstStyle/>
          <a:p>
            <a:pPr marL="0" marR="0" lvl="0" indent="0" rtl="0">
              <a:lnSpc>
                <a:spcPct val="150000"/>
              </a:lnSpc>
              <a:spcBef>
                <a:spcPts val="0"/>
              </a:spcBef>
              <a:spcAft>
                <a:spcPts val="0"/>
              </a:spcAft>
              <a:buClr>
                <a:srgbClr val="002060"/>
              </a:buClr>
              <a:buSzPts val="2400"/>
              <a:buFont typeface="Arial"/>
              <a:buNone/>
            </a:pPr>
            <a:r>
              <a:rPr lang="en-US" sz="2400" b="0" i="0" u="none" dirty="0">
                <a:solidFill>
                  <a:srgbClr val="002060"/>
                </a:solidFill>
                <a:latin typeface="Arial"/>
                <a:ea typeface="Arial"/>
                <a:cs typeface="Arial"/>
                <a:sym typeface="Arial"/>
              </a:rPr>
              <a:t>2-</a:t>
            </a:r>
            <a:r>
              <a:rPr lang="en-US" sz="2400" b="0" i="0" u="none" dirty="0">
                <a:solidFill>
                  <a:srgbClr val="00B050"/>
                </a:solidFill>
                <a:latin typeface="Arial"/>
                <a:ea typeface="Arial"/>
                <a:cs typeface="Arial"/>
                <a:sym typeface="Arial"/>
              </a:rPr>
              <a:t>Eosinophils</a:t>
            </a:r>
            <a:r>
              <a:rPr lang="en-US" sz="2400" b="0" i="0" u="none" dirty="0">
                <a:solidFill>
                  <a:schemeClr val="dk1"/>
                </a:solidFill>
                <a:latin typeface="Arial"/>
                <a:ea typeface="Arial"/>
                <a:cs typeface="Arial"/>
                <a:sym typeface="Arial"/>
              </a:rPr>
              <a:t>: </a:t>
            </a:r>
            <a:endParaRPr lang="en-US" sz="2400" b="0" i="0" u="none" dirty="0" smtClean="0">
              <a:solidFill>
                <a:schemeClr val="dk1"/>
              </a:solidFill>
              <a:latin typeface="Arial"/>
              <a:ea typeface="Arial"/>
              <a:cs typeface="Arial"/>
              <a:sym typeface="Arial"/>
            </a:endParaRPr>
          </a:p>
          <a:p>
            <a:pPr marL="0" marR="0" lvl="0" indent="0" algn="just" rtl="0">
              <a:lnSpc>
                <a:spcPct val="150000"/>
              </a:lnSpc>
              <a:spcBef>
                <a:spcPts val="0"/>
              </a:spcBef>
              <a:spcAft>
                <a:spcPts val="0"/>
              </a:spcAft>
              <a:buClr>
                <a:srgbClr val="002060"/>
              </a:buClr>
              <a:buSzPts val="2400"/>
              <a:buFont typeface="Arial"/>
              <a:buNone/>
            </a:pPr>
            <a:r>
              <a:rPr lang="en-US" sz="2400" b="0" i="0" u="none" dirty="0" smtClean="0">
                <a:solidFill>
                  <a:schemeClr val="dk1"/>
                </a:solidFill>
                <a:latin typeface="Arial"/>
                <a:ea typeface="Arial"/>
                <a:cs typeface="Arial"/>
                <a:sym typeface="Arial"/>
              </a:rPr>
              <a:t>1-4</a:t>
            </a:r>
            <a:r>
              <a:rPr lang="en-US" sz="2400" b="0" i="0" u="none" dirty="0">
                <a:solidFill>
                  <a:schemeClr val="dk1"/>
                </a:solidFill>
                <a:latin typeface="Arial"/>
                <a:ea typeface="Arial"/>
                <a:cs typeface="Arial"/>
                <a:sym typeface="Arial"/>
              </a:rPr>
              <a:t>% of WBCs,  </a:t>
            </a:r>
            <a:r>
              <a:rPr lang="en-US" sz="2400" b="0" i="0" u="none" dirty="0" err="1">
                <a:solidFill>
                  <a:schemeClr val="dk1"/>
                </a:solidFill>
                <a:latin typeface="Arial"/>
                <a:ea typeface="Arial"/>
                <a:cs typeface="Arial"/>
                <a:sym typeface="Arial"/>
              </a:rPr>
              <a:t>bilobed</a:t>
            </a:r>
            <a:r>
              <a:rPr lang="en-US" sz="2400" b="0" i="0" u="none" dirty="0">
                <a:solidFill>
                  <a:schemeClr val="dk1"/>
                </a:solidFill>
                <a:latin typeface="Arial"/>
                <a:ea typeface="Arial"/>
                <a:cs typeface="Arial"/>
                <a:sym typeface="Arial"/>
              </a:rPr>
              <a:t> nucleus, large red/orange cytoplasmic granules.  Important in ending allergic reactions (phagocytize antibody-bound allergens) and fighting parasitic worms. </a:t>
            </a:r>
            <a:endParaRPr dirty="0"/>
          </a:p>
        </p:txBody>
      </p:sp>
      <p:pic>
        <p:nvPicPr>
          <p:cNvPr id="126" name="Google Shape;126;p19"/>
          <p:cNvPicPr preferRelativeResize="0"/>
          <p:nvPr/>
        </p:nvPicPr>
        <p:blipFill rotWithShape="1">
          <a:blip r:embed="rId3">
            <a:alphaModFix/>
          </a:blip>
          <a:srcRect/>
          <a:stretch/>
        </p:blipFill>
        <p:spPr>
          <a:xfrm>
            <a:off x="5024437" y="2057400"/>
            <a:ext cx="3813175" cy="3886200"/>
          </a:xfrm>
          <a:prstGeom prst="rect">
            <a:avLst/>
          </a:prstGeom>
          <a:ln>
            <a:noFill/>
          </a:ln>
          <a:effectLst>
            <a:softEdge rad="112500"/>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0"/>
          <p:cNvSpPr txBox="1">
            <a:spLocks noGrp="1"/>
          </p:cNvSpPr>
          <p:nvPr>
            <p:ph type="title"/>
          </p:nvPr>
        </p:nvSpPr>
        <p:spPr>
          <a:xfrm>
            <a:off x="112734" y="152718"/>
            <a:ext cx="8855902" cy="1162515"/>
          </a:xfrm>
          <a:prstGeom prst="rect">
            <a:avLst/>
          </a:prstGeom>
          <a:solidFill>
            <a:schemeClr val="accent6">
              <a:lumMod val="50000"/>
            </a:scheme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0000"/>
              </a:buClr>
              <a:buSzPts val="4400"/>
              <a:buFont typeface="Arial"/>
              <a:buNone/>
            </a:pPr>
            <a:r>
              <a:rPr lang="en-US" sz="4400" b="0" i="0" u="none" dirty="0">
                <a:solidFill>
                  <a:schemeClr val="bg1"/>
                </a:solidFill>
                <a:latin typeface="Arial"/>
                <a:ea typeface="Arial"/>
                <a:cs typeface="Arial"/>
                <a:sym typeface="Arial"/>
              </a:rPr>
              <a:t>Granulocytes</a:t>
            </a:r>
            <a:endParaRPr dirty="0">
              <a:solidFill>
                <a:schemeClr val="bg1"/>
              </a:solidFill>
            </a:endParaRPr>
          </a:p>
        </p:txBody>
      </p:sp>
      <p:sp>
        <p:nvSpPr>
          <p:cNvPr id="132" name="Google Shape;132;p20"/>
          <p:cNvSpPr txBox="1">
            <a:spLocks noGrp="1"/>
          </p:cNvSpPr>
          <p:nvPr>
            <p:ph idx="1"/>
          </p:nvPr>
        </p:nvSpPr>
        <p:spPr>
          <a:xfrm>
            <a:off x="100208" y="1371600"/>
            <a:ext cx="8586592" cy="5181600"/>
          </a:xfrm>
          <a:prstGeom prst="rect">
            <a:avLst/>
          </a:prstGeom>
          <a:noFill/>
          <a:ln>
            <a:noFill/>
          </a:ln>
        </p:spPr>
        <p:txBody>
          <a:bodyPr spcFirstLastPara="1" wrap="square" lIns="91425" tIns="45700" rIns="91425" bIns="45700" anchor="t" anchorCtr="0">
            <a:noAutofit/>
          </a:bodyPr>
          <a:lstStyle/>
          <a:p>
            <a:pPr marR="0" lvl="0" algn="just" rtl="0">
              <a:lnSpc>
                <a:spcPct val="150000"/>
              </a:lnSpc>
              <a:spcBef>
                <a:spcPts val="0"/>
              </a:spcBef>
              <a:spcAft>
                <a:spcPts val="0"/>
              </a:spcAft>
              <a:buClr>
                <a:schemeClr val="dk1"/>
              </a:buClr>
              <a:buSzPts val="2400"/>
            </a:pPr>
            <a:r>
              <a:rPr lang="en-US" sz="2400" b="0" i="0" u="none" dirty="0">
                <a:solidFill>
                  <a:schemeClr val="dk1"/>
                </a:solidFill>
                <a:latin typeface="Arial"/>
                <a:ea typeface="Arial"/>
                <a:cs typeface="Arial"/>
                <a:sym typeface="Arial"/>
              </a:rPr>
              <a:t>3- </a:t>
            </a:r>
            <a:r>
              <a:rPr lang="en-US" sz="2400" b="0" i="0" u="none" dirty="0">
                <a:solidFill>
                  <a:srgbClr val="00B050"/>
                </a:solidFill>
                <a:latin typeface="Arial"/>
                <a:ea typeface="Arial"/>
                <a:cs typeface="Arial"/>
                <a:sym typeface="Arial"/>
              </a:rPr>
              <a:t>Basophils</a:t>
            </a:r>
            <a:r>
              <a:rPr lang="en-US" sz="2400" b="0" i="0" u="none" dirty="0">
                <a:solidFill>
                  <a:schemeClr val="dk1"/>
                </a:solidFill>
                <a:latin typeface="Arial"/>
                <a:ea typeface="Arial"/>
                <a:cs typeface="Arial"/>
                <a:sym typeface="Arial"/>
              </a:rPr>
              <a:t>: less than 1% of WBCs, nucleus often U or S shaped with indentations, large dark purple cytoplasmic granules. Mediate inflammatory response (release histamine and other molecules) during allergic responses and parasitic infections.</a:t>
            </a:r>
            <a:endParaRPr dirty="0"/>
          </a:p>
          <a:p>
            <a:pPr marL="342900" marR="0" lvl="0" indent="-190500" algn="l" rtl="0">
              <a:lnSpc>
                <a:spcPct val="100000"/>
              </a:lnSpc>
              <a:spcBef>
                <a:spcPts val="480"/>
              </a:spcBef>
              <a:spcAft>
                <a:spcPts val="0"/>
              </a:spcAft>
              <a:buClr>
                <a:schemeClr val="dk1"/>
              </a:buClr>
              <a:buSzPts val="2400"/>
              <a:buFont typeface="Arial"/>
              <a:buNone/>
            </a:pPr>
            <a:endParaRPr sz="2400" b="0" i="0" u="none" dirty="0">
              <a:solidFill>
                <a:schemeClr val="dk1"/>
              </a:solidFill>
              <a:latin typeface="Arial"/>
              <a:ea typeface="Arial"/>
              <a:cs typeface="Arial"/>
              <a:sym typeface="Arial"/>
            </a:endParaRPr>
          </a:p>
        </p:txBody>
      </p:sp>
      <p:pic>
        <p:nvPicPr>
          <p:cNvPr id="133" name="Google Shape;133;p20"/>
          <p:cNvPicPr preferRelativeResize="0"/>
          <p:nvPr/>
        </p:nvPicPr>
        <p:blipFill rotWithShape="1">
          <a:blip r:embed="rId3">
            <a:alphaModFix/>
          </a:blip>
          <a:srcRect t="14287"/>
          <a:stretch/>
        </p:blipFill>
        <p:spPr>
          <a:xfrm>
            <a:off x="5032679" y="4267199"/>
            <a:ext cx="3606800" cy="2098109"/>
          </a:xfrm>
          <a:prstGeom prst="rect">
            <a:avLst/>
          </a:prstGeom>
          <a:ln>
            <a:noFill/>
          </a:ln>
          <a:effectLst>
            <a:softEdge rad="112500"/>
          </a:effectLst>
        </p:spPr>
      </p:pic>
      <p:pic>
        <p:nvPicPr>
          <p:cNvPr id="134" name="Google Shape;134;p20"/>
          <p:cNvPicPr preferRelativeResize="0"/>
          <p:nvPr/>
        </p:nvPicPr>
        <p:blipFill rotWithShape="1">
          <a:blip r:embed="rId4">
            <a:alphaModFix/>
          </a:blip>
          <a:srcRect t="15634" b="10476"/>
          <a:stretch/>
        </p:blipFill>
        <p:spPr>
          <a:xfrm>
            <a:off x="658660" y="4267199"/>
            <a:ext cx="3352800" cy="2019822"/>
          </a:xfrm>
          <a:prstGeom prst="rect">
            <a:avLst/>
          </a:prstGeom>
          <a:ln>
            <a:noFill/>
          </a:ln>
          <a:effectLst>
            <a:softEdge rad="112500"/>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1"/>
          <p:cNvSpPr txBox="1">
            <a:spLocks noGrp="1"/>
          </p:cNvSpPr>
          <p:nvPr>
            <p:ph type="title"/>
          </p:nvPr>
        </p:nvSpPr>
        <p:spPr>
          <a:xfrm>
            <a:off x="87682" y="152718"/>
            <a:ext cx="8880954" cy="1049781"/>
          </a:xfrm>
          <a:prstGeom prst="rect">
            <a:avLst/>
          </a:prstGeom>
          <a:solidFill>
            <a:schemeClr val="accent6">
              <a:lumMod val="50000"/>
            </a:scheme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1" i="0" u="none" dirty="0">
                <a:solidFill>
                  <a:schemeClr val="bg1"/>
                </a:solidFill>
                <a:latin typeface="Arial"/>
                <a:ea typeface="Arial"/>
                <a:cs typeface="Arial"/>
                <a:sym typeface="Arial"/>
              </a:rPr>
              <a:t>Types Of WBCs</a:t>
            </a:r>
            <a:endParaRPr dirty="0">
              <a:solidFill>
                <a:schemeClr val="bg1"/>
              </a:solidFill>
            </a:endParaRPr>
          </a:p>
        </p:txBody>
      </p:sp>
      <p:sp>
        <p:nvSpPr>
          <p:cNvPr id="140" name="Google Shape;140;p21"/>
          <p:cNvSpPr txBox="1">
            <a:spLocks noGrp="1"/>
          </p:cNvSpPr>
          <p:nvPr>
            <p:ph idx="1"/>
          </p:nvPr>
        </p:nvSpPr>
        <p:spPr>
          <a:xfrm>
            <a:off x="125259" y="1315234"/>
            <a:ext cx="8718115" cy="4810930"/>
          </a:xfrm>
          <a:prstGeom prst="rect">
            <a:avLst/>
          </a:prstGeom>
          <a:noFill/>
          <a:ln>
            <a:noFill/>
          </a:ln>
        </p:spPr>
        <p:txBody>
          <a:bodyPr spcFirstLastPara="1" wrap="square" lIns="91425" tIns="45700" rIns="91425" bIns="45700" anchor="t" anchorCtr="0">
            <a:noAutofit/>
          </a:bodyPr>
          <a:lstStyle/>
          <a:p>
            <a:pPr marR="0" lvl="0" algn="just" rtl="0">
              <a:lnSpc>
                <a:spcPct val="100000"/>
              </a:lnSpc>
              <a:spcBef>
                <a:spcPts val="0"/>
              </a:spcBef>
              <a:spcAft>
                <a:spcPts val="0"/>
              </a:spcAft>
              <a:buClr>
                <a:srgbClr val="FF0000"/>
              </a:buClr>
              <a:buSzPts val="3200"/>
            </a:pPr>
            <a:r>
              <a:rPr lang="en-US" sz="3200" b="0" i="0" u="none" dirty="0" err="1">
                <a:latin typeface="Times New Roman" pitchFamily="18" charset="0"/>
                <a:ea typeface="Arial"/>
                <a:cs typeface="Times New Roman" pitchFamily="18" charset="0"/>
                <a:sym typeface="Arial"/>
              </a:rPr>
              <a:t>Agranulocytes</a:t>
            </a:r>
            <a:r>
              <a:rPr lang="en-US" sz="3200" b="0" i="0" u="none" dirty="0">
                <a:latin typeface="Times New Roman" pitchFamily="18" charset="0"/>
                <a:ea typeface="Arial"/>
                <a:cs typeface="Times New Roman" pitchFamily="18" charset="0"/>
                <a:sym typeface="Arial"/>
              </a:rPr>
              <a:t> have no observable granules and nuclei are usually roughly spherical.</a:t>
            </a:r>
            <a:endParaRPr dirty="0">
              <a:latin typeface="Times New Roman" pitchFamily="18" charset="0"/>
              <a:cs typeface="Times New Roman" pitchFamily="18" charset="0"/>
            </a:endParaRPr>
          </a:p>
          <a:p>
            <a:pPr marR="0" lvl="0" algn="just" rtl="0">
              <a:lnSpc>
                <a:spcPct val="100000"/>
              </a:lnSpc>
              <a:spcBef>
                <a:spcPts val="640"/>
              </a:spcBef>
              <a:spcAft>
                <a:spcPts val="0"/>
              </a:spcAft>
              <a:buClr>
                <a:srgbClr val="00B050"/>
              </a:buClr>
              <a:buSzPts val="3200"/>
            </a:pPr>
            <a:r>
              <a:rPr lang="en-US" sz="3200" b="1" i="0" u="none" dirty="0" smtClean="0">
                <a:latin typeface="Times New Roman" pitchFamily="18" charset="0"/>
                <a:ea typeface="Arial"/>
                <a:cs typeface="Times New Roman" pitchFamily="18" charset="0"/>
                <a:sym typeface="Arial"/>
              </a:rPr>
              <a:t>   Monocytes</a:t>
            </a:r>
            <a:endParaRPr lang="en-US" dirty="0" smtClean="0">
              <a:latin typeface="Times New Roman" pitchFamily="18" charset="0"/>
              <a:cs typeface="Times New Roman" pitchFamily="18" charset="0"/>
            </a:endParaRPr>
          </a:p>
          <a:p>
            <a:pPr marR="0" lvl="0" algn="just" rtl="0">
              <a:lnSpc>
                <a:spcPct val="100000"/>
              </a:lnSpc>
              <a:spcBef>
                <a:spcPts val="640"/>
              </a:spcBef>
              <a:spcAft>
                <a:spcPts val="0"/>
              </a:spcAft>
              <a:buClr>
                <a:srgbClr val="00B050"/>
              </a:buClr>
              <a:buSzPts val="3200"/>
            </a:pPr>
            <a:r>
              <a:rPr lang="en-US" sz="3200" b="1" i="0" u="none" dirty="0" smtClean="0">
                <a:latin typeface="Times New Roman" pitchFamily="18" charset="0"/>
                <a:ea typeface="Arial"/>
                <a:cs typeface="Times New Roman" pitchFamily="18" charset="0"/>
                <a:sym typeface="Arial"/>
              </a:rPr>
              <a:t>   Lymphocytes</a:t>
            </a:r>
            <a:endParaRPr dirty="0">
              <a:latin typeface="Times New Roman" pitchFamily="18" charset="0"/>
              <a:cs typeface="Times New Roman" pitchFamily="18" charset="0"/>
            </a:endParaRPr>
          </a:p>
          <a:p>
            <a:pPr marL="342900" marR="0" lvl="0" indent="-139700" algn="l" rtl="0">
              <a:lnSpc>
                <a:spcPct val="100000"/>
              </a:lnSpc>
              <a:spcBef>
                <a:spcPts val="640"/>
              </a:spcBef>
              <a:spcAft>
                <a:spcPts val="0"/>
              </a:spcAft>
              <a:buClr>
                <a:schemeClr val="dk1"/>
              </a:buClr>
              <a:buSzPts val="3200"/>
              <a:buFont typeface="Arial"/>
              <a:buNone/>
            </a:pPr>
            <a:endParaRPr sz="3200" b="1" i="0" u="none" dirty="0">
              <a:solidFill>
                <a:srgbClr val="00B050"/>
              </a:solidFill>
              <a:latin typeface="Arial"/>
              <a:ea typeface="Arial"/>
              <a:cs typeface="Arial"/>
              <a:sym typeface="Arial"/>
            </a:endParaRPr>
          </a:p>
          <a:p>
            <a:pPr marL="342900" marR="0" lvl="0" indent="-139700" algn="l" rtl="0">
              <a:lnSpc>
                <a:spcPct val="100000"/>
              </a:lnSpc>
              <a:spcBef>
                <a:spcPts val="640"/>
              </a:spcBef>
              <a:spcAft>
                <a:spcPts val="0"/>
              </a:spcAft>
              <a:buClr>
                <a:schemeClr val="dk1"/>
              </a:buClr>
              <a:buSzPts val="3200"/>
              <a:buFont typeface="Arial"/>
              <a:buNone/>
            </a:pPr>
            <a:endParaRPr sz="3200" b="0" i="0" u="none" dirty="0">
              <a:solidFill>
                <a:srgbClr val="00B050"/>
              </a:solidFill>
              <a:latin typeface="Arial"/>
              <a:ea typeface="Arial"/>
              <a:cs typeface="Arial"/>
              <a:sym typeface="Arial"/>
            </a:endParaRPr>
          </a:p>
          <a:p>
            <a:pPr marL="342900" marR="0" lvl="0" indent="-139700" algn="l" rtl="0">
              <a:lnSpc>
                <a:spcPct val="100000"/>
              </a:lnSpc>
              <a:spcBef>
                <a:spcPts val="640"/>
              </a:spcBef>
              <a:spcAft>
                <a:spcPts val="0"/>
              </a:spcAft>
              <a:buClr>
                <a:schemeClr val="dk1"/>
              </a:buClr>
              <a:buSzPts val="3200"/>
              <a:buFont typeface="Arial"/>
              <a:buNone/>
            </a:pPr>
            <a:endParaRPr sz="3200" b="0" i="0" u="none" dirty="0">
              <a:solidFill>
                <a:srgbClr val="00B050"/>
              </a:solidFill>
              <a:latin typeface="Arial"/>
              <a:ea typeface="Arial"/>
              <a:cs typeface="Arial"/>
              <a:sym typeface="Arial"/>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أساسية">
  <a:themeElements>
    <a:clrScheme name="أساسية">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أساسية">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أساسية">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38</TotalTime>
  <Words>710</Words>
  <Application>Microsoft Office PowerPoint</Application>
  <PresentationFormat>عرض على الشاشة (3:4)‏</PresentationFormat>
  <Paragraphs>114</Paragraphs>
  <Slides>20</Slides>
  <Notes>17</Notes>
  <HiddenSlides>0</HiddenSlides>
  <MMClips>0</MMClips>
  <ScaleCrop>false</ScaleCrop>
  <HeadingPairs>
    <vt:vector size="4" baseType="variant">
      <vt:variant>
        <vt:lpstr>نسق</vt:lpstr>
      </vt:variant>
      <vt:variant>
        <vt:i4>1</vt:i4>
      </vt:variant>
      <vt:variant>
        <vt:lpstr>عناوين الشرائح</vt:lpstr>
      </vt:variant>
      <vt:variant>
        <vt:i4>20</vt:i4>
      </vt:variant>
    </vt:vector>
  </HeadingPairs>
  <TitlesOfParts>
    <vt:vector size="21" baseType="lpstr">
      <vt:lpstr>أساسية</vt:lpstr>
      <vt:lpstr>عرض تقديمي في PowerPoint</vt:lpstr>
      <vt:lpstr>peripheral blood film       the differential leukocyte count (DLC)</vt:lpstr>
      <vt:lpstr>Applications of Blood smear: </vt:lpstr>
      <vt:lpstr>Background</vt:lpstr>
      <vt:lpstr> Types Of WBCs  </vt:lpstr>
      <vt:lpstr>Granulocytes</vt:lpstr>
      <vt:lpstr>Granulocytes</vt:lpstr>
      <vt:lpstr>Granulocytes</vt:lpstr>
      <vt:lpstr>Types Of WBCs</vt:lpstr>
      <vt:lpstr>Agranulocytes</vt:lpstr>
      <vt:lpstr>Agranulocytes</vt:lpstr>
      <vt:lpstr>Materials and instruments</vt:lpstr>
      <vt:lpstr>عرض تقديمي في PowerPoint</vt:lpstr>
      <vt:lpstr>Preparation of Blood Smear</vt:lpstr>
      <vt:lpstr>عرض تقديمي في PowerPoint</vt:lpstr>
      <vt:lpstr>Identifying a Leukocyte</vt:lpstr>
      <vt:lpstr>Calculation</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cp:lastModifiedBy>nsr.as</cp:lastModifiedBy>
  <cp:revision>5</cp:revision>
  <dcterms:modified xsi:type="dcterms:W3CDTF">2024-02-09T21:39:10Z</dcterms:modified>
</cp:coreProperties>
</file>