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sldIdLst>
    <p:sldId id="256" r:id="rId2"/>
    <p:sldId id="258" r:id="rId3"/>
    <p:sldId id="259" r:id="rId4"/>
    <p:sldId id="260" r:id="rId5"/>
    <p:sldId id="262" r:id="rId6"/>
    <p:sldId id="263" r:id="rId7"/>
    <p:sldId id="264" r:id="rId8"/>
    <p:sldId id="265" r:id="rId9"/>
    <p:sldId id="266" r:id="rId10"/>
    <p:sldId id="268" r:id="rId11"/>
    <p:sldId id="26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8E152-0461-4762-A1C6-384F98080B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5B64CFD-F7A0-4AFF-8F3C-3FC4C1AFD630}">
      <dgm:prSet/>
      <dgm:spPr/>
      <dgm:t>
        <a:bodyPr/>
        <a:lstStyle/>
        <a:p>
          <a:r>
            <a:rPr lang="en-US" dirty="0"/>
            <a:t>Take 0.3gm from para-aminophenol and 0.12gm sodium acetate  into Erlenmeyer flask .</a:t>
          </a:r>
        </a:p>
      </dgm:t>
    </dgm:pt>
    <dgm:pt modelId="{BC6468C6-001E-4D43-83DE-196AB9A59860}" type="parTrans" cxnId="{BF856F33-CC19-43DE-9BF5-A0CB9DBAC8EB}">
      <dgm:prSet/>
      <dgm:spPr/>
      <dgm:t>
        <a:bodyPr/>
        <a:lstStyle/>
        <a:p>
          <a:endParaRPr lang="en-US"/>
        </a:p>
      </dgm:t>
    </dgm:pt>
    <dgm:pt modelId="{86F268AC-59B6-4551-9C74-D755B6E04184}" type="sibTrans" cxnId="{BF856F33-CC19-43DE-9BF5-A0CB9DBAC8EB}">
      <dgm:prSet/>
      <dgm:spPr/>
      <dgm:t>
        <a:bodyPr/>
        <a:lstStyle/>
        <a:p>
          <a:endParaRPr lang="en-US"/>
        </a:p>
      </dgm:t>
    </dgm:pt>
    <dgm:pt modelId="{828362B0-8C2C-4186-BEE3-30B8CC756860}">
      <dgm:prSet/>
      <dgm:spPr/>
      <dgm:t>
        <a:bodyPr/>
        <a:lstStyle/>
        <a:p>
          <a:r>
            <a:rPr lang="en-US" dirty="0"/>
            <a:t>Add 2.5ml of distilled water to the Erlenmeyer flask and shaking.</a:t>
          </a:r>
        </a:p>
      </dgm:t>
    </dgm:pt>
    <dgm:pt modelId="{5831C187-C7AE-4EFC-B7EC-C6DCD9B59EF3}" type="parTrans" cxnId="{00E44B59-6A66-49C8-A72C-252F32C4AF01}">
      <dgm:prSet/>
      <dgm:spPr/>
      <dgm:t>
        <a:bodyPr/>
        <a:lstStyle/>
        <a:p>
          <a:endParaRPr lang="en-US"/>
        </a:p>
      </dgm:t>
    </dgm:pt>
    <dgm:pt modelId="{D8C64CAC-5DE5-4BD3-B5BA-565FD901170C}" type="sibTrans" cxnId="{00E44B59-6A66-49C8-A72C-252F32C4AF01}">
      <dgm:prSet/>
      <dgm:spPr/>
      <dgm:t>
        <a:bodyPr/>
        <a:lstStyle/>
        <a:p>
          <a:endParaRPr lang="en-US"/>
        </a:p>
      </dgm:t>
    </dgm:pt>
    <dgm:pt modelId="{8613DAD9-D121-4253-BFBE-DC422BCD9C0B}">
      <dgm:prSet/>
      <dgm:spPr/>
      <dgm:t>
        <a:bodyPr/>
        <a:lstStyle/>
        <a:p>
          <a:r>
            <a:rPr lang="en-US" dirty="0"/>
            <a:t>Add 0.5 ml from glacial acetic acid in mixture and shake to became color solution. </a:t>
          </a:r>
        </a:p>
      </dgm:t>
    </dgm:pt>
    <dgm:pt modelId="{370C737B-7175-4596-B423-900BCD99E983}" type="parTrans" cxnId="{E52E5E92-39A0-4F1A-86DE-E535B34841E1}">
      <dgm:prSet/>
      <dgm:spPr/>
      <dgm:t>
        <a:bodyPr/>
        <a:lstStyle/>
        <a:p>
          <a:endParaRPr lang="en-US"/>
        </a:p>
      </dgm:t>
    </dgm:pt>
    <dgm:pt modelId="{50F34E59-9954-458F-A63E-AE45603E74E5}" type="sibTrans" cxnId="{E52E5E92-39A0-4F1A-86DE-E535B34841E1}">
      <dgm:prSet/>
      <dgm:spPr/>
      <dgm:t>
        <a:bodyPr/>
        <a:lstStyle/>
        <a:p>
          <a:endParaRPr lang="en-US"/>
        </a:p>
      </dgm:t>
    </dgm:pt>
    <dgm:pt modelId="{AD4F70E2-5DBE-4F15-B6C0-E685D604EB6D}">
      <dgm:prSet/>
      <dgm:spPr/>
      <dgm:t>
        <a:bodyPr/>
        <a:lstStyle/>
        <a:p>
          <a:r>
            <a:rPr lang="en-US" dirty="0"/>
            <a:t>Place </a:t>
          </a:r>
          <a:r>
            <a:rPr lang="en-US"/>
            <a:t>the Erlenmeyer</a:t>
          </a:r>
          <a:r>
            <a:rPr lang="ar-IQ"/>
            <a:t> </a:t>
          </a:r>
          <a:r>
            <a:rPr lang="en-US" dirty="0"/>
            <a:t>flask in an ice bath with shaking , begin to form a precipitate white.</a:t>
          </a:r>
        </a:p>
      </dgm:t>
    </dgm:pt>
    <dgm:pt modelId="{40C6B8A5-FB3A-4EE2-B4C3-B2AB061E1207}" type="parTrans" cxnId="{B873506A-C334-4EDB-B138-6A13C5B56795}">
      <dgm:prSet/>
      <dgm:spPr/>
      <dgm:t>
        <a:bodyPr/>
        <a:lstStyle/>
        <a:p>
          <a:endParaRPr lang="en-US"/>
        </a:p>
      </dgm:t>
    </dgm:pt>
    <dgm:pt modelId="{D8A2D341-B6E1-42F0-8EB6-6F2794426351}" type="sibTrans" cxnId="{B873506A-C334-4EDB-B138-6A13C5B56795}">
      <dgm:prSet/>
      <dgm:spPr/>
      <dgm:t>
        <a:bodyPr/>
        <a:lstStyle/>
        <a:p>
          <a:endParaRPr lang="en-US"/>
        </a:p>
      </dgm:t>
    </dgm:pt>
    <dgm:pt modelId="{9C6879F5-54D7-4FED-9EEB-B174C2BE6696}">
      <dgm:prSet/>
      <dgm:spPr/>
      <dgm:t>
        <a:bodyPr/>
        <a:lstStyle/>
        <a:p>
          <a:r>
            <a:rPr lang="en-US" dirty="0"/>
            <a:t>Filtration: used distill water cold or (1:1) ethanol and distill water. [take 2ml from mix ethanol , distill water]</a:t>
          </a:r>
        </a:p>
      </dgm:t>
    </dgm:pt>
    <dgm:pt modelId="{234CDADF-4441-427C-A11C-00611FB55E0B}" type="parTrans" cxnId="{19B3F983-7C6C-4331-8F5E-25D0C20133ED}">
      <dgm:prSet/>
      <dgm:spPr/>
      <dgm:t>
        <a:bodyPr/>
        <a:lstStyle/>
        <a:p>
          <a:endParaRPr lang="en-US"/>
        </a:p>
      </dgm:t>
    </dgm:pt>
    <dgm:pt modelId="{D9626432-D5F4-45D8-BCE3-2D01FA0E8B59}" type="sibTrans" cxnId="{19B3F983-7C6C-4331-8F5E-25D0C20133ED}">
      <dgm:prSet/>
      <dgm:spPr/>
      <dgm:t>
        <a:bodyPr/>
        <a:lstStyle/>
        <a:p>
          <a:endParaRPr lang="en-US"/>
        </a:p>
      </dgm:t>
    </dgm:pt>
    <dgm:pt modelId="{EE4D5914-08B8-4DC9-8F07-8179459A38B3}">
      <dgm:prSet/>
      <dgm:spPr/>
      <dgm:t>
        <a:bodyPr/>
        <a:lstStyle/>
        <a:p>
          <a:r>
            <a:rPr lang="en-US" dirty="0"/>
            <a:t>Heat the mix on hotplate around (80-90)</a:t>
          </a:r>
          <a:r>
            <a:rPr lang="ar-IQ"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for period (15 min.)</a:t>
          </a:r>
          <a:endParaRPr lang="en-US" dirty="0"/>
        </a:p>
      </dgm:t>
    </dgm:pt>
    <dgm:pt modelId="{62323543-A162-42A8-8985-B924A04680B8}" type="parTrans" cxnId="{13DF3191-7930-4C48-BB8E-D0E794747B4F}">
      <dgm:prSet/>
      <dgm:spPr/>
      <dgm:t>
        <a:bodyPr/>
        <a:lstStyle/>
        <a:p>
          <a:endParaRPr lang="en-US"/>
        </a:p>
      </dgm:t>
    </dgm:pt>
    <dgm:pt modelId="{B041E228-FB98-44A9-8657-A7FA74CB0029}" type="sibTrans" cxnId="{13DF3191-7930-4C48-BB8E-D0E794747B4F}">
      <dgm:prSet/>
      <dgm:spPr/>
      <dgm:t>
        <a:bodyPr/>
        <a:lstStyle/>
        <a:p>
          <a:endParaRPr lang="en-US"/>
        </a:p>
      </dgm:t>
    </dgm:pt>
    <dgm:pt modelId="{EC1BF773-97D5-478D-9D68-8ECEBEF0F901}">
      <dgm:prSet/>
      <dgm:spPr/>
      <dgm:t>
        <a:bodyPr/>
        <a:lstStyle/>
        <a:p>
          <a:r>
            <a:rPr lang="en-US" dirty="0"/>
            <a:t>Add (2-3)drops from sulfuric acid (con.)to solution with shaking</a:t>
          </a:r>
        </a:p>
      </dgm:t>
    </dgm:pt>
    <dgm:pt modelId="{A9042765-DAB1-4C6F-AEA7-089C183B2852}" type="parTrans" cxnId="{5494DE6D-2878-45F5-8FFD-D690B3D8853D}">
      <dgm:prSet/>
      <dgm:spPr/>
      <dgm:t>
        <a:bodyPr/>
        <a:lstStyle/>
        <a:p>
          <a:endParaRPr lang="en-US"/>
        </a:p>
      </dgm:t>
    </dgm:pt>
    <dgm:pt modelId="{8568428C-E37A-4C34-ADB9-E3D816B6E131}" type="sibTrans" cxnId="{5494DE6D-2878-45F5-8FFD-D690B3D8853D}">
      <dgm:prSet/>
      <dgm:spPr/>
      <dgm:t>
        <a:bodyPr/>
        <a:lstStyle/>
        <a:p>
          <a:endParaRPr lang="en-US"/>
        </a:p>
      </dgm:t>
    </dgm:pt>
    <dgm:pt modelId="{B3F7CF4F-D018-467C-A7C8-11F4B85DA9D1}" type="pres">
      <dgm:prSet presAssocID="{BA78E152-0461-4762-A1C6-384F98080BD7}" presName="linear" presStyleCnt="0">
        <dgm:presLayoutVars>
          <dgm:animLvl val="lvl"/>
          <dgm:resizeHandles val="exact"/>
        </dgm:presLayoutVars>
      </dgm:prSet>
      <dgm:spPr/>
    </dgm:pt>
    <dgm:pt modelId="{E47D6718-11CD-459F-B956-34888E90F3A0}" type="pres">
      <dgm:prSet presAssocID="{85B64CFD-F7A0-4AFF-8F3C-3FC4C1AFD630}" presName="parentText" presStyleLbl="node1" presStyleIdx="0" presStyleCnt="7" custLinFactNeighborY="16716">
        <dgm:presLayoutVars>
          <dgm:chMax val="0"/>
          <dgm:bulletEnabled val="1"/>
        </dgm:presLayoutVars>
      </dgm:prSet>
      <dgm:spPr/>
    </dgm:pt>
    <dgm:pt modelId="{A97526F7-5633-4C92-93D1-F07A9BDFE7BC}" type="pres">
      <dgm:prSet presAssocID="{86F268AC-59B6-4551-9C74-D755B6E04184}" presName="spacer" presStyleCnt="0"/>
      <dgm:spPr/>
    </dgm:pt>
    <dgm:pt modelId="{B9FE7B22-28D4-40A9-9E60-B03D88E15920}" type="pres">
      <dgm:prSet presAssocID="{828362B0-8C2C-4186-BEE3-30B8CC756860}" presName="parentText" presStyleLbl="node1" presStyleIdx="1" presStyleCnt="7">
        <dgm:presLayoutVars>
          <dgm:chMax val="0"/>
          <dgm:bulletEnabled val="1"/>
        </dgm:presLayoutVars>
      </dgm:prSet>
      <dgm:spPr/>
    </dgm:pt>
    <dgm:pt modelId="{CBA9CE74-D5C6-46DF-B469-64B0036C7FF3}" type="pres">
      <dgm:prSet presAssocID="{D8C64CAC-5DE5-4BD3-B5BA-565FD901170C}" presName="spacer" presStyleCnt="0"/>
      <dgm:spPr/>
    </dgm:pt>
    <dgm:pt modelId="{52EADC10-00EB-4CEC-A532-74048F24A2D8}" type="pres">
      <dgm:prSet presAssocID="{8613DAD9-D121-4253-BFBE-DC422BCD9C0B}" presName="parentText" presStyleLbl="node1" presStyleIdx="2" presStyleCnt="7">
        <dgm:presLayoutVars>
          <dgm:chMax val="0"/>
          <dgm:bulletEnabled val="1"/>
        </dgm:presLayoutVars>
      </dgm:prSet>
      <dgm:spPr/>
    </dgm:pt>
    <dgm:pt modelId="{44573C84-AF92-4C38-B716-BDFF4439AC30}" type="pres">
      <dgm:prSet presAssocID="{50F34E59-9954-458F-A63E-AE45603E74E5}" presName="spacer" presStyleCnt="0"/>
      <dgm:spPr/>
    </dgm:pt>
    <dgm:pt modelId="{311504C5-742A-4CBB-8339-EA978C0E99B9}" type="pres">
      <dgm:prSet presAssocID="{EC1BF773-97D5-478D-9D68-8ECEBEF0F901}" presName="parentText" presStyleLbl="node1" presStyleIdx="3" presStyleCnt="7">
        <dgm:presLayoutVars>
          <dgm:chMax val="0"/>
          <dgm:bulletEnabled val="1"/>
        </dgm:presLayoutVars>
      </dgm:prSet>
      <dgm:spPr/>
    </dgm:pt>
    <dgm:pt modelId="{DEC72BF4-B976-4175-8BC0-7B1FC9303851}" type="pres">
      <dgm:prSet presAssocID="{8568428C-E37A-4C34-ADB9-E3D816B6E131}" presName="spacer" presStyleCnt="0"/>
      <dgm:spPr/>
    </dgm:pt>
    <dgm:pt modelId="{12E99D12-AD81-41C4-A724-2E42206952D6}" type="pres">
      <dgm:prSet presAssocID="{EE4D5914-08B8-4DC9-8F07-8179459A38B3}" presName="parentText" presStyleLbl="node1" presStyleIdx="4" presStyleCnt="7">
        <dgm:presLayoutVars>
          <dgm:chMax val="0"/>
          <dgm:bulletEnabled val="1"/>
        </dgm:presLayoutVars>
      </dgm:prSet>
      <dgm:spPr/>
    </dgm:pt>
    <dgm:pt modelId="{3A78BBDF-B5BE-4FAA-91FC-1ED5B3948840}" type="pres">
      <dgm:prSet presAssocID="{B041E228-FB98-44A9-8657-A7FA74CB0029}" presName="spacer" presStyleCnt="0"/>
      <dgm:spPr/>
    </dgm:pt>
    <dgm:pt modelId="{D436ECCE-2F93-44AE-BCC7-BB373699E811}" type="pres">
      <dgm:prSet presAssocID="{AD4F70E2-5DBE-4F15-B6C0-E685D604EB6D}" presName="parentText" presStyleLbl="node1" presStyleIdx="5" presStyleCnt="7">
        <dgm:presLayoutVars>
          <dgm:chMax val="0"/>
          <dgm:bulletEnabled val="1"/>
        </dgm:presLayoutVars>
      </dgm:prSet>
      <dgm:spPr/>
    </dgm:pt>
    <dgm:pt modelId="{E8BFD143-B23F-474B-965A-28523683F627}" type="pres">
      <dgm:prSet presAssocID="{D8A2D341-B6E1-42F0-8EB6-6F2794426351}" presName="spacer" presStyleCnt="0"/>
      <dgm:spPr/>
    </dgm:pt>
    <dgm:pt modelId="{88C74A7C-014D-4B49-B246-85A7EFA16CEB}" type="pres">
      <dgm:prSet presAssocID="{9C6879F5-54D7-4FED-9EEB-B174C2BE6696}" presName="parentText" presStyleLbl="node1" presStyleIdx="6" presStyleCnt="7" custLinFactNeighborX="-3944" custLinFactNeighborY="95643">
        <dgm:presLayoutVars>
          <dgm:chMax val="0"/>
          <dgm:bulletEnabled val="1"/>
        </dgm:presLayoutVars>
      </dgm:prSet>
      <dgm:spPr/>
    </dgm:pt>
  </dgm:ptLst>
  <dgm:cxnLst>
    <dgm:cxn modelId="{770B7F04-E97A-4C05-9EA1-7512F3651525}" type="presOf" srcId="{BA78E152-0461-4762-A1C6-384F98080BD7}" destId="{B3F7CF4F-D018-467C-A7C8-11F4B85DA9D1}" srcOrd="0" destOrd="0" presId="urn:microsoft.com/office/officeart/2005/8/layout/vList2"/>
    <dgm:cxn modelId="{41DD0824-E2A8-42BD-9749-3B8532843FF8}" type="presOf" srcId="{AD4F70E2-5DBE-4F15-B6C0-E685D604EB6D}" destId="{D436ECCE-2F93-44AE-BCC7-BB373699E811}" srcOrd="0" destOrd="0" presId="urn:microsoft.com/office/officeart/2005/8/layout/vList2"/>
    <dgm:cxn modelId="{BF856F33-CC19-43DE-9BF5-A0CB9DBAC8EB}" srcId="{BA78E152-0461-4762-A1C6-384F98080BD7}" destId="{85B64CFD-F7A0-4AFF-8F3C-3FC4C1AFD630}" srcOrd="0" destOrd="0" parTransId="{BC6468C6-001E-4D43-83DE-196AB9A59860}" sibTransId="{86F268AC-59B6-4551-9C74-D755B6E04184}"/>
    <dgm:cxn modelId="{B873506A-C334-4EDB-B138-6A13C5B56795}" srcId="{BA78E152-0461-4762-A1C6-384F98080BD7}" destId="{AD4F70E2-5DBE-4F15-B6C0-E685D604EB6D}" srcOrd="5" destOrd="0" parTransId="{40C6B8A5-FB3A-4EE2-B4C3-B2AB061E1207}" sibTransId="{D8A2D341-B6E1-42F0-8EB6-6F2794426351}"/>
    <dgm:cxn modelId="{5494DE6D-2878-45F5-8FFD-D690B3D8853D}" srcId="{BA78E152-0461-4762-A1C6-384F98080BD7}" destId="{EC1BF773-97D5-478D-9D68-8ECEBEF0F901}" srcOrd="3" destOrd="0" parTransId="{A9042765-DAB1-4C6F-AEA7-089C183B2852}" sibTransId="{8568428C-E37A-4C34-ADB9-E3D816B6E131}"/>
    <dgm:cxn modelId="{7A5CA651-3B99-414B-B4F8-A6798BBBBFF9}" type="presOf" srcId="{8613DAD9-D121-4253-BFBE-DC422BCD9C0B}" destId="{52EADC10-00EB-4CEC-A532-74048F24A2D8}" srcOrd="0" destOrd="0" presId="urn:microsoft.com/office/officeart/2005/8/layout/vList2"/>
    <dgm:cxn modelId="{00E44B59-6A66-49C8-A72C-252F32C4AF01}" srcId="{BA78E152-0461-4762-A1C6-384F98080BD7}" destId="{828362B0-8C2C-4186-BEE3-30B8CC756860}" srcOrd="1" destOrd="0" parTransId="{5831C187-C7AE-4EFC-B7EC-C6DCD9B59EF3}" sibTransId="{D8C64CAC-5DE5-4BD3-B5BA-565FD901170C}"/>
    <dgm:cxn modelId="{19B3F983-7C6C-4331-8F5E-25D0C20133ED}" srcId="{BA78E152-0461-4762-A1C6-384F98080BD7}" destId="{9C6879F5-54D7-4FED-9EEB-B174C2BE6696}" srcOrd="6" destOrd="0" parTransId="{234CDADF-4441-427C-A11C-00611FB55E0B}" sibTransId="{D9626432-D5F4-45D8-BCE3-2D01FA0E8B59}"/>
    <dgm:cxn modelId="{13DF3191-7930-4C48-BB8E-D0E794747B4F}" srcId="{BA78E152-0461-4762-A1C6-384F98080BD7}" destId="{EE4D5914-08B8-4DC9-8F07-8179459A38B3}" srcOrd="4" destOrd="0" parTransId="{62323543-A162-42A8-8985-B924A04680B8}" sibTransId="{B041E228-FB98-44A9-8657-A7FA74CB0029}"/>
    <dgm:cxn modelId="{E52E5E92-39A0-4F1A-86DE-E535B34841E1}" srcId="{BA78E152-0461-4762-A1C6-384F98080BD7}" destId="{8613DAD9-D121-4253-BFBE-DC422BCD9C0B}" srcOrd="2" destOrd="0" parTransId="{370C737B-7175-4596-B423-900BCD99E983}" sibTransId="{50F34E59-9954-458F-A63E-AE45603E74E5}"/>
    <dgm:cxn modelId="{26C6FDAC-A0F4-4E03-A80A-7B1BB565C901}" type="presOf" srcId="{85B64CFD-F7A0-4AFF-8F3C-3FC4C1AFD630}" destId="{E47D6718-11CD-459F-B956-34888E90F3A0}" srcOrd="0" destOrd="0" presId="urn:microsoft.com/office/officeart/2005/8/layout/vList2"/>
    <dgm:cxn modelId="{F232B5B7-AA20-4BA3-B33F-6B1C931D8BEC}" type="presOf" srcId="{EC1BF773-97D5-478D-9D68-8ECEBEF0F901}" destId="{311504C5-742A-4CBB-8339-EA978C0E99B9}" srcOrd="0" destOrd="0" presId="urn:microsoft.com/office/officeart/2005/8/layout/vList2"/>
    <dgm:cxn modelId="{631F45B8-ADC2-4E92-91B6-E7D8D0AB4F5E}" type="presOf" srcId="{EE4D5914-08B8-4DC9-8F07-8179459A38B3}" destId="{12E99D12-AD81-41C4-A724-2E42206952D6}" srcOrd="0" destOrd="0" presId="urn:microsoft.com/office/officeart/2005/8/layout/vList2"/>
    <dgm:cxn modelId="{7B0446D2-9A9E-49B1-9523-1470657E4FFB}" type="presOf" srcId="{9C6879F5-54D7-4FED-9EEB-B174C2BE6696}" destId="{88C74A7C-014D-4B49-B246-85A7EFA16CEB}" srcOrd="0" destOrd="0" presId="urn:microsoft.com/office/officeart/2005/8/layout/vList2"/>
    <dgm:cxn modelId="{DFE85DD3-F313-4553-AFB6-439235C3AE97}" type="presOf" srcId="{828362B0-8C2C-4186-BEE3-30B8CC756860}" destId="{B9FE7B22-28D4-40A9-9E60-B03D88E15920}" srcOrd="0" destOrd="0" presId="urn:microsoft.com/office/officeart/2005/8/layout/vList2"/>
    <dgm:cxn modelId="{35713459-288B-4E06-973C-3FB117928CC4}" type="presParOf" srcId="{B3F7CF4F-D018-467C-A7C8-11F4B85DA9D1}" destId="{E47D6718-11CD-459F-B956-34888E90F3A0}" srcOrd="0" destOrd="0" presId="urn:microsoft.com/office/officeart/2005/8/layout/vList2"/>
    <dgm:cxn modelId="{BD4B11D5-A1FE-4D29-90A3-1D042C0A08B4}" type="presParOf" srcId="{B3F7CF4F-D018-467C-A7C8-11F4B85DA9D1}" destId="{A97526F7-5633-4C92-93D1-F07A9BDFE7BC}" srcOrd="1" destOrd="0" presId="urn:microsoft.com/office/officeart/2005/8/layout/vList2"/>
    <dgm:cxn modelId="{8716639B-55C7-4887-9594-98A28154CAE7}" type="presParOf" srcId="{B3F7CF4F-D018-467C-A7C8-11F4B85DA9D1}" destId="{B9FE7B22-28D4-40A9-9E60-B03D88E15920}" srcOrd="2" destOrd="0" presId="urn:microsoft.com/office/officeart/2005/8/layout/vList2"/>
    <dgm:cxn modelId="{027C79C4-6A42-4C1E-B38B-B07681C7CC6F}" type="presParOf" srcId="{B3F7CF4F-D018-467C-A7C8-11F4B85DA9D1}" destId="{CBA9CE74-D5C6-46DF-B469-64B0036C7FF3}" srcOrd="3" destOrd="0" presId="urn:microsoft.com/office/officeart/2005/8/layout/vList2"/>
    <dgm:cxn modelId="{54824A7C-B897-4B91-8CB9-3A9B7D168DD9}" type="presParOf" srcId="{B3F7CF4F-D018-467C-A7C8-11F4B85DA9D1}" destId="{52EADC10-00EB-4CEC-A532-74048F24A2D8}" srcOrd="4" destOrd="0" presId="urn:microsoft.com/office/officeart/2005/8/layout/vList2"/>
    <dgm:cxn modelId="{D6F77EE9-8644-45BF-B317-A09F0817F595}" type="presParOf" srcId="{B3F7CF4F-D018-467C-A7C8-11F4B85DA9D1}" destId="{44573C84-AF92-4C38-B716-BDFF4439AC30}" srcOrd="5" destOrd="0" presId="urn:microsoft.com/office/officeart/2005/8/layout/vList2"/>
    <dgm:cxn modelId="{CA5B9908-689F-4400-B924-9205709DE05F}" type="presParOf" srcId="{B3F7CF4F-D018-467C-A7C8-11F4B85DA9D1}" destId="{311504C5-742A-4CBB-8339-EA978C0E99B9}" srcOrd="6" destOrd="0" presId="urn:microsoft.com/office/officeart/2005/8/layout/vList2"/>
    <dgm:cxn modelId="{52A61614-FD55-4D31-B8BE-661E9B7424EB}" type="presParOf" srcId="{B3F7CF4F-D018-467C-A7C8-11F4B85DA9D1}" destId="{DEC72BF4-B976-4175-8BC0-7B1FC9303851}" srcOrd="7" destOrd="0" presId="urn:microsoft.com/office/officeart/2005/8/layout/vList2"/>
    <dgm:cxn modelId="{7B624CF8-58B2-4CA4-88EA-390E3D0B2AE4}" type="presParOf" srcId="{B3F7CF4F-D018-467C-A7C8-11F4B85DA9D1}" destId="{12E99D12-AD81-41C4-A724-2E42206952D6}" srcOrd="8" destOrd="0" presId="urn:microsoft.com/office/officeart/2005/8/layout/vList2"/>
    <dgm:cxn modelId="{9B1DB4ED-CC6C-4C07-873E-E372BEBB86E5}" type="presParOf" srcId="{B3F7CF4F-D018-467C-A7C8-11F4B85DA9D1}" destId="{3A78BBDF-B5BE-4FAA-91FC-1ED5B3948840}" srcOrd="9" destOrd="0" presId="urn:microsoft.com/office/officeart/2005/8/layout/vList2"/>
    <dgm:cxn modelId="{228729BA-D2F0-4240-9852-6A77438B2519}" type="presParOf" srcId="{B3F7CF4F-D018-467C-A7C8-11F4B85DA9D1}" destId="{D436ECCE-2F93-44AE-BCC7-BB373699E811}" srcOrd="10" destOrd="0" presId="urn:microsoft.com/office/officeart/2005/8/layout/vList2"/>
    <dgm:cxn modelId="{9DFC067C-9842-45F9-B203-8711A7179FF6}" type="presParOf" srcId="{B3F7CF4F-D018-467C-A7C8-11F4B85DA9D1}" destId="{E8BFD143-B23F-474B-965A-28523683F627}" srcOrd="11" destOrd="0" presId="urn:microsoft.com/office/officeart/2005/8/layout/vList2"/>
    <dgm:cxn modelId="{01EEFCAF-5450-4AD1-BA52-0256FE3BCC3B}" type="presParOf" srcId="{B3F7CF4F-D018-467C-A7C8-11F4B85DA9D1}" destId="{88C74A7C-014D-4B49-B246-85A7EFA16CE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D6718-11CD-459F-B956-34888E90F3A0}">
      <dsp:nvSpPr>
        <dsp:cNvPr id="0" name=""/>
        <dsp:cNvSpPr/>
      </dsp:nvSpPr>
      <dsp:spPr>
        <a:xfrm>
          <a:off x="0" y="119989"/>
          <a:ext cx="8370058"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Take 0.3gm from para-aminophenol and 0.12gm sodium acetate  into Erlenmeyer flask .</a:t>
          </a:r>
        </a:p>
      </dsp:txBody>
      <dsp:txXfrm>
        <a:off x="40780" y="160769"/>
        <a:ext cx="8288498" cy="753819"/>
      </dsp:txXfrm>
    </dsp:sp>
    <dsp:sp modelId="{B9FE7B22-28D4-40A9-9E60-B03D88E15920}">
      <dsp:nvSpPr>
        <dsp:cNvPr id="0" name=""/>
        <dsp:cNvSpPr/>
      </dsp:nvSpPr>
      <dsp:spPr>
        <a:xfrm>
          <a:off x="0" y="1005739"/>
          <a:ext cx="8370058" cy="835379"/>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Add 2.5ml of distilled water to the Erlenmeyer flask and shaking.</a:t>
          </a:r>
        </a:p>
      </dsp:txBody>
      <dsp:txXfrm>
        <a:off x="40780" y="1046519"/>
        <a:ext cx="8288498" cy="753819"/>
      </dsp:txXfrm>
    </dsp:sp>
    <dsp:sp modelId="{52EADC10-00EB-4CEC-A532-74048F24A2D8}">
      <dsp:nvSpPr>
        <dsp:cNvPr id="0" name=""/>
        <dsp:cNvSpPr/>
      </dsp:nvSpPr>
      <dsp:spPr>
        <a:xfrm>
          <a:off x="0" y="1901599"/>
          <a:ext cx="8370058" cy="83537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Add 0.5 ml from glacial acetic acid in mixture and shake to became color solution. </a:t>
          </a:r>
        </a:p>
      </dsp:txBody>
      <dsp:txXfrm>
        <a:off x="40780" y="1942379"/>
        <a:ext cx="8288498" cy="753819"/>
      </dsp:txXfrm>
    </dsp:sp>
    <dsp:sp modelId="{311504C5-742A-4CBB-8339-EA978C0E99B9}">
      <dsp:nvSpPr>
        <dsp:cNvPr id="0" name=""/>
        <dsp:cNvSpPr/>
      </dsp:nvSpPr>
      <dsp:spPr>
        <a:xfrm>
          <a:off x="0" y="2797459"/>
          <a:ext cx="8370058" cy="8353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Add (2-3)drops from sulfuric acid (con.)to solution with shaking</a:t>
          </a:r>
        </a:p>
      </dsp:txBody>
      <dsp:txXfrm>
        <a:off x="40780" y="2838239"/>
        <a:ext cx="8288498" cy="753819"/>
      </dsp:txXfrm>
    </dsp:sp>
    <dsp:sp modelId="{12E99D12-AD81-41C4-A724-2E42206952D6}">
      <dsp:nvSpPr>
        <dsp:cNvPr id="0" name=""/>
        <dsp:cNvSpPr/>
      </dsp:nvSpPr>
      <dsp:spPr>
        <a:xfrm>
          <a:off x="0" y="3693319"/>
          <a:ext cx="8370058" cy="83537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Heat the mix on hotplate around (80-90)</a:t>
          </a:r>
          <a:r>
            <a:rPr lang="ar-IQ" sz="2100" kern="1200" dirty="0">
              <a:latin typeface="Times New Roman" panose="02020603050405020304" pitchFamily="18" charset="0"/>
              <a:cs typeface="Times New Roman" panose="02020603050405020304" pitchFamily="18" charset="0"/>
            </a:rPr>
            <a:t>℃</a:t>
          </a:r>
          <a:r>
            <a:rPr lang="en-US" sz="2100" kern="1200" dirty="0">
              <a:latin typeface="Times New Roman" panose="02020603050405020304" pitchFamily="18" charset="0"/>
              <a:cs typeface="Times New Roman" panose="02020603050405020304" pitchFamily="18" charset="0"/>
            </a:rPr>
            <a:t> for period (15 min.)</a:t>
          </a:r>
          <a:endParaRPr lang="en-US" sz="2100" kern="1200" dirty="0"/>
        </a:p>
      </dsp:txBody>
      <dsp:txXfrm>
        <a:off x="40780" y="3734099"/>
        <a:ext cx="8288498" cy="753819"/>
      </dsp:txXfrm>
    </dsp:sp>
    <dsp:sp modelId="{D436ECCE-2F93-44AE-BCC7-BB373699E811}">
      <dsp:nvSpPr>
        <dsp:cNvPr id="0" name=""/>
        <dsp:cNvSpPr/>
      </dsp:nvSpPr>
      <dsp:spPr>
        <a:xfrm>
          <a:off x="0" y="4589179"/>
          <a:ext cx="8370058" cy="835379"/>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Place </a:t>
          </a:r>
          <a:r>
            <a:rPr lang="en-US" sz="2100" kern="1200"/>
            <a:t>the Erlenmeyer</a:t>
          </a:r>
          <a:r>
            <a:rPr lang="ar-IQ" sz="2100" kern="1200"/>
            <a:t> </a:t>
          </a:r>
          <a:r>
            <a:rPr lang="en-US" sz="2100" kern="1200" dirty="0"/>
            <a:t>flask in an ice bath with shaking , begin to form a precipitate white.</a:t>
          </a:r>
        </a:p>
      </dsp:txBody>
      <dsp:txXfrm>
        <a:off x="40780" y="4629959"/>
        <a:ext cx="8288498" cy="753819"/>
      </dsp:txXfrm>
    </dsp:sp>
    <dsp:sp modelId="{88C74A7C-014D-4B49-B246-85A7EFA16CEB}">
      <dsp:nvSpPr>
        <dsp:cNvPr id="0" name=""/>
        <dsp:cNvSpPr/>
      </dsp:nvSpPr>
      <dsp:spPr>
        <a:xfrm>
          <a:off x="0" y="5542884"/>
          <a:ext cx="8370058" cy="8353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Filtration: used distill water cold or (1:1) ethanol and distill water. [take 2ml from mix ethanol , distill water]</a:t>
          </a:r>
        </a:p>
      </dsp:txBody>
      <dsp:txXfrm>
        <a:off x="40780" y="5583664"/>
        <a:ext cx="8288498"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CFC3-985F-B94B-6843-E6911276F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FED30F-1CB6-7DFB-4716-74AB73F05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86CB25-FD03-2419-CCBE-B97439CB5E89}"/>
              </a:ext>
            </a:extLst>
          </p:cNvPr>
          <p:cNvSpPr>
            <a:spLocks noGrp="1"/>
          </p:cNvSpPr>
          <p:nvPr>
            <p:ph type="dt" sz="half" idx="10"/>
          </p:nvPr>
        </p:nvSpPr>
        <p:spPr/>
        <p:txBody>
          <a:bodyPr/>
          <a:lstStyle/>
          <a:p>
            <a:fld id="{11A6662E-FAF4-44BC-88B5-85A7CBFB6D30}" type="datetime1">
              <a:rPr lang="en-US" smtClean="0"/>
              <a:pPr/>
              <a:t>11/21/2023</a:t>
            </a:fld>
            <a:endParaRPr lang="en-US" dirty="0"/>
          </a:p>
        </p:txBody>
      </p:sp>
      <p:sp>
        <p:nvSpPr>
          <p:cNvPr id="5" name="Footer Placeholder 4">
            <a:extLst>
              <a:ext uri="{FF2B5EF4-FFF2-40B4-BE49-F238E27FC236}">
                <a16:creationId xmlns:a16="http://schemas.microsoft.com/office/drawing/2014/main" id="{A7710DC2-7ADB-55A1-E9D4-0EDBC98DCC0C}"/>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FF57CC52-FABA-37D7-EAC3-96FBE8775C6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44292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77AD-0223-8917-2369-12773F5F2F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2DF23C-B7AA-E149-B132-88A368C3C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EEDE5-41C6-AC33-6242-3AE55FA29AEC}"/>
              </a:ext>
            </a:extLst>
          </p:cNvPr>
          <p:cNvSpPr>
            <a:spLocks noGrp="1"/>
          </p:cNvSpPr>
          <p:nvPr>
            <p:ph type="dt" sz="half" idx="10"/>
          </p:nvPr>
        </p:nvSpPr>
        <p:spPr/>
        <p:txBody>
          <a:bodyPr/>
          <a:lstStyle/>
          <a:p>
            <a:fld id="{4C559632-1575-4E14-B53B-3DC3D5ED3947}" type="datetime1">
              <a:rPr lang="en-US" smtClean="0"/>
              <a:t>11/21/2023</a:t>
            </a:fld>
            <a:endParaRPr lang="en-US"/>
          </a:p>
        </p:txBody>
      </p:sp>
      <p:sp>
        <p:nvSpPr>
          <p:cNvPr id="5" name="Footer Placeholder 4">
            <a:extLst>
              <a:ext uri="{FF2B5EF4-FFF2-40B4-BE49-F238E27FC236}">
                <a16:creationId xmlns:a16="http://schemas.microsoft.com/office/drawing/2014/main" id="{7D0A5A56-7070-3928-D467-560B239B4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35DF1-81DD-9478-C8FE-2AA9AEF3B45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763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BC330-A2BC-49E8-2ACC-03C581353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DCFA9-A590-1819-C783-EF9156AD08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B263D-5D91-C8F5-8C62-7F8A00873250}"/>
              </a:ext>
            </a:extLst>
          </p:cNvPr>
          <p:cNvSpPr>
            <a:spLocks noGrp="1"/>
          </p:cNvSpPr>
          <p:nvPr>
            <p:ph type="dt" sz="half" idx="10"/>
          </p:nvPr>
        </p:nvSpPr>
        <p:spPr/>
        <p:txBody>
          <a:bodyPr/>
          <a:lstStyle/>
          <a:p>
            <a:fld id="{CC4A6868-2568-4CC9-B302-F37117B01A6E}" type="datetime1">
              <a:rPr lang="en-US" smtClean="0"/>
              <a:t>11/21/2023</a:t>
            </a:fld>
            <a:endParaRPr lang="en-US"/>
          </a:p>
        </p:txBody>
      </p:sp>
      <p:sp>
        <p:nvSpPr>
          <p:cNvPr id="5" name="Footer Placeholder 4">
            <a:extLst>
              <a:ext uri="{FF2B5EF4-FFF2-40B4-BE49-F238E27FC236}">
                <a16:creationId xmlns:a16="http://schemas.microsoft.com/office/drawing/2014/main" id="{FA8FF916-3E6F-33BF-5863-97CE5521A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271FA-E96F-59A2-00B1-9E9D2A52B9F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257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5173-B048-B7F8-4077-30BC3508B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78A29-B8EF-5525-3C72-8B99551B4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77440-AFCB-775A-D6A3-3CDF6CB3D1E9}"/>
              </a:ext>
            </a:extLst>
          </p:cNvPr>
          <p:cNvSpPr>
            <a:spLocks noGrp="1"/>
          </p:cNvSpPr>
          <p:nvPr>
            <p:ph type="dt" sz="half" idx="10"/>
          </p:nvPr>
        </p:nvSpPr>
        <p:spPr/>
        <p:txBody>
          <a:bodyPr/>
          <a:lstStyle/>
          <a:p>
            <a:fld id="{0055F08A-1E71-4B2B-BB49-E743F2903911}" type="datetime1">
              <a:rPr lang="en-US" smtClean="0"/>
              <a:t>11/21/2023</a:t>
            </a:fld>
            <a:endParaRPr lang="en-US" dirty="0"/>
          </a:p>
        </p:txBody>
      </p:sp>
      <p:sp>
        <p:nvSpPr>
          <p:cNvPr id="5" name="Footer Placeholder 4">
            <a:extLst>
              <a:ext uri="{FF2B5EF4-FFF2-40B4-BE49-F238E27FC236}">
                <a16:creationId xmlns:a16="http://schemas.microsoft.com/office/drawing/2014/main" id="{A30F5413-9D2C-D276-EB4C-D96F35883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94C41-5A6A-39FA-1722-B82A7847A86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4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6AE9-8CFF-E53D-25AA-55517F3E8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30073-7B7C-A0B2-0C5D-A41F1D970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DE71E3-2FB1-91A3-6456-5281DBF67B17}"/>
              </a:ext>
            </a:extLst>
          </p:cNvPr>
          <p:cNvSpPr>
            <a:spLocks noGrp="1"/>
          </p:cNvSpPr>
          <p:nvPr>
            <p:ph type="dt" sz="half" idx="10"/>
          </p:nvPr>
        </p:nvSpPr>
        <p:spPr/>
        <p:txBody>
          <a:bodyPr/>
          <a:lstStyle/>
          <a:p>
            <a:fld id="{15417D9E-721A-44BB-8863-9873FE64DA75}" type="datetime1">
              <a:rPr lang="en-US" smtClean="0"/>
              <a:t>11/21/2023</a:t>
            </a:fld>
            <a:endParaRPr lang="en-US"/>
          </a:p>
        </p:txBody>
      </p:sp>
      <p:sp>
        <p:nvSpPr>
          <p:cNvPr id="5" name="Footer Placeholder 4">
            <a:extLst>
              <a:ext uri="{FF2B5EF4-FFF2-40B4-BE49-F238E27FC236}">
                <a16:creationId xmlns:a16="http://schemas.microsoft.com/office/drawing/2014/main" id="{138A97B2-9E92-90E4-913F-2DAFAA3F3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F9728-6CC4-F92F-4F33-BB79BFDD131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970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03A9-7D71-16F3-0CF2-02AD0F3CF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DEC1-2A60-A11C-8056-9D2F07F456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EABB1D-692F-2BF1-5DB7-F34DD2A9F3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D2D69-ABE7-EEE1-5F61-626074B21BD5}"/>
              </a:ext>
            </a:extLst>
          </p:cNvPr>
          <p:cNvSpPr>
            <a:spLocks noGrp="1"/>
          </p:cNvSpPr>
          <p:nvPr>
            <p:ph type="dt" sz="half" idx="10"/>
          </p:nvPr>
        </p:nvSpPr>
        <p:spPr/>
        <p:txBody>
          <a:bodyPr/>
          <a:lstStyle/>
          <a:p>
            <a:fld id="{5F31DA2F-80B8-49CF-99FB-5ABCA53A607A}" type="datetime1">
              <a:rPr lang="en-US" smtClean="0"/>
              <a:t>11/21/2023</a:t>
            </a:fld>
            <a:endParaRPr lang="en-US"/>
          </a:p>
        </p:txBody>
      </p:sp>
      <p:sp>
        <p:nvSpPr>
          <p:cNvPr id="6" name="Footer Placeholder 5">
            <a:extLst>
              <a:ext uri="{FF2B5EF4-FFF2-40B4-BE49-F238E27FC236}">
                <a16:creationId xmlns:a16="http://schemas.microsoft.com/office/drawing/2014/main" id="{6CA3B76F-37B4-66DC-31D0-EE9D7EC49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463FA-E21C-1558-CC27-39121C80CD1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0855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9AE7-7CB8-FD6B-8EF2-0F7DF00797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E31D03-E07A-3C61-E2F3-7D1533E01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35F1B-1330-5354-A488-A7F2BB99B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412B9-76DB-1856-F764-15BBC7A6E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4FE53-3AA4-A660-B784-B441171E79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CB4A8-6C86-A3FB-C0B5-4B1A410A775A}"/>
              </a:ext>
            </a:extLst>
          </p:cNvPr>
          <p:cNvSpPr>
            <a:spLocks noGrp="1"/>
          </p:cNvSpPr>
          <p:nvPr>
            <p:ph type="dt" sz="half" idx="10"/>
          </p:nvPr>
        </p:nvSpPr>
        <p:spPr/>
        <p:txBody>
          <a:bodyPr/>
          <a:lstStyle/>
          <a:p>
            <a:fld id="{28852172-E6C9-4B6C-929A-A9DE3837BBF1}" type="datetime1">
              <a:rPr lang="en-US" smtClean="0"/>
              <a:t>11/21/2023</a:t>
            </a:fld>
            <a:endParaRPr lang="en-US"/>
          </a:p>
        </p:txBody>
      </p:sp>
      <p:sp>
        <p:nvSpPr>
          <p:cNvPr id="8" name="Footer Placeholder 7">
            <a:extLst>
              <a:ext uri="{FF2B5EF4-FFF2-40B4-BE49-F238E27FC236}">
                <a16:creationId xmlns:a16="http://schemas.microsoft.com/office/drawing/2014/main" id="{C6C4DC0A-2B29-8087-FDB4-C28AFE5243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90B141-18DB-3EEA-D520-8A3FA9648AB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1317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3356-02FE-2EFE-E097-970200AAC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D9648D-120C-977E-19B0-64D533F78E06}"/>
              </a:ext>
            </a:extLst>
          </p:cNvPr>
          <p:cNvSpPr>
            <a:spLocks noGrp="1"/>
          </p:cNvSpPr>
          <p:nvPr>
            <p:ph type="dt" sz="half" idx="10"/>
          </p:nvPr>
        </p:nvSpPr>
        <p:spPr/>
        <p:txBody>
          <a:bodyPr/>
          <a:lstStyle/>
          <a:p>
            <a:fld id="{3AB41CFF-90C9-47B3-9DA1-F2BF8D839F7E}" type="datetime1">
              <a:rPr lang="en-US" smtClean="0"/>
              <a:t>11/21/2023</a:t>
            </a:fld>
            <a:endParaRPr lang="en-US"/>
          </a:p>
        </p:txBody>
      </p:sp>
      <p:sp>
        <p:nvSpPr>
          <p:cNvPr id="4" name="Footer Placeholder 3">
            <a:extLst>
              <a:ext uri="{FF2B5EF4-FFF2-40B4-BE49-F238E27FC236}">
                <a16:creationId xmlns:a16="http://schemas.microsoft.com/office/drawing/2014/main" id="{5D3FA9CF-0D69-21B4-0873-933E46CB4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B1D5B6-9EED-A14E-29FC-91CA874D9BC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074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9FF0A-FF08-53BC-81F3-3683526E4C56}"/>
              </a:ext>
            </a:extLst>
          </p:cNvPr>
          <p:cNvSpPr>
            <a:spLocks noGrp="1"/>
          </p:cNvSpPr>
          <p:nvPr>
            <p:ph type="dt" sz="half" idx="10"/>
          </p:nvPr>
        </p:nvSpPr>
        <p:spPr/>
        <p:txBody>
          <a:bodyPr/>
          <a:lstStyle/>
          <a:p>
            <a:fld id="{F06048FA-06AB-4884-A69B-986B96E68A24}" type="datetime1">
              <a:rPr lang="en-US" smtClean="0"/>
              <a:t>11/21/2023</a:t>
            </a:fld>
            <a:endParaRPr lang="en-US"/>
          </a:p>
        </p:txBody>
      </p:sp>
      <p:sp>
        <p:nvSpPr>
          <p:cNvPr id="3" name="Footer Placeholder 2">
            <a:extLst>
              <a:ext uri="{FF2B5EF4-FFF2-40B4-BE49-F238E27FC236}">
                <a16:creationId xmlns:a16="http://schemas.microsoft.com/office/drawing/2014/main" id="{696E64F5-8B84-AD26-3E64-0F21552877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E5660D-F5E5-91D5-5410-9B914E7B108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6400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437A-4439-8794-E8BF-431BAD67A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136AB-E3BA-BC89-E7BD-C7D767534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FECA89-76C7-199E-1150-B6624AEF7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BCBDE-C605-1BCD-3D35-E7FED9CBEE45}"/>
              </a:ext>
            </a:extLst>
          </p:cNvPr>
          <p:cNvSpPr>
            <a:spLocks noGrp="1"/>
          </p:cNvSpPr>
          <p:nvPr>
            <p:ph type="dt" sz="half" idx="10"/>
          </p:nvPr>
        </p:nvSpPr>
        <p:spPr/>
        <p:txBody>
          <a:bodyPr/>
          <a:lstStyle/>
          <a:p>
            <a:fld id="{50DB7ABA-0172-4F9C-889D-567164F66BCD}" type="datetime1">
              <a:rPr lang="en-US" smtClean="0"/>
              <a:t>11/21/2023</a:t>
            </a:fld>
            <a:endParaRPr lang="en-US"/>
          </a:p>
        </p:txBody>
      </p:sp>
      <p:sp>
        <p:nvSpPr>
          <p:cNvPr id="6" name="Footer Placeholder 5">
            <a:extLst>
              <a:ext uri="{FF2B5EF4-FFF2-40B4-BE49-F238E27FC236}">
                <a16:creationId xmlns:a16="http://schemas.microsoft.com/office/drawing/2014/main" id="{D2C4853E-AA96-633A-6D30-D51F7085B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B03F1-A097-52D0-35FA-5C054CD9BA3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3999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9BFB-AC1F-7DA4-1DE1-BA4E97664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C9AA43-35C4-98EA-560D-7350A5F4D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BA1BB4-C7F6-CF50-7FE4-24CE08E9C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1712D-C4B2-902D-AB65-C3A6E9C32D76}"/>
              </a:ext>
            </a:extLst>
          </p:cNvPr>
          <p:cNvSpPr>
            <a:spLocks noGrp="1"/>
          </p:cNvSpPr>
          <p:nvPr>
            <p:ph type="dt" sz="half" idx="10"/>
          </p:nvPr>
        </p:nvSpPr>
        <p:spPr/>
        <p:txBody>
          <a:bodyPr/>
          <a:lstStyle/>
          <a:p>
            <a:fld id="{78AC6A5B-8AE7-4A41-B5A7-9ADC6686DC18}" type="datetime1">
              <a:rPr lang="en-US" smtClean="0"/>
              <a:t>11/21/2023</a:t>
            </a:fld>
            <a:endParaRPr lang="en-US"/>
          </a:p>
        </p:txBody>
      </p:sp>
      <p:sp>
        <p:nvSpPr>
          <p:cNvPr id="6" name="Footer Placeholder 5">
            <a:extLst>
              <a:ext uri="{FF2B5EF4-FFF2-40B4-BE49-F238E27FC236}">
                <a16:creationId xmlns:a16="http://schemas.microsoft.com/office/drawing/2014/main" id="{2BB61FEF-3C5F-2695-2BB6-246FE1116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326C1-3F82-2DFD-7D78-B7786DF873F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396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0AB01-7E8F-A9DE-EB80-444AFA0CC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44A27B-FD68-A73B-1AD5-2277C8927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19A76-8D72-EF4A-9B00-664F6D576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11/21/2023</a:t>
            </a:fld>
            <a:endParaRPr lang="en-US" dirty="0"/>
          </a:p>
        </p:txBody>
      </p:sp>
      <p:sp>
        <p:nvSpPr>
          <p:cNvPr id="5" name="Footer Placeholder 4">
            <a:extLst>
              <a:ext uri="{FF2B5EF4-FFF2-40B4-BE49-F238E27FC236}">
                <a16:creationId xmlns:a16="http://schemas.microsoft.com/office/drawing/2014/main" id="{A4375DF4-6DE3-27DB-1CC1-22DF63534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DEB6F02D-6078-89C0-EFC2-A31662106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95278887"/>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12365B83-4419-BDB6-BB60-0B146F76723B}"/>
              </a:ext>
            </a:extLst>
          </p:cNvPr>
          <p:cNvSpPr>
            <a:spLocks noGrp="1"/>
          </p:cNvSpPr>
          <p:nvPr>
            <p:ph type="ctrTitle"/>
          </p:nvPr>
        </p:nvSpPr>
        <p:spPr>
          <a:xfrm>
            <a:off x="838200" y="484632"/>
            <a:ext cx="6081713" cy="3566160"/>
          </a:xfrm>
        </p:spPr>
        <p:txBody>
          <a:bodyPr>
            <a:normAutofit/>
          </a:bodyPr>
          <a:lstStyle/>
          <a:p>
            <a:pPr algn="l"/>
            <a:r>
              <a:rPr lang="en-US" sz="3100" dirty="0">
                <a:solidFill>
                  <a:srgbClr val="FFFFFF"/>
                </a:solidFill>
                <a:latin typeface="+mn-lt"/>
              </a:rPr>
              <a:t>Paracetamol (acetaminophen or para-</a:t>
            </a:r>
            <a:r>
              <a:rPr lang="en-US" sz="3100" dirty="0" err="1">
                <a:solidFill>
                  <a:srgbClr val="FFFFFF"/>
                </a:solidFill>
                <a:latin typeface="+mn-lt"/>
              </a:rPr>
              <a:t>hydroxyacetanilide</a:t>
            </a:r>
            <a:r>
              <a:rPr lang="en-US" sz="3100" dirty="0">
                <a:solidFill>
                  <a:srgbClr val="FFFFFF"/>
                </a:solidFill>
                <a:latin typeface="+mn-lt"/>
              </a:rPr>
              <a:t>) is a non-opioid analgesic and antipyretic agent used to treat fever and mild to moderate </a:t>
            </a:r>
            <a:r>
              <a:rPr lang="en-US" sz="3100" dirty="0" err="1">
                <a:solidFill>
                  <a:srgbClr val="FFFFFF"/>
                </a:solidFill>
                <a:latin typeface="+mn-lt"/>
              </a:rPr>
              <a:t>pain.a</a:t>
            </a:r>
            <a:r>
              <a:rPr lang="en-US" sz="3100" dirty="0">
                <a:solidFill>
                  <a:srgbClr val="FFFFFF"/>
                </a:solidFill>
                <a:latin typeface="+mn-lt"/>
              </a:rPr>
              <a:t> widely used over the counter medication and common brand names include Tylenol and Panadol.</a:t>
            </a:r>
          </a:p>
        </p:txBody>
      </p:sp>
      <p:sp>
        <p:nvSpPr>
          <p:cNvPr id="8" name="Subtitle 7">
            <a:extLst>
              <a:ext uri="{FF2B5EF4-FFF2-40B4-BE49-F238E27FC236}">
                <a16:creationId xmlns:a16="http://schemas.microsoft.com/office/drawing/2014/main" id="{5FBF7669-59F5-6C41-04F7-68A9EE398EF4}"/>
              </a:ext>
            </a:extLst>
          </p:cNvPr>
          <p:cNvSpPr>
            <a:spLocks noGrp="1"/>
          </p:cNvSpPr>
          <p:nvPr>
            <p:ph type="subTitle" idx="1"/>
          </p:nvPr>
        </p:nvSpPr>
        <p:spPr>
          <a:xfrm>
            <a:off x="838200" y="4480560"/>
            <a:ext cx="6081713" cy="1572768"/>
          </a:xfrm>
        </p:spPr>
        <p:txBody>
          <a:bodyPr>
            <a:normAutofit/>
          </a:bodyPr>
          <a:lstStyle/>
          <a:p>
            <a:pPr algn="l"/>
            <a:r>
              <a:rPr lang="en-US" sz="2000" b="0" i="0" dirty="0">
                <a:solidFill>
                  <a:srgbClr val="FFFFFF"/>
                </a:solidFill>
                <a:effectLst/>
              </a:rPr>
              <a:t>Paracetamol is widely used for various conditions, such as headaches, toothache, muscle pain, arthritis, colds, flu, and post-operative pain. Paracetamol is available in different forms, such as tablets, capsules, liquids, powders, suppositories.</a:t>
            </a:r>
            <a:endParaRPr lang="en-US" sz="2000" dirty="0">
              <a:solidFill>
                <a:srgbClr val="FFFFFF"/>
              </a:solidFill>
            </a:endParaRPr>
          </a:p>
        </p:txBody>
      </p:sp>
      <p:pic>
        <p:nvPicPr>
          <p:cNvPr id="4" name="Picture 3" descr="Blue and pink paint mixture">
            <a:extLst>
              <a:ext uri="{FF2B5EF4-FFF2-40B4-BE49-F238E27FC236}">
                <a16:creationId xmlns:a16="http://schemas.microsoft.com/office/drawing/2014/main" id="{5A5833C1-F805-918D-957A-D8BBCD28DB75}"/>
              </a:ext>
            </a:extLst>
          </p:cNvPr>
          <p:cNvPicPr>
            <a:picLocks noChangeAspect="1"/>
          </p:cNvPicPr>
          <p:nvPr/>
        </p:nvPicPr>
        <p:blipFill rotWithShape="1">
          <a:blip r:embed="rId2"/>
          <a:srcRect t="15747"/>
          <a:stretch/>
        </p:blipFill>
        <p:spPr>
          <a:xfrm>
            <a:off x="7907654" y="629850"/>
            <a:ext cx="3931920" cy="2211268"/>
          </a:xfrm>
          <a:prstGeom prst="rect">
            <a:avLst/>
          </a:prstGeom>
        </p:spPr>
      </p:pic>
      <p:sp>
        <p:nvSpPr>
          <p:cNvPr id="2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C26047AE-375E-21C0-9EA6-DDA171A5321E}"/>
              </a:ext>
            </a:extLst>
          </p:cNvPr>
          <p:cNvPicPr>
            <a:picLocks noChangeAspect="1"/>
          </p:cNvPicPr>
          <p:nvPr/>
        </p:nvPicPr>
        <p:blipFill>
          <a:blip r:embed="rId3"/>
          <a:stretch>
            <a:fillRect/>
          </a:stretch>
        </p:blipFill>
        <p:spPr>
          <a:xfrm>
            <a:off x="7907654" y="3847626"/>
            <a:ext cx="3931920" cy="2113407"/>
          </a:xfrm>
          <a:prstGeom prst="rect">
            <a:avLst/>
          </a:prstGeom>
        </p:spPr>
      </p:pic>
    </p:spTree>
    <p:extLst>
      <p:ext uri="{BB962C8B-B14F-4D97-AF65-F5344CB8AC3E}">
        <p14:creationId xmlns:p14="http://schemas.microsoft.com/office/powerpoint/2010/main" val="297136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898D0F-071A-B772-9FE9-54B96CBB438A}"/>
              </a:ext>
            </a:extLst>
          </p:cNvPr>
          <p:cNvSpPr txBox="1"/>
          <p:nvPr/>
        </p:nvSpPr>
        <p:spPr>
          <a:xfrm>
            <a:off x="1107233" y="1399591"/>
            <a:ext cx="9293289"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Used acetic acid as solvent to para-aminophenol and give group acetyl to group amine</a:t>
            </a:r>
          </a:p>
          <a:p>
            <a:pPr marL="285750" indent="-285750">
              <a:buFont typeface="Wingdings" panose="05000000000000000000" pitchFamily="2" charset="2"/>
              <a:buChar char="Ø"/>
            </a:pPr>
            <a:r>
              <a:rPr lang="en-US" dirty="0"/>
              <a:t>Used distill water a solvent to  para-aminophenol</a:t>
            </a:r>
          </a:p>
          <a:p>
            <a:pPr marL="285750" indent="-285750">
              <a:buFont typeface="Wingdings" panose="05000000000000000000" pitchFamily="2" charset="2"/>
              <a:buChar char="Ø"/>
            </a:pPr>
            <a:r>
              <a:rPr lang="en-US" dirty="0"/>
              <a:t>. Used a sodium acetate to convert salt  para hydroxy aniline to para hydroxy aniline   . </a:t>
            </a:r>
          </a:p>
          <a:p>
            <a:pPr marL="285750" indent="-285750">
              <a:buFont typeface="Wingdings" panose="05000000000000000000" pitchFamily="2" charset="2"/>
              <a:buChar char="Ø"/>
            </a:pPr>
            <a:endParaRPr lang="en-US" dirty="0"/>
          </a:p>
          <a:p>
            <a:endParaRPr lang="en-US" dirty="0"/>
          </a:p>
        </p:txBody>
      </p:sp>
      <p:graphicFrame>
        <p:nvGraphicFramePr>
          <p:cNvPr id="6" name="Object 5">
            <a:extLst>
              <a:ext uri="{FF2B5EF4-FFF2-40B4-BE49-F238E27FC236}">
                <a16:creationId xmlns:a16="http://schemas.microsoft.com/office/drawing/2014/main" id="{2085CE19-92E8-CBFC-D8A5-9193CFC8D909}"/>
              </a:ext>
            </a:extLst>
          </p:cNvPr>
          <p:cNvGraphicFramePr>
            <a:graphicFrameLocks noChangeAspect="1"/>
          </p:cNvGraphicFramePr>
          <p:nvPr>
            <p:extLst>
              <p:ext uri="{D42A27DB-BD31-4B8C-83A1-F6EECF244321}">
                <p14:modId xmlns:p14="http://schemas.microsoft.com/office/powerpoint/2010/main" val="4036643811"/>
              </p:ext>
            </p:extLst>
          </p:nvPr>
        </p:nvGraphicFramePr>
        <p:xfrm>
          <a:off x="2571733" y="3042928"/>
          <a:ext cx="5145087" cy="1647825"/>
        </p:xfrm>
        <a:graphic>
          <a:graphicData uri="http://schemas.openxmlformats.org/presentationml/2006/ole">
            <mc:AlternateContent xmlns:mc="http://schemas.openxmlformats.org/markup-compatibility/2006">
              <mc:Choice xmlns:v="urn:schemas-microsoft-com:vml" Requires="v">
                <p:oleObj name="CS ChemDraw Drawing" r:id="rId2" imgW="5145236" imgH="1647621" progId="ChemDraw.Document.6.0">
                  <p:embed/>
                </p:oleObj>
              </mc:Choice>
              <mc:Fallback>
                <p:oleObj name="CS ChemDraw Drawing" r:id="rId2" imgW="5145236" imgH="1647621" progId="ChemDraw.Document.6.0">
                  <p:embed/>
                  <p:pic>
                    <p:nvPicPr>
                      <p:cNvPr id="3" name="Object 2">
                        <a:extLst>
                          <a:ext uri="{FF2B5EF4-FFF2-40B4-BE49-F238E27FC236}">
                            <a16:creationId xmlns:a16="http://schemas.microsoft.com/office/drawing/2014/main" id="{4613ED39-1751-C143-F12B-3F561A9D56B9}"/>
                          </a:ext>
                        </a:extLst>
                      </p:cNvPr>
                      <p:cNvPicPr/>
                      <p:nvPr/>
                    </p:nvPicPr>
                    <p:blipFill>
                      <a:blip r:embed="rId3"/>
                      <a:stretch>
                        <a:fillRect/>
                      </a:stretch>
                    </p:blipFill>
                    <p:spPr>
                      <a:xfrm>
                        <a:off x="2571733" y="3042928"/>
                        <a:ext cx="5145087" cy="1647825"/>
                      </a:xfrm>
                      <a:prstGeom prst="rect">
                        <a:avLst/>
                      </a:prstGeom>
                    </p:spPr>
                  </p:pic>
                </p:oleObj>
              </mc:Fallback>
            </mc:AlternateContent>
          </a:graphicData>
        </a:graphic>
      </p:graphicFrame>
    </p:spTree>
    <p:extLst>
      <p:ext uri="{BB962C8B-B14F-4D97-AF65-F5344CB8AC3E}">
        <p14:creationId xmlns:p14="http://schemas.microsoft.com/office/powerpoint/2010/main" val="129354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E76DA-AEF9-7EFD-EF28-94B6DAFC8237}"/>
              </a:ext>
            </a:extLst>
          </p:cNvPr>
          <p:cNvSpPr>
            <a:spLocks noGrp="1"/>
          </p:cNvSpPr>
          <p:nvPr>
            <p:ph type="subTitle" idx="1"/>
          </p:nvPr>
        </p:nvSpPr>
        <p:spPr>
          <a:xfrm>
            <a:off x="5815937" y="2988572"/>
            <a:ext cx="1119964" cy="324222"/>
          </a:xfrm>
        </p:spPr>
        <p:txBody>
          <a:bodyPr>
            <a:normAutofit fontScale="85000" lnSpcReduction="20000"/>
          </a:bodyPr>
          <a:lstStyle/>
          <a:p>
            <a:r>
              <a:rPr lang="en-US" dirty="0"/>
              <a:t>151.17</a:t>
            </a:r>
          </a:p>
        </p:txBody>
      </p:sp>
      <p:graphicFrame>
        <p:nvGraphicFramePr>
          <p:cNvPr id="5" name="Object 4">
            <a:extLst>
              <a:ext uri="{FF2B5EF4-FFF2-40B4-BE49-F238E27FC236}">
                <a16:creationId xmlns:a16="http://schemas.microsoft.com/office/drawing/2014/main" id="{976DCD88-EF1B-04E0-C34B-18D8B192908B}"/>
              </a:ext>
            </a:extLst>
          </p:cNvPr>
          <p:cNvGraphicFramePr>
            <a:graphicFrameLocks noChangeAspect="1"/>
          </p:cNvGraphicFramePr>
          <p:nvPr>
            <p:extLst>
              <p:ext uri="{D42A27DB-BD31-4B8C-83A1-F6EECF244321}">
                <p14:modId xmlns:p14="http://schemas.microsoft.com/office/powerpoint/2010/main" val="1721499748"/>
              </p:ext>
            </p:extLst>
          </p:nvPr>
        </p:nvGraphicFramePr>
        <p:xfrm>
          <a:off x="2400427" y="1118531"/>
          <a:ext cx="731837" cy="1674813"/>
        </p:xfrm>
        <a:graphic>
          <a:graphicData uri="http://schemas.openxmlformats.org/presentationml/2006/ole">
            <mc:AlternateContent xmlns:mc="http://schemas.openxmlformats.org/markup-compatibility/2006">
              <mc:Choice xmlns:v="urn:schemas-microsoft-com:vml" Requires="v">
                <p:oleObj name="CS ChemDraw Drawing" r:id="rId2" imgW="731520" imgH="1674841" progId="ChemDraw.Document.6.0">
                  <p:embed/>
                </p:oleObj>
              </mc:Choice>
              <mc:Fallback>
                <p:oleObj name="CS ChemDraw Drawing" r:id="rId2" imgW="731520" imgH="1674841" progId="ChemDraw.Document.6.0">
                  <p:embed/>
                  <p:pic>
                    <p:nvPicPr>
                      <p:cNvPr id="0" name=""/>
                      <p:cNvPicPr/>
                      <p:nvPr/>
                    </p:nvPicPr>
                    <p:blipFill>
                      <a:blip r:embed="rId3"/>
                      <a:stretch>
                        <a:fillRect/>
                      </a:stretch>
                    </p:blipFill>
                    <p:spPr>
                      <a:xfrm>
                        <a:off x="2400427" y="1118531"/>
                        <a:ext cx="731837" cy="16748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3DA8C3F-0EF4-D2D1-F70C-88D4EA41053F}"/>
              </a:ext>
            </a:extLst>
          </p:cNvPr>
          <p:cNvGraphicFramePr>
            <a:graphicFrameLocks noChangeAspect="1"/>
          </p:cNvGraphicFramePr>
          <p:nvPr>
            <p:extLst>
              <p:ext uri="{D42A27DB-BD31-4B8C-83A1-F6EECF244321}">
                <p14:modId xmlns:p14="http://schemas.microsoft.com/office/powerpoint/2010/main" val="1524662551"/>
              </p:ext>
            </p:extLst>
          </p:nvPr>
        </p:nvGraphicFramePr>
        <p:xfrm>
          <a:off x="5217012" y="1540275"/>
          <a:ext cx="2168525" cy="1019175"/>
        </p:xfrm>
        <a:graphic>
          <a:graphicData uri="http://schemas.openxmlformats.org/presentationml/2006/ole">
            <mc:AlternateContent xmlns:mc="http://schemas.openxmlformats.org/markup-compatibility/2006">
              <mc:Choice xmlns:v="urn:schemas-microsoft-com:vml" Requires="v">
                <p:oleObj name="CS ChemDraw Drawing" r:id="rId4" imgW="2168692" imgH="1019450" progId="ChemDraw.Document.6.0">
                  <p:embed/>
                </p:oleObj>
              </mc:Choice>
              <mc:Fallback>
                <p:oleObj name="CS ChemDraw Drawing" r:id="rId4" imgW="2168692" imgH="1019450" progId="ChemDraw.Document.6.0">
                  <p:embed/>
                  <p:pic>
                    <p:nvPicPr>
                      <p:cNvPr id="0" name=""/>
                      <p:cNvPicPr/>
                      <p:nvPr/>
                    </p:nvPicPr>
                    <p:blipFill>
                      <a:blip r:embed="rId5"/>
                      <a:stretch>
                        <a:fillRect/>
                      </a:stretch>
                    </p:blipFill>
                    <p:spPr>
                      <a:xfrm>
                        <a:off x="5217012" y="1540275"/>
                        <a:ext cx="2168525" cy="1019175"/>
                      </a:xfrm>
                      <a:prstGeom prst="rect">
                        <a:avLst/>
                      </a:prstGeom>
                    </p:spPr>
                  </p:pic>
                </p:oleObj>
              </mc:Fallback>
            </mc:AlternateContent>
          </a:graphicData>
        </a:graphic>
      </p:graphicFrame>
      <p:sp>
        <p:nvSpPr>
          <p:cNvPr id="7" name="Subtitle 2">
            <a:extLst>
              <a:ext uri="{FF2B5EF4-FFF2-40B4-BE49-F238E27FC236}">
                <a16:creationId xmlns:a16="http://schemas.microsoft.com/office/drawing/2014/main" id="{06B9019B-E084-0453-AC29-DAB03BE0055A}"/>
              </a:ext>
            </a:extLst>
          </p:cNvPr>
          <p:cNvSpPr txBox="1">
            <a:spLocks/>
          </p:cNvSpPr>
          <p:nvPr/>
        </p:nvSpPr>
        <p:spPr>
          <a:xfrm>
            <a:off x="2206364" y="2900303"/>
            <a:ext cx="1119964" cy="3242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109.13</a:t>
            </a:r>
          </a:p>
        </p:txBody>
      </p:sp>
      <p:sp>
        <p:nvSpPr>
          <p:cNvPr id="8" name="Subtitle 2">
            <a:extLst>
              <a:ext uri="{FF2B5EF4-FFF2-40B4-BE49-F238E27FC236}">
                <a16:creationId xmlns:a16="http://schemas.microsoft.com/office/drawing/2014/main" id="{A6B77D85-D52F-90F4-4621-846773EAD721}"/>
              </a:ext>
            </a:extLst>
          </p:cNvPr>
          <p:cNvSpPr txBox="1">
            <a:spLocks/>
          </p:cNvSpPr>
          <p:nvPr/>
        </p:nvSpPr>
        <p:spPr>
          <a:xfrm>
            <a:off x="5815937" y="3687221"/>
            <a:ext cx="1119964" cy="3242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X</a:t>
            </a:r>
          </a:p>
        </p:txBody>
      </p:sp>
      <p:sp>
        <p:nvSpPr>
          <p:cNvPr id="10" name="Subtitle 2">
            <a:extLst>
              <a:ext uri="{FF2B5EF4-FFF2-40B4-BE49-F238E27FC236}">
                <a16:creationId xmlns:a16="http://schemas.microsoft.com/office/drawing/2014/main" id="{7FBCD432-A386-CA99-863F-5A51923CEFD3}"/>
              </a:ext>
            </a:extLst>
          </p:cNvPr>
          <p:cNvSpPr txBox="1">
            <a:spLocks/>
          </p:cNvSpPr>
          <p:nvPr/>
        </p:nvSpPr>
        <p:spPr>
          <a:xfrm>
            <a:off x="2115228" y="3687221"/>
            <a:ext cx="1302236" cy="517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0.3</a:t>
            </a:r>
          </a:p>
        </p:txBody>
      </p:sp>
      <p:sp>
        <p:nvSpPr>
          <p:cNvPr id="12" name="Subtitle 2">
            <a:extLst>
              <a:ext uri="{FF2B5EF4-FFF2-40B4-BE49-F238E27FC236}">
                <a16:creationId xmlns:a16="http://schemas.microsoft.com/office/drawing/2014/main" id="{1E59EE36-19AD-0521-4663-9230BF51E2C0}"/>
              </a:ext>
            </a:extLst>
          </p:cNvPr>
          <p:cNvSpPr txBox="1">
            <a:spLocks/>
          </p:cNvSpPr>
          <p:nvPr/>
        </p:nvSpPr>
        <p:spPr>
          <a:xfrm>
            <a:off x="1916319" y="4652178"/>
            <a:ext cx="1302236" cy="517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13" name="Subtitle 2">
                <a:extLst>
                  <a:ext uri="{FF2B5EF4-FFF2-40B4-BE49-F238E27FC236}">
                    <a16:creationId xmlns:a16="http://schemas.microsoft.com/office/drawing/2014/main" id="{3147984B-2FD9-94FC-4A7A-FA7E6130EE2D}"/>
                  </a:ext>
                </a:extLst>
              </p:cNvPr>
              <p:cNvSpPr txBox="1">
                <a:spLocks/>
              </p:cNvSpPr>
              <p:nvPr/>
            </p:nvSpPr>
            <p:spPr>
              <a:xfrm>
                <a:off x="1646381" y="4629702"/>
                <a:ext cx="4449619" cy="51784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X( Theoretical yield)=</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0</m:t>
                        </m:r>
                        <m:r>
                          <a:rPr lang="en-US" b="0" i="1" dirty="0" smtClean="0">
                            <a:latin typeface="Cambria Math" panose="02040503050406030204" pitchFamily="18" charset="0"/>
                          </a:rPr>
                          <m:t>.</m:t>
                        </m:r>
                        <m:r>
                          <a:rPr lang="en-US" b="0" i="1" dirty="0" smtClean="0">
                            <a:latin typeface="Cambria Math" panose="02040503050406030204" pitchFamily="18" charset="0"/>
                          </a:rPr>
                          <m:t>3</m:t>
                        </m:r>
                        <m:r>
                          <a:rPr lang="en-US" b="0" i="1" dirty="0" smtClean="0">
                            <a:latin typeface="Cambria Math" panose="02040503050406030204" pitchFamily="18" charset="0"/>
                          </a:rPr>
                          <m:t> ∗</m:t>
                        </m:r>
                        <m:r>
                          <a:rPr lang="en-US" b="0" i="1" dirty="0" smtClean="0">
                            <a:latin typeface="Cambria Math" panose="02040503050406030204" pitchFamily="18" charset="0"/>
                          </a:rPr>
                          <m:t>151</m:t>
                        </m:r>
                        <m:r>
                          <a:rPr lang="en-US" b="0" i="1" dirty="0" smtClean="0">
                            <a:latin typeface="Cambria Math" panose="02040503050406030204" pitchFamily="18" charset="0"/>
                          </a:rPr>
                          <m:t>.</m:t>
                        </m:r>
                        <m:r>
                          <a:rPr lang="en-US" b="0" i="1" dirty="0" smtClean="0">
                            <a:latin typeface="Cambria Math" panose="02040503050406030204" pitchFamily="18" charset="0"/>
                          </a:rPr>
                          <m:t>17</m:t>
                        </m:r>
                      </m:num>
                      <m:den>
                        <m:r>
                          <a:rPr lang="en-US" b="0" i="1" dirty="0" smtClean="0">
                            <a:latin typeface="Cambria Math" panose="02040503050406030204" pitchFamily="18" charset="0"/>
                          </a:rPr>
                          <m:t>109</m:t>
                        </m:r>
                        <m:r>
                          <a:rPr lang="en-US" b="0" i="1" dirty="0" smtClean="0">
                            <a:latin typeface="Cambria Math" panose="02040503050406030204" pitchFamily="18" charset="0"/>
                          </a:rPr>
                          <m:t>.</m:t>
                        </m:r>
                        <m:r>
                          <a:rPr lang="en-US" b="0" i="1" dirty="0" smtClean="0">
                            <a:latin typeface="Cambria Math" panose="02040503050406030204" pitchFamily="18" charset="0"/>
                          </a:rPr>
                          <m:t>13</m:t>
                        </m:r>
                      </m:den>
                    </m:f>
                    <m:r>
                      <a:rPr lang="en-US" i="1" dirty="0">
                        <a:latin typeface="Cambria Math" panose="02040503050406030204" pitchFamily="18" charset="0"/>
                        <a:ea typeface="Cambria Math" panose="02040503050406030204" pitchFamily="18" charset="0"/>
                      </a:rPr>
                      <m:t>=</m:t>
                    </m:r>
                  </m:oMath>
                </a14:m>
                <a:endParaRPr lang="en-US" dirty="0"/>
              </a:p>
            </p:txBody>
          </p:sp>
        </mc:Choice>
        <mc:Fallback xmlns="">
          <p:sp>
            <p:nvSpPr>
              <p:cNvPr id="13" name="Subtitle 2">
                <a:extLst>
                  <a:ext uri="{FF2B5EF4-FFF2-40B4-BE49-F238E27FC236}">
                    <a16:creationId xmlns:a16="http://schemas.microsoft.com/office/drawing/2014/main" id="{3147984B-2FD9-94FC-4A7A-FA7E6130EE2D}"/>
                  </a:ext>
                </a:extLst>
              </p:cNvPr>
              <p:cNvSpPr txBox="1">
                <a:spLocks noRot="1" noChangeAspect="1" noMove="1" noResize="1" noEditPoints="1" noAdjustHandles="1" noChangeArrowheads="1" noChangeShapeType="1" noTextEdit="1"/>
              </p:cNvSpPr>
              <p:nvPr/>
            </p:nvSpPr>
            <p:spPr>
              <a:xfrm>
                <a:off x="1646381" y="4629702"/>
                <a:ext cx="4449619" cy="517848"/>
              </a:xfrm>
              <a:prstGeom prst="rect">
                <a:avLst/>
              </a:prstGeom>
              <a:blipFill>
                <a:blip r:embed="rId6"/>
                <a:stretch>
                  <a:fillRect t="-5882" b="-823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1A0B1FE5-950A-FB01-71EA-1D1F4FBD16E8}"/>
              </a:ext>
            </a:extLst>
          </p:cNvPr>
          <p:cNvSpPr txBox="1"/>
          <p:nvPr/>
        </p:nvSpPr>
        <p:spPr>
          <a:xfrm>
            <a:off x="930530" y="449486"/>
            <a:ext cx="1469897" cy="369332"/>
          </a:xfrm>
          <a:prstGeom prst="rect">
            <a:avLst/>
          </a:prstGeom>
          <a:noFill/>
        </p:spPr>
        <p:txBody>
          <a:bodyPr wrap="square" rtlCol="0">
            <a:spAutoFit/>
          </a:bodyPr>
          <a:lstStyle/>
          <a:p>
            <a:r>
              <a:rPr lang="en-US" dirty="0"/>
              <a:t>Calculations:</a:t>
            </a:r>
          </a:p>
        </p:txBody>
      </p:sp>
    </p:spTree>
    <p:extLst>
      <p:ext uri="{BB962C8B-B14F-4D97-AF65-F5344CB8AC3E}">
        <p14:creationId xmlns:p14="http://schemas.microsoft.com/office/powerpoint/2010/main" val="365631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FCA0E9F-A184-D11D-3B5A-93122D5C15CF}"/>
              </a:ext>
            </a:extLst>
          </p:cNvPr>
          <p:cNvPicPr>
            <a:picLocks noChangeAspect="1"/>
          </p:cNvPicPr>
          <p:nvPr/>
        </p:nvPicPr>
        <p:blipFill>
          <a:blip r:embed="rId2"/>
          <a:stretch>
            <a:fillRect/>
          </a:stretch>
        </p:blipFill>
        <p:spPr>
          <a:xfrm>
            <a:off x="1120477" y="1808883"/>
            <a:ext cx="9951041" cy="3234088"/>
          </a:xfrm>
          <a:prstGeom prst="rect">
            <a:avLst/>
          </a:prstGeom>
        </p:spPr>
      </p:pic>
    </p:spTree>
    <p:extLst>
      <p:ext uri="{BB962C8B-B14F-4D97-AF65-F5344CB8AC3E}">
        <p14:creationId xmlns:p14="http://schemas.microsoft.com/office/powerpoint/2010/main" val="93557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1B899-37EF-56C5-DC48-92B09632E819}"/>
              </a:ext>
            </a:extLst>
          </p:cNvPr>
          <p:cNvSpPr>
            <a:spLocks noGrp="1"/>
          </p:cNvSpPr>
          <p:nvPr>
            <p:ph type="title"/>
          </p:nvPr>
        </p:nvSpPr>
        <p:spPr>
          <a:xfrm>
            <a:off x="761800" y="762001"/>
            <a:ext cx="5334197" cy="1708242"/>
          </a:xfrm>
        </p:spPr>
        <p:txBody>
          <a:bodyPr anchor="ctr">
            <a:normAutofit/>
          </a:bodyPr>
          <a:lstStyle/>
          <a:p>
            <a:r>
              <a:rPr lang="en-US" sz="4000"/>
              <a:t>Paracetamol overdose</a:t>
            </a:r>
          </a:p>
        </p:txBody>
      </p:sp>
      <p:sp>
        <p:nvSpPr>
          <p:cNvPr id="3" name="Content Placeholder 2">
            <a:extLst>
              <a:ext uri="{FF2B5EF4-FFF2-40B4-BE49-F238E27FC236}">
                <a16:creationId xmlns:a16="http://schemas.microsoft.com/office/drawing/2014/main" id="{0C2459C8-B4AF-8DE8-4149-5CB02D3E346E}"/>
              </a:ext>
            </a:extLst>
          </p:cNvPr>
          <p:cNvSpPr>
            <a:spLocks noGrp="1"/>
          </p:cNvSpPr>
          <p:nvPr>
            <p:ph idx="1"/>
          </p:nvPr>
        </p:nvSpPr>
        <p:spPr>
          <a:xfrm>
            <a:off x="761800" y="2470244"/>
            <a:ext cx="5334197" cy="3769835"/>
          </a:xfrm>
        </p:spPr>
        <p:txBody>
          <a:bodyPr anchor="ctr">
            <a:normAutofit/>
          </a:bodyPr>
          <a:lstStyle/>
          <a:p>
            <a:r>
              <a:rPr lang="en-US" sz="2000" dirty="0"/>
              <a:t>Paracetamol overdose is a serious and potentially fatal condition that occurs when someone takes more than the recommended dose of paracetamol, a common painkiller and fever reducer. Paracetamol overdose can cause severe liver damage and even liver failure if not treated promptly with an antidote. Here are some facts about paracetamol overdose:</a:t>
            </a:r>
          </a:p>
        </p:txBody>
      </p:sp>
      <p:pic>
        <p:nvPicPr>
          <p:cNvPr id="5" name="Picture 4" descr="Close-up unopened pill packets">
            <a:extLst>
              <a:ext uri="{FF2B5EF4-FFF2-40B4-BE49-F238E27FC236}">
                <a16:creationId xmlns:a16="http://schemas.microsoft.com/office/drawing/2014/main" id="{960E74B5-5F7F-2892-D060-9D7345414A61}"/>
              </a:ext>
            </a:extLst>
          </p:cNvPr>
          <p:cNvPicPr>
            <a:picLocks noChangeAspect="1"/>
          </p:cNvPicPr>
          <p:nvPr/>
        </p:nvPicPr>
        <p:blipFill rotWithShape="1">
          <a:blip r:embed="rId2"/>
          <a:srcRect l="27496" r="21443"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0952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B76284-97E7-D723-7893-3367367C95F4}"/>
              </a:ext>
            </a:extLst>
          </p:cNvPr>
          <p:cNvSpPr txBox="1"/>
          <p:nvPr/>
        </p:nvSpPr>
        <p:spPr>
          <a:xfrm>
            <a:off x="1541509" y="210149"/>
            <a:ext cx="6098458" cy="3754874"/>
          </a:xfrm>
          <a:prstGeom prst="rect">
            <a:avLst/>
          </a:prstGeom>
          <a:noFill/>
        </p:spPr>
        <p:txBody>
          <a:bodyPr wrap="square">
            <a:spAutoFit/>
          </a:bodyPr>
          <a:lstStyle/>
          <a:p>
            <a:pPr marL="285750" indent="-285750" algn="just">
              <a:buFont typeface="Wingdings" panose="05000000000000000000" pitchFamily="2" charset="2"/>
              <a:buChar char="v"/>
            </a:pPr>
            <a:r>
              <a:rPr lang="en-US" sz="2000" dirty="0"/>
              <a:t>Paracetamol overdose can happen after a single large dose or repeated doses that exceed the recommended limit. The recommended limit for adults is 4 grams (8 tablets of 500 mg each) per day, and for children it is 15 mg per kg of body weight per dose, up to 60 mg per kg per day</a:t>
            </a:r>
            <a:endParaRPr lang="ar-IQ" sz="2000" dirty="0"/>
          </a:p>
          <a:p>
            <a:pPr marL="285750" indent="-285750" algn="just">
              <a:buFont typeface="Wingdings" panose="05000000000000000000" pitchFamily="2" charset="2"/>
              <a:buChar char="v"/>
            </a:pPr>
            <a:r>
              <a:rPr lang="en-US" sz="2000" dirty="0"/>
              <a:t> The symptoms of paracetamol overdose may not appear until 24 hours after ingestion. They include nausea, vomiting, abdominal pain, and feeling tired. After a few days, the symptoms may worsen and include jaundice, bleeding, confusion, and coma</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0851067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CB290-B398-26A5-D565-8148664C86C9}"/>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highlight>
                  <a:srgbClr val="0000FF"/>
                </a:highlight>
              </a:rPr>
              <a:t>paracetamol overdose effect on liver</a:t>
            </a:r>
          </a:p>
        </p:txBody>
      </p:sp>
      <p:sp>
        <p:nvSpPr>
          <p:cNvPr id="4" name="TextBox 3">
            <a:extLst>
              <a:ext uri="{FF2B5EF4-FFF2-40B4-BE49-F238E27FC236}">
                <a16:creationId xmlns:a16="http://schemas.microsoft.com/office/drawing/2014/main" id="{8EE1C08E-7EFB-727D-4EB4-2A409A22B68E}"/>
              </a:ext>
            </a:extLst>
          </p:cNvPr>
          <p:cNvSpPr txBox="1"/>
          <p:nvPr/>
        </p:nvSpPr>
        <p:spPr>
          <a:xfrm>
            <a:off x="761800" y="2470244"/>
            <a:ext cx="5668497" cy="403379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t>Paracetamol overdose can lead to liver failure if not promptly treated with the antidote. Paracetamol is usually taken by mouth and is available in various ways, such as in tablet, caplet, soluble and liquid forms. About 20% of the medicine is processed in the intestinal wall and the remainder in the liver. As a result, a small amount of a toxic compound (n-acetyl-p-benzoquinone imine, or NAPQI) is formed in the liver but is quickly detoxified by a substance called glutathione. However, in overdose, the stores of glutathione can be depleted so that there isn’t enough to remove the increased amounts of NAPQI. The NAPQI can then build up and damage the liver. Paracetamol is the most common medicine taken in overdose. It can lead to liver failure in a number of days, despite using medication to protect the liver. Liver failure can be fatal </a:t>
            </a:r>
          </a:p>
        </p:txBody>
      </p:sp>
      <p:pic>
        <p:nvPicPr>
          <p:cNvPr id="15" name="Picture 14">
            <a:extLst>
              <a:ext uri="{FF2B5EF4-FFF2-40B4-BE49-F238E27FC236}">
                <a16:creationId xmlns:a16="http://schemas.microsoft.com/office/drawing/2014/main" id="{287B6269-014D-8072-98DA-55C4F5BDAFC7}"/>
              </a:ext>
            </a:extLst>
          </p:cNvPr>
          <p:cNvPicPr>
            <a:picLocks noChangeAspect="1"/>
          </p:cNvPicPr>
          <p:nvPr/>
        </p:nvPicPr>
        <p:blipFill rotWithShape="1">
          <a:blip r:embed="rId2"/>
          <a:srcRect l="23861" r="27604"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092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0B5E0-6768-3D32-47E0-E8841B0C3B92}"/>
              </a:ext>
            </a:extLst>
          </p:cNvPr>
          <p:cNvSpPr>
            <a:spLocks noGrp="1"/>
          </p:cNvSpPr>
          <p:nvPr>
            <p:ph type="title"/>
          </p:nvPr>
        </p:nvSpPr>
        <p:spPr>
          <a:xfrm>
            <a:off x="1028700" y="1967266"/>
            <a:ext cx="2628900" cy="2547257"/>
          </a:xfrm>
          <a:noFill/>
        </p:spPr>
        <p:txBody>
          <a:bodyPr anchor="ctr">
            <a:normAutofit/>
          </a:bodyPr>
          <a:lstStyle/>
          <a:p>
            <a:pPr algn="ctr"/>
            <a:r>
              <a:rPr lang="en-US" sz="2800">
                <a:solidFill>
                  <a:srgbClr val="FFFFFF"/>
                </a:solidFill>
              </a:rPr>
              <a:t>Illustration scheme showing the effect of paracetamol overdose on the liver</a:t>
            </a:r>
          </a:p>
        </p:txBody>
      </p:sp>
      <p:pic>
        <p:nvPicPr>
          <p:cNvPr id="3" name="Picture 2">
            <a:extLst>
              <a:ext uri="{FF2B5EF4-FFF2-40B4-BE49-F238E27FC236}">
                <a16:creationId xmlns:a16="http://schemas.microsoft.com/office/drawing/2014/main" id="{608B1E73-2F52-F58C-C17A-56FC17E7F075}"/>
              </a:ext>
            </a:extLst>
          </p:cNvPr>
          <p:cNvPicPr>
            <a:picLocks noChangeAspect="1"/>
          </p:cNvPicPr>
          <p:nvPr/>
        </p:nvPicPr>
        <p:blipFill>
          <a:blip r:embed="rId2"/>
          <a:stretch>
            <a:fillRect/>
          </a:stretch>
        </p:blipFill>
        <p:spPr>
          <a:xfrm>
            <a:off x="4668759" y="541993"/>
            <a:ext cx="6613433" cy="5568739"/>
          </a:xfrm>
          <a:prstGeom prst="rect">
            <a:avLst/>
          </a:prstGeom>
        </p:spPr>
      </p:pic>
    </p:spTree>
    <p:extLst>
      <p:ext uri="{BB962C8B-B14F-4D97-AF65-F5344CB8AC3E}">
        <p14:creationId xmlns:p14="http://schemas.microsoft.com/office/powerpoint/2010/main" val="428581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030D87EC-E0DA-3615-EDA4-0CFC3F87790F}"/>
              </a:ext>
            </a:extLst>
          </p:cNvPr>
          <p:cNvSpPr txBox="1"/>
          <p:nvPr/>
        </p:nvSpPr>
        <p:spPr>
          <a:xfrm>
            <a:off x="200268" y="2194102"/>
            <a:ext cx="4089100" cy="1793282"/>
          </a:xfrm>
          <a:prstGeom prst="rect">
            <a:avLst/>
          </a:prstGeom>
        </p:spPr>
        <p:txBody>
          <a:bodyPr vert="horz" lIns="91440" tIns="45720" rIns="91440" bIns="45720" rtlCol="0">
            <a:normAutofit/>
          </a:bodyPr>
          <a:lstStyle/>
          <a:p>
            <a:pPr>
              <a:lnSpc>
                <a:spcPct val="90000"/>
              </a:lnSpc>
              <a:spcAft>
                <a:spcPts val="600"/>
              </a:spcAft>
            </a:pPr>
            <a:r>
              <a:rPr lang="en-US" sz="2000" dirty="0">
                <a:highlight>
                  <a:srgbClr val="FFFF00"/>
                </a:highlight>
              </a:rPr>
              <a:t>name of reaction</a:t>
            </a:r>
            <a:r>
              <a:rPr lang="en-US" sz="2000" dirty="0"/>
              <a:t>: </a:t>
            </a:r>
            <a:r>
              <a:rPr lang="en-US" sz="2000" dirty="0" err="1"/>
              <a:t>acetylationlation</a:t>
            </a:r>
            <a:endParaRPr lang="en-US" sz="2000" dirty="0"/>
          </a:p>
        </p:txBody>
      </p:sp>
      <p:sp>
        <p:nvSpPr>
          <p:cNvPr id="5" name="TextBox 4">
            <a:extLst>
              <a:ext uri="{FF2B5EF4-FFF2-40B4-BE49-F238E27FC236}">
                <a16:creationId xmlns:a16="http://schemas.microsoft.com/office/drawing/2014/main" id="{AC4ADB90-1BDC-7F16-62F1-9BD015940D9C}"/>
              </a:ext>
            </a:extLst>
          </p:cNvPr>
          <p:cNvSpPr txBox="1"/>
          <p:nvPr/>
        </p:nvSpPr>
        <p:spPr>
          <a:xfrm>
            <a:off x="4912552" y="1209195"/>
            <a:ext cx="6809756" cy="461665"/>
          </a:xfrm>
          <a:prstGeom prst="rect">
            <a:avLst/>
          </a:prstGeom>
          <a:noFill/>
        </p:spPr>
        <p:txBody>
          <a:bodyPr wrap="square">
            <a:spAutoFit/>
          </a:bodyPr>
          <a:lstStyle/>
          <a:p>
            <a:pPr defTabSz="548640">
              <a:spcAft>
                <a:spcPts val="600"/>
              </a:spcAft>
            </a:pPr>
            <a:r>
              <a:rPr kumimoji="0" lang="en-US" sz="2400" b="0" i="0" u="sng" strike="noStrike" kern="1200" cap="none" spc="0" normalizeH="0" baseline="0" noProof="0">
                <a:ln>
                  <a:noFill/>
                </a:ln>
                <a:solidFill>
                  <a:srgbClr val="FFC000">
                    <a:lumMod val="75000"/>
                  </a:srgbClr>
                </a:solidFill>
                <a:effectLst/>
                <a:uLnTx/>
                <a:uFillTx/>
                <a:latin typeface="Calibri" panose="020F0502020204030204"/>
                <a:ea typeface="+mn-ea"/>
                <a:cs typeface="+mn-cs"/>
              </a:rPr>
              <a:t>some Methods of preparation paracetamol</a:t>
            </a:r>
            <a:endParaRPr lang="en-US" sz="4000" dirty="0"/>
          </a:p>
        </p:txBody>
      </p:sp>
      <p:sp>
        <p:nvSpPr>
          <p:cNvPr id="7" name="TextBox 6">
            <a:extLst>
              <a:ext uri="{FF2B5EF4-FFF2-40B4-BE49-F238E27FC236}">
                <a16:creationId xmlns:a16="http://schemas.microsoft.com/office/drawing/2014/main" id="{D58CC7D4-6B11-AA51-268E-CB94BF91C5FF}"/>
              </a:ext>
            </a:extLst>
          </p:cNvPr>
          <p:cNvSpPr txBox="1"/>
          <p:nvPr/>
        </p:nvSpPr>
        <p:spPr>
          <a:xfrm>
            <a:off x="5025622" y="2714297"/>
            <a:ext cx="6197079" cy="258532"/>
          </a:xfrm>
          <a:prstGeom prst="rect">
            <a:avLst/>
          </a:prstGeom>
          <a:noFill/>
        </p:spPr>
        <p:txBody>
          <a:bodyPr wrap="square">
            <a:spAutoFit/>
          </a:bodyPr>
          <a:lstStyle/>
          <a:p>
            <a:pPr defTabSz="548640">
              <a:spcAft>
                <a:spcPts val="600"/>
              </a:spcAft>
            </a:pPr>
            <a:r>
              <a:rPr lang="en-US" sz="1080" kern="1200" dirty="0">
                <a:solidFill>
                  <a:schemeClr val="accent4">
                    <a:lumMod val="75000"/>
                  </a:schemeClr>
                </a:solidFill>
                <a:latin typeface="+mn-lt"/>
                <a:ea typeface="+mn-ea"/>
                <a:cs typeface="+mn-cs"/>
              </a:rPr>
              <a:t> </a:t>
            </a:r>
            <a:endParaRPr lang="en-US" sz="4000" u="sng" dirty="0">
              <a:solidFill>
                <a:schemeClr val="accent4">
                  <a:lumMod val="75000"/>
                </a:schemeClr>
              </a:solidFill>
            </a:endParaRPr>
          </a:p>
        </p:txBody>
      </p:sp>
      <p:sp>
        <p:nvSpPr>
          <p:cNvPr id="11" name="Rectangle: Rounded Corners 10">
            <a:extLst>
              <a:ext uri="{FF2B5EF4-FFF2-40B4-BE49-F238E27FC236}">
                <a16:creationId xmlns:a16="http://schemas.microsoft.com/office/drawing/2014/main" id="{B2D2CDCF-EB96-1A2C-F46D-A839E09C1D91}"/>
              </a:ext>
            </a:extLst>
          </p:cNvPr>
          <p:cNvSpPr/>
          <p:nvPr/>
        </p:nvSpPr>
        <p:spPr>
          <a:xfrm>
            <a:off x="8182958" y="4958404"/>
            <a:ext cx="296040" cy="2509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548640">
              <a:spcAft>
                <a:spcPts val="600"/>
              </a:spcAft>
            </a:pPr>
            <a:r>
              <a:rPr lang="en-US" sz="1080" kern="1200">
                <a:solidFill>
                  <a:schemeClr val="tx1"/>
                </a:solidFill>
                <a:latin typeface="+mn-lt"/>
                <a:ea typeface="+mn-ea"/>
                <a:cs typeface="+mn-cs"/>
              </a:rPr>
              <a:t>1</a:t>
            </a:r>
            <a:endParaRPr lang="en-US">
              <a:solidFill>
                <a:schemeClr val="tx1"/>
              </a:solidFill>
            </a:endParaRPr>
          </a:p>
        </p:txBody>
      </p:sp>
      <p:pic>
        <p:nvPicPr>
          <p:cNvPr id="13" name="Picture 12">
            <a:extLst>
              <a:ext uri="{FF2B5EF4-FFF2-40B4-BE49-F238E27FC236}">
                <a16:creationId xmlns:a16="http://schemas.microsoft.com/office/drawing/2014/main" id="{998209BD-A823-C9A5-4076-9B2570349B71}"/>
              </a:ext>
            </a:extLst>
          </p:cNvPr>
          <p:cNvPicPr>
            <a:picLocks noChangeAspect="1"/>
          </p:cNvPicPr>
          <p:nvPr/>
        </p:nvPicPr>
        <p:blipFill>
          <a:blip r:embed="rId2"/>
          <a:stretch>
            <a:fillRect/>
          </a:stretch>
        </p:blipFill>
        <p:spPr>
          <a:xfrm>
            <a:off x="5617024" y="3436288"/>
            <a:ext cx="5983574" cy="1184155"/>
          </a:xfrm>
          <a:prstGeom prst="rect">
            <a:avLst/>
          </a:prstGeom>
        </p:spPr>
      </p:pic>
      <p:sp>
        <p:nvSpPr>
          <p:cNvPr id="4" name="TextBox 3">
            <a:extLst>
              <a:ext uri="{FF2B5EF4-FFF2-40B4-BE49-F238E27FC236}">
                <a16:creationId xmlns:a16="http://schemas.microsoft.com/office/drawing/2014/main" id="{27097073-8610-5A80-19DF-F445E57E891B}"/>
              </a:ext>
            </a:extLst>
          </p:cNvPr>
          <p:cNvSpPr txBox="1"/>
          <p:nvPr/>
        </p:nvSpPr>
        <p:spPr>
          <a:xfrm>
            <a:off x="1" y="3240586"/>
            <a:ext cx="4616970" cy="369332"/>
          </a:xfrm>
          <a:prstGeom prst="rect">
            <a:avLst/>
          </a:prstGeom>
          <a:noFill/>
        </p:spPr>
        <p:txBody>
          <a:bodyPr wrap="square">
            <a:spAutoFit/>
          </a:bodyPr>
          <a:lstStyle/>
          <a:p>
            <a:pPr defTabSz="548640">
              <a:spcAft>
                <a:spcPts val="600"/>
              </a:spcAft>
            </a:pPr>
            <a:r>
              <a:rPr lang="en-US" sz="1800" kern="1200" dirty="0">
                <a:solidFill>
                  <a:schemeClr val="tx1"/>
                </a:solidFill>
                <a:highlight>
                  <a:srgbClr val="FFFF00"/>
                </a:highlight>
                <a:latin typeface="+mn-lt"/>
                <a:ea typeface="+mn-ea"/>
                <a:cs typeface="+mn-cs"/>
              </a:rPr>
              <a:t>Type of reaction </a:t>
            </a:r>
            <a:r>
              <a:rPr lang="en-US" sz="1800" kern="1200" dirty="0">
                <a:solidFill>
                  <a:schemeClr val="tx1"/>
                </a:solidFill>
                <a:latin typeface="+mn-lt"/>
                <a:ea typeface="+mn-ea"/>
                <a:cs typeface="+mn-cs"/>
              </a:rPr>
              <a:t>:Nucleophilic substitution</a:t>
            </a:r>
            <a:endParaRPr lang="en-US" sz="3200" dirty="0"/>
          </a:p>
        </p:txBody>
      </p:sp>
      <p:sp>
        <p:nvSpPr>
          <p:cNvPr id="6" name="Oval 5">
            <a:extLst>
              <a:ext uri="{FF2B5EF4-FFF2-40B4-BE49-F238E27FC236}">
                <a16:creationId xmlns:a16="http://schemas.microsoft.com/office/drawing/2014/main" id="{80C0D431-5817-5ADA-1E1D-54162BBEDF21}"/>
              </a:ext>
            </a:extLst>
          </p:cNvPr>
          <p:cNvSpPr/>
          <p:nvPr/>
        </p:nvSpPr>
        <p:spPr>
          <a:xfrm>
            <a:off x="7423356" y="4212235"/>
            <a:ext cx="1809134" cy="4082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CH3COONa</a:t>
            </a:r>
          </a:p>
        </p:txBody>
      </p:sp>
    </p:spTree>
    <p:extLst>
      <p:ext uri="{BB962C8B-B14F-4D97-AF65-F5344CB8AC3E}">
        <p14:creationId xmlns:p14="http://schemas.microsoft.com/office/powerpoint/2010/main" val="31680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244165-6159-31EE-C57D-9101897DF7C0}"/>
              </a:ext>
            </a:extLst>
          </p:cNvPr>
          <p:cNvPicPr>
            <a:picLocks noChangeAspect="1"/>
          </p:cNvPicPr>
          <p:nvPr/>
        </p:nvPicPr>
        <p:blipFill>
          <a:blip r:embed="rId2"/>
          <a:stretch>
            <a:fillRect/>
          </a:stretch>
        </p:blipFill>
        <p:spPr>
          <a:xfrm>
            <a:off x="2157876" y="228600"/>
            <a:ext cx="8263234" cy="1945380"/>
          </a:xfrm>
          <a:prstGeom prst="rect">
            <a:avLst/>
          </a:prstGeom>
        </p:spPr>
      </p:pic>
      <p:sp>
        <p:nvSpPr>
          <p:cNvPr id="5" name="Oval 4">
            <a:extLst>
              <a:ext uri="{FF2B5EF4-FFF2-40B4-BE49-F238E27FC236}">
                <a16:creationId xmlns:a16="http://schemas.microsoft.com/office/drawing/2014/main" id="{E1CBB10A-2483-672A-3B67-A6243E33BDDE}"/>
              </a:ext>
            </a:extLst>
          </p:cNvPr>
          <p:cNvSpPr/>
          <p:nvPr/>
        </p:nvSpPr>
        <p:spPr>
          <a:xfrm>
            <a:off x="5778959" y="2593936"/>
            <a:ext cx="716394" cy="3458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2</a:t>
            </a:r>
            <a:endParaRPr lang="en-US"/>
          </a:p>
        </p:txBody>
      </p:sp>
      <p:sp>
        <p:nvSpPr>
          <p:cNvPr id="9" name="Oval 8">
            <a:extLst>
              <a:ext uri="{FF2B5EF4-FFF2-40B4-BE49-F238E27FC236}">
                <a16:creationId xmlns:a16="http://schemas.microsoft.com/office/drawing/2014/main" id="{016A4B86-7EF1-A784-E099-8ECB09BEDB66}"/>
              </a:ext>
            </a:extLst>
          </p:cNvPr>
          <p:cNvSpPr/>
          <p:nvPr/>
        </p:nvSpPr>
        <p:spPr>
          <a:xfrm>
            <a:off x="5988937" y="4872809"/>
            <a:ext cx="654635" cy="3087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3</a:t>
            </a:r>
            <a:endParaRPr lang="en-US"/>
          </a:p>
        </p:txBody>
      </p:sp>
      <p:pic>
        <p:nvPicPr>
          <p:cNvPr id="10" name="Picture 9">
            <a:extLst>
              <a:ext uri="{FF2B5EF4-FFF2-40B4-BE49-F238E27FC236}">
                <a16:creationId xmlns:a16="http://schemas.microsoft.com/office/drawing/2014/main" id="{21542FBF-F40B-8593-F8F2-A966063B7024}"/>
              </a:ext>
            </a:extLst>
          </p:cNvPr>
          <p:cNvPicPr>
            <a:picLocks noChangeAspect="1"/>
          </p:cNvPicPr>
          <p:nvPr/>
        </p:nvPicPr>
        <p:blipFill>
          <a:blip r:embed="rId3"/>
          <a:stretch>
            <a:fillRect/>
          </a:stretch>
        </p:blipFill>
        <p:spPr>
          <a:xfrm>
            <a:off x="1857320" y="2939780"/>
            <a:ext cx="8263235" cy="1337714"/>
          </a:xfrm>
          <a:prstGeom prst="rect">
            <a:avLst/>
          </a:prstGeom>
        </p:spPr>
      </p:pic>
      <p:sp>
        <p:nvSpPr>
          <p:cNvPr id="2" name="Oval 1">
            <a:extLst>
              <a:ext uri="{FF2B5EF4-FFF2-40B4-BE49-F238E27FC236}">
                <a16:creationId xmlns:a16="http://schemas.microsoft.com/office/drawing/2014/main" id="{19ABBD4F-3041-C35B-7275-A474C4F5CE67}"/>
              </a:ext>
            </a:extLst>
          </p:cNvPr>
          <p:cNvSpPr/>
          <p:nvPr/>
        </p:nvSpPr>
        <p:spPr>
          <a:xfrm>
            <a:off x="1694690" y="4546790"/>
            <a:ext cx="753449" cy="3087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PAP</a:t>
            </a:r>
            <a:endParaRPr lang="en-US"/>
          </a:p>
        </p:txBody>
      </p:sp>
      <p:sp>
        <p:nvSpPr>
          <p:cNvPr id="3" name="Oval 2">
            <a:extLst>
              <a:ext uri="{FF2B5EF4-FFF2-40B4-BE49-F238E27FC236}">
                <a16:creationId xmlns:a16="http://schemas.microsoft.com/office/drawing/2014/main" id="{F14B1A63-C335-B35B-5AC3-1376EBEBB8F9}"/>
              </a:ext>
            </a:extLst>
          </p:cNvPr>
          <p:cNvSpPr/>
          <p:nvPr/>
        </p:nvSpPr>
        <p:spPr>
          <a:xfrm>
            <a:off x="7508186" y="4277494"/>
            <a:ext cx="1086942" cy="286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APAP</a:t>
            </a:r>
            <a:endParaRPr lang="en-US"/>
          </a:p>
        </p:txBody>
      </p:sp>
    </p:spTree>
    <p:extLst>
      <p:ext uri="{BB962C8B-B14F-4D97-AF65-F5344CB8AC3E}">
        <p14:creationId xmlns:p14="http://schemas.microsoft.com/office/powerpoint/2010/main" val="38928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41" name="Rectangle 1040">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CEDB5-EC4D-B97D-02F8-F17A34F0E798}"/>
              </a:ext>
            </a:extLst>
          </p:cNvPr>
          <p:cNvSpPr>
            <a:spLocks noGrp="1"/>
          </p:cNvSpPr>
          <p:nvPr>
            <p:ph type="title"/>
          </p:nvPr>
        </p:nvSpPr>
        <p:spPr>
          <a:xfrm>
            <a:off x="776170" y="338048"/>
            <a:ext cx="11111030" cy="1235225"/>
          </a:xfrm>
        </p:spPr>
        <p:txBody>
          <a:bodyPr vert="horz" lIns="91440" tIns="45720" rIns="91440" bIns="45720" rtlCol="0" anchor="ctr">
            <a:normAutofit/>
          </a:bodyPr>
          <a:lstStyle/>
          <a:p>
            <a:r>
              <a:rPr lang="en-US" sz="3600" kern="1200">
                <a:solidFill>
                  <a:schemeClr val="tx1"/>
                </a:solidFill>
                <a:latin typeface="+mj-lt"/>
                <a:ea typeface="+mj-ea"/>
                <a:cs typeface="+mj-cs"/>
              </a:rPr>
              <a:t>The reaction mechanism of acetaminophen synthesis </a:t>
            </a:r>
          </a:p>
        </p:txBody>
      </p:sp>
      <p:pic>
        <p:nvPicPr>
          <p:cNvPr id="1026" name="Picture 2" descr="The reaction mechanism of acetaminophen synthesis  ">
            <a:extLst>
              <a:ext uri="{FF2B5EF4-FFF2-40B4-BE49-F238E27FC236}">
                <a16:creationId xmlns:a16="http://schemas.microsoft.com/office/drawing/2014/main" id="{E3A433C8-DD8A-A60C-57C8-98498A620B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27974" y="2375210"/>
            <a:ext cx="8535657" cy="384461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56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30DFAD5-2249-DC6D-93DF-0975E29119CF}"/>
              </a:ext>
            </a:extLst>
          </p:cNvPr>
          <p:cNvSpPr>
            <a:spLocks noGrp="1"/>
          </p:cNvSpPr>
          <p:nvPr>
            <p:ph type="title"/>
          </p:nvPr>
        </p:nvSpPr>
        <p:spPr>
          <a:xfrm rot="16200000">
            <a:off x="-1325880" y="1947672"/>
            <a:ext cx="5961888" cy="2788920"/>
          </a:xfrm>
        </p:spPr>
        <p:txBody>
          <a:bodyPr anchor="ctr">
            <a:normAutofit/>
          </a:bodyPr>
          <a:lstStyle/>
          <a:p>
            <a:r>
              <a:rPr lang="en-US" sz="4800" u="sng">
                <a:solidFill>
                  <a:schemeClr val="bg1"/>
                </a:solidFill>
              </a:rPr>
              <a:t>Procedure</a:t>
            </a:r>
            <a:r>
              <a:rPr lang="en-US" sz="4800">
                <a:solidFill>
                  <a:schemeClr val="bg1"/>
                </a:solidFill>
              </a:rPr>
              <a:t> </a:t>
            </a:r>
          </a:p>
        </p:txBody>
      </p:sp>
      <p:graphicFrame>
        <p:nvGraphicFramePr>
          <p:cNvPr id="26" name="Content Placeholder 2">
            <a:extLst>
              <a:ext uri="{FF2B5EF4-FFF2-40B4-BE49-F238E27FC236}">
                <a16:creationId xmlns:a16="http://schemas.microsoft.com/office/drawing/2014/main" id="{4D3B56B1-7E81-3609-A84B-ED33E1B08D6D}"/>
              </a:ext>
            </a:extLst>
          </p:cNvPr>
          <p:cNvGraphicFramePr>
            <a:graphicFrameLocks noGrp="1"/>
          </p:cNvGraphicFramePr>
          <p:nvPr>
            <p:ph idx="1"/>
            <p:extLst>
              <p:ext uri="{D42A27DB-BD31-4B8C-83A1-F6EECF244321}">
                <p14:modId xmlns:p14="http://schemas.microsoft.com/office/powerpoint/2010/main" val="3895919819"/>
              </p:ext>
            </p:extLst>
          </p:nvPr>
        </p:nvGraphicFramePr>
        <p:xfrm>
          <a:off x="3794296" y="221224"/>
          <a:ext cx="8370058" cy="643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319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TotalTime>
  <Words>623</Words>
  <Application>Microsoft Office PowerPoint</Application>
  <PresentationFormat>Widescreen</PresentationFormat>
  <Paragraphs>37</Paragraphs>
  <Slides>12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Cambria Math</vt:lpstr>
      <vt:lpstr>Times New Roman</vt:lpstr>
      <vt:lpstr>Wingdings</vt:lpstr>
      <vt:lpstr>Office Theme</vt:lpstr>
      <vt:lpstr>CS ChemDraw Drawing</vt:lpstr>
      <vt:lpstr>Paracetamol (acetaminophen or para-hydroxyacetanilide) is a non-opioid analgesic and antipyretic agent used to treat fever and mild to moderate pain.a widely used over the counter medication and common brand names include Tylenol and Panadol.</vt:lpstr>
      <vt:lpstr>Paracetamol overdose</vt:lpstr>
      <vt:lpstr>PowerPoint Presentation</vt:lpstr>
      <vt:lpstr>paracetamol overdose effect on liver</vt:lpstr>
      <vt:lpstr>Illustration scheme showing the effect of paracetamol overdose on the liver</vt:lpstr>
      <vt:lpstr>PowerPoint Presentation</vt:lpstr>
      <vt:lpstr>PowerPoint Presentation</vt:lpstr>
      <vt:lpstr>The reaction mechanism of acetaminophen synthesis </vt:lpstr>
      <vt:lpstr>Procedure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Paracetamol (acetaminophen or para-hydroxyacetanilide) is a non-opioid analgesic and antipyretic agent used to treat fever and mild to moderate pain.a widely used over the counter medication and common brand names include Tylenol and Panadol.</dc:title>
  <dc:creator>FH18939</dc:creator>
  <cp:lastModifiedBy>MOHAMMED HASAN</cp:lastModifiedBy>
  <cp:revision>13</cp:revision>
  <dcterms:created xsi:type="dcterms:W3CDTF">2023-10-11T18:49:21Z</dcterms:created>
  <dcterms:modified xsi:type="dcterms:W3CDTF">2023-11-21T19:21:40Z</dcterms:modified>
</cp:coreProperties>
</file>