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82" r:id="rId3"/>
    <p:sldId id="283" r:id="rId4"/>
    <p:sldId id="286" r:id="rId5"/>
    <p:sldId id="287" r:id="rId6"/>
    <p:sldId id="264" r:id="rId7"/>
    <p:sldId id="289" r:id="rId8"/>
    <p:sldId id="262" r:id="rId9"/>
    <p:sldId id="280" r:id="rId10"/>
    <p:sldId id="290" r:id="rId11"/>
    <p:sldId id="259" r:id="rId12"/>
    <p:sldId id="260" r:id="rId13"/>
    <p:sldId id="266" r:id="rId14"/>
    <p:sldId id="269" r:id="rId15"/>
    <p:sldId id="292" r:id="rId16"/>
    <p:sldId id="293" r:id="rId17"/>
    <p:sldId id="294" r:id="rId18"/>
    <p:sldId id="295" r:id="rId19"/>
    <p:sldId id="296" r:id="rId20"/>
    <p:sldId id="297" r:id="rId21"/>
    <p:sldId id="275" r:id="rId22"/>
    <p:sldId id="276" r:id="rId23"/>
    <p:sldId id="279" r:id="rId24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70440-A662-466C-8E98-8762B34DD37C}" type="doc">
      <dgm:prSet loTypeId="urn:diagrams.loki3.com/VaryingWidthList" loCatId="list" qsTypeId="urn:microsoft.com/office/officeart/2005/8/quickstyle/simple3" qsCatId="simple" csTypeId="urn:microsoft.com/office/officeart/2005/8/colors/accent1_2" csCatId="accent1" phldr="1"/>
      <dgm:spPr/>
    </dgm:pt>
    <dgm:pt modelId="{68D7CEB4-45D3-45AD-9414-E59261B803B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 smtClean="0">
              <a:solidFill>
                <a:schemeClr val="tx1"/>
              </a:solidFill>
              <a:latin typeface="Comic Sans MS" panose="030F0702030302020204" pitchFamily="66" charset="0"/>
            </a:rPr>
            <a:t>Inductive and Resonance Effects</a:t>
          </a:r>
          <a:endParaRPr lang="en-GB" sz="20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gm:t>
    </dgm:pt>
    <dgm:pt modelId="{44F046C4-B983-4CA4-9A9A-9484FB074D94}" type="parTrans" cxnId="{3246DE6A-3946-4554-A6B7-F61CDA4AA768}">
      <dgm:prSet/>
      <dgm:spPr/>
      <dgm:t>
        <a:bodyPr/>
        <a:lstStyle/>
        <a:p>
          <a:endParaRPr lang="en-GB"/>
        </a:p>
      </dgm:t>
    </dgm:pt>
    <dgm:pt modelId="{D1ED5E68-3D8C-4824-A1F1-8C5BD1C93C89}" type="sibTrans" cxnId="{3246DE6A-3946-4554-A6B7-F61CDA4AA768}">
      <dgm:prSet/>
      <dgm:spPr/>
      <dgm:t>
        <a:bodyPr/>
        <a:lstStyle/>
        <a:p>
          <a:endParaRPr lang="en-GB"/>
        </a:p>
      </dgm:t>
    </dgm:pt>
    <dgm:pt modelId="{4DCD4144-263B-419C-ACC2-7093879F1E9A}">
      <dgm:prSet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  <a:latin typeface="Comic Sans MS" panose="030F0702030302020204" pitchFamily="66" charset="0"/>
            </a:rPr>
            <a:t>Hydrogen bonding</a:t>
          </a:r>
          <a:endParaRPr lang="en-GB" sz="20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gm:t>
    </dgm:pt>
    <dgm:pt modelId="{C201A911-D1B7-4C89-B364-CC21813A090B}" type="parTrans" cxnId="{A6A72733-76E8-4109-8F94-FB4A74070D14}">
      <dgm:prSet/>
      <dgm:spPr/>
      <dgm:t>
        <a:bodyPr/>
        <a:lstStyle/>
        <a:p>
          <a:endParaRPr lang="en-GB"/>
        </a:p>
      </dgm:t>
    </dgm:pt>
    <dgm:pt modelId="{E1AFB924-8BE7-4E6C-AACB-4B72BB93C601}" type="sibTrans" cxnId="{A6A72733-76E8-4109-8F94-FB4A74070D14}">
      <dgm:prSet/>
      <dgm:spPr/>
      <dgm:t>
        <a:bodyPr/>
        <a:lstStyle/>
        <a:p>
          <a:endParaRPr lang="en-GB"/>
        </a:p>
      </dgm:t>
    </dgm:pt>
    <dgm:pt modelId="{6F05B396-8F36-41B3-A45B-9428CCADFC76}">
      <dgm:prSet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  <a:latin typeface="Comic Sans MS" panose="030F0702030302020204" pitchFamily="66" charset="0"/>
            </a:rPr>
            <a:t>Ring size effects</a:t>
          </a:r>
          <a:endParaRPr lang="en-GB" sz="20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gm:t>
    </dgm:pt>
    <dgm:pt modelId="{DB24B2D3-07CA-44CB-A715-C1DE1D874962}" type="parTrans" cxnId="{A3A3CED0-0715-4CDD-B7B1-0DC9041D8E3D}">
      <dgm:prSet/>
      <dgm:spPr/>
      <dgm:t>
        <a:bodyPr/>
        <a:lstStyle/>
        <a:p>
          <a:endParaRPr lang="en-GB"/>
        </a:p>
      </dgm:t>
    </dgm:pt>
    <dgm:pt modelId="{51249E57-962E-46EC-8927-52B40832D8C0}" type="sibTrans" cxnId="{A3A3CED0-0715-4CDD-B7B1-0DC9041D8E3D}">
      <dgm:prSet/>
      <dgm:spPr/>
      <dgm:t>
        <a:bodyPr/>
        <a:lstStyle/>
        <a:p>
          <a:endParaRPr lang="en-GB"/>
        </a:p>
      </dgm:t>
    </dgm:pt>
    <dgm:pt modelId="{C175AF50-737F-4CFE-B115-48E7B5DC1B7F}">
      <dgm:prSet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  <a:latin typeface="Comic Sans MS" panose="030F0702030302020204" pitchFamily="66" charset="0"/>
            </a:rPr>
            <a:t>Conjugation Effects</a:t>
          </a:r>
          <a:endParaRPr lang="en-GB" sz="20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76D4B3C-9082-493A-9F57-2DDF772979EF}" type="parTrans" cxnId="{EAD303ED-5C40-4AC0-A8B7-0755D5F3FB39}">
      <dgm:prSet/>
      <dgm:spPr/>
      <dgm:t>
        <a:bodyPr/>
        <a:lstStyle/>
        <a:p>
          <a:endParaRPr lang="en-GB"/>
        </a:p>
      </dgm:t>
    </dgm:pt>
    <dgm:pt modelId="{2FD5B612-8EEB-4D98-94E4-DE6051A8804A}" type="sibTrans" cxnId="{EAD303ED-5C40-4AC0-A8B7-0755D5F3FB39}">
      <dgm:prSet/>
      <dgm:spPr/>
      <dgm:t>
        <a:bodyPr/>
        <a:lstStyle/>
        <a:p>
          <a:endParaRPr lang="en-GB"/>
        </a:p>
      </dgm:t>
    </dgm:pt>
    <dgm:pt modelId="{870BE1EF-E543-4C8E-B47A-1745EB0B1B0D}" type="pres">
      <dgm:prSet presAssocID="{F3570440-A662-466C-8E98-8762B34DD37C}" presName="Name0" presStyleCnt="0">
        <dgm:presLayoutVars>
          <dgm:resizeHandles/>
        </dgm:presLayoutVars>
      </dgm:prSet>
      <dgm:spPr/>
    </dgm:pt>
    <dgm:pt modelId="{4D0FE526-E871-4536-9528-ED6241210F05}" type="pres">
      <dgm:prSet presAssocID="{68D7CEB4-45D3-45AD-9414-E59261B803BA}" presName="text" presStyleLbl="node1" presStyleIdx="0" presStyleCnt="4" custScaleX="112941" custScaleY="706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56420F-2EED-4BF7-8898-F4252A477131}" type="pres">
      <dgm:prSet presAssocID="{D1ED5E68-3D8C-4824-A1F1-8C5BD1C93C89}" presName="space" presStyleCnt="0"/>
      <dgm:spPr/>
    </dgm:pt>
    <dgm:pt modelId="{7F71114F-A0FD-4892-A810-3FEEB3DC1160}" type="pres">
      <dgm:prSet presAssocID="{C175AF50-737F-4CFE-B115-48E7B5DC1B7F}" presName="text" presStyleLbl="node1" presStyleIdx="1" presStyleCnt="4" custScaleX="176471" custScaleY="634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C783EF-4F5A-404A-A6A1-B80E5468FAB7}" type="pres">
      <dgm:prSet presAssocID="{2FD5B612-8EEB-4D98-94E4-DE6051A8804A}" presName="space" presStyleCnt="0"/>
      <dgm:spPr/>
    </dgm:pt>
    <dgm:pt modelId="{8B696099-26EE-4DC1-815C-ADA2AF11CA64}" type="pres">
      <dgm:prSet presAssocID="{6F05B396-8F36-41B3-A45B-9428CCADFC76}" presName="text" presStyleLbl="node1" presStyleIdx="2" presStyleCnt="4" custScaleX="225000" custScaleY="692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E6E531-2C56-495A-8D37-6BE8CB38D282}" type="pres">
      <dgm:prSet presAssocID="{51249E57-962E-46EC-8927-52B40832D8C0}" presName="space" presStyleCnt="0"/>
      <dgm:spPr/>
    </dgm:pt>
    <dgm:pt modelId="{43F6446B-909B-477A-8A10-62B21E0AA41F}" type="pres">
      <dgm:prSet presAssocID="{4DCD4144-263B-419C-ACC2-7093879F1E9A}" presName="text" presStyleLbl="node1" presStyleIdx="3" presStyleCnt="4" custScaleX="211765" custScaleY="740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6A72733-76E8-4109-8F94-FB4A74070D14}" srcId="{F3570440-A662-466C-8E98-8762B34DD37C}" destId="{4DCD4144-263B-419C-ACC2-7093879F1E9A}" srcOrd="3" destOrd="0" parTransId="{C201A911-D1B7-4C89-B364-CC21813A090B}" sibTransId="{E1AFB924-8BE7-4E6C-AACB-4B72BB93C601}"/>
    <dgm:cxn modelId="{A3A3CED0-0715-4CDD-B7B1-0DC9041D8E3D}" srcId="{F3570440-A662-466C-8E98-8762B34DD37C}" destId="{6F05B396-8F36-41B3-A45B-9428CCADFC76}" srcOrd="2" destOrd="0" parTransId="{DB24B2D3-07CA-44CB-A715-C1DE1D874962}" sibTransId="{51249E57-962E-46EC-8927-52B40832D8C0}"/>
    <dgm:cxn modelId="{8897C03E-18C0-4BD3-9EDA-36028D190916}" type="presOf" srcId="{F3570440-A662-466C-8E98-8762B34DD37C}" destId="{870BE1EF-E543-4C8E-B47A-1745EB0B1B0D}" srcOrd="0" destOrd="0" presId="urn:diagrams.loki3.com/VaryingWidthList"/>
    <dgm:cxn modelId="{3246DE6A-3946-4554-A6B7-F61CDA4AA768}" srcId="{F3570440-A662-466C-8E98-8762B34DD37C}" destId="{68D7CEB4-45D3-45AD-9414-E59261B803BA}" srcOrd="0" destOrd="0" parTransId="{44F046C4-B983-4CA4-9A9A-9484FB074D94}" sibTransId="{D1ED5E68-3D8C-4824-A1F1-8C5BD1C93C89}"/>
    <dgm:cxn modelId="{EAD303ED-5C40-4AC0-A8B7-0755D5F3FB39}" srcId="{F3570440-A662-466C-8E98-8762B34DD37C}" destId="{C175AF50-737F-4CFE-B115-48E7B5DC1B7F}" srcOrd="1" destOrd="0" parTransId="{D76D4B3C-9082-493A-9F57-2DDF772979EF}" sibTransId="{2FD5B612-8EEB-4D98-94E4-DE6051A8804A}"/>
    <dgm:cxn modelId="{2E9A643D-5EF6-4258-9CA6-D2FD9F0234F4}" type="presOf" srcId="{6F05B396-8F36-41B3-A45B-9428CCADFC76}" destId="{8B696099-26EE-4DC1-815C-ADA2AF11CA64}" srcOrd="0" destOrd="0" presId="urn:diagrams.loki3.com/VaryingWidthList"/>
    <dgm:cxn modelId="{BBAC6557-AA69-404D-9CE0-6FEB935EFDE2}" type="presOf" srcId="{4DCD4144-263B-419C-ACC2-7093879F1E9A}" destId="{43F6446B-909B-477A-8A10-62B21E0AA41F}" srcOrd="0" destOrd="0" presId="urn:diagrams.loki3.com/VaryingWidthList"/>
    <dgm:cxn modelId="{65B52765-4524-483C-A45A-C57AC58B2145}" type="presOf" srcId="{68D7CEB4-45D3-45AD-9414-E59261B803BA}" destId="{4D0FE526-E871-4536-9528-ED6241210F05}" srcOrd="0" destOrd="0" presId="urn:diagrams.loki3.com/VaryingWidthList"/>
    <dgm:cxn modelId="{90CA8A02-5CFB-4894-AA8D-FFCC4104F48C}" type="presOf" srcId="{C175AF50-737F-4CFE-B115-48E7B5DC1B7F}" destId="{7F71114F-A0FD-4892-A810-3FEEB3DC1160}" srcOrd="0" destOrd="0" presId="urn:diagrams.loki3.com/VaryingWidthList"/>
    <dgm:cxn modelId="{42D8512D-4643-4E50-BFC9-8E55A5DDBEFF}" type="presParOf" srcId="{870BE1EF-E543-4C8E-B47A-1745EB0B1B0D}" destId="{4D0FE526-E871-4536-9528-ED6241210F05}" srcOrd="0" destOrd="0" presId="urn:diagrams.loki3.com/VaryingWidthList"/>
    <dgm:cxn modelId="{2B83624C-1564-4A20-829A-3CBD65915130}" type="presParOf" srcId="{870BE1EF-E543-4C8E-B47A-1745EB0B1B0D}" destId="{7756420F-2EED-4BF7-8898-F4252A477131}" srcOrd="1" destOrd="0" presId="urn:diagrams.loki3.com/VaryingWidthList"/>
    <dgm:cxn modelId="{83E3C86D-79CF-4A1E-B370-EB05512E3889}" type="presParOf" srcId="{870BE1EF-E543-4C8E-B47A-1745EB0B1B0D}" destId="{7F71114F-A0FD-4892-A810-3FEEB3DC1160}" srcOrd="2" destOrd="0" presId="urn:diagrams.loki3.com/VaryingWidthList"/>
    <dgm:cxn modelId="{75CF2D40-EBDB-4D11-9B94-3B218291D87F}" type="presParOf" srcId="{870BE1EF-E543-4C8E-B47A-1745EB0B1B0D}" destId="{12C783EF-4F5A-404A-A6A1-B80E5468FAB7}" srcOrd="3" destOrd="0" presId="urn:diagrams.loki3.com/VaryingWidthList"/>
    <dgm:cxn modelId="{42640036-7C22-4768-B1B4-6C362307CF0D}" type="presParOf" srcId="{870BE1EF-E543-4C8E-B47A-1745EB0B1B0D}" destId="{8B696099-26EE-4DC1-815C-ADA2AF11CA64}" srcOrd="4" destOrd="0" presId="urn:diagrams.loki3.com/VaryingWidthList"/>
    <dgm:cxn modelId="{99169422-7E7A-41C8-BF1D-DADDA75F70C8}" type="presParOf" srcId="{870BE1EF-E543-4C8E-B47A-1745EB0B1B0D}" destId="{98E6E531-2C56-495A-8D37-6BE8CB38D282}" srcOrd="5" destOrd="0" presId="urn:diagrams.loki3.com/VaryingWidthList"/>
    <dgm:cxn modelId="{3E50176E-6147-4ECC-B5A1-EF476395766F}" type="presParOf" srcId="{870BE1EF-E543-4C8E-B47A-1745EB0B1B0D}" destId="{43F6446B-909B-477A-8A10-62B21E0AA41F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570440-A662-466C-8E98-8762B34DD37C}" type="doc">
      <dgm:prSet loTypeId="urn:diagrams.loki3.com/VaryingWidthList" loCatId="list" qsTypeId="urn:microsoft.com/office/officeart/2005/8/quickstyle/simple3" qsCatId="simple" csTypeId="urn:microsoft.com/office/officeart/2005/8/colors/accent1_2" csCatId="accent1" phldr="1"/>
      <dgm:spPr/>
    </dgm:pt>
    <dgm:pt modelId="{68D7CEB4-45D3-45AD-9414-E59261B803B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 smtClean="0">
              <a:solidFill>
                <a:schemeClr val="tx1"/>
              </a:solidFill>
              <a:latin typeface="Comic Sans MS" panose="030F0702030302020204" pitchFamily="66" charset="0"/>
            </a:rPr>
            <a:t>Inductive and Resonance Effects</a:t>
          </a:r>
          <a:endParaRPr lang="en-GB" sz="20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gm:t>
    </dgm:pt>
    <dgm:pt modelId="{44F046C4-B983-4CA4-9A9A-9484FB074D94}" type="parTrans" cxnId="{3246DE6A-3946-4554-A6B7-F61CDA4AA768}">
      <dgm:prSet/>
      <dgm:spPr/>
      <dgm:t>
        <a:bodyPr/>
        <a:lstStyle/>
        <a:p>
          <a:endParaRPr lang="en-GB"/>
        </a:p>
      </dgm:t>
    </dgm:pt>
    <dgm:pt modelId="{D1ED5E68-3D8C-4824-A1F1-8C5BD1C93C89}" type="sibTrans" cxnId="{3246DE6A-3946-4554-A6B7-F61CDA4AA768}">
      <dgm:prSet/>
      <dgm:spPr/>
      <dgm:t>
        <a:bodyPr/>
        <a:lstStyle/>
        <a:p>
          <a:endParaRPr lang="en-GB"/>
        </a:p>
      </dgm:t>
    </dgm:pt>
    <dgm:pt modelId="{4DCD4144-263B-419C-ACC2-7093879F1E9A}">
      <dgm:prSet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  <a:latin typeface="Comic Sans MS" panose="030F0702030302020204" pitchFamily="66" charset="0"/>
            </a:rPr>
            <a:t>Hydrogen bonding</a:t>
          </a:r>
          <a:endParaRPr lang="en-GB" sz="20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gm:t>
    </dgm:pt>
    <dgm:pt modelId="{C201A911-D1B7-4C89-B364-CC21813A090B}" type="parTrans" cxnId="{A6A72733-76E8-4109-8F94-FB4A74070D14}">
      <dgm:prSet/>
      <dgm:spPr/>
      <dgm:t>
        <a:bodyPr/>
        <a:lstStyle/>
        <a:p>
          <a:endParaRPr lang="en-GB"/>
        </a:p>
      </dgm:t>
    </dgm:pt>
    <dgm:pt modelId="{E1AFB924-8BE7-4E6C-AACB-4B72BB93C601}" type="sibTrans" cxnId="{A6A72733-76E8-4109-8F94-FB4A74070D14}">
      <dgm:prSet/>
      <dgm:spPr/>
      <dgm:t>
        <a:bodyPr/>
        <a:lstStyle/>
        <a:p>
          <a:endParaRPr lang="en-GB"/>
        </a:p>
      </dgm:t>
    </dgm:pt>
    <dgm:pt modelId="{6F05B396-8F36-41B3-A45B-9428CCADFC76}">
      <dgm:prSet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  <a:latin typeface="Comic Sans MS" panose="030F0702030302020204" pitchFamily="66" charset="0"/>
            </a:rPr>
            <a:t>Ring size effects</a:t>
          </a:r>
          <a:endParaRPr lang="en-GB" sz="20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gm:t>
    </dgm:pt>
    <dgm:pt modelId="{DB24B2D3-07CA-44CB-A715-C1DE1D874962}" type="parTrans" cxnId="{A3A3CED0-0715-4CDD-B7B1-0DC9041D8E3D}">
      <dgm:prSet/>
      <dgm:spPr/>
      <dgm:t>
        <a:bodyPr/>
        <a:lstStyle/>
        <a:p>
          <a:endParaRPr lang="en-GB"/>
        </a:p>
      </dgm:t>
    </dgm:pt>
    <dgm:pt modelId="{51249E57-962E-46EC-8927-52B40832D8C0}" type="sibTrans" cxnId="{A3A3CED0-0715-4CDD-B7B1-0DC9041D8E3D}">
      <dgm:prSet/>
      <dgm:spPr/>
      <dgm:t>
        <a:bodyPr/>
        <a:lstStyle/>
        <a:p>
          <a:endParaRPr lang="en-GB"/>
        </a:p>
      </dgm:t>
    </dgm:pt>
    <dgm:pt modelId="{C175AF50-737F-4CFE-B115-48E7B5DC1B7F}">
      <dgm:prSet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  <a:latin typeface="Comic Sans MS" panose="030F0702030302020204" pitchFamily="66" charset="0"/>
            </a:rPr>
            <a:t>Conjugation Effects</a:t>
          </a:r>
          <a:endParaRPr lang="en-GB" sz="20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76D4B3C-9082-493A-9F57-2DDF772979EF}" type="parTrans" cxnId="{EAD303ED-5C40-4AC0-A8B7-0755D5F3FB39}">
      <dgm:prSet/>
      <dgm:spPr/>
      <dgm:t>
        <a:bodyPr/>
        <a:lstStyle/>
        <a:p>
          <a:endParaRPr lang="en-GB"/>
        </a:p>
      </dgm:t>
    </dgm:pt>
    <dgm:pt modelId="{2FD5B612-8EEB-4D98-94E4-DE6051A8804A}" type="sibTrans" cxnId="{EAD303ED-5C40-4AC0-A8B7-0755D5F3FB39}">
      <dgm:prSet/>
      <dgm:spPr/>
      <dgm:t>
        <a:bodyPr/>
        <a:lstStyle/>
        <a:p>
          <a:endParaRPr lang="en-GB"/>
        </a:p>
      </dgm:t>
    </dgm:pt>
    <dgm:pt modelId="{870BE1EF-E543-4C8E-B47A-1745EB0B1B0D}" type="pres">
      <dgm:prSet presAssocID="{F3570440-A662-466C-8E98-8762B34DD37C}" presName="Name0" presStyleCnt="0">
        <dgm:presLayoutVars>
          <dgm:resizeHandles/>
        </dgm:presLayoutVars>
      </dgm:prSet>
      <dgm:spPr/>
    </dgm:pt>
    <dgm:pt modelId="{4D0FE526-E871-4536-9528-ED6241210F05}" type="pres">
      <dgm:prSet presAssocID="{68D7CEB4-45D3-45AD-9414-E59261B803BA}" presName="text" presStyleLbl="node1" presStyleIdx="0" presStyleCnt="4" custScaleX="112941" custScaleY="706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56420F-2EED-4BF7-8898-F4252A477131}" type="pres">
      <dgm:prSet presAssocID="{D1ED5E68-3D8C-4824-A1F1-8C5BD1C93C89}" presName="space" presStyleCnt="0"/>
      <dgm:spPr/>
    </dgm:pt>
    <dgm:pt modelId="{7F71114F-A0FD-4892-A810-3FEEB3DC1160}" type="pres">
      <dgm:prSet presAssocID="{C175AF50-737F-4CFE-B115-48E7B5DC1B7F}" presName="text" presStyleLbl="node1" presStyleIdx="1" presStyleCnt="4" custScaleX="176471" custScaleY="634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C783EF-4F5A-404A-A6A1-B80E5468FAB7}" type="pres">
      <dgm:prSet presAssocID="{2FD5B612-8EEB-4D98-94E4-DE6051A8804A}" presName="space" presStyleCnt="0"/>
      <dgm:spPr/>
    </dgm:pt>
    <dgm:pt modelId="{8B696099-26EE-4DC1-815C-ADA2AF11CA64}" type="pres">
      <dgm:prSet presAssocID="{6F05B396-8F36-41B3-A45B-9428CCADFC76}" presName="text" presStyleLbl="node1" presStyleIdx="2" presStyleCnt="4" custScaleX="225000" custScaleY="692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E6E531-2C56-495A-8D37-6BE8CB38D282}" type="pres">
      <dgm:prSet presAssocID="{51249E57-962E-46EC-8927-52B40832D8C0}" presName="space" presStyleCnt="0"/>
      <dgm:spPr/>
    </dgm:pt>
    <dgm:pt modelId="{43F6446B-909B-477A-8A10-62B21E0AA41F}" type="pres">
      <dgm:prSet presAssocID="{4DCD4144-263B-419C-ACC2-7093879F1E9A}" presName="text" presStyleLbl="node1" presStyleIdx="3" presStyleCnt="4" custScaleX="211765" custScaleY="740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46DE6A-3946-4554-A6B7-F61CDA4AA768}" srcId="{F3570440-A662-466C-8E98-8762B34DD37C}" destId="{68D7CEB4-45D3-45AD-9414-E59261B803BA}" srcOrd="0" destOrd="0" parTransId="{44F046C4-B983-4CA4-9A9A-9484FB074D94}" sibTransId="{D1ED5E68-3D8C-4824-A1F1-8C5BD1C93C89}"/>
    <dgm:cxn modelId="{7511B6F2-4098-4E79-8C0A-C2B135B871DF}" type="presOf" srcId="{C175AF50-737F-4CFE-B115-48E7B5DC1B7F}" destId="{7F71114F-A0FD-4892-A810-3FEEB3DC1160}" srcOrd="0" destOrd="0" presId="urn:diagrams.loki3.com/VaryingWidthList"/>
    <dgm:cxn modelId="{2782122E-D520-4DB8-98AC-66F2973D4B88}" type="presOf" srcId="{F3570440-A662-466C-8E98-8762B34DD37C}" destId="{870BE1EF-E543-4C8E-B47A-1745EB0B1B0D}" srcOrd="0" destOrd="0" presId="urn:diagrams.loki3.com/VaryingWidthList"/>
    <dgm:cxn modelId="{A6A72733-76E8-4109-8F94-FB4A74070D14}" srcId="{F3570440-A662-466C-8E98-8762B34DD37C}" destId="{4DCD4144-263B-419C-ACC2-7093879F1E9A}" srcOrd="3" destOrd="0" parTransId="{C201A911-D1B7-4C89-B364-CC21813A090B}" sibTransId="{E1AFB924-8BE7-4E6C-AACB-4B72BB93C601}"/>
    <dgm:cxn modelId="{C9C9CA66-8093-4DE2-BC14-25FBB3440F27}" type="presOf" srcId="{6F05B396-8F36-41B3-A45B-9428CCADFC76}" destId="{8B696099-26EE-4DC1-815C-ADA2AF11CA64}" srcOrd="0" destOrd="0" presId="urn:diagrams.loki3.com/VaryingWidthList"/>
    <dgm:cxn modelId="{03CA8A22-5304-4EAB-8FD0-253D6AFEF8DD}" type="presOf" srcId="{4DCD4144-263B-419C-ACC2-7093879F1E9A}" destId="{43F6446B-909B-477A-8A10-62B21E0AA41F}" srcOrd="0" destOrd="0" presId="urn:diagrams.loki3.com/VaryingWidthList"/>
    <dgm:cxn modelId="{A3A3CED0-0715-4CDD-B7B1-0DC9041D8E3D}" srcId="{F3570440-A662-466C-8E98-8762B34DD37C}" destId="{6F05B396-8F36-41B3-A45B-9428CCADFC76}" srcOrd="2" destOrd="0" parTransId="{DB24B2D3-07CA-44CB-A715-C1DE1D874962}" sibTransId="{51249E57-962E-46EC-8927-52B40832D8C0}"/>
    <dgm:cxn modelId="{AAC09A4D-5B54-467B-93D9-A22A184F9BD4}" type="presOf" srcId="{68D7CEB4-45D3-45AD-9414-E59261B803BA}" destId="{4D0FE526-E871-4536-9528-ED6241210F05}" srcOrd="0" destOrd="0" presId="urn:diagrams.loki3.com/VaryingWidthList"/>
    <dgm:cxn modelId="{EAD303ED-5C40-4AC0-A8B7-0755D5F3FB39}" srcId="{F3570440-A662-466C-8E98-8762B34DD37C}" destId="{C175AF50-737F-4CFE-B115-48E7B5DC1B7F}" srcOrd="1" destOrd="0" parTransId="{D76D4B3C-9082-493A-9F57-2DDF772979EF}" sibTransId="{2FD5B612-8EEB-4D98-94E4-DE6051A8804A}"/>
    <dgm:cxn modelId="{AB2B7AB8-BF17-4959-86A3-AF84286FF13B}" type="presParOf" srcId="{870BE1EF-E543-4C8E-B47A-1745EB0B1B0D}" destId="{4D0FE526-E871-4536-9528-ED6241210F05}" srcOrd="0" destOrd="0" presId="urn:diagrams.loki3.com/VaryingWidthList"/>
    <dgm:cxn modelId="{E9E272C6-C642-4CC1-9156-92777261433C}" type="presParOf" srcId="{870BE1EF-E543-4C8E-B47A-1745EB0B1B0D}" destId="{7756420F-2EED-4BF7-8898-F4252A477131}" srcOrd="1" destOrd="0" presId="urn:diagrams.loki3.com/VaryingWidthList"/>
    <dgm:cxn modelId="{A0C52EAC-E5A8-4B3F-B21D-8147ADB8BCEF}" type="presParOf" srcId="{870BE1EF-E543-4C8E-B47A-1745EB0B1B0D}" destId="{7F71114F-A0FD-4892-A810-3FEEB3DC1160}" srcOrd="2" destOrd="0" presId="urn:diagrams.loki3.com/VaryingWidthList"/>
    <dgm:cxn modelId="{4DC846FD-B8F6-4E56-8D4F-1C7EA8F61749}" type="presParOf" srcId="{870BE1EF-E543-4C8E-B47A-1745EB0B1B0D}" destId="{12C783EF-4F5A-404A-A6A1-B80E5468FAB7}" srcOrd="3" destOrd="0" presId="urn:diagrams.loki3.com/VaryingWidthList"/>
    <dgm:cxn modelId="{B67CA628-7011-4328-B813-F631B2273ACE}" type="presParOf" srcId="{870BE1EF-E543-4C8E-B47A-1745EB0B1B0D}" destId="{8B696099-26EE-4DC1-815C-ADA2AF11CA64}" srcOrd="4" destOrd="0" presId="urn:diagrams.loki3.com/VaryingWidthList"/>
    <dgm:cxn modelId="{43827BFF-DE76-4446-843E-6A16ECC0C84D}" type="presParOf" srcId="{870BE1EF-E543-4C8E-B47A-1745EB0B1B0D}" destId="{98E6E531-2C56-495A-8D37-6BE8CB38D282}" srcOrd="5" destOrd="0" presId="urn:diagrams.loki3.com/VaryingWidthList"/>
    <dgm:cxn modelId="{99B2698B-5EA6-46F2-8D8D-9470B5204E79}" type="presParOf" srcId="{870BE1EF-E543-4C8E-B47A-1745EB0B1B0D}" destId="{43F6446B-909B-477A-8A10-62B21E0AA41F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570440-A662-466C-8E98-8762B34DD37C}" type="doc">
      <dgm:prSet loTypeId="urn:diagrams.loki3.com/VaryingWidthList" loCatId="list" qsTypeId="urn:microsoft.com/office/officeart/2005/8/quickstyle/simple3" qsCatId="simple" csTypeId="urn:microsoft.com/office/officeart/2005/8/colors/accent1_2" csCatId="accent1" phldr="1"/>
      <dgm:spPr/>
    </dgm:pt>
    <dgm:pt modelId="{68D7CEB4-45D3-45AD-9414-E59261B803B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 smtClean="0">
              <a:solidFill>
                <a:schemeClr val="tx1"/>
              </a:solidFill>
              <a:latin typeface="Comic Sans MS" panose="030F0702030302020204" pitchFamily="66" charset="0"/>
            </a:rPr>
            <a:t>Inductive and Resonance Effects</a:t>
          </a:r>
          <a:endParaRPr lang="en-GB" sz="20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gm:t>
    </dgm:pt>
    <dgm:pt modelId="{44F046C4-B983-4CA4-9A9A-9484FB074D94}" type="parTrans" cxnId="{3246DE6A-3946-4554-A6B7-F61CDA4AA768}">
      <dgm:prSet/>
      <dgm:spPr/>
      <dgm:t>
        <a:bodyPr/>
        <a:lstStyle/>
        <a:p>
          <a:endParaRPr lang="en-GB"/>
        </a:p>
      </dgm:t>
    </dgm:pt>
    <dgm:pt modelId="{D1ED5E68-3D8C-4824-A1F1-8C5BD1C93C89}" type="sibTrans" cxnId="{3246DE6A-3946-4554-A6B7-F61CDA4AA768}">
      <dgm:prSet/>
      <dgm:spPr/>
      <dgm:t>
        <a:bodyPr/>
        <a:lstStyle/>
        <a:p>
          <a:endParaRPr lang="en-GB"/>
        </a:p>
      </dgm:t>
    </dgm:pt>
    <dgm:pt modelId="{4DCD4144-263B-419C-ACC2-7093879F1E9A}">
      <dgm:prSet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  <a:latin typeface="Comic Sans MS" panose="030F0702030302020204" pitchFamily="66" charset="0"/>
            </a:rPr>
            <a:t>Hydrogen bonding</a:t>
          </a:r>
          <a:endParaRPr lang="en-GB" sz="20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gm:t>
    </dgm:pt>
    <dgm:pt modelId="{C201A911-D1B7-4C89-B364-CC21813A090B}" type="parTrans" cxnId="{A6A72733-76E8-4109-8F94-FB4A74070D14}">
      <dgm:prSet/>
      <dgm:spPr/>
      <dgm:t>
        <a:bodyPr/>
        <a:lstStyle/>
        <a:p>
          <a:endParaRPr lang="en-GB"/>
        </a:p>
      </dgm:t>
    </dgm:pt>
    <dgm:pt modelId="{E1AFB924-8BE7-4E6C-AACB-4B72BB93C601}" type="sibTrans" cxnId="{A6A72733-76E8-4109-8F94-FB4A74070D14}">
      <dgm:prSet/>
      <dgm:spPr/>
      <dgm:t>
        <a:bodyPr/>
        <a:lstStyle/>
        <a:p>
          <a:endParaRPr lang="en-GB"/>
        </a:p>
      </dgm:t>
    </dgm:pt>
    <dgm:pt modelId="{6F05B396-8F36-41B3-A45B-9428CCADFC76}">
      <dgm:prSet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  <a:latin typeface="Comic Sans MS" panose="030F0702030302020204" pitchFamily="66" charset="0"/>
            </a:rPr>
            <a:t>Ring size effects</a:t>
          </a:r>
          <a:endParaRPr lang="en-GB" sz="20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gm:t>
    </dgm:pt>
    <dgm:pt modelId="{DB24B2D3-07CA-44CB-A715-C1DE1D874962}" type="parTrans" cxnId="{A3A3CED0-0715-4CDD-B7B1-0DC9041D8E3D}">
      <dgm:prSet/>
      <dgm:spPr/>
      <dgm:t>
        <a:bodyPr/>
        <a:lstStyle/>
        <a:p>
          <a:endParaRPr lang="en-GB"/>
        </a:p>
      </dgm:t>
    </dgm:pt>
    <dgm:pt modelId="{51249E57-962E-46EC-8927-52B40832D8C0}" type="sibTrans" cxnId="{A3A3CED0-0715-4CDD-B7B1-0DC9041D8E3D}">
      <dgm:prSet/>
      <dgm:spPr/>
      <dgm:t>
        <a:bodyPr/>
        <a:lstStyle/>
        <a:p>
          <a:endParaRPr lang="en-GB"/>
        </a:p>
      </dgm:t>
    </dgm:pt>
    <dgm:pt modelId="{C175AF50-737F-4CFE-B115-48E7B5DC1B7F}">
      <dgm:prSet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  <a:latin typeface="Comic Sans MS" panose="030F0702030302020204" pitchFamily="66" charset="0"/>
            </a:rPr>
            <a:t>Conjugation Effects</a:t>
          </a:r>
          <a:endParaRPr lang="en-GB" sz="20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76D4B3C-9082-493A-9F57-2DDF772979EF}" type="parTrans" cxnId="{EAD303ED-5C40-4AC0-A8B7-0755D5F3FB39}">
      <dgm:prSet/>
      <dgm:spPr/>
      <dgm:t>
        <a:bodyPr/>
        <a:lstStyle/>
        <a:p>
          <a:endParaRPr lang="en-GB"/>
        </a:p>
      </dgm:t>
    </dgm:pt>
    <dgm:pt modelId="{2FD5B612-8EEB-4D98-94E4-DE6051A8804A}" type="sibTrans" cxnId="{EAD303ED-5C40-4AC0-A8B7-0755D5F3FB39}">
      <dgm:prSet/>
      <dgm:spPr/>
      <dgm:t>
        <a:bodyPr/>
        <a:lstStyle/>
        <a:p>
          <a:endParaRPr lang="en-GB"/>
        </a:p>
      </dgm:t>
    </dgm:pt>
    <dgm:pt modelId="{870BE1EF-E543-4C8E-B47A-1745EB0B1B0D}" type="pres">
      <dgm:prSet presAssocID="{F3570440-A662-466C-8E98-8762B34DD37C}" presName="Name0" presStyleCnt="0">
        <dgm:presLayoutVars>
          <dgm:resizeHandles/>
        </dgm:presLayoutVars>
      </dgm:prSet>
      <dgm:spPr/>
    </dgm:pt>
    <dgm:pt modelId="{4D0FE526-E871-4536-9528-ED6241210F05}" type="pres">
      <dgm:prSet presAssocID="{68D7CEB4-45D3-45AD-9414-E59261B803BA}" presName="text" presStyleLbl="node1" presStyleIdx="0" presStyleCnt="4" custScaleX="112941" custScaleY="706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56420F-2EED-4BF7-8898-F4252A477131}" type="pres">
      <dgm:prSet presAssocID="{D1ED5E68-3D8C-4824-A1F1-8C5BD1C93C89}" presName="space" presStyleCnt="0"/>
      <dgm:spPr/>
    </dgm:pt>
    <dgm:pt modelId="{7F71114F-A0FD-4892-A810-3FEEB3DC1160}" type="pres">
      <dgm:prSet presAssocID="{C175AF50-737F-4CFE-B115-48E7B5DC1B7F}" presName="text" presStyleLbl="node1" presStyleIdx="1" presStyleCnt="4" custScaleX="176471" custScaleY="634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C783EF-4F5A-404A-A6A1-B80E5468FAB7}" type="pres">
      <dgm:prSet presAssocID="{2FD5B612-8EEB-4D98-94E4-DE6051A8804A}" presName="space" presStyleCnt="0"/>
      <dgm:spPr/>
    </dgm:pt>
    <dgm:pt modelId="{8B696099-26EE-4DC1-815C-ADA2AF11CA64}" type="pres">
      <dgm:prSet presAssocID="{6F05B396-8F36-41B3-A45B-9428CCADFC76}" presName="text" presStyleLbl="node1" presStyleIdx="2" presStyleCnt="4" custScaleX="225000" custScaleY="692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E6E531-2C56-495A-8D37-6BE8CB38D282}" type="pres">
      <dgm:prSet presAssocID="{51249E57-962E-46EC-8927-52B40832D8C0}" presName="space" presStyleCnt="0"/>
      <dgm:spPr/>
    </dgm:pt>
    <dgm:pt modelId="{43F6446B-909B-477A-8A10-62B21E0AA41F}" type="pres">
      <dgm:prSet presAssocID="{4DCD4144-263B-419C-ACC2-7093879F1E9A}" presName="text" presStyleLbl="node1" presStyleIdx="3" presStyleCnt="4" custScaleX="211765" custScaleY="740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24B1D4C-D245-4B2C-92A7-CD7AFD0646D3}" type="presOf" srcId="{C175AF50-737F-4CFE-B115-48E7B5DC1B7F}" destId="{7F71114F-A0FD-4892-A810-3FEEB3DC1160}" srcOrd="0" destOrd="0" presId="urn:diagrams.loki3.com/VaryingWidthList"/>
    <dgm:cxn modelId="{3246DE6A-3946-4554-A6B7-F61CDA4AA768}" srcId="{F3570440-A662-466C-8E98-8762B34DD37C}" destId="{68D7CEB4-45D3-45AD-9414-E59261B803BA}" srcOrd="0" destOrd="0" parTransId="{44F046C4-B983-4CA4-9A9A-9484FB074D94}" sibTransId="{D1ED5E68-3D8C-4824-A1F1-8C5BD1C93C89}"/>
    <dgm:cxn modelId="{37AB2DDF-3ECB-4AB9-8DE0-86A0F47623CB}" type="presOf" srcId="{4DCD4144-263B-419C-ACC2-7093879F1E9A}" destId="{43F6446B-909B-477A-8A10-62B21E0AA41F}" srcOrd="0" destOrd="0" presId="urn:diagrams.loki3.com/VaryingWidthList"/>
    <dgm:cxn modelId="{5A336467-43B1-477A-A026-193247A3E318}" type="presOf" srcId="{68D7CEB4-45D3-45AD-9414-E59261B803BA}" destId="{4D0FE526-E871-4536-9528-ED6241210F05}" srcOrd="0" destOrd="0" presId="urn:diagrams.loki3.com/VaryingWidthList"/>
    <dgm:cxn modelId="{A6A72733-76E8-4109-8F94-FB4A74070D14}" srcId="{F3570440-A662-466C-8E98-8762B34DD37C}" destId="{4DCD4144-263B-419C-ACC2-7093879F1E9A}" srcOrd="3" destOrd="0" parTransId="{C201A911-D1B7-4C89-B364-CC21813A090B}" sibTransId="{E1AFB924-8BE7-4E6C-AACB-4B72BB93C601}"/>
    <dgm:cxn modelId="{2B48D04D-22DF-41F2-B762-56B4D97A12FE}" type="presOf" srcId="{F3570440-A662-466C-8E98-8762B34DD37C}" destId="{870BE1EF-E543-4C8E-B47A-1745EB0B1B0D}" srcOrd="0" destOrd="0" presId="urn:diagrams.loki3.com/VaryingWidthList"/>
    <dgm:cxn modelId="{A3A3CED0-0715-4CDD-B7B1-0DC9041D8E3D}" srcId="{F3570440-A662-466C-8E98-8762B34DD37C}" destId="{6F05B396-8F36-41B3-A45B-9428CCADFC76}" srcOrd="2" destOrd="0" parTransId="{DB24B2D3-07CA-44CB-A715-C1DE1D874962}" sibTransId="{51249E57-962E-46EC-8927-52B40832D8C0}"/>
    <dgm:cxn modelId="{A27D3B47-688C-4C43-8C39-E711973C3E33}" type="presOf" srcId="{6F05B396-8F36-41B3-A45B-9428CCADFC76}" destId="{8B696099-26EE-4DC1-815C-ADA2AF11CA64}" srcOrd="0" destOrd="0" presId="urn:diagrams.loki3.com/VaryingWidthList"/>
    <dgm:cxn modelId="{EAD303ED-5C40-4AC0-A8B7-0755D5F3FB39}" srcId="{F3570440-A662-466C-8E98-8762B34DD37C}" destId="{C175AF50-737F-4CFE-B115-48E7B5DC1B7F}" srcOrd="1" destOrd="0" parTransId="{D76D4B3C-9082-493A-9F57-2DDF772979EF}" sibTransId="{2FD5B612-8EEB-4D98-94E4-DE6051A8804A}"/>
    <dgm:cxn modelId="{00100AF8-DD28-4602-9E71-085EF443BED2}" type="presParOf" srcId="{870BE1EF-E543-4C8E-B47A-1745EB0B1B0D}" destId="{4D0FE526-E871-4536-9528-ED6241210F05}" srcOrd="0" destOrd="0" presId="urn:diagrams.loki3.com/VaryingWidthList"/>
    <dgm:cxn modelId="{42C3B689-ECB3-4B5C-BBB3-8CE57B7ADDD1}" type="presParOf" srcId="{870BE1EF-E543-4C8E-B47A-1745EB0B1B0D}" destId="{7756420F-2EED-4BF7-8898-F4252A477131}" srcOrd="1" destOrd="0" presId="urn:diagrams.loki3.com/VaryingWidthList"/>
    <dgm:cxn modelId="{94E9B187-27ED-4CF1-AE58-5FCBD45176B5}" type="presParOf" srcId="{870BE1EF-E543-4C8E-B47A-1745EB0B1B0D}" destId="{7F71114F-A0FD-4892-A810-3FEEB3DC1160}" srcOrd="2" destOrd="0" presId="urn:diagrams.loki3.com/VaryingWidthList"/>
    <dgm:cxn modelId="{551440B5-7593-48E1-866C-60EC760CAE12}" type="presParOf" srcId="{870BE1EF-E543-4C8E-B47A-1745EB0B1B0D}" destId="{12C783EF-4F5A-404A-A6A1-B80E5468FAB7}" srcOrd="3" destOrd="0" presId="urn:diagrams.loki3.com/VaryingWidthList"/>
    <dgm:cxn modelId="{24724793-1ED0-4B88-86D1-71F1C3F929AB}" type="presParOf" srcId="{870BE1EF-E543-4C8E-B47A-1745EB0B1B0D}" destId="{8B696099-26EE-4DC1-815C-ADA2AF11CA64}" srcOrd="4" destOrd="0" presId="urn:diagrams.loki3.com/VaryingWidthList"/>
    <dgm:cxn modelId="{5BBE5552-6E2E-4CB6-8DA3-095A2E14EDED}" type="presParOf" srcId="{870BE1EF-E543-4C8E-B47A-1745EB0B1B0D}" destId="{98E6E531-2C56-495A-8D37-6BE8CB38D282}" srcOrd="5" destOrd="0" presId="urn:diagrams.loki3.com/VaryingWidthList"/>
    <dgm:cxn modelId="{17A6B481-09DA-4CBF-82ED-76BAA24E04BC}" type="presParOf" srcId="{870BE1EF-E543-4C8E-B47A-1745EB0B1B0D}" destId="{43F6446B-909B-477A-8A10-62B21E0AA41F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570440-A662-466C-8E98-8762B34DD37C}" type="doc">
      <dgm:prSet loTypeId="urn:diagrams.loki3.com/VaryingWidthList" loCatId="list" qsTypeId="urn:microsoft.com/office/officeart/2005/8/quickstyle/simple3" qsCatId="simple" csTypeId="urn:microsoft.com/office/officeart/2005/8/colors/accent1_2" csCatId="accent1" phldr="1"/>
      <dgm:spPr/>
    </dgm:pt>
    <dgm:pt modelId="{68D7CEB4-45D3-45AD-9414-E59261B803BA}">
      <dgm:prSet custT="1"/>
      <dgm:spPr/>
      <dgm:t>
        <a:bodyPr/>
        <a:lstStyle/>
        <a:p>
          <a:r>
            <a:rPr lang="en-GB" sz="2000" b="1" dirty="0" smtClean="0">
              <a:latin typeface="Comic Sans MS" panose="030F0702030302020204" pitchFamily="66" charset="0"/>
            </a:rPr>
            <a:t>Inductive and Resonance Effects</a:t>
          </a:r>
          <a:endParaRPr lang="en-GB" sz="2000" dirty="0">
            <a:latin typeface="Comic Sans MS" panose="030F0702030302020204" pitchFamily="66" charset="0"/>
            <a:cs typeface="Times New Roman"/>
          </a:endParaRPr>
        </a:p>
      </dgm:t>
    </dgm:pt>
    <dgm:pt modelId="{44F046C4-B983-4CA4-9A9A-9484FB074D94}" type="parTrans" cxnId="{3246DE6A-3946-4554-A6B7-F61CDA4AA768}">
      <dgm:prSet/>
      <dgm:spPr/>
      <dgm:t>
        <a:bodyPr/>
        <a:lstStyle/>
        <a:p>
          <a:endParaRPr lang="en-GB"/>
        </a:p>
      </dgm:t>
    </dgm:pt>
    <dgm:pt modelId="{D1ED5E68-3D8C-4824-A1F1-8C5BD1C93C89}" type="sibTrans" cxnId="{3246DE6A-3946-4554-A6B7-F61CDA4AA768}">
      <dgm:prSet/>
      <dgm:spPr/>
      <dgm:t>
        <a:bodyPr/>
        <a:lstStyle/>
        <a:p>
          <a:endParaRPr lang="en-GB"/>
        </a:p>
      </dgm:t>
    </dgm:pt>
    <dgm:pt modelId="{4DCD4144-263B-419C-ACC2-7093879F1E9A}">
      <dgm:prSet custT="1"/>
      <dgm:spPr/>
      <dgm:t>
        <a:bodyPr/>
        <a:lstStyle/>
        <a:p>
          <a:r>
            <a:rPr lang="en-GB" sz="2000" b="1" smtClean="0">
              <a:latin typeface="Comic Sans MS" panose="030F0702030302020204" pitchFamily="66" charset="0"/>
            </a:rPr>
            <a:t>Hydrogen bonding</a:t>
          </a:r>
          <a:endParaRPr lang="en-GB" sz="2000" dirty="0">
            <a:latin typeface="Comic Sans MS" panose="030F0702030302020204" pitchFamily="66" charset="0"/>
            <a:cs typeface="Times New Roman"/>
          </a:endParaRPr>
        </a:p>
      </dgm:t>
    </dgm:pt>
    <dgm:pt modelId="{C201A911-D1B7-4C89-B364-CC21813A090B}" type="parTrans" cxnId="{A6A72733-76E8-4109-8F94-FB4A74070D14}">
      <dgm:prSet/>
      <dgm:spPr/>
      <dgm:t>
        <a:bodyPr/>
        <a:lstStyle/>
        <a:p>
          <a:endParaRPr lang="en-GB"/>
        </a:p>
      </dgm:t>
    </dgm:pt>
    <dgm:pt modelId="{E1AFB924-8BE7-4E6C-AACB-4B72BB93C601}" type="sibTrans" cxnId="{A6A72733-76E8-4109-8F94-FB4A74070D14}">
      <dgm:prSet/>
      <dgm:spPr/>
      <dgm:t>
        <a:bodyPr/>
        <a:lstStyle/>
        <a:p>
          <a:endParaRPr lang="en-GB"/>
        </a:p>
      </dgm:t>
    </dgm:pt>
    <dgm:pt modelId="{6F05B396-8F36-41B3-A45B-9428CCADFC76}">
      <dgm:prSet custT="1"/>
      <dgm:spPr/>
      <dgm:t>
        <a:bodyPr/>
        <a:lstStyle/>
        <a:p>
          <a:r>
            <a:rPr lang="en-GB" sz="2000" b="1" smtClean="0">
              <a:latin typeface="Comic Sans MS" panose="030F0702030302020204" pitchFamily="66" charset="0"/>
            </a:rPr>
            <a:t>Ring size effects</a:t>
          </a:r>
          <a:endParaRPr lang="en-GB" sz="2000" dirty="0">
            <a:latin typeface="Comic Sans MS" panose="030F0702030302020204" pitchFamily="66" charset="0"/>
            <a:cs typeface="Times New Roman"/>
          </a:endParaRPr>
        </a:p>
      </dgm:t>
    </dgm:pt>
    <dgm:pt modelId="{DB24B2D3-07CA-44CB-A715-C1DE1D874962}" type="parTrans" cxnId="{A3A3CED0-0715-4CDD-B7B1-0DC9041D8E3D}">
      <dgm:prSet/>
      <dgm:spPr/>
      <dgm:t>
        <a:bodyPr/>
        <a:lstStyle/>
        <a:p>
          <a:endParaRPr lang="en-GB"/>
        </a:p>
      </dgm:t>
    </dgm:pt>
    <dgm:pt modelId="{51249E57-962E-46EC-8927-52B40832D8C0}" type="sibTrans" cxnId="{A3A3CED0-0715-4CDD-B7B1-0DC9041D8E3D}">
      <dgm:prSet/>
      <dgm:spPr/>
      <dgm:t>
        <a:bodyPr/>
        <a:lstStyle/>
        <a:p>
          <a:endParaRPr lang="en-GB"/>
        </a:p>
      </dgm:t>
    </dgm:pt>
    <dgm:pt modelId="{C175AF50-737F-4CFE-B115-48E7B5DC1B7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 smtClean="0">
              <a:latin typeface="Comic Sans MS" panose="030F0702030302020204" pitchFamily="66" charset="0"/>
            </a:rPr>
            <a:t>Conjugation Effects</a:t>
          </a:r>
          <a:endParaRPr lang="en-GB" sz="2000" dirty="0">
            <a:latin typeface="Comic Sans MS" panose="030F0702030302020204" pitchFamily="66" charset="0"/>
          </a:endParaRPr>
        </a:p>
      </dgm:t>
    </dgm:pt>
    <dgm:pt modelId="{D76D4B3C-9082-493A-9F57-2DDF772979EF}" type="parTrans" cxnId="{EAD303ED-5C40-4AC0-A8B7-0755D5F3FB39}">
      <dgm:prSet/>
      <dgm:spPr/>
      <dgm:t>
        <a:bodyPr/>
        <a:lstStyle/>
        <a:p>
          <a:endParaRPr lang="en-GB"/>
        </a:p>
      </dgm:t>
    </dgm:pt>
    <dgm:pt modelId="{2FD5B612-8EEB-4D98-94E4-DE6051A8804A}" type="sibTrans" cxnId="{EAD303ED-5C40-4AC0-A8B7-0755D5F3FB39}">
      <dgm:prSet/>
      <dgm:spPr/>
      <dgm:t>
        <a:bodyPr/>
        <a:lstStyle/>
        <a:p>
          <a:endParaRPr lang="en-GB"/>
        </a:p>
      </dgm:t>
    </dgm:pt>
    <dgm:pt modelId="{870BE1EF-E543-4C8E-B47A-1745EB0B1B0D}" type="pres">
      <dgm:prSet presAssocID="{F3570440-A662-466C-8E98-8762B34DD37C}" presName="Name0" presStyleCnt="0">
        <dgm:presLayoutVars>
          <dgm:resizeHandles/>
        </dgm:presLayoutVars>
      </dgm:prSet>
      <dgm:spPr/>
    </dgm:pt>
    <dgm:pt modelId="{4D0FE526-E871-4536-9528-ED6241210F05}" type="pres">
      <dgm:prSet presAssocID="{68D7CEB4-45D3-45AD-9414-E59261B803BA}" presName="text" presStyleLbl="node1" presStyleIdx="0" presStyleCnt="4" custScaleX="112941" custScaleY="706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56420F-2EED-4BF7-8898-F4252A477131}" type="pres">
      <dgm:prSet presAssocID="{D1ED5E68-3D8C-4824-A1F1-8C5BD1C93C89}" presName="space" presStyleCnt="0"/>
      <dgm:spPr/>
    </dgm:pt>
    <dgm:pt modelId="{7F71114F-A0FD-4892-A810-3FEEB3DC1160}" type="pres">
      <dgm:prSet presAssocID="{C175AF50-737F-4CFE-B115-48E7B5DC1B7F}" presName="text" presStyleLbl="node1" presStyleIdx="1" presStyleCnt="4" custScaleX="176471" custScaleY="634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C783EF-4F5A-404A-A6A1-B80E5468FAB7}" type="pres">
      <dgm:prSet presAssocID="{2FD5B612-8EEB-4D98-94E4-DE6051A8804A}" presName="space" presStyleCnt="0"/>
      <dgm:spPr/>
    </dgm:pt>
    <dgm:pt modelId="{8B696099-26EE-4DC1-815C-ADA2AF11CA64}" type="pres">
      <dgm:prSet presAssocID="{6F05B396-8F36-41B3-A45B-9428CCADFC76}" presName="text" presStyleLbl="node1" presStyleIdx="2" presStyleCnt="4" custScaleX="225000" custScaleY="692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E6E531-2C56-495A-8D37-6BE8CB38D282}" type="pres">
      <dgm:prSet presAssocID="{51249E57-962E-46EC-8927-52B40832D8C0}" presName="space" presStyleCnt="0"/>
      <dgm:spPr/>
    </dgm:pt>
    <dgm:pt modelId="{43F6446B-909B-477A-8A10-62B21E0AA41F}" type="pres">
      <dgm:prSet presAssocID="{4DCD4144-263B-419C-ACC2-7093879F1E9A}" presName="text" presStyleLbl="node1" presStyleIdx="3" presStyleCnt="4" custScaleX="211765" custScaleY="740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089B76-594D-47D3-B097-BFCBEB2E2986}" type="presOf" srcId="{F3570440-A662-466C-8E98-8762B34DD37C}" destId="{870BE1EF-E543-4C8E-B47A-1745EB0B1B0D}" srcOrd="0" destOrd="0" presId="urn:diagrams.loki3.com/VaryingWidthList"/>
    <dgm:cxn modelId="{3246DE6A-3946-4554-A6B7-F61CDA4AA768}" srcId="{F3570440-A662-466C-8E98-8762B34DD37C}" destId="{68D7CEB4-45D3-45AD-9414-E59261B803BA}" srcOrd="0" destOrd="0" parTransId="{44F046C4-B983-4CA4-9A9A-9484FB074D94}" sibTransId="{D1ED5E68-3D8C-4824-A1F1-8C5BD1C93C89}"/>
    <dgm:cxn modelId="{A6A72733-76E8-4109-8F94-FB4A74070D14}" srcId="{F3570440-A662-466C-8E98-8762B34DD37C}" destId="{4DCD4144-263B-419C-ACC2-7093879F1E9A}" srcOrd="3" destOrd="0" parTransId="{C201A911-D1B7-4C89-B364-CC21813A090B}" sibTransId="{E1AFB924-8BE7-4E6C-AACB-4B72BB93C601}"/>
    <dgm:cxn modelId="{136940E7-6F9E-421E-9C93-9D47D28D4E66}" type="presOf" srcId="{4DCD4144-263B-419C-ACC2-7093879F1E9A}" destId="{43F6446B-909B-477A-8A10-62B21E0AA41F}" srcOrd="0" destOrd="0" presId="urn:diagrams.loki3.com/VaryingWidthList"/>
    <dgm:cxn modelId="{A3A3CED0-0715-4CDD-B7B1-0DC9041D8E3D}" srcId="{F3570440-A662-466C-8E98-8762B34DD37C}" destId="{6F05B396-8F36-41B3-A45B-9428CCADFC76}" srcOrd="2" destOrd="0" parTransId="{DB24B2D3-07CA-44CB-A715-C1DE1D874962}" sibTransId="{51249E57-962E-46EC-8927-52B40832D8C0}"/>
    <dgm:cxn modelId="{193A22B9-8735-4176-AC72-8EF7E44E16F8}" type="presOf" srcId="{68D7CEB4-45D3-45AD-9414-E59261B803BA}" destId="{4D0FE526-E871-4536-9528-ED6241210F05}" srcOrd="0" destOrd="0" presId="urn:diagrams.loki3.com/VaryingWidthList"/>
    <dgm:cxn modelId="{74F8865A-7840-4CAA-B602-2986DA2CDA81}" type="presOf" srcId="{6F05B396-8F36-41B3-A45B-9428CCADFC76}" destId="{8B696099-26EE-4DC1-815C-ADA2AF11CA64}" srcOrd="0" destOrd="0" presId="urn:diagrams.loki3.com/VaryingWidthList"/>
    <dgm:cxn modelId="{EAD303ED-5C40-4AC0-A8B7-0755D5F3FB39}" srcId="{F3570440-A662-466C-8E98-8762B34DD37C}" destId="{C175AF50-737F-4CFE-B115-48E7B5DC1B7F}" srcOrd="1" destOrd="0" parTransId="{D76D4B3C-9082-493A-9F57-2DDF772979EF}" sibTransId="{2FD5B612-8EEB-4D98-94E4-DE6051A8804A}"/>
    <dgm:cxn modelId="{2E1CEE94-4F62-4675-A0D6-6E28338C4796}" type="presOf" srcId="{C175AF50-737F-4CFE-B115-48E7B5DC1B7F}" destId="{7F71114F-A0FD-4892-A810-3FEEB3DC1160}" srcOrd="0" destOrd="0" presId="urn:diagrams.loki3.com/VaryingWidthList"/>
    <dgm:cxn modelId="{6EA1B82F-6A66-43D7-AFF2-0A384A7270E9}" type="presParOf" srcId="{870BE1EF-E543-4C8E-B47A-1745EB0B1B0D}" destId="{4D0FE526-E871-4536-9528-ED6241210F05}" srcOrd="0" destOrd="0" presId="urn:diagrams.loki3.com/VaryingWidthList"/>
    <dgm:cxn modelId="{96F5EC18-9299-456C-A6CB-7423C3BD7F04}" type="presParOf" srcId="{870BE1EF-E543-4C8E-B47A-1745EB0B1B0D}" destId="{7756420F-2EED-4BF7-8898-F4252A477131}" srcOrd="1" destOrd="0" presId="urn:diagrams.loki3.com/VaryingWidthList"/>
    <dgm:cxn modelId="{CDA76EFA-C64E-401F-A6BF-B12306D85C21}" type="presParOf" srcId="{870BE1EF-E543-4C8E-B47A-1745EB0B1B0D}" destId="{7F71114F-A0FD-4892-A810-3FEEB3DC1160}" srcOrd="2" destOrd="0" presId="urn:diagrams.loki3.com/VaryingWidthList"/>
    <dgm:cxn modelId="{D45D14FC-BA9D-48E4-B0EB-A5B130321035}" type="presParOf" srcId="{870BE1EF-E543-4C8E-B47A-1745EB0B1B0D}" destId="{12C783EF-4F5A-404A-A6A1-B80E5468FAB7}" srcOrd="3" destOrd="0" presId="urn:diagrams.loki3.com/VaryingWidthList"/>
    <dgm:cxn modelId="{89E6AC4D-FF64-41EE-82F5-69A17D92EC37}" type="presParOf" srcId="{870BE1EF-E543-4C8E-B47A-1745EB0B1B0D}" destId="{8B696099-26EE-4DC1-815C-ADA2AF11CA64}" srcOrd="4" destOrd="0" presId="urn:diagrams.loki3.com/VaryingWidthList"/>
    <dgm:cxn modelId="{F7770083-3EEB-4A78-B0AC-1EDCC536B847}" type="presParOf" srcId="{870BE1EF-E543-4C8E-B47A-1745EB0B1B0D}" destId="{98E6E531-2C56-495A-8D37-6BE8CB38D282}" srcOrd="5" destOrd="0" presId="urn:diagrams.loki3.com/VaryingWidthList"/>
    <dgm:cxn modelId="{5F7537DC-49E3-4434-B27D-C1C01CCCD501}" type="presParOf" srcId="{870BE1EF-E543-4C8E-B47A-1745EB0B1B0D}" destId="{43F6446B-909B-477A-8A10-62B21E0AA41F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570440-A662-466C-8E98-8762B34DD37C}" type="doc">
      <dgm:prSet loTypeId="urn:diagrams.loki3.com/VaryingWidthList" loCatId="list" qsTypeId="urn:microsoft.com/office/officeart/2005/8/quickstyle/simple3" qsCatId="simple" csTypeId="urn:microsoft.com/office/officeart/2005/8/colors/accent1_2" csCatId="accent1" phldr="1"/>
      <dgm:spPr/>
    </dgm:pt>
    <dgm:pt modelId="{68D7CEB4-45D3-45AD-9414-E59261B803BA}">
      <dgm:prSet custT="1"/>
      <dgm:spPr/>
      <dgm:t>
        <a:bodyPr/>
        <a:lstStyle/>
        <a:p>
          <a:r>
            <a:rPr lang="en-GB" sz="2000" b="1" dirty="0" smtClean="0">
              <a:latin typeface="Comic Sans MS" panose="030F0702030302020204" pitchFamily="66" charset="0"/>
            </a:rPr>
            <a:t>Inductive and Resonance Effects</a:t>
          </a:r>
          <a:endParaRPr lang="en-GB" sz="2000" dirty="0">
            <a:latin typeface="Comic Sans MS" panose="030F0702030302020204" pitchFamily="66" charset="0"/>
            <a:cs typeface="Times New Roman"/>
          </a:endParaRPr>
        </a:p>
      </dgm:t>
    </dgm:pt>
    <dgm:pt modelId="{44F046C4-B983-4CA4-9A9A-9484FB074D94}" type="parTrans" cxnId="{3246DE6A-3946-4554-A6B7-F61CDA4AA768}">
      <dgm:prSet/>
      <dgm:spPr/>
      <dgm:t>
        <a:bodyPr/>
        <a:lstStyle/>
        <a:p>
          <a:endParaRPr lang="en-GB"/>
        </a:p>
      </dgm:t>
    </dgm:pt>
    <dgm:pt modelId="{D1ED5E68-3D8C-4824-A1F1-8C5BD1C93C89}" type="sibTrans" cxnId="{3246DE6A-3946-4554-A6B7-F61CDA4AA768}">
      <dgm:prSet/>
      <dgm:spPr/>
      <dgm:t>
        <a:bodyPr/>
        <a:lstStyle/>
        <a:p>
          <a:endParaRPr lang="en-GB"/>
        </a:p>
      </dgm:t>
    </dgm:pt>
    <dgm:pt modelId="{4DCD4144-263B-419C-ACC2-7093879F1E9A}">
      <dgm:prSet custT="1"/>
      <dgm:spPr/>
      <dgm:t>
        <a:bodyPr/>
        <a:lstStyle/>
        <a:p>
          <a:r>
            <a:rPr lang="en-GB" sz="2000" b="1" smtClean="0">
              <a:latin typeface="Comic Sans MS" panose="030F0702030302020204" pitchFamily="66" charset="0"/>
            </a:rPr>
            <a:t>Hydrogen bonding</a:t>
          </a:r>
          <a:endParaRPr lang="en-GB" sz="2000" dirty="0">
            <a:latin typeface="Comic Sans MS" panose="030F0702030302020204" pitchFamily="66" charset="0"/>
            <a:cs typeface="Times New Roman"/>
          </a:endParaRPr>
        </a:p>
      </dgm:t>
    </dgm:pt>
    <dgm:pt modelId="{C201A911-D1B7-4C89-B364-CC21813A090B}" type="parTrans" cxnId="{A6A72733-76E8-4109-8F94-FB4A74070D14}">
      <dgm:prSet/>
      <dgm:spPr/>
      <dgm:t>
        <a:bodyPr/>
        <a:lstStyle/>
        <a:p>
          <a:endParaRPr lang="en-GB"/>
        </a:p>
      </dgm:t>
    </dgm:pt>
    <dgm:pt modelId="{E1AFB924-8BE7-4E6C-AACB-4B72BB93C601}" type="sibTrans" cxnId="{A6A72733-76E8-4109-8F94-FB4A74070D14}">
      <dgm:prSet/>
      <dgm:spPr/>
      <dgm:t>
        <a:bodyPr/>
        <a:lstStyle/>
        <a:p>
          <a:endParaRPr lang="en-GB"/>
        </a:p>
      </dgm:t>
    </dgm:pt>
    <dgm:pt modelId="{6F05B396-8F36-41B3-A45B-9428CCADFC7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 smtClean="0">
              <a:latin typeface="Comic Sans MS" panose="030F0702030302020204" pitchFamily="66" charset="0"/>
            </a:rPr>
            <a:t>Ring size effects</a:t>
          </a:r>
          <a:endParaRPr lang="en-GB" sz="2000" dirty="0">
            <a:latin typeface="Comic Sans MS" panose="030F0702030302020204" pitchFamily="66" charset="0"/>
            <a:cs typeface="Times New Roman"/>
          </a:endParaRPr>
        </a:p>
      </dgm:t>
    </dgm:pt>
    <dgm:pt modelId="{DB24B2D3-07CA-44CB-A715-C1DE1D874962}" type="parTrans" cxnId="{A3A3CED0-0715-4CDD-B7B1-0DC9041D8E3D}">
      <dgm:prSet/>
      <dgm:spPr/>
      <dgm:t>
        <a:bodyPr/>
        <a:lstStyle/>
        <a:p>
          <a:endParaRPr lang="en-GB"/>
        </a:p>
      </dgm:t>
    </dgm:pt>
    <dgm:pt modelId="{51249E57-962E-46EC-8927-52B40832D8C0}" type="sibTrans" cxnId="{A3A3CED0-0715-4CDD-B7B1-0DC9041D8E3D}">
      <dgm:prSet/>
      <dgm:spPr/>
      <dgm:t>
        <a:bodyPr/>
        <a:lstStyle/>
        <a:p>
          <a:endParaRPr lang="en-GB"/>
        </a:p>
      </dgm:t>
    </dgm:pt>
    <dgm:pt modelId="{C175AF50-737F-4CFE-B115-48E7B5DC1B7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b="1" dirty="0" smtClean="0">
              <a:latin typeface="Comic Sans MS" panose="030F0702030302020204" pitchFamily="66" charset="0"/>
            </a:rPr>
            <a:t>Conjugation Effects</a:t>
          </a:r>
          <a:endParaRPr lang="en-GB" sz="2000" dirty="0">
            <a:latin typeface="Comic Sans MS" panose="030F0702030302020204" pitchFamily="66" charset="0"/>
          </a:endParaRPr>
        </a:p>
      </dgm:t>
    </dgm:pt>
    <dgm:pt modelId="{D76D4B3C-9082-493A-9F57-2DDF772979EF}" type="parTrans" cxnId="{EAD303ED-5C40-4AC0-A8B7-0755D5F3FB39}">
      <dgm:prSet/>
      <dgm:spPr/>
      <dgm:t>
        <a:bodyPr/>
        <a:lstStyle/>
        <a:p>
          <a:endParaRPr lang="en-GB"/>
        </a:p>
      </dgm:t>
    </dgm:pt>
    <dgm:pt modelId="{2FD5B612-8EEB-4D98-94E4-DE6051A8804A}" type="sibTrans" cxnId="{EAD303ED-5C40-4AC0-A8B7-0755D5F3FB39}">
      <dgm:prSet/>
      <dgm:spPr/>
      <dgm:t>
        <a:bodyPr/>
        <a:lstStyle/>
        <a:p>
          <a:endParaRPr lang="en-GB"/>
        </a:p>
      </dgm:t>
    </dgm:pt>
    <dgm:pt modelId="{870BE1EF-E543-4C8E-B47A-1745EB0B1B0D}" type="pres">
      <dgm:prSet presAssocID="{F3570440-A662-466C-8E98-8762B34DD37C}" presName="Name0" presStyleCnt="0">
        <dgm:presLayoutVars>
          <dgm:resizeHandles/>
        </dgm:presLayoutVars>
      </dgm:prSet>
      <dgm:spPr/>
    </dgm:pt>
    <dgm:pt modelId="{4D0FE526-E871-4536-9528-ED6241210F05}" type="pres">
      <dgm:prSet presAssocID="{68D7CEB4-45D3-45AD-9414-E59261B803BA}" presName="text" presStyleLbl="node1" presStyleIdx="0" presStyleCnt="4" custScaleX="112941" custScaleY="706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56420F-2EED-4BF7-8898-F4252A477131}" type="pres">
      <dgm:prSet presAssocID="{D1ED5E68-3D8C-4824-A1F1-8C5BD1C93C89}" presName="space" presStyleCnt="0"/>
      <dgm:spPr/>
    </dgm:pt>
    <dgm:pt modelId="{7F71114F-A0FD-4892-A810-3FEEB3DC1160}" type="pres">
      <dgm:prSet presAssocID="{C175AF50-737F-4CFE-B115-48E7B5DC1B7F}" presName="text" presStyleLbl="node1" presStyleIdx="1" presStyleCnt="4" custScaleX="176471" custScaleY="634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C783EF-4F5A-404A-A6A1-B80E5468FAB7}" type="pres">
      <dgm:prSet presAssocID="{2FD5B612-8EEB-4D98-94E4-DE6051A8804A}" presName="space" presStyleCnt="0"/>
      <dgm:spPr/>
    </dgm:pt>
    <dgm:pt modelId="{8B696099-26EE-4DC1-815C-ADA2AF11CA64}" type="pres">
      <dgm:prSet presAssocID="{6F05B396-8F36-41B3-A45B-9428CCADFC76}" presName="text" presStyleLbl="node1" presStyleIdx="2" presStyleCnt="4" custScaleX="225000" custScaleY="692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E6E531-2C56-495A-8D37-6BE8CB38D282}" type="pres">
      <dgm:prSet presAssocID="{51249E57-962E-46EC-8927-52B40832D8C0}" presName="space" presStyleCnt="0"/>
      <dgm:spPr/>
    </dgm:pt>
    <dgm:pt modelId="{43F6446B-909B-477A-8A10-62B21E0AA41F}" type="pres">
      <dgm:prSet presAssocID="{4DCD4144-263B-419C-ACC2-7093879F1E9A}" presName="text" presStyleLbl="node1" presStyleIdx="3" presStyleCnt="4" custScaleX="211765" custScaleY="740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6A72733-76E8-4109-8F94-FB4A74070D14}" srcId="{F3570440-A662-466C-8E98-8762B34DD37C}" destId="{4DCD4144-263B-419C-ACC2-7093879F1E9A}" srcOrd="3" destOrd="0" parTransId="{C201A911-D1B7-4C89-B364-CC21813A090B}" sibTransId="{E1AFB924-8BE7-4E6C-AACB-4B72BB93C601}"/>
    <dgm:cxn modelId="{CC52217D-2D46-4E65-86C8-96E52E53116D}" type="presOf" srcId="{6F05B396-8F36-41B3-A45B-9428CCADFC76}" destId="{8B696099-26EE-4DC1-815C-ADA2AF11CA64}" srcOrd="0" destOrd="0" presId="urn:diagrams.loki3.com/VaryingWidthList"/>
    <dgm:cxn modelId="{A3A3CED0-0715-4CDD-B7B1-0DC9041D8E3D}" srcId="{F3570440-A662-466C-8E98-8762B34DD37C}" destId="{6F05B396-8F36-41B3-A45B-9428CCADFC76}" srcOrd="2" destOrd="0" parTransId="{DB24B2D3-07CA-44CB-A715-C1DE1D874962}" sibTransId="{51249E57-962E-46EC-8927-52B40832D8C0}"/>
    <dgm:cxn modelId="{6D368F5C-2BED-495F-83D8-307264B51A7B}" type="presOf" srcId="{C175AF50-737F-4CFE-B115-48E7B5DC1B7F}" destId="{7F71114F-A0FD-4892-A810-3FEEB3DC1160}" srcOrd="0" destOrd="0" presId="urn:diagrams.loki3.com/VaryingWidthList"/>
    <dgm:cxn modelId="{3238CC4E-2039-4048-A97A-EE60FD8ED746}" type="presOf" srcId="{F3570440-A662-466C-8E98-8762B34DD37C}" destId="{870BE1EF-E543-4C8E-B47A-1745EB0B1B0D}" srcOrd="0" destOrd="0" presId="urn:diagrams.loki3.com/VaryingWidthList"/>
    <dgm:cxn modelId="{3246DE6A-3946-4554-A6B7-F61CDA4AA768}" srcId="{F3570440-A662-466C-8E98-8762B34DD37C}" destId="{68D7CEB4-45D3-45AD-9414-E59261B803BA}" srcOrd="0" destOrd="0" parTransId="{44F046C4-B983-4CA4-9A9A-9484FB074D94}" sibTransId="{D1ED5E68-3D8C-4824-A1F1-8C5BD1C93C89}"/>
    <dgm:cxn modelId="{EAD303ED-5C40-4AC0-A8B7-0755D5F3FB39}" srcId="{F3570440-A662-466C-8E98-8762B34DD37C}" destId="{C175AF50-737F-4CFE-B115-48E7B5DC1B7F}" srcOrd="1" destOrd="0" parTransId="{D76D4B3C-9082-493A-9F57-2DDF772979EF}" sibTransId="{2FD5B612-8EEB-4D98-94E4-DE6051A8804A}"/>
    <dgm:cxn modelId="{CF5FCC9D-B50D-4514-BBDC-59BAAE044F69}" type="presOf" srcId="{68D7CEB4-45D3-45AD-9414-E59261B803BA}" destId="{4D0FE526-E871-4536-9528-ED6241210F05}" srcOrd="0" destOrd="0" presId="urn:diagrams.loki3.com/VaryingWidthList"/>
    <dgm:cxn modelId="{B66E0C7E-19E2-4B3F-850B-B7D89DA78EC8}" type="presOf" srcId="{4DCD4144-263B-419C-ACC2-7093879F1E9A}" destId="{43F6446B-909B-477A-8A10-62B21E0AA41F}" srcOrd="0" destOrd="0" presId="urn:diagrams.loki3.com/VaryingWidthList"/>
    <dgm:cxn modelId="{10FA0D0F-FB16-435A-9676-E46D41AB4D13}" type="presParOf" srcId="{870BE1EF-E543-4C8E-B47A-1745EB0B1B0D}" destId="{4D0FE526-E871-4536-9528-ED6241210F05}" srcOrd="0" destOrd="0" presId="urn:diagrams.loki3.com/VaryingWidthList"/>
    <dgm:cxn modelId="{362A679F-68F1-4BBE-A2F1-BCAEA997FEAC}" type="presParOf" srcId="{870BE1EF-E543-4C8E-B47A-1745EB0B1B0D}" destId="{7756420F-2EED-4BF7-8898-F4252A477131}" srcOrd="1" destOrd="0" presId="urn:diagrams.loki3.com/VaryingWidthList"/>
    <dgm:cxn modelId="{230D09CA-3283-4843-A0F1-D225264243EE}" type="presParOf" srcId="{870BE1EF-E543-4C8E-B47A-1745EB0B1B0D}" destId="{7F71114F-A0FD-4892-A810-3FEEB3DC1160}" srcOrd="2" destOrd="0" presId="urn:diagrams.loki3.com/VaryingWidthList"/>
    <dgm:cxn modelId="{1F0F5FC2-B994-4E5F-8ADC-0A691FE530F5}" type="presParOf" srcId="{870BE1EF-E543-4C8E-B47A-1745EB0B1B0D}" destId="{12C783EF-4F5A-404A-A6A1-B80E5468FAB7}" srcOrd="3" destOrd="0" presId="urn:diagrams.loki3.com/VaryingWidthList"/>
    <dgm:cxn modelId="{A613E085-3956-4C17-B9F3-81611898C77C}" type="presParOf" srcId="{870BE1EF-E543-4C8E-B47A-1745EB0B1B0D}" destId="{8B696099-26EE-4DC1-815C-ADA2AF11CA64}" srcOrd="4" destOrd="0" presId="urn:diagrams.loki3.com/VaryingWidthList"/>
    <dgm:cxn modelId="{1BFC20F4-EA51-4834-85A4-568EB5FC2FDD}" type="presParOf" srcId="{870BE1EF-E543-4C8E-B47A-1745EB0B1B0D}" destId="{98E6E531-2C56-495A-8D37-6BE8CB38D282}" srcOrd="5" destOrd="0" presId="urn:diagrams.loki3.com/VaryingWidthList"/>
    <dgm:cxn modelId="{1ED8D283-26F9-4BA9-9272-F8DA44379E48}" type="presParOf" srcId="{870BE1EF-E543-4C8E-B47A-1745EB0B1B0D}" destId="{43F6446B-909B-477A-8A10-62B21E0AA41F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570440-A662-466C-8E98-8762B34DD37C}" type="doc">
      <dgm:prSet loTypeId="urn:diagrams.loki3.com/VaryingWidthList" loCatId="list" qsTypeId="urn:microsoft.com/office/officeart/2005/8/quickstyle/simple3" qsCatId="simple" csTypeId="urn:microsoft.com/office/officeart/2005/8/colors/accent1_2" csCatId="accent1" phldr="1"/>
      <dgm:spPr/>
    </dgm:pt>
    <dgm:pt modelId="{68D7CEB4-45D3-45AD-9414-E59261B803BA}">
      <dgm:prSet custT="1"/>
      <dgm:spPr/>
      <dgm:t>
        <a:bodyPr/>
        <a:lstStyle/>
        <a:p>
          <a:r>
            <a:rPr lang="en-GB" sz="2000" b="1" dirty="0" smtClean="0">
              <a:latin typeface="Comic Sans MS" panose="030F0702030302020204" pitchFamily="66" charset="0"/>
            </a:rPr>
            <a:t>Inductive and Resonance Effects</a:t>
          </a:r>
          <a:endParaRPr lang="en-GB" sz="2000" dirty="0">
            <a:latin typeface="Comic Sans MS" panose="030F0702030302020204" pitchFamily="66" charset="0"/>
            <a:cs typeface="Times New Roman"/>
          </a:endParaRPr>
        </a:p>
      </dgm:t>
    </dgm:pt>
    <dgm:pt modelId="{44F046C4-B983-4CA4-9A9A-9484FB074D94}" type="parTrans" cxnId="{3246DE6A-3946-4554-A6B7-F61CDA4AA768}">
      <dgm:prSet/>
      <dgm:spPr/>
      <dgm:t>
        <a:bodyPr/>
        <a:lstStyle/>
        <a:p>
          <a:endParaRPr lang="en-GB"/>
        </a:p>
      </dgm:t>
    </dgm:pt>
    <dgm:pt modelId="{D1ED5E68-3D8C-4824-A1F1-8C5BD1C93C89}" type="sibTrans" cxnId="{3246DE6A-3946-4554-A6B7-F61CDA4AA768}">
      <dgm:prSet/>
      <dgm:spPr/>
      <dgm:t>
        <a:bodyPr/>
        <a:lstStyle/>
        <a:p>
          <a:endParaRPr lang="en-GB"/>
        </a:p>
      </dgm:t>
    </dgm:pt>
    <dgm:pt modelId="{4DCD4144-263B-419C-ACC2-7093879F1E9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000" b="1" smtClean="0">
              <a:latin typeface="Comic Sans MS" panose="030F0702030302020204" pitchFamily="66" charset="0"/>
            </a:rPr>
            <a:t>Hydrogen bonding</a:t>
          </a:r>
          <a:endParaRPr lang="en-GB" sz="2000" dirty="0">
            <a:latin typeface="Comic Sans MS" panose="030F0702030302020204" pitchFamily="66" charset="0"/>
            <a:cs typeface="Times New Roman"/>
          </a:endParaRPr>
        </a:p>
      </dgm:t>
    </dgm:pt>
    <dgm:pt modelId="{C201A911-D1B7-4C89-B364-CC21813A090B}" type="parTrans" cxnId="{A6A72733-76E8-4109-8F94-FB4A74070D14}">
      <dgm:prSet/>
      <dgm:spPr/>
      <dgm:t>
        <a:bodyPr/>
        <a:lstStyle/>
        <a:p>
          <a:endParaRPr lang="en-GB"/>
        </a:p>
      </dgm:t>
    </dgm:pt>
    <dgm:pt modelId="{E1AFB924-8BE7-4E6C-AACB-4B72BB93C601}" type="sibTrans" cxnId="{A6A72733-76E8-4109-8F94-FB4A74070D14}">
      <dgm:prSet/>
      <dgm:spPr/>
      <dgm:t>
        <a:bodyPr/>
        <a:lstStyle/>
        <a:p>
          <a:endParaRPr lang="en-GB"/>
        </a:p>
      </dgm:t>
    </dgm:pt>
    <dgm:pt modelId="{6F05B396-8F36-41B3-A45B-9428CCADFC7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b="1" dirty="0" smtClean="0">
              <a:latin typeface="Comic Sans MS" panose="030F0702030302020204" pitchFamily="66" charset="0"/>
            </a:rPr>
            <a:t>Ring size effects</a:t>
          </a:r>
          <a:endParaRPr lang="en-GB" sz="2000" dirty="0">
            <a:latin typeface="Comic Sans MS" panose="030F0702030302020204" pitchFamily="66" charset="0"/>
            <a:cs typeface="Times New Roman"/>
          </a:endParaRPr>
        </a:p>
      </dgm:t>
    </dgm:pt>
    <dgm:pt modelId="{DB24B2D3-07CA-44CB-A715-C1DE1D874962}" type="parTrans" cxnId="{A3A3CED0-0715-4CDD-B7B1-0DC9041D8E3D}">
      <dgm:prSet/>
      <dgm:spPr/>
      <dgm:t>
        <a:bodyPr/>
        <a:lstStyle/>
        <a:p>
          <a:endParaRPr lang="en-GB"/>
        </a:p>
      </dgm:t>
    </dgm:pt>
    <dgm:pt modelId="{51249E57-962E-46EC-8927-52B40832D8C0}" type="sibTrans" cxnId="{A3A3CED0-0715-4CDD-B7B1-0DC9041D8E3D}">
      <dgm:prSet/>
      <dgm:spPr/>
      <dgm:t>
        <a:bodyPr/>
        <a:lstStyle/>
        <a:p>
          <a:endParaRPr lang="en-GB"/>
        </a:p>
      </dgm:t>
    </dgm:pt>
    <dgm:pt modelId="{C175AF50-737F-4CFE-B115-48E7B5DC1B7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b="1" dirty="0" smtClean="0">
              <a:latin typeface="Comic Sans MS" panose="030F0702030302020204" pitchFamily="66" charset="0"/>
            </a:rPr>
            <a:t>Conjugation Effects</a:t>
          </a:r>
          <a:endParaRPr lang="en-GB" sz="2000" dirty="0">
            <a:latin typeface="Comic Sans MS" panose="030F0702030302020204" pitchFamily="66" charset="0"/>
          </a:endParaRPr>
        </a:p>
      </dgm:t>
    </dgm:pt>
    <dgm:pt modelId="{D76D4B3C-9082-493A-9F57-2DDF772979EF}" type="parTrans" cxnId="{EAD303ED-5C40-4AC0-A8B7-0755D5F3FB39}">
      <dgm:prSet/>
      <dgm:spPr/>
      <dgm:t>
        <a:bodyPr/>
        <a:lstStyle/>
        <a:p>
          <a:endParaRPr lang="en-GB"/>
        </a:p>
      </dgm:t>
    </dgm:pt>
    <dgm:pt modelId="{2FD5B612-8EEB-4D98-94E4-DE6051A8804A}" type="sibTrans" cxnId="{EAD303ED-5C40-4AC0-A8B7-0755D5F3FB39}">
      <dgm:prSet/>
      <dgm:spPr/>
      <dgm:t>
        <a:bodyPr/>
        <a:lstStyle/>
        <a:p>
          <a:endParaRPr lang="en-GB"/>
        </a:p>
      </dgm:t>
    </dgm:pt>
    <dgm:pt modelId="{870BE1EF-E543-4C8E-B47A-1745EB0B1B0D}" type="pres">
      <dgm:prSet presAssocID="{F3570440-A662-466C-8E98-8762B34DD37C}" presName="Name0" presStyleCnt="0">
        <dgm:presLayoutVars>
          <dgm:resizeHandles/>
        </dgm:presLayoutVars>
      </dgm:prSet>
      <dgm:spPr/>
    </dgm:pt>
    <dgm:pt modelId="{4D0FE526-E871-4536-9528-ED6241210F05}" type="pres">
      <dgm:prSet presAssocID="{68D7CEB4-45D3-45AD-9414-E59261B803BA}" presName="text" presStyleLbl="node1" presStyleIdx="0" presStyleCnt="4" custScaleX="112941" custScaleY="706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56420F-2EED-4BF7-8898-F4252A477131}" type="pres">
      <dgm:prSet presAssocID="{D1ED5E68-3D8C-4824-A1F1-8C5BD1C93C89}" presName="space" presStyleCnt="0"/>
      <dgm:spPr/>
    </dgm:pt>
    <dgm:pt modelId="{7F71114F-A0FD-4892-A810-3FEEB3DC1160}" type="pres">
      <dgm:prSet presAssocID="{C175AF50-737F-4CFE-B115-48E7B5DC1B7F}" presName="text" presStyleLbl="node1" presStyleIdx="1" presStyleCnt="4" custScaleX="176471" custScaleY="634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C783EF-4F5A-404A-A6A1-B80E5468FAB7}" type="pres">
      <dgm:prSet presAssocID="{2FD5B612-8EEB-4D98-94E4-DE6051A8804A}" presName="space" presStyleCnt="0"/>
      <dgm:spPr/>
    </dgm:pt>
    <dgm:pt modelId="{8B696099-26EE-4DC1-815C-ADA2AF11CA64}" type="pres">
      <dgm:prSet presAssocID="{6F05B396-8F36-41B3-A45B-9428CCADFC76}" presName="text" presStyleLbl="node1" presStyleIdx="2" presStyleCnt="4" custScaleX="225000" custScaleY="692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E6E531-2C56-495A-8D37-6BE8CB38D282}" type="pres">
      <dgm:prSet presAssocID="{51249E57-962E-46EC-8927-52B40832D8C0}" presName="space" presStyleCnt="0"/>
      <dgm:spPr/>
    </dgm:pt>
    <dgm:pt modelId="{43F6446B-909B-477A-8A10-62B21E0AA41F}" type="pres">
      <dgm:prSet presAssocID="{4DCD4144-263B-419C-ACC2-7093879F1E9A}" presName="text" presStyleLbl="node1" presStyleIdx="3" presStyleCnt="4" custScaleX="211765" custScaleY="740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5B2FB60-8490-46EA-BD96-D593B610D6CF}" type="presOf" srcId="{4DCD4144-263B-419C-ACC2-7093879F1E9A}" destId="{43F6446B-909B-477A-8A10-62B21E0AA41F}" srcOrd="0" destOrd="0" presId="urn:diagrams.loki3.com/VaryingWidthList"/>
    <dgm:cxn modelId="{3246DE6A-3946-4554-A6B7-F61CDA4AA768}" srcId="{F3570440-A662-466C-8E98-8762B34DD37C}" destId="{68D7CEB4-45D3-45AD-9414-E59261B803BA}" srcOrd="0" destOrd="0" parTransId="{44F046C4-B983-4CA4-9A9A-9484FB074D94}" sibTransId="{D1ED5E68-3D8C-4824-A1F1-8C5BD1C93C89}"/>
    <dgm:cxn modelId="{5C3920D0-17DC-45DF-9F2C-D8774A0586D8}" type="presOf" srcId="{C175AF50-737F-4CFE-B115-48E7B5DC1B7F}" destId="{7F71114F-A0FD-4892-A810-3FEEB3DC1160}" srcOrd="0" destOrd="0" presId="urn:diagrams.loki3.com/VaryingWidthList"/>
    <dgm:cxn modelId="{FDFAE4C2-0EE1-4FFB-9D15-02A91027CDCA}" type="presOf" srcId="{6F05B396-8F36-41B3-A45B-9428CCADFC76}" destId="{8B696099-26EE-4DC1-815C-ADA2AF11CA64}" srcOrd="0" destOrd="0" presId="urn:diagrams.loki3.com/VaryingWidthList"/>
    <dgm:cxn modelId="{A6A72733-76E8-4109-8F94-FB4A74070D14}" srcId="{F3570440-A662-466C-8E98-8762B34DD37C}" destId="{4DCD4144-263B-419C-ACC2-7093879F1E9A}" srcOrd="3" destOrd="0" parTransId="{C201A911-D1B7-4C89-B364-CC21813A090B}" sibTransId="{E1AFB924-8BE7-4E6C-AACB-4B72BB93C601}"/>
    <dgm:cxn modelId="{A3A3CED0-0715-4CDD-B7B1-0DC9041D8E3D}" srcId="{F3570440-A662-466C-8E98-8762B34DD37C}" destId="{6F05B396-8F36-41B3-A45B-9428CCADFC76}" srcOrd="2" destOrd="0" parTransId="{DB24B2D3-07CA-44CB-A715-C1DE1D874962}" sibTransId="{51249E57-962E-46EC-8927-52B40832D8C0}"/>
    <dgm:cxn modelId="{325786B5-C3FC-4477-BEF6-216CC021B856}" type="presOf" srcId="{F3570440-A662-466C-8E98-8762B34DD37C}" destId="{870BE1EF-E543-4C8E-B47A-1745EB0B1B0D}" srcOrd="0" destOrd="0" presId="urn:diagrams.loki3.com/VaryingWidthList"/>
    <dgm:cxn modelId="{675C850C-3A57-4173-AC15-371138E572F8}" type="presOf" srcId="{68D7CEB4-45D3-45AD-9414-E59261B803BA}" destId="{4D0FE526-E871-4536-9528-ED6241210F05}" srcOrd="0" destOrd="0" presId="urn:diagrams.loki3.com/VaryingWidthList"/>
    <dgm:cxn modelId="{EAD303ED-5C40-4AC0-A8B7-0755D5F3FB39}" srcId="{F3570440-A662-466C-8E98-8762B34DD37C}" destId="{C175AF50-737F-4CFE-B115-48E7B5DC1B7F}" srcOrd="1" destOrd="0" parTransId="{D76D4B3C-9082-493A-9F57-2DDF772979EF}" sibTransId="{2FD5B612-8EEB-4D98-94E4-DE6051A8804A}"/>
    <dgm:cxn modelId="{94762C3B-8107-4C32-ACC3-EF195F9C7DFB}" type="presParOf" srcId="{870BE1EF-E543-4C8E-B47A-1745EB0B1B0D}" destId="{4D0FE526-E871-4536-9528-ED6241210F05}" srcOrd="0" destOrd="0" presId="urn:diagrams.loki3.com/VaryingWidthList"/>
    <dgm:cxn modelId="{C616F0D6-A95A-460A-B00E-085112AB3EAF}" type="presParOf" srcId="{870BE1EF-E543-4C8E-B47A-1745EB0B1B0D}" destId="{7756420F-2EED-4BF7-8898-F4252A477131}" srcOrd="1" destOrd="0" presId="urn:diagrams.loki3.com/VaryingWidthList"/>
    <dgm:cxn modelId="{EE5F5F0E-D4B8-4716-96A4-9888BC2D8F03}" type="presParOf" srcId="{870BE1EF-E543-4C8E-B47A-1745EB0B1B0D}" destId="{7F71114F-A0FD-4892-A810-3FEEB3DC1160}" srcOrd="2" destOrd="0" presId="urn:diagrams.loki3.com/VaryingWidthList"/>
    <dgm:cxn modelId="{9848EBC5-0C8A-4B26-8F00-7A41E786DCA9}" type="presParOf" srcId="{870BE1EF-E543-4C8E-B47A-1745EB0B1B0D}" destId="{12C783EF-4F5A-404A-A6A1-B80E5468FAB7}" srcOrd="3" destOrd="0" presId="urn:diagrams.loki3.com/VaryingWidthList"/>
    <dgm:cxn modelId="{2276C0CA-61F6-4B3B-BAC4-8719091EB109}" type="presParOf" srcId="{870BE1EF-E543-4C8E-B47A-1745EB0B1B0D}" destId="{8B696099-26EE-4DC1-815C-ADA2AF11CA64}" srcOrd="4" destOrd="0" presId="urn:diagrams.loki3.com/VaryingWidthList"/>
    <dgm:cxn modelId="{845F6501-014B-4FE3-BB23-C2C10CD6F200}" type="presParOf" srcId="{870BE1EF-E543-4C8E-B47A-1745EB0B1B0D}" destId="{98E6E531-2C56-495A-8D37-6BE8CB38D282}" srcOrd="5" destOrd="0" presId="urn:diagrams.loki3.com/VaryingWidthList"/>
    <dgm:cxn modelId="{1B68B0FC-C881-4EBA-AE8B-B90FD9290940}" type="presParOf" srcId="{870BE1EF-E543-4C8E-B47A-1745EB0B1B0D}" destId="{43F6446B-909B-477A-8A10-62B21E0AA41F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FE526-E871-4536-9528-ED6241210F05}">
      <dsp:nvSpPr>
        <dsp:cNvPr id="0" name=""/>
        <dsp:cNvSpPr/>
      </dsp:nvSpPr>
      <dsp:spPr>
        <a:xfrm>
          <a:off x="614485" y="1773"/>
          <a:ext cx="2714772" cy="98538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Inductive and Resonance Effects</a:t>
          </a:r>
          <a:endParaRPr lang="en-GB" sz="2000" kern="12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sp:txBody>
      <dsp:txXfrm>
        <a:off x="614485" y="1773"/>
        <a:ext cx="2714772" cy="985383"/>
      </dsp:txXfrm>
    </dsp:sp>
    <dsp:sp modelId="{7F71114F-A0FD-4892-A810-3FEEB3DC1160}">
      <dsp:nvSpPr>
        <dsp:cNvPr id="0" name=""/>
        <dsp:cNvSpPr/>
      </dsp:nvSpPr>
      <dsp:spPr>
        <a:xfrm>
          <a:off x="621868" y="1056861"/>
          <a:ext cx="2700006" cy="88415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Conjugation Effects</a:t>
          </a:r>
          <a:endParaRPr lang="en-GB" sz="20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21868" y="1056861"/>
        <a:ext cx="2700006" cy="884159"/>
      </dsp:txXfrm>
    </dsp:sp>
    <dsp:sp modelId="{8B696099-26EE-4DC1-815C-ADA2AF11CA64}">
      <dsp:nvSpPr>
        <dsp:cNvPr id="0" name=""/>
        <dsp:cNvSpPr/>
      </dsp:nvSpPr>
      <dsp:spPr>
        <a:xfrm>
          <a:off x="630309" y="2010725"/>
          <a:ext cx="2683125" cy="96480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Ring size effects</a:t>
          </a:r>
          <a:endParaRPr lang="en-GB" sz="2000" kern="12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sp:txBody>
      <dsp:txXfrm>
        <a:off x="630309" y="2010725"/>
        <a:ext cx="2683125" cy="964807"/>
      </dsp:txXfrm>
    </dsp:sp>
    <dsp:sp modelId="{43F6446B-909B-477A-8A10-62B21E0AA41F}">
      <dsp:nvSpPr>
        <dsp:cNvPr id="0" name=""/>
        <dsp:cNvSpPr/>
      </dsp:nvSpPr>
      <dsp:spPr>
        <a:xfrm>
          <a:off x="637752" y="3045236"/>
          <a:ext cx="2668238" cy="103169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Hydrogen bonding</a:t>
          </a:r>
          <a:endParaRPr lang="en-GB" sz="2000" kern="12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sp:txBody>
      <dsp:txXfrm>
        <a:off x="637752" y="3045236"/>
        <a:ext cx="2668238" cy="1031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FE526-E871-4536-9528-ED6241210F05}">
      <dsp:nvSpPr>
        <dsp:cNvPr id="0" name=""/>
        <dsp:cNvSpPr/>
      </dsp:nvSpPr>
      <dsp:spPr>
        <a:xfrm>
          <a:off x="614485" y="1773"/>
          <a:ext cx="2714772" cy="98538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Inductive and Resonance Effects</a:t>
          </a:r>
          <a:endParaRPr lang="en-GB" sz="2000" kern="12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sp:txBody>
      <dsp:txXfrm>
        <a:off x="614485" y="1773"/>
        <a:ext cx="2714772" cy="985383"/>
      </dsp:txXfrm>
    </dsp:sp>
    <dsp:sp modelId="{7F71114F-A0FD-4892-A810-3FEEB3DC1160}">
      <dsp:nvSpPr>
        <dsp:cNvPr id="0" name=""/>
        <dsp:cNvSpPr/>
      </dsp:nvSpPr>
      <dsp:spPr>
        <a:xfrm>
          <a:off x="621868" y="1056861"/>
          <a:ext cx="2700006" cy="88415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Conjugation Effects</a:t>
          </a:r>
          <a:endParaRPr lang="en-GB" sz="20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21868" y="1056861"/>
        <a:ext cx="2700006" cy="884159"/>
      </dsp:txXfrm>
    </dsp:sp>
    <dsp:sp modelId="{8B696099-26EE-4DC1-815C-ADA2AF11CA64}">
      <dsp:nvSpPr>
        <dsp:cNvPr id="0" name=""/>
        <dsp:cNvSpPr/>
      </dsp:nvSpPr>
      <dsp:spPr>
        <a:xfrm>
          <a:off x="630309" y="2010725"/>
          <a:ext cx="2683125" cy="96480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Ring size effects</a:t>
          </a:r>
          <a:endParaRPr lang="en-GB" sz="2000" kern="12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sp:txBody>
      <dsp:txXfrm>
        <a:off x="630309" y="2010725"/>
        <a:ext cx="2683125" cy="964807"/>
      </dsp:txXfrm>
    </dsp:sp>
    <dsp:sp modelId="{43F6446B-909B-477A-8A10-62B21E0AA41F}">
      <dsp:nvSpPr>
        <dsp:cNvPr id="0" name=""/>
        <dsp:cNvSpPr/>
      </dsp:nvSpPr>
      <dsp:spPr>
        <a:xfrm>
          <a:off x="637752" y="3045236"/>
          <a:ext cx="2668238" cy="103169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Hydrogen bonding</a:t>
          </a:r>
          <a:endParaRPr lang="en-GB" sz="2000" kern="12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sp:txBody>
      <dsp:txXfrm>
        <a:off x="637752" y="3045236"/>
        <a:ext cx="2668238" cy="1031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FE526-E871-4536-9528-ED6241210F05}">
      <dsp:nvSpPr>
        <dsp:cNvPr id="0" name=""/>
        <dsp:cNvSpPr/>
      </dsp:nvSpPr>
      <dsp:spPr>
        <a:xfrm>
          <a:off x="614485" y="1773"/>
          <a:ext cx="2714772" cy="98538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Inductive and Resonance Effects</a:t>
          </a:r>
          <a:endParaRPr lang="en-GB" sz="2000" kern="12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sp:txBody>
      <dsp:txXfrm>
        <a:off x="614485" y="1773"/>
        <a:ext cx="2714772" cy="985383"/>
      </dsp:txXfrm>
    </dsp:sp>
    <dsp:sp modelId="{7F71114F-A0FD-4892-A810-3FEEB3DC1160}">
      <dsp:nvSpPr>
        <dsp:cNvPr id="0" name=""/>
        <dsp:cNvSpPr/>
      </dsp:nvSpPr>
      <dsp:spPr>
        <a:xfrm>
          <a:off x="621868" y="1056861"/>
          <a:ext cx="2700006" cy="88415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Conjugation Effects</a:t>
          </a:r>
          <a:endParaRPr lang="en-GB" sz="20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21868" y="1056861"/>
        <a:ext cx="2700006" cy="884159"/>
      </dsp:txXfrm>
    </dsp:sp>
    <dsp:sp modelId="{8B696099-26EE-4DC1-815C-ADA2AF11CA64}">
      <dsp:nvSpPr>
        <dsp:cNvPr id="0" name=""/>
        <dsp:cNvSpPr/>
      </dsp:nvSpPr>
      <dsp:spPr>
        <a:xfrm>
          <a:off x="630309" y="2010725"/>
          <a:ext cx="2683125" cy="96480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Ring size effects</a:t>
          </a:r>
          <a:endParaRPr lang="en-GB" sz="2000" kern="12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sp:txBody>
      <dsp:txXfrm>
        <a:off x="630309" y="2010725"/>
        <a:ext cx="2683125" cy="964807"/>
      </dsp:txXfrm>
    </dsp:sp>
    <dsp:sp modelId="{43F6446B-909B-477A-8A10-62B21E0AA41F}">
      <dsp:nvSpPr>
        <dsp:cNvPr id="0" name=""/>
        <dsp:cNvSpPr/>
      </dsp:nvSpPr>
      <dsp:spPr>
        <a:xfrm>
          <a:off x="637752" y="3045236"/>
          <a:ext cx="2668238" cy="103169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Hydrogen bonding</a:t>
          </a:r>
          <a:endParaRPr lang="en-GB" sz="2000" kern="1200" dirty="0">
            <a:solidFill>
              <a:schemeClr val="tx1"/>
            </a:solidFill>
            <a:latin typeface="Comic Sans MS" panose="030F0702030302020204" pitchFamily="66" charset="0"/>
            <a:cs typeface="Times New Roman"/>
          </a:endParaRPr>
        </a:p>
      </dsp:txBody>
      <dsp:txXfrm>
        <a:off x="637752" y="3045236"/>
        <a:ext cx="2668238" cy="1031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FE526-E871-4536-9528-ED6241210F05}">
      <dsp:nvSpPr>
        <dsp:cNvPr id="0" name=""/>
        <dsp:cNvSpPr/>
      </dsp:nvSpPr>
      <dsp:spPr>
        <a:xfrm>
          <a:off x="614485" y="1773"/>
          <a:ext cx="2714772" cy="98538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omic Sans MS" panose="030F0702030302020204" pitchFamily="66" charset="0"/>
            </a:rPr>
            <a:t>Inductive and Resonance Effects</a:t>
          </a:r>
          <a:endParaRPr lang="en-GB" sz="2000" kern="1200" dirty="0">
            <a:latin typeface="Comic Sans MS" panose="030F0702030302020204" pitchFamily="66" charset="0"/>
            <a:cs typeface="Times New Roman"/>
          </a:endParaRPr>
        </a:p>
      </dsp:txBody>
      <dsp:txXfrm>
        <a:off x="614485" y="1773"/>
        <a:ext cx="2714772" cy="985383"/>
      </dsp:txXfrm>
    </dsp:sp>
    <dsp:sp modelId="{7F71114F-A0FD-4892-A810-3FEEB3DC1160}">
      <dsp:nvSpPr>
        <dsp:cNvPr id="0" name=""/>
        <dsp:cNvSpPr/>
      </dsp:nvSpPr>
      <dsp:spPr>
        <a:xfrm>
          <a:off x="621868" y="1056861"/>
          <a:ext cx="2700006" cy="88415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omic Sans MS" panose="030F0702030302020204" pitchFamily="66" charset="0"/>
            </a:rPr>
            <a:t>Conjugation Effects</a:t>
          </a:r>
          <a:endParaRPr lang="en-GB" sz="2000" kern="1200" dirty="0">
            <a:latin typeface="Comic Sans MS" panose="030F0702030302020204" pitchFamily="66" charset="0"/>
          </a:endParaRPr>
        </a:p>
      </dsp:txBody>
      <dsp:txXfrm>
        <a:off x="621868" y="1056861"/>
        <a:ext cx="2700006" cy="884159"/>
      </dsp:txXfrm>
    </dsp:sp>
    <dsp:sp modelId="{8B696099-26EE-4DC1-815C-ADA2AF11CA64}">
      <dsp:nvSpPr>
        <dsp:cNvPr id="0" name=""/>
        <dsp:cNvSpPr/>
      </dsp:nvSpPr>
      <dsp:spPr>
        <a:xfrm>
          <a:off x="630309" y="2010725"/>
          <a:ext cx="2683125" cy="96480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>
              <a:latin typeface="Comic Sans MS" panose="030F0702030302020204" pitchFamily="66" charset="0"/>
            </a:rPr>
            <a:t>Ring size effects</a:t>
          </a:r>
          <a:endParaRPr lang="en-GB" sz="2000" kern="1200" dirty="0">
            <a:latin typeface="Comic Sans MS" panose="030F0702030302020204" pitchFamily="66" charset="0"/>
            <a:cs typeface="Times New Roman"/>
          </a:endParaRPr>
        </a:p>
      </dsp:txBody>
      <dsp:txXfrm>
        <a:off x="630309" y="2010725"/>
        <a:ext cx="2683125" cy="964807"/>
      </dsp:txXfrm>
    </dsp:sp>
    <dsp:sp modelId="{43F6446B-909B-477A-8A10-62B21E0AA41F}">
      <dsp:nvSpPr>
        <dsp:cNvPr id="0" name=""/>
        <dsp:cNvSpPr/>
      </dsp:nvSpPr>
      <dsp:spPr>
        <a:xfrm>
          <a:off x="637752" y="3045236"/>
          <a:ext cx="2668238" cy="103169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>
              <a:latin typeface="Comic Sans MS" panose="030F0702030302020204" pitchFamily="66" charset="0"/>
            </a:rPr>
            <a:t>Hydrogen bonding</a:t>
          </a:r>
          <a:endParaRPr lang="en-GB" sz="2000" kern="1200" dirty="0">
            <a:latin typeface="Comic Sans MS" panose="030F0702030302020204" pitchFamily="66" charset="0"/>
            <a:cs typeface="Times New Roman"/>
          </a:endParaRPr>
        </a:p>
      </dsp:txBody>
      <dsp:txXfrm>
        <a:off x="637752" y="3045236"/>
        <a:ext cx="2668238" cy="1031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FE526-E871-4536-9528-ED6241210F05}">
      <dsp:nvSpPr>
        <dsp:cNvPr id="0" name=""/>
        <dsp:cNvSpPr/>
      </dsp:nvSpPr>
      <dsp:spPr>
        <a:xfrm>
          <a:off x="614485" y="1773"/>
          <a:ext cx="2714772" cy="98538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omic Sans MS" panose="030F0702030302020204" pitchFamily="66" charset="0"/>
            </a:rPr>
            <a:t>Inductive and Resonance Effects</a:t>
          </a:r>
          <a:endParaRPr lang="en-GB" sz="2000" kern="1200" dirty="0">
            <a:latin typeface="Comic Sans MS" panose="030F0702030302020204" pitchFamily="66" charset="0"/>
            <a:cs typeface="Times New Roman"/>
          </a:endParaRPr>
        </a:p>
      </dsp:txBody>
      <dsp:txXfrm>
        <a:off x="614485" y="1773"/>
        <a:ext cx="2714772" cy="985383"/>
      </dsp:txXfrm>
    </dsp:sp>
    <dsp:sp modelId="{7F71114F-A0FD-4892-A810-3FEEB3DC1160}">
      <dsp:nvSpPr>
        <dsp:cNvPr id="0" name=""/>
        <dsp:cNvSpPr/>
      </dsp:nvSpPr>
      <dsp:spPr>
        <a:xfrm>
          <a:off x="621868" y="1056861"/>
          <a:ext cx="2700006" cy="884159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tint val="70000"/>
                <a:shade val="63000"/>
              </a:schemeClr>
              <a:schemeClr val="accent1"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omic Sans MS" panose="030F0702030302020204" pitchFamily="66" charset="0"/>
            </a:rPr>
            <a:t>Conjugation Effects</a:t>
          </a:r>
          <a:endParaRPr lang="en-GB" sz="2000" kern="1200" dirty="0">
            <a:latin typeface="Comic Sans MS" panose="030F0702030302020204" pitchFamily="66" charset="0"/>
          </a:endParaRPr>
        </a:p>
      </dsp:txBody>
      <dsp:txXfrm>
        <a:off x="621868" y="1056861"/>
        <a:ext cx="2700006" cy="884159"/>
      </dsp:txXfrm>
    </dsp:sp>
    <dsp:sp modelId="{8B696099-26EE-4DC1-815C-ADA2AF11CA64}">
      <dsp:nvSpPr>
        <dsp:cNvPr id="0" name=""/>
        <dsp:cNvSpPr/>
      </dsp:nvSpPr>
      <dsp:spPr>
        <a:xfrm>
          <a:off x="630309" y="2010725"/>
          <a:ext cx="2683125" cy="96480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omic Sans MS" panose="030F0702030302020204" pitchFamily="66" charset="0"/>
            </a:rPr>
            <a:t>Ring size effects</a:t>
          </a:r>
          <a:endParaRPr lang="en-GB" sz="2000" kern="1200" dirty="0">
            <a:latin typeface="Comic Sans MS" panose="030F0702030302020204" pitchFamily="66" charset="0"/>
            <a:cs typeface="Times New Roman"/>
          </a:endParaRPr>
        </a:p>
      </dsp:txBody>
      <dsp:txXfrm>
        <a:off x="630309" y="2010725"/>
        <a:ext cx="2683125" cy="964807"/>
      </dsp:txXfrm>
    </dsp:sp>
    <dsp:sp modelId="{43F6446B-909B-477A-8A10-62B21E0AA41F}">
      <dsp:nvSpPr>
        <dsp:cNvPr id="0" name=""/>
        <dsp:cNvSpPr/>
      </dsp:nvSpPr>
      <dsp:spPr>
        <a:xfrm>
          <a:off x="637752" y="3045236"/>
          <a:ext cx="2668238" cy="103169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>
              <a:latin typeface="Comic Sans MS" panose="030F0702030302020204" pitchFamily="66" charset="0"/>
            </a:rPr>
            <a:t>Hydrogen bonding</a:t>
          </a:r>
          <a:endParaRPr lang="en-GB" sz="2000" kern="1200" dirty="0">
            <a:latin typeface="Comic Sans MS" panose="030F0702030302020204" pitchFamily="66" charset="0"/>
            <a:cs typeface="Times New Roman"/>
          </a:endParaRPr>
        </a:p>
      </dsp:txBody>
      <dsp:txXfrm>
        <a:off x="637752" y="3045236"/>
        <a:ext cx="2668238" cy="10316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FE526-E871-4536-9528-ED6241210F05}">
      <dsp:nvSpPr>
        <dsp:cNvPr id="0" name=""/>
        <dsp:cNvSpPr/>
      </dsp:nvSpPr>
      <dsp:spPr>
        <a:xfrm>
          <a:off x="614485" y="1773"/>
          <a:ext cx="2714772" cy="98538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omic Sans MS" panose="030F0702030302020204" pitchFamily="66" charset="0"/>
            </a:rPr>
            <a:t>Inductive and Resonance Effects</a:t>
          </a:r>
          <a:endParaRPr lang="en-GB" sz="2000" kern="1200" dirty="0">
            <a:latin typeface="Comic Sans MS" panose="030F0702030302020204" pitchFamily="66" charset="0"/>
            <a:cs typeface="Times New Roman"/>
          </a:endParaRPr>
        </a:p>
      </dsp:txBody>
      <dsp:txXfrm>
        <a:off x="614485" y="1773"/>
        <a:ext cx="2714772" cy="985383"/>
      </dsp:txXfrm>
    </dsp:sp>
    <dsp:sp modelId="{7F71114F-A0FD-4892-A810-3FEEB3DC1160}">
      <dsp:nvSpPr>
        <dsp:cNvPr id="0" name=""/>
        <dsp:cNvSpPr/>
      </dsp:nvSpPr>
      <dsp:spPr>
        <a:xfrm>
          <a:off x="621868" y="1056861"/>
          <a:ext cx="2700006" cy="884159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tint val="70000"/>
                <a:shade val="63000"/>
              </a:schemeClr>
              <a:schemeClr val="accent1"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omic Sans MS" panose="030F0702030302020204" pitchFamily="66" charset="0"/>
            </a:rPr>
            <a:t>Conjugation Effects</a:t>
          </a:r>
          <a:endParaRPr lang="en-GB" sz="2000" kern="1200" dirty="0">
            <a:latin typeface="Comic Sans MS" panose="030F0702030302020204" pitchFamily="66" charset="0"/>
          </a:endParaRPr>
        </a:p>
      </dsp:txBody>
      <dsp:txXfrm>
        <a:off x="621868" y="1056861"/>
        <a:ext cx="2700006" cy="884159"/>
      </dsp:txXfrm>
    </dsp:sp>
    <dsp:sp modelId="{8B696099-26EE-4DC1-815C-ADA2AF11CA64}">
      <dsp:nvSpPr>
        <dsp:cNvPr id="0" name=""/>
        <dsp:cNvSpPr/>
      </dsp:nvSpPr>
      <dsp:spPr>
        <a:xfrm>
          <a:off x="630309" y="2010725"/>
          <a:ext cx="2683125" cy="964807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tint val="70000"/>
                <a:shade val="63000"/>
              </a:schemeClr>
              <a:schemeClr val="accent1"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omic Sans MS" panose="030F0702030302020204" pitchFamily="66" charset="0"/>
            </a:rPr>
            <a:t>Ring size effects</a:t>
          </a:r>
          <a:endParaRPr lang="en-GB" sz="2000" kern="1200" dirty="0">
            <a:latin typeface="Comic Sans MS" panose="030F0702030302020204" pitchFamily="66" charset="0"/>
            <a:cs typeface="Times New Roman"/>
          </a:endParaRPr>
        </a:p>
      </dsp:txBody>
      <dsp:txXfrm>
        <a:off x="630309" y="2010725"/>
        <a:ext cx="2683125" cy="964807"/>
      </dsp:txXfrm>
    </dsp:sp>
    <dsp:sp modelId="{43F6446B-909B-477A-8A10-62B21E0AA41F}">
      <dsp:nvSpPr>
        <dsp:cNvPr id="0" name=""/>
        <dsp:cNvSpPr/>
      </dsp:nvSpPr>
      <dsp:spPr>
        <a:xfrm>
          <a:off x="637752" y="3045236"/>
          <a:ext cx="2668238" cy="103169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>
              <a:latin typeface="Comic Sans MS" panose="030F0702030302020204" pitchFamily="66" charset="0"/>
            </a:rPr>
            <a:t>Hydrogen bonding</a:t>
          </a:r>
          <a:endParaRPr lang="en-GB" sz="2000" kern="1200" dirty="0">
            <a:latin typeface="Comic Sans MS" panose="030F0702030302020204" pitchFamily="66" charset="0"/>
            <a:cs typeface="Times New Roman"/>
          </a:endParaRPr>
        </a:p>
      </dsp:txBody>
      <dsp:txXfrm>
        <a:off x="637752" y="3045236"/>
        <a:ext cx="2668238" cy="1031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صورة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9" t="9445" r="9445" b="9445"/>
          <a:stretch/>
        </p:blipFill>
        <p:spPr>
          <a:xfrm>
            <a:off x="11112000" y="0"/>
            <a:ext cx="1080000" cy="108247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2/26/2024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صورة 10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9" t="9445" r="9445" b="9445"/>
          <a:stretch/>
        </p:blipFill>
        <p:spPr>
          <a:xfrm>
            <a:off x="11112000" y="0"/>
            <a:ext cx="1080000" cy="10824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pull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10" Type="http://schemas.openxmlformats.org/officeDocument/2006/relationships/image" Target="../media/image25.jp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png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ter_(molecule)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59" y="2104573"/>
            <a:ext cx="10284311" cy="3035808"/>
          </a:xfrm>
        </p:spPr>
        <p:txBody>
          <a:bodyPr/>
          <a:lstStyle/>
          <a:p>
            <a:r>
              <a:rPr lang="en-GB" sz="8800" dirty="0"/>
              <a:t>Infra-red spectroscopy</a:t>
            </a:r>
            <a:br>
              <a:rPr lang="en-GB" sz="8800" dirty="0"/>
            </a:br>
            <a:endParaRPr lang="en-GB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Introduction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50823" y="4320114"/>
            <a:ext cx="41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7070" y="5257805"/>
            <a:ext cx="239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2023-2024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895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http://www.masterspring.com/Images/extension1_6099(kn286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263" y="1350651"/>
            <a:ext cx="3240000" cy="2545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28223"/>
              </p:ext>
            </p:extLst>
          </p:nvPr>
        </p:nvGraphicFramePr>
        <p:xfrm>
          <a:off x="1429564" y="4497138"/>
          <a:ext cx="2376000" cy="127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4" imgW="952087" imgH="507780" progId="Equation.3">
                  <p:embed/>
                </p:oleObj>
              </mc:Choice>
              <mc:Fallback>
                <p:oleObj name="Equation" r:id="rId4" imgW="952087" imgH="507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564" y="4497138"/>
                        <a:ext cx="2376000" cy="1270702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chemeClr val="bg2">
                            <a:lumMod val="2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483991"/>
              </p:ext>
            </p:extLst>
          </p:nvPr>
        </p:nvGraphicFramePr>
        <p:xfrm>
          <a:off x="4760682" y="5153150"/>
          <a:ext cx="1282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6" imgW="889000" imgH="469900" progId="Equation.3">
                  <p:embed/>
                </p:oleObj>
              </mc:Choice>
              <mc:Fallback>
                <p:oleObj name="Equation" r:id="rId6" imgW="889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682" y="5153150"/>
                        <a:ext cx="1282700" cy="660400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chemeClr val="bg2">
                            <a:lumMod val="2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2191" r="19543" b="16849"/>
          <a:stretch/>
        </p:blipFill>
        <p:spPr>
          <a:xfrm>
            <a:off x="8852602" y="4378725"/>
            <a:ext cx="2844000" cy="1493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14400" y="484632"/>
            <a:ext cx="10213848" cy="685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Hooke’s law</a:t>
            </a:r>
            <a:b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Content Placeholder 5"/>
          <p:cNvSpPr txBox="1">
            <a:spLocks noGrp="1"/>
          </p:cNvSpPr>
          <p:nvPr>
            <p:ph sz="half" idx="1"/>
          </p:nvPr>
        </p:nvSpPr>
        <p:spPr>
          <a:xfrm>
            <a:off x="914399" y="1075770"/>
            <a:ext cx="701344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 Bonds can be thought like a spring, and wavenumbers can be approximated by 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Hooke’s law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electronegativity (force constant of the bond)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The relative masses of the atoms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Their geometry vibrate at different 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types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310" y="40342"/>
            <a:ext cx="900000" cy="892125"/>
          </a:xfrm>
          <a:prstGeom prst="ellipse">
            <a:avLst/>
          </a:prstGeom>
          <a:ln w="635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218408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9465" y="1075765"/>
            <a:ext cx="11628000" cy="475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tabLst>
                <a:tab pos="2395538" algn="l"/>
              </a:tabLst>
              <a:defRPr/>
            </a:pPr>
            <a:endParaRPr lang="en-US" dirty="0">
              <a:ln w="28575">
                <a:solidFill>
                  <a:schemeClr val="tx1"/>
                </a:solidFill>
              </a:ln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97741" y="349624"/>
            <a:ext cx="7328647" cy="77992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Hooke’s law-Example</a:t>
            </a:r>
            <a:endParaRPr lang="en-GB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594004"/>
              </p:ext>
            </p:extLst>
          </p:nvPr>
        </p:nvGraphicFramePr>
        <p:xfrm>
          <a:off x="4589039" y="3252974"/>
          <a:ext cx="3024000" cy="94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3" imgW="952087" imgH="507780" progId="Equation.3">
                  <p:embed/>
                </p:oleObj>
              </mc:Choice>
              <mc:Fallback>
                <p:oleObj name="Equation" r:id="rId3" imgW="952087" imgH="507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039" y="3252974"/>
                        <a:ext cx="3024000" cy="945859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chemeClr val="bg2">
                            <a:lumMod val="2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4776" y="1169896"/>
            <a:ext cx="11147612" cy="142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C</a:t>
            </a:r>
            <a:r>
              <a:rPr lang="en-US" sz="2000" dirty="0" smtClean="0">
                <a:latin typeface="Comic Sans MS" panose="030F0702030302020204" pitchFamily="66" charset="0"/>
              </a:rPr>
              <a:t>alculate </a:t>
            </a:r>
            <a:r>
              <a:rPr lang="en-US" sz="2000" dirty="0">
                <a:latin typeface="Comic Sans MS" panose="030F0702030302020204" pitchFamily="66" charset="0"/>
              </a:rPr>
              <a:t>the predicted vibrational frequency (in cm</a:t>
            </a:r>
            <a:r>
              <a:rPr lang="en-US" sz="2000" baseline="30000" dirty="0">
                <a:latin typeface="Comic Sans MS" panose="030F0702030302020204" pitchFamily="66" charset="0"/>
              </a:rPr>
              <a:t>-1</a:t>
            </a:r>
            <a:r>
              <a:rPr lang="en-US" sz="2000" dirty="0">
                <a:latin typeface="Comic Sans MS" panose="030F0702030302020204" pitchFamily="66" charset="0"/>
              </a:rPr>
              <a:t>) for C- H bond, knowing that: The force constant for single bond is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5x 10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dyne/ cm</a:t>
            </a:r>
            <a:r>
              <a:rPr lang="en-US" sz="2000" dirty="0">
                <a:latin typeface="Comic Sans MS" panose="030F0702030302020204" pitchFamily="66" charset="0"/>
              </a:rPr>
              <a:t>, the velocity of light is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 X 10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cm/s</a:t>
            </a:r>
            <a:r>
              <a:rPr lang="en-US" sz="2000" dirty="0">
                <a:latin typeface="Comic Sans MS" panose="030F0702030302020204" pitchFamily="66" charset="0"/>
              </a:rPr>
              <a:t>, the mass of carbon atom is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20 x10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-24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sz="2000" dirty="0">
                <a:latin typeface="Comic Sans MS" panose="030F0702030302020204" pitchFamily="66" charset="0"/>
              </a:rPr>
              <a:t>, the mass of hydrogen is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1.6 x 10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-24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sz="2000" dirty="0" smtClean="0">
                <a:latin typeface="Comic Sans MS" panose="030F0702030302020204" pitchFamily="66" charset="0"/>
              </a:rPr>
              <a:t>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149" y="4359174"/>
            <a:ext cx="6120000" cy="1440000"/>
          </a:xfrm>
          <a:prstGeom prst="rect">
            <a:avLst/>
          </a:prstGeom>
          <a:ln/>
          <a:extLst/>
        </p:spPr>
      </p:pic>
    </p:spTree>
    <p:extLst>
      <p:ext uri="{BB962C8B-B14F-4D97-AF65-F5344CB8AC3E}">
        <p14:creationId xmlns:p14="http://schemas.microsoft.com/office/powerpoint/2010/main" val="32174591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9465" y="1246005"/>
            <a:ext cx="11793070" cy="504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tabLst>
                <a:tab pos="2395538" algn="l"/>
              </a:tabLst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3035" y="376518"/>
            <a:ext cx="10701620" cy="8202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relationship </a:t>
            </a:r>
            <a:r>
              <a:rPr lang="en-GB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between wave number (v), bond strength and mass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776" y="1492624"/>
            <a:ext cx="11147612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The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vibrational frequency </a:t>
            </a:r>
            <a:r>
              <a:rPr lang="en-GB" sz="2000" dirty="0">
                <a:latin typeface="Comic Sans MS" panose="030F0702030302020204" pitchFamily="66" charset="0"/>
              </a:rPr>
              <a:t>of a bond would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increase</a:t>
            </a:r>
            <a:r>
              <a:rPr lang="en-GB" sz="2000" dirty="0">
                <a:latin typeface="Comic Sans MS" panose="030F0702030302020204" pitchFamily="66" charset="0"/>
              </a:rPr>
              <a:t> with the increase in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bond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strength</a:t>
            </a:r>
            <a:r>
              <a:rPr lang="en-GB" sz="2000" dirty="0">
                <a:latin typeface="Comic Sans MS" panose="030F0702030302020204" pitchFamily="66" charset="0"/>
              </a:rPr>
              <a:t>. Consequently, we can expect that </a:t>
            </a:r>
            <a:endParaRPr lang="en-GB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0296" y="2332314"/>
            <a:ext cx="2222500" cy="1050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537882" y="3469342"/>
            <a:ext cx="11174506" cy="3271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The </a:t>
            </a: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vibrational frequency </a:t>
            </a:r>
            <a:r>
              <a:rPr lang="en-GB" sz="2000" dirty="0">
                <a:latin typeface="Comic Sans MS" panose="030F0702030302020204" pitchFamily="66" charset="0"/>
              </a:rPr>
              <a:t>of a bond would </a:t>
            </a: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increase</a:t>
            </a:r>
            <a:r>
              <a:rPr lang="en-GB" sz="2000" dirty="0">
                <a:latin typeface="Comic Sans MS" panose="030F0702030302020204" pitchFamily="66" charset="0"/>
              </a:rPr>
              <a:t> with the </a:t>
            </a: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decrease in reduced mass </a:t>
            </a:r>
            <a:r>
              <a:rPr lang="en-GB" sz="2000" dirty="0">
                <a:latin typeface="Comic Sans MS" panose="030F0702030302020204" pitchFamily="66" charset="0"/>
              </a:rPr>
              <a:t>of the system.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Similarly,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	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/>
          <a:stretch/>
        </p:blipFill>
        <p:spPr bwMode="auto">
          <a:xfrm>
            <a:off x="8433913" y="4028747"/>
            <a:ext cx="2407023" cy="1024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68190" y="2695552"/>
            <a:ext cx="7032812" cy="5144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C=C and C=O </a:t>
            </a:r>
            <a:r>
              <a:rPr lang="en-GB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 &gt;  C-C </a:t>
            </a:r>
            <a:r>
              <a:rPr lang="en-GB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and C-O, respectively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8190" y="4504764"/>
            <a:ext cx="7144871" cy="6057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C-H and O-H   </a:t>
            </a:r>
            <a:r>
              <a:rPr lang="en-GB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&gt;  C-C </a:t>
            </a:r>
            <a:r>
              <a:rPr lang="en-GB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and C-O, respectively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82657" y="5533149"/>
            <a:ext cx="2599766" cy="5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O-H   </a:t>
            </a:r>
            <a:r>
              <a:rPr lang="en-GB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&gt;  O-D</a:t>
            </a:r>
            <a:endParaRPr lang="en-GB" sz="2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878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388" y="1344705"/>
            <a:ext cx="11664000" cy="460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05119" y="2151532"/>
            <a:ext cx="10970558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source </a:t>
            </a: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of energy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Sampling area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Photometer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Grating (</a:t>
            </a:r>
            <a:r>
              <a:rPr lang="en-US" sz="28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monochromator</a:t>
            </a: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)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Detector  </a:t>
            </a:r>
            <a:endParaRPr lang="ar-IQ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7059" y="403412"/>
            <a:ext cx="8700247" cy="6589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Instrumentation IR spectroscopy </a:t>
            </a:r>
          </a:p>
        </p:txBody>
      </p:sp>
      <p:pic>
        <p:nvPicPr>
          <p:cNvPr id="5" name="Picture 4" descr="http://images.slideplayer.com/25/7969588/slides/slide_2.jpg"/>
          <p:cNvPicPr>
            <a:picLocks noChangeAspect="1" noChangeArrowheads="1"/>
          </p:cNvPicPr>
          <p:nvPr/>
        </p:nvPicPr>
        <p:blipFill rotWithShape="1">
          <a:blip r:embed="rId2"/>
          <a:srcRect l="46220" t="44179" r="9916" b="2757"/>
          <a:stretch/>
        </p:blipFill>
        <p:spPr bwMode="auto">
          <a:xfrm>
            <a:off x="7073143" y="1443321"/>
            <a:ext cx="3888000" cy="44360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003104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98494" y="376518"/>
            <a:ext cx="9386047" cy="658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Solvents in IR spectroscopy</a:t>
            </a:r>
            <a:endParaRPr lang="en-GB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540" y="1062319"/>
            <a:ext cx="11416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Properties of solvents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Pure solvent is placed in the </a:t>
            </a:r>
            <a:r>
              <a:rPr lang="en-GB" sz="2000" b="1" dirty="0" smtClean="0">
                <a:latin typeface="Comic Sans MS" panose="030F0702030302020204" pitchFamily="66" charset="0"/>
              </a:rPr>
              <a:t>reference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</a:rPr>
              <a:t>T</a:t>
            </a:r>
            <a:r>
              <a:rPr lang="en-GB" sz="2000" dirty="0" smtClean="0">
                <a:latin typeface="Comic Sans MS" panose="030F0702030302020204" pitchFamily="66" charset="0"/>
              </a:rPr>
              <a:t>he spectrum thus obtained is that of the solute </a:t>
            </a:r>
            <a:r>
              <a:rPr lang="en-GB" sz="2000" b="1" dirty="0" smtClean="0">
                <a:latin typeface="Comic Sans MS" panose="030F0702030302020204" pitchFamily="66" charset="0"/>
              </a:rPr>
              <a:t>except</a:t>
            </a:r>
            <a:r>
              <a:rPr lang="en-GB" sz="2000" dirty="0" smtClean="0">
                <a:latin typeface="Comic Sans MS" panose="030F0702030302020204" pitchFamily="66" charset="0"/>
              </a:rPr>
              <a:t> in the region in which the solvent absorbs strongly 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</a:rPr>
              <a:t>T</a:t>
            </a:r>
            <a:r>
              <a:rPr lang="en-GB" sz="2000" dirty="0" smtClean="0">
                <a:latin typeface="Comic Sans MS" panose="030F0702030302020204" pitchFamily="66" charset="0"/>
              </a:rPr>
              <a:t>he solvent selected </a:t>
            </a:r>
            <a:r>
              <a:rPr lang="en-GB" sz="2000" b="1" dirty="0" smtClean="0">
                <a:latin typeface="Comic Sans MS" panose="030F0702030302020204" pitchFamily="66" charset="0"/>
              </a:rPr>
              <a:t>must be dry and transparent</a:t>
            </a:r>
            <a:r>
              <a:rPr lang="en-GB" sz="2000" dirty="0" smtClean="0">
                <a:latin typeface="Comic Sans MS" panose="030F0702030302020204" pitchFamily="66" charset="0"/>
              </a:rPr>
              <a:t> in interest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Types of solvents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Comic Sans MS" panose="030F0702030302020204" pitchFamily="66" charset="0"/>
              </a:rPr>
              <a:t>Solvent, like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carbon tetrachloride (CCl</a:t>
            </a:r>
            <a:r>
              <a:rPr lang="en-GB" sz="2000" b="1" u="sng" baseline="-25000" dirty="0" smtClean="0">
                <a:latin typeface="Comic Sans MS" panose="030F0702030302020204" pitchFamily="66" charset="0"/>
              </a:rPr>
              <a:t>4</a:t>
            </a:r>
            <a:r>
              <a:rPr lang="en-GB" sz="2000" b="1" u="sng" dirty="0" smtClean="0">
                <a:latin typeface="Comic Sans MS" panose="030F0702030302020204" pitchFamily="66" charset="0"/>
              </a:rPr>
              <a:t>) </a:t>
            </a:r>
            <a:r>
              <a:rPr lang="en-GB" sz="2000" dirty="0" smtClean="0">
                <a:latin typeface="Comic Sans MS" panose="030F0702030302020204" pitchFamily="66" charset="0"/>
              </a:rPr>
              <a:t>a is relatively free of absorption at frequencies above 1333 cm 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-1</a:t>
            </a:r>
            <a:r>
              <a:rPr lang="en-GB" sz="2000" dirty="0" smtClean="0">
                <a:latin typeface="Comic Sans MS" panose="030F0702030302020204" pitchFamily="66" charset="0"/>
              </a:rPr>
              <a:t> 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carbon </a:t>
            </a:r>
            <a:r>
              <a:rPr lang="en-GB" sz="2000" b="1" u="sng" dirty="0" err="1" smtClean="0">
                <a:latin typeface="Comic Sans MS" panose="030F0702030302020204" pitchFamily="66" charset="0"/>
              </a:rPr>
              <a:t>disulfide</a:t>
            </a:r>
            <a:r>
              <a:rPr lang="en-GB" sz="2000" b="1" u="sng" dirty="0" smtClean="0">
                <a:latin typeface="Comic Sans MS" panose="030F0702030302020204" pitchFamily="66" charset="0"/>
              </a:rPr>
              <a:t> (CS</a:t>
            </a:r>
            <a:r>
              <a:rPr lang="en-GB" sz="2000" b="1" u="sng" baseline="-25000" dirty="0" smtClean="0">
                <a:latin typeface="Comic Sans MS" panose="030F0702030302020204" pitchFamily="66" charset="0"/>
              </a:rPr>
              <a:t>2</a:t>
            </a:r>
            <a:r>
              <a:rPr lang="en-GB" sz="2000" b="1" u="sng" dirty="0" smtClean="0">
                <a:latin typeface="Comic Sans MS" panose="030F0702030302020204" pitchFamily="66" charset="0"/>
              </a:rPr>
              <a:t>)  </a:t>
            </a:r>
            <a:r>
              <a:rPr lang="en-GB" sz="2000" dirty="0" smtClean="0">
                <a:latin typeface="Comic Sans MS" panose="030F0702030302020204" pitchFamily="66" charset="0"/>
              </a:rPr>
              <a:t>shows little absorption below 1333cm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-1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Solvent and solute combinations that react </a:t>
            </a:r>
            <a:r>
              <a:rPr lang="en-GB" sz="2000" b="1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must be avoided </a:t>
            </a:r>
            <a:r>
              <a:rPr lang="en-GB" sz="2000" b="1" dirty="0" smtClean="0">
                <a:latin typeface="Comic Sans MS" panose="030F0702030302020204" pitchFamily="66" charset="0"/>
              </a:rPr>
              <a:t>. For example </a:t>
            </a:r>
            <a:r>
              <a:rPr lang="en-GB" dirty="0" smtClean="0">
                <a:latin typeface="Comic Sans MS" panose="030F0702030302020204" pitchFamily="66" charset="0"/>
              </a:rPr>
              <a:t>:-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CS</a:t>
            </a:r>
            <a:r>
              <a:rPr lang="en-GB" sz="2000" baseline="-25000" dirty="0" smtClean="0">
                <a:latin typeface="Comic Sans MS" panose="030F0702030302020204" pitchFamily="66" charset="0"/>
              </a:rPr>
              <a:t>2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cannot</a:t>
            </a:r>
            <a:r>
              <a:rPr lang="en-GB" sz="2000" dirty="0" smtClean="0">
                <a:latin typeface="Comic Sans MS" panose="030F0702030302020204" pitchFamily="66" charset="0"/>
              </a:rPr>
              <a:t> be use as  a solvent for </a:t>
            </a: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primary or secondary  amine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Amino alcohol 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react slowly</a:t>
            </a:r>
            <a:r>
              <a:rPr lang="en-GB" sz="2000" dirty="0" smtClean="0">
                <a:latin typeface="Comic Sans MS" panose="030F0702030302020204" pitchFamily="66" charset="0"/>
              </a:rPr>
              <a:t>  with </a:t>
            </a:r>
            <a:r>
              <a:rPr lang="en-GB" sz="2000" b="1" dirty="0" smtClean="0">
                <a:latin typeface="Comic Sans MS" panose="030F0702030302020204" pitchFamily="66" charset="0"/>
              </a:rPr>
              <a:t>CS</a:t>
            </a:r>
            <a:r>
              <a:rPr lang="en-GB" sz="20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GB" sz="2000" b="1" dirty="0" smtClean="0">
                <a:latin typeface="Comic Sans MS" panose="030F0702030302020204" pitchFamily="66" charset="0"/>
              </a:rPr>
              <a:t> &amp; CCl</a:t>
            </a:r>
            <a:r>
              <a:rPr lang="en-GB" sz="2000" b="1" baseline="-25000" dirty="0" smtClean="0">
                <a:latin typeface="Comic Sans MS" panose="030F0702030302020204" pitchFamily="66" charset="0"/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540" y="5540188"/>
            <a:ext cx="112282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b="1" dirty="0" smtClean="0">
                <a:latin typeface="Comic Sans MS" panose="030F0702030302020204" pitchFamily="66" charset="0"/>
              </a:rPr>
              <a:t>Chloroform (CHCl</a:t>
            </a:r>
            <a:r>
              <a:rPr lang="en-GB" sz="2000" b="1" baseline="-25000" dirty="0" smtClean="0">
                <a:latin typeface="Comic Sans MS" panose="030F0702030302020204" pitchFamily="66" charset="0"/>
              </a:rPr>
              <a:t>3</a:t>
            </a:r>
            <a:r>
              <a:rPr lang="en-GB" sz="2000" b="1" dirty="0" smtClean="0">
                <a:latin typeface="Comic Sans MS" panose="030F0702030302020204" pitchFamily="66" charset="0"/>
              </a:rPr>
              <a:t>) 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shows absorption at all wavelength but its absorption is so high ,so avoid it and used analyses dissolving  solvent than neglected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543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100271"/>
              </p:ext>
            </p:extLst>
          </p:nvPr>
        </p:nvGraphicFramePr>
        <p:xfrm>
          <a:off x="-433135" y="1636296"/>
          <a:ext cx="3943744" cy="4078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75896" y="403412"/>
            <a:ext cx="903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Factors </a:t>
            </a:r>
            <a:r>
              <a:rPr lang="en-GB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affect  </a:t>
            </a:r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IR frequencies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7789" y="963238"/>
            <a:ext cx="824594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</a:rPr>
              <a:t>The replacement of an alkyl group of the saturated aliphatic ketone by a heteroatom (O, N)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shifts</a:t>
            </a:r>
            <a:r>
              <a:rPr lang="en-GB" sz="2000" dirty="0">
                <a:latin typeface="Comic Sans MS" panose="030F0702030302020204" pitchFamily="66" charset="0"/>
              </a:rPr>
              <a:t> the C=O stretching frequencies due to inductive and resonance effects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400" b="1" u="sng" dirty="0">
                <a:latin typeface="Comic Sans MS" panose="030F0702030302020204" pitchFamily="66" charset="0"/>
              </a:rPr>
              <a:t>In esters</a:t>
            </a:r>
            <a:r>
              <a:rPr lang="en-GB" sz="2000" dirty="0">
                <a:latin typeface="Comic Sans MS" panose="030F0702030302020204" pitchFamily="66" charset="0"/>
              </a:rPr>
              <a:t>, the oxygen due to inductive effect </a:t>
            </a:r>
            <a:r>
              <a:rPr lang="en-GB" sz="2000" b="1" dirty="0">
                <a:latin typeface="Comic Sans MS" panose="030F0702030302020204" pitchFamily="66" charset="0"/>
              </a:rPr>
              <a:t>withdraws</a:t>
            </a:r>
            <a:r>
              <a:rPr lang="en-GB" sz="2000" dirty="0">
                <a:latin typeface="Comic Sans MS" panose="030F0702030302020204" pitchFamily="66" charset="0"/>
              </a:rPr>
              <a:t> the electrons from carbonyl group and </a:t>
            </a:r>
            <a:r>
              <a:rPr lang="en-GB" sz="2000" i="1" dirty="0">
                <a:latin typeface="Comic Sans MS" panose="030F0702030302020204" pitchFamily="66" charset="0"/>
              </a:rPr>
              <a:t>increases</a:t>
            </a:r>
            <a:r>
              <a:rPr lang="en-GB" sz="2000" dirty="0">
                <a:latin typeface="Comic Sans MS" panose="030F0702030302020204" pitchFamily="66" charset="0"/>
              </a:rPr>
              <a:t> the C=O bond strength and thus the frequency of absorption.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n-GB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/>
          <a:srcRect l="4581" t="11556" b="17862"/>
          <a:stretch/>
        </p:blipFill>
        <p:spPr bwMode="auto">
          <a:xfrm>
            <a:off x="4337738" y="4052026"/>
            <a:ext cx="6876000" cy="2073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47653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3"/>
          <p:cNvGraphicFramePr>
            <a:graphicFrameLocks/>
          </p:cNvGraphicFramePr>
          <p:nvPr>
            <p:extLst/>
          </p:nvPr>
        </p:nvGraphicFramePr>
        <p:xfrm>
          <a:off x="-433135" y="1636296"/>
          <a:ext cx="3943744" cy="4078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75896" y="403412"/>
            <a:ext cx="903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Factors </a:t>
            </a:r>
            <a:r>
              <a:rPr lang="en-GB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affect  </a:t>
            </a:r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IR frequencies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7789" y="963238"/>
            <a:ext cx="835793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1" u="sng" dirty="0" smtClean="0">
                <a:latin typeface="Comic Sans MS" panose="030F0702030302020204" pitchFamily="66" charset="0"/>
              </a:rPr>
              <a:t>In </a:t>
            </a:r>
            <a:r>
              <a:rPr lang="en-GB" sz="2400" b="1" u="sng" dirty="0">
                <a:latin typeface="Comic Sans MS" panose="030F0702030302020204" pitchFamily="66" charset="0"/>
              </a:rPr>
              <a:t>amides</a:t>
            </a:r>
            <a:r>
              <a:rPr lang="en-GB" sz="2000" dirty="0">
                <a:latin typeface="Comic Sans MS" panose="030F0702030302020204" pitchFamily="66" charset="0"/>
              </a:rPr>
              <a:t>, due to the conjugation of lone pair of electrons on nitrogen atom, the resonance effect increases the C=O bond length and reduces the C=O absorption frequency. Therefore, C=O absorption frequencies due to resonance effects in amides are lowered but due to inductive effect in esters are increased than those observed in ketones.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n-GB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/>
          <a:srcRect l="4581" t="11556" b="17862"/>
          <a:stretch/>
        </p:blipFill>
        <p:spPr bwMode="auto">
          <a:xfrm>
            <a:off x="4193360" y="4100152"/>
            <a:ext cx="6876000" cy="2073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95837" y="6312566"/>
            <a:ext cx="1253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What is </a:t>
            </a:r>
            <a:r>
              <a:rPr lang="en-GB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the effect of inductive and resonance effect at the </a:t>
            </a:r>
            <a:r>
              <a:rPr lang="en-GB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at Vibration frequencies?</a:t>
            </a:r>
            <a:endParaRPr lang="en-GB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83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3"/>
          <p:cNvGraphicFramePr>
            <a:graphicFrameLocks/>
          </p:cNvGraphicFramePr>
          <p:nvPr>
            <p:extLst/>
          </p:nvPr>
        </p:nvGraphicFramePr>
        <p:xfrm>
          <a:off x="-433135" y="1636296"/>
          <a:ext cx="3943744" cy="4078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75896" y="403412"/>
            <a:ext cx="903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Factors </a:t>
            </a:r>
            <a:r>
              <a:rPr lang="en-GB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affect  </a:t>
            </a:r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IR frequencies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7789" y="963238"/>
            <a:ext cx="835793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b="1" u="sng" dirty="0">
                <a:latin typeface="Comic Sans MS" panose="030F0702030302020204" pitchFamily="66" charset="0"/>
              </a:rPr>
              <a:t>In acid chlorides</a:t>
            </a:r>
            <a:r>
              <a:rPr lang="en-GB" sz="2000" dirty="0">
                <a:latin typeface="Comic Sans MS" panose="030F0702030302020204" pitchFamily="66" charset="0"/>
              </a:rPr>
              <a:t>, the halogen atom strengthens the C=O bond through inductive effect and shifts the C=O stretching frequencies even higher than are found in esters. 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b="1" u="sng" dirty="0">
                <a:latin typeface="Comic Sans MS" panose="030F0702030302020204" pitchFamily="66" charset="0"/>
              </a:rPr>
              <a:t>The acid anhydrides </a:t>
            </a:r>
            <a:r>
              <a:rPr lang="en-GB" sz="2000" dirty="0">
                <a:latin typeface="Comic Sans MS" panose="030F0702030302020204" pitchFamily="66" charset="0"/>
              </a:rPr>
              <a:t>give two bands in C=O stretching frequency region due to symmetric (~1820 cm</a:t>
            </a:r>
            <a:r>
              <a:rPr lang="en-GB" sz="2000" baseline="30000" dirty="0">
                <a:latin typeface="Comic Sans MS" panose="030F0702030302020204" pitchFamily="66" charset="0"/>
              </a:rPr>
              <a:t>-1</a:t>
            </a:r>
            <a:r>
              <a:rPr lang="en-GB" sz="2000" dirty="0">
                <a:latin typeface="Comic Sans MS" panose="030F0702030302020204" pitchFamily="66" charset="0"/>
              </a:rPr>
              <a:t>) and asymmetric (~1760 cm</a:t>
            </a:r>
            <a:r>
              <a:rPr lang="en-GB" sz="2000" baseline="30000" dirty="0">
                <a:latin typeface="Comic Sans MS" panose="030F0702030302020204" pitchFamily="66" charset="0"/>
              </a:rPr>
              <a:t>-1</a:t>
            </a:r>
            <a:r>
              <a:rPr lang="en-GB" sz="2000" dirty="0">
                <a:latin typeface="Comic Sans MS" panose="030F0702030302020204" pitchFamily="66" charset="0"/>
              </a:rPr>
              <a:t>) stretching vibrations.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n-GB" sz="20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837" y="6312566"/>
            <a:ext cx="1253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What is </a:t>
            </a:r>
            <a:r>
              <a:rPr lang="en-GB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the effect of inductive and resonance effect at the </a:t>
            </a:r>
            <a:r>
              <a:rPr lang="en-GB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at Vibration frequencies?</a:t>
            </a:r>
            <a:endParaRPr lang="en-GB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/>
          <a:srcRect b="24746"/>
          <a:stretch/>
        </p:blipFill>
        <p:spPr bwMode="auto">
          <a:xfrm>
            <a:off x="3842517" y="4605970"/>
            <a:ext cx="6984000" cy="1536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496275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874115"/>
              </p:ext>
            </p:extLst>
          </p:nvPr>
        </p:nvGraphicFramePr>
        <p:xfrm>
          <a:off x="-433135" y="1636296"/>
          <a:ext cx="3943744" cy="4078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75896" y="403412"/>
            <a:ext cx="903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Factors </a:t>
            </a:r>
            <a:r>
              <a:rPr lang="en-GB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affect  </a:t>
            </a:r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IR frequencies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31957" y="1091574"/>
            <a:ext cx="83579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Comic Sans MS" panose="030F0702030302020204" pitchFamily="66" charset="0"/>
              </a:rPr>
              <a:t>The C=O stretching frequencies for C=C conjugated systems are generally lower by 25-45 cm</a:t>
            </a:r>
            <a:r>
              <a:rPr lang="en-GB" sz="2000" baseline="30000" dirty="0">
                <a:latin typeface="Comic Sans MS" panose="030F0702030302020204" pitchFamily="66" charset="0"/>
              </a:rPr>
              <a:t>-1</a:t>
            </a:r>
            <a:r>
              <a:rPr lang="en-GB" sz="2000" dirty="0">
                <a:latin typeface="Comic Sans MS" panose="030F0702030302020204" pitchFamily="66" charset="0"/>
              </a:rPr>
              <a:t> than those of corresponding non-conjugated compounds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Comic Sans MS" panose="030F0702030302020204" pitchFamily="66" charset="0"/>
              </a:rPr>
              <a:t>The delocalization of π-electrons in the C=O and C=C bonds lead to partial double bond character in C=O and C=C bonds and lowers the force constant.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000" dirty="0">
                <a:latin typeface="Comic Sans MS" panose="030F0702030302020204" pitchFamily="66" charset="0"/>
              </a:rPr>
              <a:t> is the ability of delocalization of electrons, the more is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lowering</a:t>
            </a:r>
            <a:r>
              <a:rPr lang="en-GB" sz="2000" dirty="0">
                <a:latin typeface="Comic Sans MS" panose="030F0702030302020204" pitchFamily="66" charset="0"/>
              </a:rPr>
              <a:t> in C=O stretching frequency.</a:t>
            </a:r>
          </a:p>
          <a:p>
            <a:pPr>
              <a:lnSpc>
                <a:spcPct val="150000"/>
              </a:lnSpc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n-GB" sz="2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73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779503"/>
              </p:ext>
            </p:extLst>
          </p:nvPr>
        </p:nvGraphicFramePr>
        <p:xfrm>
          <a:off x="-433135" y="1636296"/>
          <a:ext cx="3943744" cy="4078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75896" y="403412"/>
            <a:ext cx="903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Factors affect IR frequencies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31957" y="1091574"/>
            <a:ext cx="83579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Decrease</a:t>
            </a:r>
            <a:r>
              <a:rPr lang="en-GB" sz="2000" dirty="0">
                <a:latin typeface="Comic Sans MS" panose="030F0702030302020204" pitchFamily="66" charset="0"/>
              </a:rPr>
              <a:t> in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ring size </a:t>
            </a:r>
            <a:r>
              <a:rPr lang="en-GB" sz="2000" dirty="0">
                <a:latin typeface="Comic Sans MS" panose="030F0702030302020204" pitchFamily="66" charset="0"/>
              </a:rPr>
              <a:t>i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ncreases</a:t>
            </a:r>
            <a:r>
              <a:rPr lang="en-GB" sz="2000" dirty="0">
                <a:latin typeface="Comic Sans MS" panose="030F0702030302020204" pitchFamily="66" charset="0"/>
              </a:rPr>
              <a:t> the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C=O stretching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frequency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omic Sans MS" panose="030F0702030302020204" pitchFamily="66" charset="0"/>
              </a:rPr>
              <a:t>This </a:t>
            </a:r>
            <a:r>
              <a:rPr lang="en-GB" sz="2000" dirty="0">
                <a:latin typeface="Comic Sans MS" panose="030F0702030302020204" pitchFamily="66" charset="0"/>
              </a:rPr>
              <a:t>gives more s character to the C=O sigma bond and thus results in strengthening of C=O double bond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Comic Sans MS" panose="030F0702030302020204" pitchFamily="66" charset="0"/>
              </a:rPr>
              <a:t>The comparison of C=O stretching frequencies of various compounds shows that in ketones and esters, ~ 30 cm</a:t>
            </a:r>
            <a:r>
              <a:rPr lang="en-GB" sz="2000" baseline="30000" dirty="0">
                <a:latin typeface="Comic Sans MS" panose="030F0702030302020204" pitchFamily="66" charset="0"/>
              </a:rPr>
              <a:t>-1</a:t>
            </a:r>
            <a:r>
              <a:rPr lang="en-GB" sz="2000" dirty="0">
                <a:latin typeface="Comic Sans MS" panose="030F0702030302020204" pitchFamily="66" charset="0"/>
              </a:rPr>
              <a:t> increase in frequency occurs on moving to one carbon lower ring.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n-GB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7"/>
          <a:srcRect b="9099"/>
          <a:stretch/>
        </p:blipFill>
        <p:spPr bwMode="auto">
          <a:xfrm>
            <a:off x="4256099" y="4458351"/>
            <a:ext cx="6516000" cy="2306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449866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30502" y="2864225"/>
            <a:ext cx="8100000" cy="10892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Near-infrared</a:t>
            </a:r>
            <a:r>
              <a:rPr lang="en-GB" sz="2400" dirty="0">
                <a:latin typeface="Comic Sans MS" panose="030F0702030302020204" pitchFamily="66" charset="0"/>
              </a:rPr>
              <a:t>; </a:t>
            </a:r>
            <a:r>
              <a:rPr lang="en-GB" sz="2000" dirty="0" smtClean="0">
                <a:latin typeface="Comic Sans MS" panose="030F0702030302020204" pitchFamily="66" charset="0"/>
              </a:rPr>
              <a:t>14000–4000 cm</a:t>
            </a:r>
            <a:r>
              <a:rPr lang="en-GB" sz="2000" baseline="30000" dirty="0">
                <a:latin typeface="Comic Sans MS" panose="030F0702030302020204" pitchFamily="66" charset="0"/>
              </a:rPr>
              <a:t>−1</a:t>
            </a:r>
            <a:r>
              <a:rPr lang="en-GB" sz="2000" dirty="0">
                <a:latin typeface="Comic Sans MS" panose="030F0702030302020204" pitchFamily="66" charset="0"/>
              </a:rPr>
              <a:t> (0.8–2.5 </a:t>
            </a:r>
            <a:r>
              <a:rPr lang="en-GB" sz="2000" dirty="0" err="1">
                <a:latin typeface="Comic Sans MS" panose="030F0702030302020204" pitchFamily="66" charset="0"/>
              </a:rPr>
              <a:t>μm</a:t>
            </a:r>
            <a:r>
              <a:rPr lang="en-GB" sz="2000" dirty="0">
                <a:latin typeface="Comic Sans MS" panose="030F0702030302020204" pitchFamily="66" charset="0"/>
              </a:rPr>
              <a:t> wavelength) </a:t>
            </a:r>
            <a:r>
              <a:rPr lang="en-GB" sz="2000" dirty="0" smtClean="0">
                <a:latin typeface="Comic Sans MS" panose="030F0702030302020204" pitchFamily="66" charset="0"/>
              </a:rPr>
              <a:t>can excite</a:t>
            </a:r>
            <a:r>
              <a:rPr lang="en-GB" sz="2000" dirty="0">
                <a:latin typeface="Comic Sans MS" panose="030F0702030302020204" pitchFamily="66" charset="0"/>
              </a:rPr>
              <a:t> overtone or harmonic vibrations.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37176" y="4048478"/>
            <a:ext cx="8100000" cy="9986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GB" sz="24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id-infrared</a:t>
            </a:r>
            <a:r>
              <a:rPr lang="en-GB" sz="2400" dirty="0">
                <a:latin typeface="Comic Sans MS" panose="030F0702030302020204" pitchFamily="66" charset="0"/>
              </a:rPr>
              <a:t>;  </a:t>
            </a:r>
            <a:r>
              <a:rPr lang="en-GB" sz="2000" dirty="0">
                <a:latin typeface="Comic Sans MS" panose="030F0702030302020204" pitchFamily="66" charset="0"/>
              </a:rPr>
              <a:t>4000–400 cm</a:t>
            </a:r>
            <a:r>
              <a:rPr lang="en-GB" sz="2000" baseline="30000" dirty="0">
                <a:latin typeface="Comic Sans MS" panose="030F0702030302020204" pitchFamily="66" charset="0"/>
              </a:rPr>
              <a:t>−1</a:t>
            </a:r>
            <a:r>
              <a:rPr lang="en-GB" sz="2000" dirty="0">
                <a:latin typeface="Comic Sans MS" panose="030F0702030302020204" pitchFamily="66" charset="0"/>
              </a:rPr>
              <a:t>(2.5–25 </a:t>
            </a:r>
            <a:r>
              <a:rPr lang="en-GB" sz="2000" dirty="0" err="1">
                <a:latin typeface="Comic Sans MS" panose="030F0702030302020204" pitchFamily="66" charset="0"/>
              </a:rPr>
              <a:t>μm</a:t>
            </a:r>
            <a:r>
              <a:rPr lang="en-GB" sz="2000" dirty="0">
                <a:latin typeface="Comic Sans MS" panose="030F0702030302020204" pitchFamily="66" charset="0"/>
              </a:rPr>
              <a:t>) may be used to study the fundamental vibrations and associated rotational-vibrational structure.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41659" y="5155615"/>
            <a:ext cx="8100000" cy="9986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Far-infrared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400–10 cm</a:t>
            </a:r>
            <a:r>
              <a:rPr lang="en-GB" sz="2000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−1</a:t>
            </a: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 (25–1000 </a:t>
            </a:r>
            <a:r>
              <a:rPr lang="en-GB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μm</a:t>
            </a: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), lying adjacent to the microwave region, has low energy and may be used for rotational spectroscopy.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8494" y="941294"/>
            <a:ext cx="9574305" cy="15965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u="sng" dirty="0">
                <a:ln/>
                <a:solidFill>
                  <a:schemeClr val="accent1"/>
                </a:solidFill>
                <a:latin typeface="Comic Sans MS" panose="030F0702030302020204" pitchFamily="66" charset="0"/>
              </a:rPr>
              <a:t>Infrared spectroscopy (IR spectroscopy)</a:t>
            </a:r>
            <a:r>
              <a:rPr lang="en-GB" sz="2400" b="1" dirty="0">
                <a:ln/>
                <a:solidFill>
                  <a:schemeClr val="accent1"/>
                </a:solidFill>
                <a:latin typeface="Comic Sans MS" panose="030F0702030302020204" pitchFamily="66" charset="0"/>
              </a:rPr>
              <a:t> is the </a:t>
            </a:r>
            <a:r>
              <a:rPr lang="en-GB" sz="2400" b="1" dirty="0" smtClean="0">
                <a:ln/>
                <a:solidFill>
                  <a:schemeClr val="accent1"/>
                </a:solidFill>
                <a:latin typeface="Comic Sans MS" panose="030F0702030302020204" pitchFamily="66" charset="0"/>
              </a:rPr>
              <a:t>spectroscopy that </a:t>
            </a:r>
            <a:r>
              <a:rPr lang="en-GB" sz="2400" b="1" dirty="0">
                <a:ln/>
                <a:solidFill>
                  <a:schemeClr val="accent1"/>
                </a:solidFill>
                <a:latin typeface="Comic Sans MS" panose="030F0702030302020204" pitchFamily="66" charset="0"/>
              </a:rPr>
              <a:t>deals with the infrared region of the </a:t>
            </a:r>
            <a:r>
              <a:rPr lang="en-GB" sz="2400" b="1" dirty="0" smtClean="0">
                <a:ln/>
                <a:solidFill>
                  <a:schemeClr val="accent1"/>
                </a:solidFill>
                <a:latin typeface="Comic Sans MS" panose="030F0702030302020204" pitchFamily="66" charset="0"/>
              </a:rPr>
              <a:t>electromagnetic spectrum</a:t>
            </a:r>
            <a:r>
              <a:rPr lang="en-GB" sz="2400" b="1" dirty="0">
                <a:ln/>
                <a:solidFill>
                  <a:schemeClr val="accent1"/>
                </a:solidFill>
                <a:latin typeface="Comic Sans MS" panose="030F0702030302020204" pitchFamily="66" charset="0"/>
              </a:rPr>
              <a:t>, that is light with a </a:t>
            </a:r>
            <a:r>
              <a:rPr lang="en-GB" sz="2400" b="1" dirty="0">
                <a:ln/>
                <a:solidFill>
                  <a:srgbClr val="0070C0"/>
                </a:solidFill>
                <a:latin typeface="Comic Sans MS" panose="030F0702030302020204" pitchFamily="66" charset="0"/>
              </a:rPr>
              <a:t>longer wavelength</a:t>
            </a:r>
            <a:r>
              <a:rPr lang="en-GB" sz="2400" b="1" dirty="0">
                <a:ln/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n/>
                <a:solidFill>
                  <a:schemeClr val="accent1"/>
                </a:solidFill>
                <a:latin typeface="Comic Sans MS" panose="030F0702030302020204" pitchFamily="66" charset="0"/>
              </a:rPr>
              <a:t>and </a:t>
            </a:r>
            <a:r>
              <a:rPr lang="en-GB" sz="2400" b="1" dirty="0" smtClean="0">
                <a:ln/>
                <a:solidFill>
                  <a:srgbClr val="0070C0"/>
                </a:solidFill>
                <a:latin typeface="Comic Sans MS" panose="030F0702030302020204" pitchFamily="66" charset="0"/>
              </a:rPr>
              <a:t>lower </a:t>
            </a:r>
            <a:r>
              <a:rPr lang="en-GB" sz="2400" b="1" dirty="0">
                <a:ln/>
                <a:solidFill>
                  <a:srgbClr val="0070C0"/>
                </a:solidFill>
                <a:latin typeface="Comic Sans MS" panose="030F0702030302020204" pitchFamily="66" charset="0"/>
              </a:rPr>
              <a:t>frequency</a:t>
            </a:r>
            <a:r>
              <a:rPr lang="en-GB" sz="2400" b="1" dirty="0">
                <a:ln/>
                <a:solidFill>
                  <a:schemeClr val="accent1"/>
                </a:solidFill>
                <a:latin typeface="Comic Sans MS" panose="030F0702030302020204" pitchFamily="66" charset="0"/>
              </a:rPr>
              <a:t> than visible light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980" r="3398" b="6079"/>
          <a:stretch/>
        </p:blipFill>
        <p:spPr>
          <a:xfrm>
            <a:off x="847161" y="400721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1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584435"/>
              </p:ext>
            </p:extLst>
          </p:nvPr>
        </p:nvGraphicFramePr>
        <p:xfrm>
          <a:off x="-433135" y="1636296"/>
          <a:ext cx="3943744" cy="4078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75896" y="403412"/>
            <a:ext cx="903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Factors affect IR frequencies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31957" y="1171784"/>
            <a:ext cx="86466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Comic Sans MS" panose="030F0702030302020204" pitchFamily="66" charset="0"/>
              </a:rPr>
              <a:t>The strength of Hydrogen bonding 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decreases</a:t>
            </a:r>
            <a:r>
              <a:rPr lang="en-GB" sz="2000" dirty="0">
                <a:latin typeface="Comic Sans MS" panose="030F0702030302020204" pitchFamily="66" charset="0"/>
              </a:rPr>
              <a:t> as the distance between X &amp; Y </a:t>
            </a:r>
            <a:r>
              <a:rPr lang="en-GB" sz="2000" dirty="0" smtClean="0">
                <a:latin typeface="Comic Sans MS" panose="030F0702030302020204" pitchFamily="66" charset="0"/>
              </a:rPr>
              <a:t>increase. Hydrogen </a:t>
            </a:r>
            <a:r>
              <a:rPr lang="en-GB" sz="2000" dirty="0">
                <a:latin typeface="Comic Sans MS" panose="030F0702030302020204" pitchFamily="66" charset="0"/>
              </a:rPr>
              <a:t>bonding alters the force  constant of both groups  ,thus, the frequencies of both stretching and bending vibrations are </a:t>
            </a:r>
            <a:r>
              <a:rPr lang="en-GB" sz="2000" dirty="0" smtClean="0">
                <a:latin typeface="Comic Sans MS" panose="030F0702030302020204" pitchFamily="66" charset="0"/>
              </a:rPr>
              <a:t>altered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Comic Sans MS" panose="030F0702030302020204" pitchFamily="66" charset="0"/>
              </a:rPr>
              <a:t>The X-H stretching band move to lower frequencies  (longer wavelength )usually with increase intensity and band widening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Comic Sans MS" panose="030F0702030302020204" pitchFamily="66" charset="0"/>
              </a:rPr>
              <a:t>The stretching frequency of the acceptor group ,for , C=O is also reduced but to a lesser degree than the proton donor group</a:t>
            </a:r>
          </a:p>
          <a:p>
            <a:pPr algn="just">
              <a:lnSpc>
                <a:spcPct val="150000"/>
              </a:lnSpc>
            </a:pPr>
            <a:endParaRPr lang="en-GB" sz="2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16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31259" y="389965"/>
            <a:ext cx="9520517" cy="6454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Factors affect hydrogen bonding</a:t>
            </a:r>
            <a:endParaRPr lang="en-GB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353" y="1532965"/>
            <a:ext cx="104483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>
                <a:latin typeface="Comic Sans MS" panose="030F0702030302020204" pitchFamily="66" charset="0"/>
              </a:rPr>
              <a:t>T</a:t>
            </a:r>
            <a:r>
              <a:rPr lang="en-US" sz="2400" u="sng" dirty="0" smtClean="0">
                <a:latin typeface="Comic Sans MS" panose="030F0702030302020204" pitchFamily="66" charset="0"/>
              </a:rPr>
              <a:t>emperature</a:t>
            </a:r>
            <a:r>
              <a:rPr lang="en-US" sz="2400" dirty="0" smtClean="0">
                <a:latin typeface="Comic Sans MS" panose="030F0702030302020204" pitchFamily="66" charset="0"/>
              </a:rPr>
              <a:t> since when temp. increases, the H- bonding decreases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sz="2400" u="sng" dirty="0" smtClean="0">
                <a:latin typeface="Comic Sans MS" panose="030F0702030302020204" pitchFamily="66" charset="0"/>
              </a:rPr>
              <a:t>Concertation</a:t>
            </a:r>
            <a:r>
              <a:rPr lang="en-GB" sz="2400" dirty="0" smtClean="0">
                <a:latin typeface="Comic Sans MS" panose="030F0702030302020204" pitchFamily="66" charset="0"/>
              </a:rPr>
              <a:t> have different affect on both H-bonding result from 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intermolecular bonding disappear at low conc. </a:t>
            </a:r>
            <a:r>
              <a:rPr lang="en-GB" sz="2400" dirty="0" smtClean="0">
                <a:latin typeface="Comic Sans MS" panose="030F0702030302020204" pitchFamily="66" charset="0"/>
              </a:rPr>
              <a:t>While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intramolecular bonding has internal effect &amp; so it persist at very low conc</a:t>
            </a:r>
            <a:r>
              <a:rPr lang="en-GB" sz="2400" dirty="0" smtClean="0">
                <a:latin typeface="Comic Sans MS" panose="030F0702030302020204" pitchFamily="66" charset="0"/>
              </a:rPr>
              <a:t>. </a:t>
            </a:r>
          </a:p>
          <a:p>
            <a:pPr marL="457200" indent="-457200">
              <a:buFont typeface="+mj-lt"/>
              <a:buAutoNum type="alphaU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sz="2400" u="sng" dirty="0" smtClean="0">
                <a:latin typeface="Comic Sans MS" panose="030F0702030302020204" pitchFamily="66" charset="0"/>
              </a:rPr>
              <a:t>The relative acidity and basicity of the proton donor and acceptor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GB" sz="2400" u="sng" dirty="0" smtClean="0">
                <a:latin typeface="Comic Sans MS" panose="030F0702030302020204" pitchFamily="66" charset="0"/>
              </a:rPr>
              <a:t>groups</a:t>
            </a:r>
            <a:r>
              <a:rPr lang="en-GB" sz="2400" dirty="0" smtClean="0">
                <a:latin typeface="Comic Sans MS" panose="030F0702030302020204" pitchFamily="66" charset="0"/>
              </a:rPr>
              <a:t> affect the strength of bonding.</a:t>
            </a:r>
          </a:p>
          <a:p>
            <a:pPr marL="457200" indent="-457200">
              <a:buFont typeface="+mj-lt"/>
              <a:buAutoNum type="alphaU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sz="2400" dirty="0" smtClean="0">
                <a:latin typeface="Comic Sans MS" panose="030F0702030302020204" pitchFamily="66" charset="0"/>
              </a:rPr>
              <a:t>Ring strain</a:t>
            </a:r>
          </a:p>
          <a:p>
            <a:pPr marL="457200" indent="-457200">
              <a:buFont typeface="+mj-lt"/>
              <a:buAutoNum type="alphaU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sz="2400" dirty="0" smtClean="0">
                <a:latin typeface="Comic Sans MS" panose="030F0702030302020204" pitchFamily="66" charset="0"/>
              </a:rPr>
              <a:t>Molecular geometry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168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31259" y="389965"/>
            <a:ext cx="9520517" cy="6454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Factors affect position of C=O stretching band</a:t>
            </a:r>
            <a:endParaRPr lang="en-GB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459" y="1317813"/>
            <a:ext cx="1047525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Comic Sans MS" panose="030F0702030302020204" pitchFamily="66" charset="0"/>
              </a:rPr>
              <a:t>The physical state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sz="2400" dirty="0" smtClean="0">
                <a:latin typeface="Comic Sans MS" panose="030F0702030302020204" pitchFamily="66" charset="0"/>
              </a:rPr>
              <a:t>Electronic and mass effect of neighbouring group </a:t>
            </a:r>
          </a:p>
          <a:p>
            <a:pPr marL="457200" indent="-457200">
              <a:buFont typeface="+mj-lt"/>
              <a:buAutoNum type="alphaU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sz="2400" dirty="0" smtClean="0">
                <a:latin typeface="Comic Sans MS" panose="030F0702030302020204" pitchFamily="66" charset="0"/>
              </a:rPr>
              <a:t>The relative acidity and basicity of the proton donor and acceptor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groups affect the strength of bonding.</a:t>
            </a:r>
          </a:p>
          <a:p>
            <a:pPr marL="457200" indent="-457200">
              <a:buFont typeface="+mj-lt"/>
              <a:buAutoNum type="alphaU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sz="2400" dirty="0" smtClean="0">
                <a:latin typeface="Comic Sans MS" panose="030F0702030302020204" pitchFamily="66" charset="0"/>
              </a:rPr>
              <a:t>Ring strain</a:t>
            </a:r>
          </a:p>
          <a:p>
            <a:pPr marL="457200" indent="-457200">
              <a:buFont typeface="+mj-lt"/>
              <a:buAutoNum type="alphaU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sz="2400" dirty="0" smtClean="0">
                <a:latin typeface="Comic Sans MS" panose="030F0702030302020204" pitchFamily="66" charset="0"/>
              </a:rPr>
              <a:t>Conjugation effect</a:t>
            </a:r>
          </a:p>
          <a:p>
            <a:pPr marL="457200" indent="-457200">
              <a:buFont typeface="+mj-lt"/>
              <a:buAutoNum type="alphaU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sz="2400" dirty="0" smtClean="0">
                <a:latin typeface="Comic Sans MS" panose="030F0702030302020204" pitchFamily="66" charset="0"/>
              </a:rPr>
              <a:t>Hydrogen bonding effect</a:t>
            </a:r>
          </a:p>
          <a:p>
            <a:pPr marL="457200" indent="-457200">
              <a:buFont typeface="+mj-lt"/>
              <a:buAutoNum type="alphaU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sz="2400" dirty="0" smtClean="0">
                <a:latin typeface="Comic Sans MS" panose="030F0702030302020204" pitchFamily="66" charset="0"/>
              </a:rPr>
              <a:t>Inductive effect </a:t>
            </a:r>
          </a:p>
          <a:p>
            <a:pPr marL="457200" indent="-457200">
              <a:buFont typeface="+mj-lt"/>
              <a:buAutoNum type="alphaUcPeriod"/>
            </a:pPr>
            <a:endParaRPr lang="en-GB" sz="2400" i="1" dirty="0" smtClean="0"/>
          </a:p>
          <a:p>
            <a:pPr marL="457200" indent="-457200">
              <a:buFont typeface="+mj-lt"/>
              <a:buAutoNum type="alphaUcPeriod"/>
            </a:pPr>
            <a:endParaRPr lang="en-US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5161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883" y="1299414"/>
            <a:ext cx="11281375" cy="4548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u="sng" dirty="0" smtClean="0">
                <a:latin typeface="Comic Sans MS" panose="030F0702030302020204" pitchFamily="66" charset="0"/>
              </a:rPr>
              <a:t>Example: </a:t>
            </a:r>
            <a:r>
              <a:rPr lang="en-GB" sz="2400" dirty="0" smtClean="0">
                <a:latin typeface="Comic Sans MS" panose="030F0702030302020204" pitchFamily="66" charset="0"/>
              </a:rPr>
              <a:t>The </a:t>
            </a:r>
            <a:r>
              <a:rPr lang="en-GB" sz="2400" dirty="0">
                <a:latin typeface="Comic Sans MS" panose="030F0702030302020204" pitchFamily="66" charset="0"/>
              </a:rPr>
              <a:t>carbonyl stretching frequency in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RCOCH</a:t>
            </a:r>
            <a:r>
              <a:rPr lang="en-GB" sz="24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sz="2400" dirty="0">
                <a:latin typeface="Comic Sans MS" panose="030F0702030302020204" pitchFamily="66" charset="0"/>
              </a:rPr>
              <a:t> (~1720 cm</a:t>
            </a:r>
            <a:r>
              <a:rPr lang="en-GB" sz="2400" baseline="30000" dirty="0">
                <a:latin typeface="Comic Sans MS" panose="030F0702030302020204" pitchFamily="66" charset="0"/>
              </a:rPr>
              <a:t>-1</a:t>
            </a:r>
            <a:r>
              <a:rPr lang="en-GB" sz="2400" dirty="0">
                <a:latin typeface="Comic Sans MS" panose="030F0702030302020204" pitchFamily="66" charset="0"/>
              </a:rPr>
              <a:t>) is lower than acid chloride 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RCOCl</a:t>
            </a:r>
            <a:r>
              <a:rPr lang="en-GB" sz="2400" dirty="0">
                <a:latin typeface="Comic Sans MS" panose="030F0702030302020204" pitchFamily="66" charset="0"/>
              </a:rPr>
              <a:t> (1750-1820 cm</a:t>
            </a:r>
            <a:r>
              <a:rPr lang="en-GB" sz="2400" baseline="30000" dirty="0">
                <a:latin typeface="Comic Sans MS" panose="030F0702030302020204" pitchFamily="66" charset="0"/>
              </a:rPr>
              <a:t>-1</a:t>
            </a:r>
            <a:r>
              <a:rPr lang="en-GB" sz="2400" dirty="0">
                <a:latin typeface="Comic Sans MS" panose="030F0702030302020204" pitchFamily="66" charset="0"/>
              </a:rPr>
              <a:t>).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This change in frequency of the C=O stretching may be arising due </a:t>
            </a:r>
            <a:r>
              <a:rPr lang="en-GB" sz="2400" dirty="0" smtClean="0">
                <a:latin typeface="Comic Sans MS" panose="030F0702030302020204" pitchFamily="66" charset="0"/>
              </a:rPr>
              <a:t>to:</a:t>
            </a:r>
          </a:p>
          <a:p>
            <a:pPr marL="457200" indent="-457200">
              <a:buFont typeface="+mj-lt"/>
              <a:buAutoNum type="alphaLcPeriod"/>
            </a:pP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Difference 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in mass between CH</a:t>
            </a:r>
            <a:r>
              <a:rPr lang="en-GB" sz="24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3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and Cl </a:t>
            </a: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he 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inductive or </a:t>
            </a:r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mesomeric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influence of Cl on the C=O 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bond</a:t>
            </a:r>
          </a:p>
          <a:p>
            <a:pPr marL="457200" indent="-457200">
              <a:buFont typeface="+mj-lt"/>
              <a:buAutoNum type="alphaLcPeriod"/>
            </a:pP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Coupling 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interactions between C=O and C -Cl 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bonds</a:t>
            </a:r>
          </a:p>
          <a:p>
            <a:pPr marL="457200" indent="-457200">
              <a:buFont typeface="+mj-lt"/>
              <a:buAutoNum type="alphaLcPeriod"/>
            </a:pP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Change 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in bond angles arising due to steric factors etc.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71386" y="2311692"/>
            <a:ext cx="4066919" cy="1130799"/>
            <a:chOff x="3771386" y="2311692"/>
            <a:chExt cx="4066919" cy="11307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386" y="2343777"/>
              <a:ext cx="1368000" cy="10791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8305" y="2311692"/>
              <a:ext cx="1260000" cy="1130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6742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0259" y="819302"/>
            <a:ext cx="7874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520" indent="-210820">
              <a:spcBef>
                <a:spcPts val="100"/>
              </a:spcBef>
              <a:buClr>
                <a:srgbClr val="FF0066"/>
              </a:buClr>
              <a:buChar char="•"/>
              <a:tabLst>
                <a:tab pos="223520" algn="l"/>
              </a:tabLst>
            </a:pPr>
            <a:r>
              <a:rPr sz="2000" spc="-5" dirty="0">
                <a:latin typeface="Comic Sans MS"/>
                <a:cs typeface="Comic Sans MS"/>
              </a:rPr>
              <a:t>What happens when </a:t>
            </a:r>
            <a:r>
              <a:rPr sz="2000" dirty="0">
                <a:latin typeface="Comic Sans MS"/>
                <a:cs typeface="Comic Sans MS"/>
              </a:rPr>
              <a:t>a </a:t>
            </a:r>
            <a:r>
              <a:rPr sz="2000" spc="-5" dirty="0">
                <a:latin typeface="Comic Sans MS"/>
                <a:cs typeface="Comic Sans MS"/>
              </a:rPr>
              <a:t>sample absorbs</a:t>
            </a:r>
            <a:r>
              <a:rPr sz="2000" spc="-5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000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omic Sans MS"/>
                <a:cs typeface="Comic Sans MS"/>
              </a:rPr>
              <a:t>UV/Vis</a:t>
            </a:r>
            <a:r>
              <a:rPr sz="2000" spc="60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energy?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9861" y="1600203"/>
            <a:ext cx="4867834" cy="2096728"/>
          </a:xfrm>
          <a:prstGeom prst="rect">
            <a:avLst/>
          </a:prstGeom>
          <a:ln w="12579">
            <a:noFill/>
          </a:ln>
        </p:spPr>
        <p:txBody>
          <a:bodyPr vert="horz" wrap="square" lIns="0" tIns="57150" rIns="0" bIns="0" rtlCol="0">
            <a:spAutoFit/>
          </a:bodyPr>
          <a:lstStyle/>
          <a:p>
            <a:pPr marL="468630" marR="87630" indent="-378460" algn="just">
              <a:lnSpc>
                <a:spcPts val="2400"/>
              </a:lnSpc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E</a:t>
            </a:r>
            <a:r>
              <a:rPr dirty="0" err="1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xcitation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of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ground state electrons  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(typically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π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and </a:t>
            </a:r>
            <a:r>
              <a:rPr i="1" spc="-30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n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electrons)  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E</a:t>
            </a:r>
            <a:r>
              <a:rPr baseline="-24154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electronic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increases</a:t>
            </a:r>
            <a:r>
              <a:rPr spc="-90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pc="-5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momentarily</a:t>
            </a:r>
            <a:endParaRPr lang="en-GB" spc="-5" dirty="0" smtClean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468630" marR="87630" indent="-378460" algn="just">
              <a:lnSpc>
                <a:spcPts val="2400"/>
              </a:lnSpc>
              <a:spcBef>
                <a:spcPts val="450"/>
              </a:spcBef>
              <a:buFont typeface="Wingdings" panose="05000000000000000000" pitchFamily="2" charset="2"/>
              <a:buChar char="q"/>
            </a:pPr>
            <a:endParaRPr lang="en-GB" spc="-5" dirty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468630" marR="87630" indent="-378460" algn="just">
              <a:lnSpc>
                <a:spcPts val="2400"/>
              </a:lnSpc>
              <a:spcBef>
                <a:spcPts val="450"/>
              </a:spcBef>
              <a:buFont typeface="Wingdings" panose="05000000000000000000" pitchFamily="2" charset="2"/>
              <a:buChar char="q"/>
            </a:pPr>
            <a:endParaRPr lang="en-GB" spc="-5" dirty="0" smtClean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468630" marR="87630" indent="-378460" algn="just">
              <a:lnSpc>
                <a:spcPts val="2400"/>
              </a:lnSpc>
              <a:spcBef>
                <a:spcPts val="450"/>
              </a:spcBef>
              <a:buFont typeface="Wingdings" panose="05000000000000000000" pitchFamily="2" charset="2"/>
              <a:buChar char="q"/>
            </a:pPr>
            <a:endParaRPr dirty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3308" y="3872757"/>
            <a:ext cx="5069538" cy="877162"/>
          </a:xfrm>
          <a:prstGeom prst="rect">
            <a:avLst/>
          </a:prstGeom>
          <a:ln w="12579">
            <a:noFill/>
          </a:ln>
        </p:spPr>
        <p:txBody>
          <a:bodyPr vert="horz" wrap="square" lIns="0" tIns="45719" rIns="0" bIns="0" rtlCol="0">
            <a:spAutoFit/>
          </a:bodyPr>
          <a:lstStyle/>
          <a:p>
            <a:pPr marL="375285" marR="86995" indent="-285750" algn="just">
              <a:spcBef>
                <a:spcPts val="359"/>
              </a:spcBef>
              <a:buFont typeface="Wingdings" panose="05000000000000000000" pitchFamily="2" charset="2"/>
              <a:buChar char="q"/>
            </a:pPr>
            <a:r>
              <a:rPr lang="en-GB" spc="-10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S</a:t>
            </a:r>
            <a:r>
              <a:rPr spc="-10" dirty="0" err="1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tretching</a:t>
            </a:r>
            <a:r>
              <a:rPr spc="-10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and bending of bonds  </a:t>
            </a:r>
            <a:r>
              <a:rPr spc="-10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(typically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covalent bonds)  </a:t>
            </a:r>
            <a:r>
              <a:rPr spc="5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E</a:t>
            </a:r>
            <a:r>
              <a:rPr spc="7" baseline="-24444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vibration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increases</a:t>
            </a:r>
            <a:r>
              <a:rPr spc="-130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pc="-10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momentarily</a:t>
            </a:r>
            <a:endParaRPr dirty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49824" y="3208795"/>
            <a:ext cx="726828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" indent="-209550">
              <a:spcBef>
                <a:spcPts val="2560"/>
              </a:spcBef>
              <a:buClr>
                <a:srgbClr val="FF0066"/>
              </a:buClr>
              <a:buChar char="•"/>
              <a:tabLst>
                <a:tab pos="222250" algn="l"/>
              </a:tabLst>
            </a:pPr>
            <a:r>
              <a:rPr sz="2000" spc="-5" dirty="0" smtClean="0">
                <a:latin typeface="Comic Sans MS"/>
                <a:cs typeface="Comic Sans MS"/>
              </a:rPr>
              <a:t>What </a:t>
            </a:r>
            <a:r>
              <a:rPr sz="2000" spc="-5" dirty="0">
                <a:latin typeface="Comic Sans MS"/>
                <a:cs typeface="Comic Sans MS"/>
              </a:rPr>
              <a:t>happens when </a:t>
            </a:r>
            <a:r>
              <a:rPr sz="2000" dirty="0">
                <a:latin typeface="Comic Sans MS"/>
                <a:cs typeface="Comic Sans MS"/>
              </a:rPr>
              <a:t>a </a:t>
            </a:r>
            <a:r>
              <a:rPr sz="2000" spc="-5" dirty="0">
                <a:latin typeface="Comic Sans MS"/>
                <a:cs typeface="Comic Sans MS"/>
              </a:rPr>
              <a:t>sample absorbs </a:t>
            </a:r>
            <a:r>
              <a:rPr sz="2000" u="heavy" spc="-10" dirty="0">
                <a:uFill>
                  <a:solidFill>
                    <a:srgbClr val="FF0066"/>
                  </a:solidFill>
                </a:uFill>
                <a:latin typeface="Comic Sans MS"/>
                <a:cs typeface="Comic Sans MS"/>
              </a:rPr>
              <a:t>IR</a:t>
            </a:r>
            <a:r>
              <a:rPr sz="2000" spc="5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energy?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88461" y="4194492"/>
            <a:ext cx="76200" cy="114300"/>
          </a:xfrm>
          <a:custGeom>
            <a:avLst/>
            <a:gdLst/>
            <a:ahLst/>
            <a:cxnLst/>
            <a:rect l="l" t="t" r="r" b="b"/>
            <a:pathLst>
              <a:path w="76200" h="114300">
                <a:moveTo>
                  <a:pt x="0" y="0"/>
                </a:moveTo>
                <a:lnTo>
                  <a:pt x="0" y="114300"/>
                </a:lnTo>
                <a:lnTo>
                  <a:pt x="762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66291" y="4068412"/>
            <a:ext cx="7029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5" dirty="0">
                <a:latin typeface="Times New Roman"/>
                <a:cs typeface="Times New Roman"/>
              </a:rPr>
              <a:t>-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31160" y="3916012"/>
            <a:ext cx="1303020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517525" algn="l"/>
                <a:tab pos="1264285" algn="l"/>
              </a:tabLst>
            </a:pPr>
            <a:r>
              <a:rPr sz="2400" u="heavy" dirty="0">
                <a:solidFill>
                  <a:srgbClr val="FF3300"/>
                </a:solidFill>
                <a:uFill>
                  <a:solidFill>
                    <a:srgbClr val="00FFF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i="1" u="heavy" dirty="0">
                <a:solidFill>
                  <a:srgbClr val="FF3300"/>
                </a:solidFill>
                <a:uFill>
                  <a:solidFill>
                    <a:srgbClr val="00FFFF"/>
                  </a:solidFill>
                </a:uFill>
                <a:latin typeface="Times New Roman"/>
                <a:cs typeface="Times New Roman"/>
              </a:rPr>
              <a:t>IR	</a:t>
            </a:r>
            <a:endParaRPr sz="2400" dirty="0">
              <a:latin typeface="Times New Roman"/>
              <a:cs typeface="Times New Roman"/>
            </a:endParaRPr>
          </a:p>
          <a:p>
            <a:pPr marL="154940">
              <a:spcBef>
                <a:spcPts val="1720"/>
              </a:spcBef>
            </a:pPr>
            <a:r>
              <a:rPr sz="1600" spc="-5" dirty="0">
                <a:latin typeface="Times New Roman"/>
                <a:cs typeface="Times New Roman"/>
              </a:rPr>
              <a:t>(</a:t>
            </a:r>
            <a:r>
              <a:rPr sz="1600" spc="-5" dirty="0">
                <a:latin typeface="Symbol"/>
                <a:cs typeface="Symbol"/>
              </a:rPr>
              <a:t></a:t>
            </a:r>
            <a:r>
              <a:rPr sz="1600" spc="-5" dirty="0">
                <a:latin typeface="Times New Roman"/>
                <a:cs typeface="Times New Roman"/>
              </a:rPr>
              <a:t>3500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cm</a:t>
            </a:r>
            <a:r>
              <a:rPr sz="1725" spc="-15" baseline="28985" dirty="0">
                <a:latin typeface="Times New Roman"/>
                <a:cs typeface="Times New Roman"/>
              </a:rPr>
              <a:t>-</a:t>
            </a:r>
            <a:r>
              <a:rPr sz="1575" spc="-15" baseline="29100" dirty="0">
                <a:latin typeface="Times New Roman"/>
                <a:cs typeface="Times New Roman"/>
              </a:rPr>
              <a:t>1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45001" y="4081112"/>
            <a:ext cx="9645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5" dirty="0">
                <a:latin typeface="Times New Roman"/>
                <a:cs typeface="Times New Roman"/>
              </a:rPr>
              <a:t>-</a:t>
            </a:r>
            <a:r>
              <a:rPr sz="2400" spc="19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—</a:t>
            </a:r>
            <a:r>
              <a:rPr sz="2400" dirty="0">
                <a:latin typeface="Times New Roman"/>
                <a:cs typeface="Times New Roman"/>
              </a:rPr>
              <a:t>H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67143" y="1194821"/>
            <a:ext cx="3761785" cy="1633996"/>
            <a:chOff x="6767143" y="1786489"/>
            <a:chExt cx="3761785" cy="1633996"/>
          </a:xfrm>
        </p:grpSpPr>
        <p:sp>
          <p:nvSpPr>
            <p:cNvPr id="5" name="object 5"/>
            <p:cNvSpPr/>
            <p:nvPr/>
          </p:nvSpPr>
          <p:spPr>
            <a:xfrm>
              <a:off x="9654540" y="2077246"/>
              <a:ext cx="45720" cy="1144996"/>
            </a:xfrm>
            <a:custGeom>
              <a:avLst/>
              <a:gdLst/>
              <a:ahLst/>
              <a:cxnLst/>
              <a:rect l="l" t="t" r="r" b="b"/>
              <a:pathLst>
                <a:path h="1226820">
                  <a:moveTo>
                    <a:pt x="0" y="122682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20767" y="2172001"/>
              <a:ext cx="113266" cy="71118"/>
            </a:xfrm>
            <a:custGeom>
              <a:avLst/>
              <a:gdLst/>
              <a:ahLst/>
              <a:cxnLst/>
              <a:rect l="l" t="t" r="r" b="b"/>
              <a:pathLst>
                <a:path w="114300" h="76200">
                  <a:moveTo>
                    <a:pt x="57150" y="0"/>
                  </a:moveTo>
                  <a:lnTo>
                    <a:pt x="0" y="76200"/>
                  </a:lnTo>
                  <a:lnTo>
                    <a:pt x="114300" y="762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93724" y="2725722"/>
              <a:ext cx="75510" cy="106676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0" y="0"/>
                  </a:moveTo>
                  <a:lnTo>
                    <a:pt x="0" y="114300"/>
                  </a:lnTo>
                  <a:lnTo>
                    <a:pt x="762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50868" y="1904554"/>
              <a:ext cx="453064" cy="4572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25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8995702" y="1786489"/>
              <a:ext cx="342316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2400" dirty="0">
                  <a:solidFill>
                    <a:srgbClr val="0070C0"/>
                  </a:solidFill>
                  <a:latin typeface="Symbol"/>
                  <a:cs typeface="Symbol"/>
                </a:rPr>
                <a:t></a:t>
              </a:r>
              <a:r>
                <a:rPr sz="24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*</a:t>
              </a:r>
            </a:p>
          </p:txBody>
        </p:sp>
        <p:sp>
          <p:nvSpPr>
            <p:cNvPr id="11" name="object 11"/>
            <p:cNvSpPr/>
            <p:nvPr/>
          </p:nvSpPr>
          <p:spPr>
            <a:xfrm>
              <a:off x="9450868" y="3374765"/>
              <a:ext cx="453064" cy="4572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25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8088886" y="2397431"/>
              <a:ext cx="891026" cy="355225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579">
              <a:solidFill>
                <a:srgbClr val="445E50"/>
              </a:solidFill>
            </a:ln>
          </p:spPr>
          <p:txBody>
            <a:bodyPr vert="horz" wrap="square" lIns="0" tIns="46990" rIns="0" bIns="0" rtlCol="0">
              <a:spAutoFit/>
            </a:bodyPr>
            <a:lstStyle/>
            <a:p>
              <a:pPr marL="90170">
                <a:spcBef>
                  <a:spcPts val="370"/>
                </a:spcBef>
              </a:pPr>
              <a:r>
                <a:rPr sz="2000" spc="-5" dirty="0">
                  <a:solidFill>
                    <a:srgbClr val="0070C0"/>
                  </a:solidFill>
                  <a:latin typeface="Times New Roman"/>
                  <a:cs typeface="Times New Roman"/>
                </a:rPr>
                <a:t>sample</a:t>
              </a:r>
              <a:endParaRPr sz="2000" dirty="0">
                <a:solidFill>
                  <a:srgbClr val="0070C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9831712" y="2321669"/>
              <a:ext cx="697216" cy="47448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0640">
                <a:spcBef>
                  <a:spcPts val="100"/>
                </a:spcBef>
              </a:pPr>
              <a:r>
                <a:rPr sz="1600" dirty="0">
                  <a:solidFill>
                    <a:srgbClr val="0070C0"/>
                  </a:solidFill>
                  <a:latin typeface="Symbol"/>
                  <a:cs typeface="Symbol"/>
                </a:rPr>
                <a:t></a:t>
              </a:r>
              <a:r>
                <a:rPr sz="16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 </a:t>
              </a:r>
              <a:r>
                <a:rPr sz="1600" dirty="0">
                  <a:solidFill>
                    <a:srgbClr val="0070C0"/>
                  </a:solidFill>
                  <a:latin typeface="Symbol"/>
                  <a:cs typeface="Symbol"/>
                </a:rPr>
                <a:t></a:t>
              </a:r>
              <a:r>
                <a:rPr sz="1600" spc="-12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 </a:t>
              </a:r>
              <a:r>
                <a:rPr sz="1600" dirty="0">
                  <a:solidFill>
                    <a:srgbClr val="0070C0"/>
                  </a:solidFill>
                  <a:latin typeface="Symbol"/>
                  <a:cs typeface="Symbol"/>
                </a:rPr>
                <a:t></a:t>
              </a:r>
              <a:r>
                <a:rPr sz="16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*</a:t>
              </a:r>
            </a:p>
            <a:p>
              <a:pPr marL="12700"/>
              <a:r>
                <a:rPr sz="14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transition</a:t>
              </a: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6767143" y="1984914"/>
              <a:ext cx="1240892" cy="973343"/>
            </a:xfrm>
            <a:prstGeom prst="rect">
              <a:avLst/>
            </a:prstGeom>
          </p:spPr>
          <p:txBody>
            <a:bodyPr vert="horz" wrap="square" lIns="0" tIns="214630" rIns="0" bIns="0" rtlCol="0">
              <a:spAutoFit/>
            </a:bodyPr>
            <a:lstStyle/>
            <a:p>
              <a:pPr algn="ctr">
                <a:spcBef>
                  <a:spcPts val="1690"/>
                </a:spcBef>
                <a:tabLst>
                  <a:tab pos="1226185" algn="l"/>
                </a:tabLst>
              </a:pPr>
              <a:r>
                <a:rPr sz="2400" u="heavy" dirty="0">
                  <a:solidFill>
                    <a:srgbClr val="FF3300"/>
                  </a:solidFill>
                  <a:uFill>
                    <a:solidFill>
                      <a:srgbClr val="00FFFF"/>
                    </a:solidFill>
                  </a:uFill>
                  <a:latin typeface="Times New Roman"/>
                  <a:cs typeface="Times New Roman"/>
                </a:rPr>
                <a:t> </a:t>
              </a:r>
              <a:r>
                <a:rPr sz="2400" u="heavy" spc="170" dirty="0">
                  <a:solidFill>
                    <a:srgbClr val="FF3300"/>
                  </a:solidFill>
                  <a:uFill>
                    <a:solidFill>
                      <a:srgbClr val="00FFFF"/>
                    </a:solidFill>
                  </a:uFill>
                  <a:latin typeface="Times New Roman"/>
                  <a:cs typeface="Times New Roman"/>
                </a:rPr>
                <a:t> </a:t>
              </a:r>
              <a:r>
                <a:rPr sz="2400" i="1" u="heavy" spc="-5" dirty="0">
                  <a:solidFill>
                    <a:srgbClr val="FF3300"/>
                  </a:solidFill>
                  <a:uFill>
                    <a:solidFill>
                      <a:srgbClr val="00FFFF"/>
                    </a:solidFill>
                  </a:uFill>
                  <a:latin typeface="Times New Roman"/>
                  <a:cs typeface="Times New Roman"/>
                </a:rPr>
                <a:t>UV/Vis	</a:t>
              </a:r>
              <a:endParaRPr sz="2400" dirty="0">
                <a:latin typeface="Times New Roman"/>
                <a:cs typeface="Times New Roman"/>
              </a:endParaRPr>
            </a:p>
            <a:p>
              <a:pPr marL="24765" algn="ctr">
                <a:spcBef>
                  <a:spcPts val="1060"/>
                </a:spcBef>
              </a:pPr>
              <a:r>
                <a:rPr sz="1600" spc="-5" dirty="0">
                  <a:latin typeface="Times New Roman"/>
                  <a:cs typeface="Times New Roman"/>
                </a:rPr>
                <a:t>(</a:t>
              </a:r>
              <a:r>
                <a:rPr sz="1600" spc="-5" dirty="0">
                  <a:latin typeface="Symbol"/>
                  <a:cs typeface="Symbol"/>
                </a:rPr>
                <a:t></a:t>
              </a:r>
              <a:r>
                <a:rPr sz="1600" spc="-5" dirty="0">
                  <a:latin typeface="Times New Roman"/>
                  <a:cs typeface="Times New Roman"/>
                </a:rPr>
                <a:t>200</a:t>
              </a:r>
              <a:r>
                <a:rPr sz="1600" spc="-25" dirty="0">
                  <a:latin typeface="Times New Roman"/>
                  <a:cs typeface="Times New Roman"/>
                </a:rPr>
                <a:t> </a:t>
              </a:r>
              <a:r>
                <a:rPr sz="1600" spc="-10" dirty="0">
                  <a:latin typeface="Times New Roman"/>
                  <a:cs typeface="Times New Roman"/>
                </a:rPr>
                <a:t>nm)</a:t>
              </a:r>
              <a:endParaRPr sz="1600" dirty="0">
                <a:latin typeface="Times New Roman"/>
                <a:cs typeface="Times New Roman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01905" y="5056097"/>
            <a:ext cx="89960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(IR) measures the bond  vibration frequencies in a molecule and is used  to </a:t>
            </a:r>
            <a:r>
              <a:rPr lang="en-GB" sz="2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determine the functional group</a:t>
            </a:r>
          </a:p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939571" y="2527604"/>
            <a:ext cx="470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Symbol"/>
                <a:cs typeface="Symbol"/>
              </a:rPr>
              <a:t>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0887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21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0541" y="327460"/>
            <a:ext cx="6615953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 smtClean="0">
                <a:solidFill>
                  <a:schemeClr val="tx1"/>
                </a:solidFill>
                <a:latin typeface="Comic Sans MS"/>
                <a:cs typeface="Comic Sans MS"/>
              </a:rPr>
              <a:t>Molecular vibrations</a:t>
            </a:r>
            <a:endParaRPr sz="3600" spc="-1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1971" y="918210"/>
            <a:ext cx="8636635" cy="2694327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7145" algn="just">
              <a:spcBef>
                <a:spcPts val="950"/>
              </a:spcBef>
            </a:pPr>
            <a:r>
              <a:rPr sz="2800" spc="-5" dirty="0">
                <a:latin typeface="Comic Sans MS"/>
                <a:cs typeface="Comic Sans MS"/>
              </a:rPr>
              <a:t>What is </a:t>
            </a:r>
            <a:r>
              <a:rPr sz="2800" dirty="0">
                <a:latin typeface="Comic Sans MS"/>
                <a:cs typeface="Comic Sans MS"/>
              </a:rPr>
              <a:t>a </a:t>
            </a:r>
            <a:r>
              <a:rPr sz="2800" spc="-5" dirty="0">
                <a:latin typeface="Comic Sans MS"/>
                <a:cs typeface="Comic Sans MS"/>
              </a:rPr>
              <a:t>vibration in </a:t>
            </a:r>
            <a:r>
              <a:rPr sz="2800" dirty="0">
                <a:latin typeface="Comic Sans MS"/>
                <a:cs typeface="Comic Sans MS"/>
              </a:rPr>
              <a:t>a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molecule?</a:t>
            </a:r>
            <a:endParaRPr sz="2800" dirty="0">
              <a:latin typeface="Comic Sans MS"/>
              <a:cs typeface="Comic Sans MS"/>
            </a:endParaRPr>
          </a:p>
          <a:p>
            <a:pPr marL="12700" marR="38735" algn="just">
              <a:spcBef>
                <a:spcPts val="850"/>
              </a:spcBef>
            </a:pPr>
            <a:r>
              <a:rPr sz="2000" spc="-5" dirty="0">
                <a:latin typeface="Comic Sans MS"/>
                <a:cs typeface="Comic Sans MS"/>
              </a:rPr>
              <a:t>Any change in shape </a:t>
            </a:r>
            <a:r>
              <a:rPr sz="2000" dirty="0">
                <a:latin typeface="Comic Sans MS"/>
                <a:cs typeface="Comic Sans MS"/>
              </a:rPr>
              <a:t>of </a:t>
            </a:r>
            <a:r>
              <a:rPr sz="2000" spc="-5" dirty="0">
                <a:latin typeface="Comic Sans MS"/>
                <a:cs typeface="Comic Sans MS"/>
              </a:rPr>
              <a:t>the molecule- stretching </a:t>
            </a:r>
            <a:r>
              <a:rPr sz="2000" dirty="0">
                <a:latin typeface="Comic Sans MS"/>
                <a:cs typeface="Comic Sans MS"/>
              </a:rPr>
              <a:t>of  </a:t>
            </a:r>
            <a:r>
              <a:rPr sz="2000" spc="-5" dirty="0">
                <a:latin typeface="Comic Sans MS"/>
                <a:cs typeface="Comic Sans MS"/>
              </a:rPr>
              <a:t>bonds, bending of bonds, or internal rotation  around single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 smtClean="0">
                <a:latin typeface="Comic Sans MS"/>
                <a:cs typeface="Comic Sans MS"/>
              </a:rPr>
              <a:t>bonds</a:t>
            </a:r>
            <a:endParaRPr lang="en-GB" sz="2000" spc="-5" dirty="0">
              <a:latin typeface="Comic Sans MS"/>
              <a:cs typeface="Comic Sans MS"/>
            </a:endParaRPr>
          </a:p>
          <a:p>
            <a:pPr marL="12700" marR="38735" algn="just">
              <a:spcBef>
                <a:spcPts val="850"/>
              </a:spcBef>
            </a:pPr>
            <a:r>
              <a:rPr sz="2000" spc="-5" dirty="0" smtClean="0">
                <a:latin typeface="Comic Sans MS"/>
                <a:cs typeface="Comic Sans MS"/>
              </a:rPr>
              <a:t>There </a:t>
            </a:r>
            <a:r>
              <a:rPr sz="2000" dirty="0">
                <a:latin typeface="Comic Sans MS"/>
                <a:cs typeface="Comic Sans MS"/>
              </a:rPr>
              <a:t>are </a:t>
            </a:r>
            <a:r>
              <a:rPr sz="2000" spc="-60" dirty="0">
                <a:latin typeface="Comic Sans MS"/>
                <a:cs typeface="Comic Sans MS"/>
              </a:rPr>
              <a:t>two </a:t>
            </a:r>
            <a:r>
              <a:rPr sz="2000" spc="-55" dirty="0">
                <a:latin typeface="Comic Sans MS"/>
                <a:cs typeface="Comic Sans MS"/>
              </a:rPr>
              <a:t>main </a:t>
            </a:r>
            <a:r>
              <a:rPr sz="2000" spc="-50" dirty="0">
                <a:latin typeface="Comic Sans MS"/>
                <a:cs typeface="Comic Sans MS"/>
              </a:rPr>
              <a:t>vibrational </a:t>
            </a:r>
            <a:r>
              <a:rPr sz="2000" spc="-65" dirty="0">
                <a:latin typeface="Comic Sans MS"/>
                <a:cs typeface="Comic Sans MS"/>
              </a:rPr>
              <a:t>modes</a:t>
            </a:r>
            <a:r>
              <a:rPr sz="2000" spc="1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:</a:t>
            </a:r>
          </a:p>
          <a:p>
            <a:pPr marL="508000" marR="5080" indent="-457200">
              <a:lnSpc>
                <a:spcPts val="3840"/>
              </a:lnSpc>
              <a:spcBef>
                <a:spcPts val="114"/>
              </a:spcBef>
            </a:pPr>
            <a:r>
              <a:rPr sz="2000" spc="-5" dirty="0">
                <a:latin typeface="Comic Sans MS"/>
                <a:cs typeface="Comic Sans MS"/>
              </a:rPr>
              <a:t>1. </a:t>
            </a: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Stretching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- </a:t>
            </a:r>
            <a:r>
              <a:rPr sz="2000" spc="-5" dirty="0">
                <a:latin typeface="Comic Sans MS"/>
                <a:cs typeface="Comic Sans MS"/>
              </a:rPr>
              <a:t>change in bond length (higher  frequency</a:t>
            </a:r>
            <a:r>
              <a:rPr sz="2000" spc="-5" dirty="0" smtClean="0">
                <a:latin typeface="Comic Sans MS"/>
                <a:cs typeface="Comic Sans MS"/>
              </a:rPr>
              <a:t>)</a:t>
            </a:r>
            <a:r>
              <a:rPr lang="en-GB" sz="2000" spc="-5" dirty="0">
                <a:latin typeface="Comic Sans MS"/>
                <a:cs typeface="Comic Sans MS"/>
              </a:rPr>
              <a:t> Occurs at higher energy: 4000-1250 </a:t>
            </a:r>
            <a:r>
              <a:rPr lang="en-GB" sz="2000" spc="-5" dirty="0" smtClean="0">
                <a:latin typeface="Comic Sans MS"/>
                <a:cs typeface="Comic Sans MS"/>
              </a:rPr>
              <a:t>cm</a:t>
            </a:r>
            <a:r>
              <a:rPr lang="en-GB" sz="2000" spc="-5" baseline="30000" dirty="0" smtClean="0">
                <a:latin typeface="Comic Sans MS"/>
                <a:cs typeface="Comic Sans MS"/>
              </a:rPr>
              <a:t>-1</a:t>
            </a:r>
            <a:endParaRPr sz="2000" baseline="30000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797" y="1963291"/>
            <a:ext cx="2232000" cy="95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1740552" y="4047569"/>
            <a:ext cx="5162550" cy="2071370"/>
            <a:chOff x="3538220" y="4060109"/>
            <a:chExt cx="5162550" cy="2071370"/>
          </a:xfrm>
        </p:grpSpPr>
        <p:sp>
          <p:nvSpPr>
            <p:cNvPr id="7" name="object 2"/>
            <p:cNvSpPr/>
            <p:nvPr/>
          </p:nvSpPr>
          <p:spPr>
            <a:xfrm>
              <a:off x="3538220" y="4060109"/>
              <a:ext cx="1879600" cy="15925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3"/>
            <p:cNvSpPr/>
            <p:nvPr/>
          </p:nvSpPr>
          <p:spPr>
            <a:xfrm>
              <a:off x="6822440" y="4060109"/>
              <a:ext cx="1878330" cy="1592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3736339" y="5740319"/>
              <a:ext cx="156718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2400" spc="-5" dirty="0">
                  <a:latin typeface="Comic Sans MS"/>
                  <a:cs typeface="Comic Sans MS"/>
                </a:rPr>
                <a:t>Symm</a:t>
              </a:r>
              <a:r>
                <a:rPr sz="2400" dirty="0">
                  <a:latin typeface="Comic Sans MS"/>
                  <a:cs typeface="Comic Sans MS"/>
                </a:rPr>
                <a:t>e</a:t>
              </a:r>
              <a:r>
                <a:rPr sz="2400" spc="-5" dirty="0">
                  <a:latin typeface="Comic Sans MS"/>
                  <a:cs typeface="Comic Sans MS"/>
                </a:rPr>
                <a:t>tr</a:t>
              </a:r>
              <a:r>
                <a:rPr sz="2400" dirty="0">
                  <a:latin typeface="Comic Sans MS"/>
                  <a:cs typeface="Comic Sans MS"/>
                </a:rPr>
                <a:t>ic</a:t>
              </a: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6936741" y="5664119"/>
              <a:ext cx="172529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2400" spc="-10" dirty="0">
                  <a:latin typeface="Comic Sans MS"/>
                  <a:cs typeface="Comic Sans MS"/>
                </a:rPr>
                <a:t>A</a:t>
              </a:r>
              <a:r>
                <a:rPr sz="2400" dirty="0">
                  <a:latin typeface="Comic Sans MS"/>
                  <a:cs typeface="Comic Sans MS"/>
                </a:rPr>
                <a:t>s</a:t>
              </a:r>
              <a:r>
                <a:rPr sz="2400" spc="-5" dirty="0">
                  <a:latin typeface="Comic Sans MS"/>
                  <a:cs typeface="Comic Sans MS"/>
                </a:rPr>
                <a:t>y</a:t>
              </a:r>
              <a:r>
                <a:rPr sz="2400" spc="-15" dirty="0">
                  <a:latin typeface="Comic Sans MS"/>
                  <a:cs typeface="Comic Sans MS"/>
                </a:rPr>
                <a:t>m</a:t>
              </a:r>
              <a:r>
                <a:rPr sz="2400" spc="-5" dirty="0">
                  <a:latin typeface="Comic Sans MS"/>
                  <a:cs typeface="Comic Sans MS"/>
                </a:rPr>
                <a:t>m</a:t>
              </a:r>
              <a:r>
                <a:rPr sz="2400" spc="10" dirty="0">
                  <a:latin typeface="Comic Sans MS"/>
                  <a:cs typeface="Comic Sans MS"/>
                </a:rPr>
                <a:t>e</a:t>
              </a:r>
              <a:r>
                <a:rPr sz="2400" spc="-15" dirty="0">
                  <a:latin typeface="Comic Sans MS"/>
                  <a:cs typeface="Comic Sans MS"/>
                </a:rPr>
                <a:t>t</a:t>
              </a:r>
              <a:r>
                <a:rPr sz="2400" spc="-5" dirty="0">
                  <a:latin typeface="Comic Sans MS"/>
                  <a:cs typeface="Comic Sans MS"/>
                </a:rPr>
                <a:t>r</a:t>
              </a:r>
              <a:r>
                <a:rPr sz="2400" dirty="0">
                  <a:latin typeface="Comic Sans MS"/>
                  <a:cs typeface="Comic Sans MS"/>
                </a:rPr>
                <a:t>ic</a:t>
              </a:r>
              <a:endParaRPr sz="2400">
                <a:latin typeface="Comic Sans MS"/>
                <a:cs typeface="Comic Sans M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78" y="3639387"/>
            <a:ext cx="2857500" cy="27527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06278" y="4531658"/>
            <a:ext cx="2984134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507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842919" y="657716"/>
            <a:ext cx="8496300" cy="1045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5" dirty="0">
                <a:solidFill>
                  <a:srgbClr val="FF3300"/>
                </a:solidFill>
                <a:latin typeface="Comic Sans MS"/>
                <a:cs typeface="Comic Sans MS"/>
              </a:rPr>
              <a:t>2. Bending </a:t>
            </a:r>
            <a:r>
              <a:rPr sz="2800" dirty="0">
                <a:latin typeface="Comic Sans MS"/>
                <a:cs typeface="Comic Sans MS"/>
              </a:rPr>
              <a:t>- </a:t>
            </a:r>
            <a:r>
              <a:rPr sz="2800" spc="-5" dirty="0">
                <a:latin typeface="Comic Sans MS"/>
                <a:cs typeface="Comic Sans MS"/>
              </a:rPr>
              <a:t>change in bond angle (lower</a:t>
            </a:r>
            <a:r>
              <a:rPr sz="2800" spc="-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frequency)</a:t>
            </a:r>
            <a:endParaRPr sz="2800" dirty="0">
              <a:latin typeface="Comic Sans MS"/>
              <a:cs typeface="Comic Sans MS"/>
            </a:endParaRPr>
          </a:p>
          <a:p>
            <a:pPr marL="96520">
              <a:spcBef>
                <a:spcPts val="1790"/>
              </a:spcBef>
            </a:pPr>
            <a:r>
              <a:rPr lang="en-GB" sz="2400" spc="-5" dirty="0">
                <a:latin typeface="Comic Sans MS"/>
                <a:cs typeface="Comic Sans MS"/>
              </a:rPr>
              <a:t>Occurs at lower energy: 1400-666 </a:t>
            </a:r>
            <a:r>
              <a:rPr lang="en-GB" sz="2400" spc="-5" dirty="0" smtClean="0">
                <a:latin typeface="Comic Sans MS"/>
                <a:cs typeface="Comic Sans MS"/>
              </a:rPr>
              <a:t>cm</a:t>
            </a:r>
            <a:r>
              <a:rPr lang="en-GB" sz="2400" spc="-5" baseline="30000" dirty="0" smtClean="0">
                <a:latin typeface="Comic Sans MS"/>
                <a:cs typeface="Comic Sans MS"/>
              </a:rPr>
              <a:t>-1</a:t>
            </a:r>
            <a:r>
              <a:rPr lang="en-GB" sz="2400" spc="-5" dirty="0" smtClean="0">
                <a:latin typeface="Comic Sans MS"/>
                <a:cs typeface="Comic Sans MS"/>
              </a:rPr>
              <a:t>.</a:t>
            </a:r>
            <a:endParaRPr lang="en-GB" sz="2400" spc="-5" dirty="0">
              <a:latin typeface="Comic Sans MS"/>
              <a:cs typeface="Comic Sans M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46243" y="2359626"/>
            <a:ext cx="6799580" cy="2244089"/>
            <a:chOff x="2805803" y="3956420"/>
            <a:chExt cx="6799580" cy="2244089"/>
          </a:xfrm>
        </p:grpSpPr>
        <p:sp>
          <p:nvSpPr>
            <p:cNvPr id="4" name="object 4"/>
            <p:cNvSpPr/>
            <p:nvPr/>
          </p:nvSpPr>
          <p:spPr>
            <a:xfrm>
              <a:off x="3442074" y="4046590"/>
              <a:ext cx="2227579" cy="16586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94213" y="4044049"/>
              <a:ext cx="2559050" cy="1661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18493" y="3956420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70" h="35560">
                  <a:moveTo>
                    <a:pt x="634" y="-6350"/>
                  </a:moveTo>
                  <a:lnTo>
                    <a:pt x="634" y="41910"/>
                  </a:lnTo>
                </a:path>
              </a:pathLst>
            </a:custGeom>
            <a:ln w="1396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19763" y="402754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3555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2805803" y="5794110"/>
              <a:ext cx="297434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2400" spc="-5" dirty="0">
                  <a:latin typeface="Comic Sans MS"/>
                  <a:cs typeface="Comic Sans MS"/>
                </a:rPr>
                <a:t>In-plane</a:t>
              </a:r>
              <a:r>
                <a:rPr sz="2400" spc="-35" dirty="0">
                  <a:latin typeface="Comic Sans MS"/>
                  <a:cs typeface="Comic Sans MS"/>
                </a:rPr>
                <a:t> </a:t>
              </a:r>
              <a:r>
                <a:rPr sz="2400" spc="-5" dirty="0">
                  <a:latin typeface="Comic Sans MS"/>
                  <a:cs typeface="Comic Sans MS"/>
                </a:rPr>
                <a:t>(Scissoring</a:t>
              </a:r>
              <a:r>
                <a:rPr sz="2400" spc="-5" dirty="0">
                  <a:latin typeface="Times New Roman"/>
                  <a:cs typeface="Times New Roman"/>
                </a:rPr>
                <a:t>)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6675493" y="5809349"/>
              <a:ext cx="292989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2400" spc="-5" dirty="0">
                  <a:latin typeface="Comic Sans MS"/>
                  <a:cs typeface="Comic Sans MS"/>
                </a:rPr>
                <a:t>Out-plane</a:t>
              </a:r>
              <a:r>
                <a:rPr sz="2400" spc="-40" dirty="0">
                  <a:latin typeface="Comic Sans MS"/>
                  <a:cs typeface="Comic Sans MS"/>
                </a:rPr>
                <a:t> </a:t>
              </a:r>
              <a:r>
                <a:rPr sz="2400" spc="-5" dirty="0">
                  <a:latin typeface="Comic Sans MS"/>
                  <a:cs typeface="Comic Sans MS"/>
                </a:rPr>
                <a:t>(Twisting</a:t>
              </a:r>
              <a:r>
                <a:rPr sz="2400" spc="-5" dirty="0">
                  <a:latin typeface="Times New Roman"/>
                  <a:cs typeface="Times New Roman"/>
                </a:rPr>
                <a:t>)</a:t>
              </a:r>
              <a:endParaRPr sz="2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97340" y="1272708"/>
            <a:ext cx="2880000" cy="2752725"/>
            <a:chOff x="9197340" y="1272708"/>
            <a:chExt cx="2880000" cy="27527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2337" y="1272708"/>
              <a:ext cx="2857500" cy="275272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 flipH="1">
              <a:off x="9204960" y="3124201"/>
              <a:ext cx="2844000" cy="800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9197340" y="1348741"/>
              <a:ext cx="2880000" cy="800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object 2"/>
          <p:cNvSpPr txBox="1"/>
          <p:nvPr/>
        </p:nvSpPr>
        <p:spPr>
          <a:xfrm>
            <a:off x="1487606" y="5399218"/>
            <a:ext cx="101675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More </a:t>
            </a: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complex </a:t>
            </a:r>
            <a:r>
              <a:rPr sz="2400" spc="-10" dirty="0">
                <a:solidFill>
                  <a:srgbClr val="C00000"/>
                </a:solidFill>
                <a:latin typeface="Comic Sans MS"/>
                <a:cs typeface="Comic Sans MS"/>
              </a:rPr>
              <a:t>types </a:t>
            </a: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of stretching and </a:t>
            </a:r>
            <a:r>
              <a:rPr sz="2400" spc="-5" dirty="0" smtClean="0">
                <a:solidFill>
                  <a:srgbClr val="C00000"/>
                </a:solidFill>
                <a:latin typeface="Comic Sans MS"/>
                <a:cs typeface="Comic Sans MS"/>
              </a:rPr>
              <a:t>bending</a:t>
            </a:r>
            <a:r>
              <a:rPr lang="en-GB" sz="2400" spc="-5" dirty="0" smtClean="0">
                <a:solidFill>
                  <a:srgbClr val="C00000"/>
                </a:solidFill>
                <a:latin typeface="Comic Sans MS"/>
                <a:cs typeface="Comic Sans MS"/>
              </a:rPr>
              <a:t> vibrations</a:t>
            </a:r>
            <a:r>
              <a:rPr sz="2400" spc="-5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are</a:t>
            </a:r>
            <a:r>
              <a:rPr sz="2400" spc="-8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omic Sans MS"/>
                <a:cs typeface="Comic Sans MS"/>
              </a:rPr>
              <a:t>possible</a:t>
            </a:r>
            <a:endParaRPr sz="240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121707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846978" y="230398"/>
            <a:ext cx="6480000" cy="3240000"/>
            <a:chOff x="2150942" y="735372"/>
            <a:chExt cx="7920000" cy="3960000"/>
          </a:xfrm>
        </p:grpSpPr>
        <p:sp>
          <p:nvSpPr>
            <p:cNvPr id="2" name="Rounded Rectangle 1"/>
            <p:cNvSpPr/>
            <p:nvPr/>
          </p:nvSpPr>
          <p:spPr>
            <a:xfrm>
              <a:off x="2150942" y="735372"/>
              <a:ext cx="7920000" cy="3960000"/>
            </a:xfrm>
            <a:prstGeom prst="round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4" descr="Symmetrical stretching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310" y="1422614"/>
              <a:ext cx="1833563" cy="1076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مستطيل 3"/>
            <p:cNvSpPr>
              <a:spLocks noChangeArrowheads="1"/>
            </p:cNvSpPr>
            <p:nvPr/>
          </p:nvSpPr>
          <p:spPr bwMode="auto">
            <a:xfrm>
              <a:off x="2718631" y="935818"/>
              <a:ext cx="1588198" cy="710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omic Sans MS" panose="030F0702030302020204" pitchFamily="66" charset="0"/>
                  <a:cs typeface="Arial" pitchFamily="34" charset="0"/>
                </a:rPr>
                <a:t>Symmetric</a:t>
              </a:r>
              <a:r>
                <a:rPr lang="en-US" sz="1600" dirty="0">
                  <a:solidFill>
                    <a:srgbClr val="000000"/>
                  </a:solidFill>
                  <a:latin typeface="Comic Sans MS" panose="030F0702030302020204" pitchFamily="66" charset="0"/>
                  <a:cs typeface="Arial" pitchFamily="34" charset="0"/>
                </a:rPr>
                <a:t/>
              </a:r>
              <a:br>
                <a:rPr lang="en-US" sz="1600" dirty="0">
                  <a:solidFill>
                    <a:srgbClr val="000000"/>
                  </a:solidFill>
                  <a:latin typeface="Comic Sans MS" panose="030F0702030302020204" pitchFamily="66" charset="0"/>
                  <a:cs typeface="Arial" pitchFamily="34" charset="0"/>
                </a:rPr>
              </a:br>
              <a:r>
                <a:rPr lang="en-US" sz="1600" b="1" dirty="0">
                  <a:solidFill>
                    <a:srgbClr val="000000"/>
                  </a:solidFill>
                  <a:latin typeface="Comic Sans MS" panose="030F0702030302020204" pitchFamily="66" charset="0"/>
                  <a:cs typeface="Arial" pitchFamily="34" charset="0"/>
                </a:rPr>
                <a:t>stretching</a:t>
              </a:r>
              <a:endParaRPr lang="ar-IQ" sz="16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" name="مستطيل 4"/>
            <p:cNvSpPr>
              <a:spLocks noChangeArrowheads="1"/>
            </p:cNvSpPr>
            <p:nvPr/>
          </p:nvSpPr>
          <p:spPr bwMode="auto">
            <a:xfrm>
              <a:off x="5358379" y="935818"/>
              <a:ext cx="1699683" cy="71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omic Sans MS" panose="030F0702030302020204" pitchFamily="66" charset="0"/>
                  <a:cs typeface="Arial" pitchFamily="34" charset="0"/>
                </a:rPr>
                <a:t>Asymmetric</a:t>
              </a:r>
              <a:r>
                <a:rPr lang="en-US" sz="1600" dirty="0">
                  <a:solidFill>
                    <a:srgbClr val="000000"/>
                  </a:solidFill>
                  <a:latin typeface="Comic Sans MS" panose="030F0702030302020204" pitchFamily="66" charset="0"/>
                  <a:cs typeface="Arial" pitchFamily="34" charset="0"/>
                </a:rPr>
                <a:t/>
              </a:r>
              <a:br>
                <a:rPr lang="en-US" sz="1600" dirty="0">
                  <a:solidFill>
                    <a:srgbClr val="000000"/>
                  </a:solidFill>
                  <a:latin typeface="Comic Sans MS" panose="030F0702030302020204" pitchFamily="66" charset="0"/>
                  <a:cs typeface="Arial" pitchFamily="34" charset="0"/>
                </a:rPr>
              </a:br>
              <a:r>
                <a:rPr lang="en-US" sz="1600" b="1" dirty="0">
                  <a:solidFill>
                    <a:srgbClr val="000000"/>
                  </a:solidFill>
                  <a:latin typeface="Comic Sans MS" panose="030F0702030302020204" pitchFamily="66" charset="0"/>
                  <a:cs typeface="Arial" pitchFamily="34" charset="0"/>
                </a:rPr>
                <a:t>stretching</a:t>
              </a:r>
              <a:endParaRPr lang="ar-IQ" sz="16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7" name="Picture 6" descr="Asymmetrical stretching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542" y="1306597"/>
              <a:ext cx="1833563" cy="1076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Scissoring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34" y="1240813"/>
              <a:ext cx="1833563" cy="1076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مستطيل 5"/>
            <p:cNvSpPr>
              <a:spLocks noChangeArrowheads="1"/>
            </p:cNvSpPr>
            <p:nvPr/>
          </p:nvSpPr>
          <p:spPr bwMode="auto">
            <a:xfrm>
              <a:off x="7846627" y="901131"/>
              <a:ext cx="1430627" cy="41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omic Sans MS" panose="030F0702030302020204" pitchFamily="66" charset="0"/>
                  <a:cs typeface="Arial" pitchFamily="34" charset="0"/>
                </a:rPr>
                <a:t>Scissoring</a:t>
              </a:r>
              <a:endParaRPr lang="ar-IQ" sz="16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0" name="Picture 10" descr="Modo rotacao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267" y="3531271"/>
              <a:ext cx="1833563" cy="1076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مستطيل 6"/>
            <p:cNvSpPr>
              <a:spLocks noChangeArrowheads="1"/>
            </p:cNvSpPr>
            <p:nvPr/>
          </p:nvSpPr>
          <p:spPr bwMode="auto">
            <a:xfrm>
              <a:off x="2736544" y="3252589"/>
              <a:ext cx="1117150" cy="41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omic Sans MS" panose="030F0702030302020204" pitchFamily="66" charset="0"/>
                  <a:cs typeface="Arial" pitchFamily="34" charset="0"/>
                </a:rPr>
                <a:t>Rocking</a:t>
              </a:r>
              <a:endParaRPr lang="ar-IQ" sz="16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2" name="Picture 12" descr="Wagging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640" y="3531271"/>
              <a:ext cx="1833563" cy="1076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مستطيل 7"/>
            <p:cNvSpPr>
              <a:spLocks noChangeArrowheads="1"/>
            </p:cNvSpPr>
            <p:nvPr/>
          </p:nvSpPr>
          <p:spPr bwMode="auto">
            <a:xfrm>
              <a:off x="5504303" y="3113845"/>
              <a:ext cx="1274360" cy="41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omic Sans MS" panose="030F0702030302020204" pitchFamily="66" charset="0"/>
                  <a:cs typeface="Arial" pitchFamily="34" charset="0"/>
                </a:rPr>
                <a:t>Wagging</a:t>
              </a:r>
              <a:endParaRPr lang="ar-IQ" sz="16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4" name="Picture 14" descr="Twisting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8540" y="3402097"/>
              <a:ext cx="1833563" cy="1076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مستطيل 8"/>
            <p:cNvSpPr>
              <a:spLocks noChangeArrowheads="1"/>
            </p:cNvSpPr>
            <p:nvPr/>
          </p:nvSpPr>
          <p:spPr bwMode="auto">
            <a:xfrm>
              <a:off x="8051406" y="3124610"/>
              <a:ext cx="1225849" cy="41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omic Sans MS" panose="030F0702030302020204" pitchFamily="66" charset="0"/>
                  <a:cs typeface="Arial" pitchFamily="34" charset="0"/>
                </a:rPr>
                <a:t>Twisting</a:t>
              </a:r>
              <a:endParaRPr lang="ar-IQ" sz="16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05219" y="3643940"/>
            <a:ext cx="10563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Dipole moments</a:t>
            </a:r>
            <a:r>
              <a:rPr lang="en-GB" sz="2400" dirty="0">
                <a:latin typeface="Comic Sans MS" panose="030F0702030302020204" pitchFamily="66" charset="0"/>
              </a:rPr>
              <a:t> occur when there is a separation of charge. </a:t>
            </a:r>
            <a:r>
              <a:rPr lang="en-GB" sz="24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They can occur between two ions in an ionic bond or between atoms in a covalent bond; dipole moments arise from differences in electronegativity</a:t>
            </a:r>
            <a:r>
              <a:rPr lang="en-GB" sz="2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The larger the difference in electronegativity, the larger the dipole moment.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5" r="60647" b="49702"/>
          <a:stretch/>
        </p:blipFill>
        <p:spPr>
          <a:xfrm>
            <a:off x="5011004" y="5240746"/>
            <a:ext cx="2203502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30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46412" y="532260"/>
            <a:ext cx="10167578" cy="1238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817880" algn="l"/>
                <a:tab pos="1246505" algn="l"/>
                <a:tab pos="2877185" algn="l"/>
                <a:tab pos="4197350" algn="l"/>
                <a:tab pos="4970780" algn="l"/>
                <a:tab pos="6125210" algn="l"/>
                <a:tab pos="7571105" algn="l"/>
                <a:tab pos="8155940" algn="l"/>
              </a:tabLst>
            </a:pPr>
            <a:r>
              <a:rPr sz="2600" b="1" spc="-10" dirty="0">
                <a:solidFill>
                  <a:srgbClr val="C00000"/>
                </a:solidFill>
                <a:latin typeface="Comic Sans MS"/>
                <a:cs typeface="Comic Sans MS"/>
              </a:rPr>
              <a:t>C</a:t>
            </a:r>
            <a:r>
              <a:rPr sz="2600" b="1" spc="10" dirty="0">
                <a:solidFill>
                  <a:srgbClr val="C00000"/>
                </a:solidFill>
                <a:latin typeface="Comic Sans MS"/>
                <a:cs typeface="Comic Sans MS"/>
              </a:rPr>
              <a:t>a</a:t>
            </a:r>
            <a:r>
              <a:rPr sz="2600" b="1" dirty="0">
                <a:solidFill>
                  <a:srgbClr val="C00000"/>
                </a:solidFill>
                <a:latin typeface="Comic Sans MS"/>
                <a:cs typeface="Comic Sans MS"/>
              </a:rPr>
              <a:t>n	a	v</a:t>
            </a:r>
            <a:r>
              <a:rPr sz="2600" b="1" spc="-5" dirty="0">
                <a:solidFill>
                  <a:srgbClr val="C00000"/>
                </a:solidFill>
                <a:latin typeface="Comic Sans MS"/>
                <a:cs typeface="Comic Sans MS"/>
              </a:rPr>
              <a:t>i</a:t>
            </a:r>
            <a:r>
              <a:rPr sz="2600" b="1" dirty="0">
                <a:solidFill>
                  <a:srgbClr val="C00000"/>
                </a:solidFill>
                <a:latin typeface="Comic Sans MS"/>
                <a:cs typeface="Comic Sans MS"/>
              </a:rPr>
              <a:t>b</a:t>
            </a:r>
            <a:r>
              <a:rPr sz="2600" b="1" spc="-5" dirty="0">
                <a:solidFill>
                  <a:srgbClr val="C00000"/>
                </a:solidFill>
                <a:latin typeface="Comic Sans MS"/>
                <a:cs typeface="Comic Sans MS"/>
              </a:rPr>
              <a:t>r</a:t>
            </a:r>
            <a:r>
              <a:rPr sz="2600" b="1" dirty="0">
                <a:solidFill>
                  <a:srgbClr val="C00000"/>
                </a:solidFill>
                <a:latin typeface="Comic Sans MS"/>
                <a:cs typeface="Comic Sans MS"/>
              </a:rPr>
              <a:t>a</a:t>
            </a:r>
            <a:r>
              <a:rPr sz="2600" b="1" spc="-10" dirty="0">
                <a:solidFill>
                  <a:srgbClr val="C00000"/>
                </a:solidFill>
                <a:latin typeface="Comic Sans MS"/>
                <a:cs typeface="Comic Sans MS"/>
              </a:rPr>
              <a:t>t</a:t>
            </a:r>
            <a:r>
              <a:rPr sz="2600" b="1" spc="-5" dirty="0">
                <a:solidFill>
                  <a:srgbClr val="C00000"/>
                </a:solidFill>
                <a:latin typeface="Comic Sans MS"/>
                <a:cs typeface="Comic Sans MS"/>
              </a:rPr>
              <a:t>i</a:t>
            </a:r>
            <a:r>
              <a:rPr sz="2600" b="1" dirty="0">
                <a:solidFill>
                  <a:srgbClr val="C00000"/>
                </a:solidFill>
                <a:latin typeface="Comic Sans MS"/>
                <a:cs typeface="Comic Sans MS"/>
              </a:rPr>
              <a:t>on	c</a:t>
            </a:r>
            <a:r>
              <a:rPr sz="2600" b="1" spc="-5" dirty="0">
                <a:solidFill>
                  <a:srgbClr val="C00000"/>
                </a:solidFill>
                <a:latin typeface="Comic Sans MS"/>
                <a:cs typeface="Comic Sans MS"/>
              </a:rPr>
              <a:t>h</a:t>
            </a:r>
            <a:r>
              <a:rPr sz="2600" b="1" dirty="0">
                <a:solidFill>
                  <a:srgbClr val="C00000"/>
                </a:solidFill>
                <a:latin typeface="Comic Sans MS"/>
                <a:cs typeface="Comic Sans MS"/>
              </a:rPr>
              <a:t>a</a:t>
            </a:r>
            <a:r>
              <a:rPr sz="2600" b="1" spc="5" dirty="0">
                <a:solidFill>
                  <a:srgbClr val="C00000"/>
                </a:solidFill>
                <a:latin typeface="Comic Sans MS"/>
                <a:cs typeface="Comic Sans MS"/>
              </a:rPr>
              <a:t>n</a:t>
            </a:r>
            <a:r>
              <a:rPr sz="2600" b="1" spc="-5" dirty="0">
                <a:solidFill>
                  <a:srgbClr val="C00000"/>
                </a:solidFill>
                <a:latin typeface="Comic Sans MS"/>
                <a:cs typeface="Comic Sans MS"/>
              </a:rPr>
              <a:t>g</a:t>
            </a:r>
            <a:r>
              <a:rPr sz="2600" b="1" dirty="0">
                <a:solidFill>
                  <a:srgbClr val="C00000"/>
                </a:solidFill>
                <a:latin typeface="Comic Sans MS"/>
                <a:cs typeface="Comic Sans MS"/>
              </a:rPr>
              <a:t>e	t</a:t>
            </a:r>
            <a:r>
              <a:rPr sz="2600" b="1" spc="-5" dirty="0">
                <a:solidFill>
                  <a:srgbClr val="C00000"/>
                </a:solidFill>
                <a:latin typeface="Comic Sans MS"/>
                <a:cs typeface="Comic Sans MS"/>
              </a:rPr>
              <a:t>h</a:t>
            </a:r>
            <a:r>
              <a:rPr sz="2600" b="1" dirty="0">
                <a:solidFill>
                  <a:srgbClr val="C00000"/>
                </a:solidFill>
                <a:latin typeface="Comic Sans MS"/>
                <a:cs typeface="Comic Sans MS"/>
              </a:rPr>
              <a:t>e	</a:t>
            </a:r>
            <a:r>
              <a:rPr sz="2600" b="1" spc="-5" dirty="0">
                <a:solidFill>
                  <a:srgbClr val="C00000"/>
                </a:solidFill>
                <a:latin typeface="Comic Sans MS"/>
                <a:cs typeface="Comic Sans MS"/>
              </a:rPr>
              <a:t>dip</a:t>
            </a:r>
            <a:r>
              <a:rPr sz="2600" b="1" dirty="0">
                <a:solidFill>
                  <a:srgbClr val="C00000"/>
                </a:solidFill>
                <a:latin typeface="Comic Sans MS"/>
                <a:cs typeface="Comic Sans MS"/>
              </a:rPr>
              <a:t>o</a:t>
            </a:r>
            <a:r>
              <a:rPr sz="2600" b="1" spc="-5" dirty="0">
                <a:solidFill>
                  <a:srgbClr val="C00000"/>
                </a:solidFill>
                <a:latin typeface="Comic Sans MS"/>
                <a:cs typeface="Comic Sans MS"/>
              </a:rPr>
              <a:t>l</a:t>
            </a:r>
            <a:r>
              <a:rPr sz="2600" b="1" dirty="0">
                <a:solidFill>
                  <a:srgbClr val="C00000"/>
                </a:solidFill>
                <a:latin typeface="Comic Sans MS"/>
                <a:cs typeface="Comic Sans MS"/>
              </a:rPr>
              <a:t>e	</a:t>
            </a:r>
            <a:r>
              <a:rPr sz="2600" b="1" spc="5" dirty="0">
                <a:solidFill>
                  <a:srgbClr val="C00000"/>
                </a:solidFill>
                <a:latin typeface="Comic Sans MS"/>
                <a:cs typeface="Comic Sans MS"/>
              </a:rPr>
              <a:t>m</a:t>
            </a:r>
            <a:r>
              <a:rPr sz="2600" b="1" dirty="0">
                <a:solidFill>
                  <a:srgbClr val="C00000"/>
                </a:solidFill>
                <a:latin typeface="Comic Sans MS"/>
                <a:cs typeface="Comic Sans MS"/>
              </a:rPr>
              <a:t>o</a:t>
            </a:r>
            <a:r>
              <a:rPr sz="2600" b="1" spc="5" dirty="0">
                <a:solidFill>
                  <a:srgbClr val="C00000"/>
                </a:solidFill>
                <a:latin typeface="Comic Sans MS"/>
                <a:cs typeface="Comic Sans MS"/>
              </a:rPr>
              <a:t>m</a:t>
            </a:r>
            <a:r>
              <a:rPr sz="2600" b="1" spc="-5" dirty="0">
                <a:solidFill>
                  <a:srgbClr val="C00000"/>
                </a:solidFill>
                <a:latin typeface="Comic Sans MS"/>
                <a:cs typeface="Comic Sans MS"/>
              </a:rPr>
              <a:t>e</a:t>
            </a:r>
            <a:r>
              <a:rPr sz="2600" b="1" spc="5" dirty="0">
                <a:solidFill>
                  <a:srgbClr val="C00000"/>
                </a:solidFill>
                <a:latin typeface="Comic Sans MS"/>
                <a:cs typeface="Comic Sans MS"/>
              </a:rPr>
              <a:t>n</a:t>
            </a:r>
            <a:r>
              <a:rPr sz="2600" b="1" dirty="0">
                <a:solidFill>
                  <a:srgbClr val="C00000"/>
                </a:solidFill>
                <a:latin typeface="Comic Sans MS"/>
                <a:cs typeface="Comic Sans MS"/>
              </a:rPr>
              <a:t>t	</a:t>
            </a:r>
            <a:r>
              <a:rPr sz="2600" b="1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o</a:t>
            </a:r>
            <a:r>
              <a:rPr sz="26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f</a:t>
            </a:r>
            <a:r>
              <a:rPr lang="en-GB" sz="26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 a </a:t>
            </a:r>
            <a:r>
              <a:rPr lang="en-GB" sz="2600" b="1" spc="-5" dirty="0" smtClean="0">
                <a:solidFill>
                  <a:srgbClr val="C00000"/>
                </a:solidFill>
                <a:latin typeface="Comic Sans MS"/>
                <a:cs typeface="Comic Sans MS"/>
              </a:rPr>
              <a:t>molecule</a:t>
            </a:r>
            <a:r>
              <a:rPr lang="en-GB" sz="2600" b="1" spc="-5" dirty="0">
                <a:solidFill>
                  <a:srgbClr val="C00000"/>
                </a:solidFill>
                <a:latin typeface="Comic Sans MS"/>
                <a:cs typeface="Comic Sans MS"/>
              </a:rPr>
              <a:t>?</a:t>
            </a:r>
            <a:endParaRPr lang="en-GB" sz="2600" dirty="0">
              <a:solidFill>
                <a:srgbClr val="C00000"/>
              </a:solidFill>
              <a:latin typeface="Comic Sans MS"/>
              <a:cs typeface="Comic Sans MS"/>
            </a:endParaRPr>
          </a:p>
          <a:p>
            <a:pPr marL="12700">
              <a:spcBef>
                <a:spcPts val="100"/>
              </a:spcBef>
              <a:tabLst>
                <a:tab pos="817880" algn="l"/>
                <a:tab pos="1246505" algn="l"/>
                <a:tab pos="2877185" algn="l"/>
                <a:tab pos="4197350" algn="l"/>
                <a:tab pos="4970780" algn="l"/>
                <a:tab pos="6125210" algn="l"/>
                <a:tab pos="7571105" algn="l"/>
                <a:tab pos="8155940" algn="l"/>
              </a:tabLst>
            </a:pPr>
            <a:endParaRPr lang="en-GB" sz="2600" b="1" dirty="0" smtClean="0">
              <a:solidFill>
                <a:srgbClr val="FF3300"/>
              </a:solidFill>
              <a:latin typeface="Comic Sans MS"/>
              <a:cs typeface="Comic Sans MS"/>
            </a:endParaRPr>
          </a:p>
          <a:p>
            <a:pPr marL="12700">
              <a:spcBef>
                <a:spcPts val="100"/>
              </a:spcBef>
              <a:tabLst>
                <a:tab pos="817880" algn="l"/>
                <a:tab pos="1246505" algn="l"/>
                <a:tab pos="2877185" algn="l"/>
                <a:tab pos="4197350" algn="l"/>
                <a:tab pos="4970780" algn="l"/>
                <a:tab pos="6125210" algn="l"/>
                <a:tab pos="7571105" algn="l"/>
                <a:tab pos="8155940" algn="l"/>
              </a:tabLst>
            </a:pPr>
            <a:r>
              <a:rPr sz="2600" b="1" dirty="0">
                <a:solidFill>
                  <a:srgbClr val="FF3300"/>
                </a:solidFill>
                <a:latin typeface="Comic Sans MS"/>
                <a:cs typeface="Comic Sans MS"/>
              </a:rPr>
              <a:t>	</a:t>
            </a:r>
            <a:endParaRPr sz="26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6534" y="1583140"/>
            <a:ext cx="10017456" cy="3857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marR="68580" indent="-342900" algn="just">
              <a:spcBef>
                <a:spcPts val="2450"/>
              </a:spcBef>
              <a:buClr>
                <a:srgbClr val="FF3300"/>
              </a:buClr>
              <a:buFont typeface="Wingdings" panose="05000000000000000000" pitchFamily="2" charset="2"/>
              <a:buChar char="Ø"/>
              <a:tabLst>
                <a:tab pos="845819" algn="l"/>
              </a:tabLst>
            </a:pPr>
            <a:r>
              <a:rPr lang="en-GB" sz="2400" spc="-55" dirty="0">
                <a:latin typeface="Comic Sans MS" panose="030F0702030302020204" pitchFamily="66" charset="0"/>
                <a:cs typeface="Comic Sans MS"/>
              </a:rPr>
              <a:t>Infrared active </a:t>
            </a:r>
            <a:r>
              <a:rPr lang="en-GB" sz="2400" spc="-5" dirty="0">
                <a:latin typeface="Comic Sans MS" panose="030F0702030302020204" pitchFamily="66" charset="0"/>
                <a:cs typeface="Comic Sans MS"/>
              </a:rPr>
              <a:t>vibrations (those that absorb  IR radiation) </a:t>
            </a:r>
            <a:r>
              <a:rPr lang="en-GB" sz="2400" spc="-10" dirty="0">
                <a:latin typeface="Comic Sans MS" panose="030F0702030302020204" pitchFamily="66" charset="0"/>
                <a:cs typeface="Comic Sans MS"/>
              </a:rPr>
              <a:t>must </a:t>
            </a:r>
            <a:r>
              <a:rPr lang="en-GB" sz="2400" spc="-5" dirty="0">
                <a:latin typeface="Comic Sans MS" panose="030F0702030302020204" pitchFamily="66" charset="0"/>
                <a:cs typeface="Comic Sans MS"/>
              </a:rPr>
              <a:t>result in </a:t>
            </a:r>
            <a:r>
              <a:rPr lang="en-GB" sz="2400" dirty="0">
                <a:latin typeface="Comic Sans MS" panose="030F0702030302020204" pitchFamily="66" charset="0"/>
                <a:cs typeface="Comic Sans MS"/>
              </a:rPr>
              <a:t>a </a:t>
            </a:r>
            <a:r>
              <a:rPr lang="en-GB" sz="2400" spc="-60" dirty="0">
                <a:latin typeface="Comic Sans MS" panose="030F0702030302020204" pitchFamily="66" charset="0"/>
                <a:cs typeface="Comic Sans MS"/>
              </a:rPr>
              <a:t>change </a:t>
            </a:r>
            <a:r>
              <a:rPr lang="en-GB" sz="2400" spc="-50" dirty="0">
                <a:latin typeface="Comic Sans MS" panose="030F0702030302020204" pitchFamily="66" charset="0"/>
                <a:cs typeface="Comic Sans MS"/>
              </a:rPr>
              <a:t>of dipole  </a:t>
            </a:r>
            <a:r>
              <a:rPr lang="en-GB" sz="2400" spc="-65" dirty="0" smtClean="0">
                <a:latin typeface="Comic Sans MS" panose="030F0702030302020204" pitchFamily="66" charset="0"/>
                <a:cs typeface="Comic Sans MS"/>
              </a:rPr>
              <a:t>moment</a:t>
            </a:r>
            <a:endParaRPr lang="en-GB" sz="2400" spc="-5" dirty="0" smtClean="0">
              <a:latin typeface="Comic Sans MS" panose="030F0702030302020204" pitchFamily="66" charset="0"/>
              <a:cs typeface="Comic Sans MS"/>
            </a:endParaRPr>
          </a:p>
          <a:p>
            <a:pPr marL="698500" marR="68580" indent="-342900" algn="just">
              <a:spcBef>
                <a:spcPts val="2450"/>
              </a:spcBef>
              <a:buClr>
                <a:srgbClr val="FF3300"/>
              </a:buClr>
              <a:buFont typeface="Wingdings" panose="05000000000000000000" pitchFamily="2" charset="2"/>
              <a:buChar char="Ø"/>
              <a:tabLst>
                <a:tab pos="845819" algn="l"/>
              </a:tabLst>
            </a:pPr>
            <a:r>
              <a:rPr sz="2400" spc="-5" dirty="0" smtClean="0">
                <a:latin typeface="Comic Sans MS" panose="030F0702030302020204" pitchFamily="66" charset="0"/>
                <a:cs typeface="Comic Sans MS"/>
              </a:rPr>
              <a:t>Asymmetrical </a:t>
            </a:r>
            <a:r>
              <a:rPr sz="2400" spc="-5" dirty="0">
                <a:latin typeface="Comic Sans MS" panose="030F0702030302020204" pitchFamily="66" charset="0"/>
                <a:cs typeface="Comic Sans MS"/>
              </a:rPr>
              <a:t>stretching/bending </a:t>
            </a:r>
            <a:r>
              <a:rPr sz="2400" dirty="0">
                <a:latin typeface="Comic Sans MS" panose="030F0702030302020204" pitchFamily="66" charset="0"/>
                <a:cs typeface="Comic Sans MS"/>
              </a:rPr>
              <a:t>are </a:t>
            </a:r>
            <a:r>
              <a:rPr sz="2400" spc="-5" dirty="0">
                <a:latin typeface="Comic Sans MS" panose="030F0702030302020204" pitchFamily="66" charset="0"/>
                <a:cs typeface="Comic Sans MS"/>
              </a:rPr>
              <a:t>IR</a:t>
            </a:r>
            <a:r>
              <a:rPr sz="2400" spc="-3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2400" spc="-5" dirty="0">
                <a:latin typeface="Comic Sans MS" panose="030F0702030302020204" pitchFamily="66" charset="0"/>
                <a:cs typeface="Comic Sans MS"/>
              </a:rPr>
              <a:t>active.</a:t>
            </a:r>
            <a:endParaRPr sz="2400" dirty="0">
              <a:latin typeface="Comic Sans MS" panose="030F0702030302020204" pitchFamily="66" charset="0"/>
              <a:cs typeface="Comic Sans MS"/>
            </a:endParaRPr>
          </a:p>
          <a:p>
            <a:pPr marL="342900" indent="-342900">
              <a:spcBef>
                <a:spcPts val="35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sz="2400" dirty="0">
              <a:solidFill>
                <a:srgbClr val="C00000"/>
              </a:solidFill>
              <a:latin typeface="Comic Sans MS" panose="030F0702030302020204" pitchFamily="66" charset="0"/>
              <a:cs typeface="Times New Roman"/>
            </a:endParaRPr>
          </a:p>
          <a:p>
            <a:pPr marL="698500" marR="71120" indent="-342900" algn="just">
              <a:buClr>
                <a:srgbClr val="FF3300"/>
              </a:buClr>
              <a:buFont typeface="Wingdings" panose="05000000000000000000" pitchFamily="2" charset="2"/>
              <a:buChar char="Ø"/>
              <a:tabLst>
                <a:tab pos="807720" algn="l"/>
              </a:tabLst>
            </a:pPr>
            <a:r>
              <a:rPr sz="2400" spc="-5" dirty="0">
                <a:latin typeface="Comic Sans MS" panose="030F0702030302020204" pitchFamily="66" charset="0"/>
                <a:cs typeface="Comic Sans MS"/>
              </a:rPr>
              <a:t>Symmetrical stretching/bending </a:t>
            </a:r>
            <a:r>
              <a:rPr lang="en-GB" sz="2400" spc="-5" dirty="0" smtClean="0">
                <a:latin typeface="Comic Sans MS" panose="030F0702030302020204" pitchFamily="66" charset="0"/>
                <a:cs typeface="Comic Sans MS"/>
              </a:rPr>
              <a:t>is</a:t>
            </a:r>
            <a:r>
              <a:rPr sz="2400" spc="-5" dirty="0" smtClean="0">
                <a:latin typeface="Comic Sans MS" panose="030F0702030302020204" pitchFamily="66" charset="0"/>
                <a:cs typeface="Comic Sans MS"/>
              </a:rPr>
              <a:t> not </a:t>
            </a:r>
            <a:r>
              <a:rPr sz="2400" spc="-5" dirty="0">
                <a:latin typeface="Comic Sans MS" panose="030F0702030302020204" pitchFamily="66" charset="0"/>
                <a:cs typeface="Comic Sans MS"/>
              </a:rPr>
              <a:t>IR</a:t>
            </a:r>
            <a:r>
              <a:rPr sz="2400" spc="-1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2400" spc="-10" dirty="0" smtClean="0">
                <a:latin typeface="Comic Sans MS" panose="030F0702030302020204" pitchFamily="66" charset="0"/>
                <a:cs typeface="Comic Sans MS"/>
              </a:rPr>
              <a:t>active</a:t>
            </a:r>
            <a:endParaRPr lang="en-GB" sz="2400" dirty="0">
              <a:latin typeface="Comic Sans MS" panose="030F0702030302020204" pitchFamily="66" charset="0"/>
              <a:cs typeface="Times New Roman"/>
            </a:endParaRPr>
          </a:p>
          <a:p>
            <a:pPr marL="355600" marR="71120" algn="just">
              <a:buClr>
                <a:srgbClr val="FF3300"/>
              </a:buClr>
              <a:tabLst>
                <a:tab pos="807720" algn="l"/>
              </a:tabLst>
            </a:pPr>
            <a:endParaRPr lang="en-GB" sz="2400" spc="-65" dirty="0" smtClean="0">
              <a:latin typeface="Comic Sans MS" panose="030F0702030302020204" pitchFamily="66" charset="0"/>
              <a:cs typeface="Comic Sans MS"/>
            </a:endParaRPr>
          </a:p>
          <a:p>
            <a:pPr marL="355600" marR="64769" algn="just">
              <a:lnSpc>
                <a:spcPts val="3360"/>
              </a:lnSpc>
            </a:pPr>
            <a:r>
              <a:rPr lang="en-GB" sz="24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Question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Which 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of the following atoms or molecules will  absorb IR 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radiation and WHY?:</a:t>
            </a:r>
          </a:p>
          <a:p>
            <a:pPr marL="355600" marR="64769" algn="just">
              <a:lnSpc>
                <a:spcPts val="3360"/>
              </a:lnSpc>
            </a:pPr>
            <a:endParaRPr sz="2400" dirty="0">
              <a:solidFill>
                <a:srgbClr val="0070C0"/>
              </a:solidFill>
              <a:latin typeface="Comic Sans MS" panose="030F0702030302020204" pitchFamily="66" charset="0"/>
              <a:cs typeface="Comic Sans MS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893569" y="5220374"/>
            <a:ext cx="929438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  <a:tabLst>
                <a:tab pos="2976245" algn="l"/>
                <a:tab pos="5607050" algn="l"/>
              </a:tabLst>
            </a:pPr>
            <a:r>
              <a:rPr sz="2800" spc="-10" dirty="0">
                <a:latin typeface="Comic Sans MS"/>
                <a:cs typeface="Comic Sans MS"/>
              </a:rPr>
              <a:t>I—Cl</a:t>
            </a:r>
            <a:r>
              <a:rPr sz="2800" spc="-10" dirty="0">
                <a:solidFill>
                  <a:srgbClr val="F3DD39"/>
                </a:solidFill>
                <a:latin typeface="Comic Sans MS"/>
                <a:cs typeface="Comic Sans MS"/>
              </a:rPr>
              <a:t>	</a:t>
            </a:r>
            <a:r>
              <a:rPr sz="3200" dirty="0">
                <a:latin typeface="Comic Sans MS"/>
                <a:cs typeface="Comic Sans MS"/>
              </a:rPr>
              <a:t>H</a:t>
            </a:r>
            <a:r>
              <a:rPr sz="2800" baseline="-24305" dirty="0">
                <a:latin typeface="Comic Sans MS"/>
                <a:cs typeface="Comic Sans MS"/>
              </a:rPr>
              <a:t>2</a:t>
            </a:r>
            <a:r>
              <a:rPr sz="2400" baseline="-24305" dirty="0">
                <a:latin typeface="Comic Sans MS"/>
                <a:cs typeface="Comic Sans MS"/>
              </a:rPr>
              <a:t>	</a:t>
            </a:r>
            <a:r>
              <a:rPr sz="3200" spc="30" dirty="0" smtClean="0">
                <a:latin typeface="Comic Sans MS"/>
                <a:cs typeface="Comic Sans MS"/>
              </a:rPr>
              <a:t>N</a:t>
            </a:r>
            <a:r>
              <a:rPr sz="2800" spc="44" baseline="-24305" dirty="0" smtClean="0">
                <a:latin typeface="Comic Sans MS"/>
                <a:cs typeface="Comic Sans MS"/>
              </a:rPr>
              <a:t>2</a:t>
            </a:r>
            <a:r>
              <a:rPr lang="en-GB" sz="2800" spc="44" baseline="-24305" dirty="0" smtClean="0">
                <a:latin typeface="Comic Sans MS"/>
                <a:cs typeface="Comic Sans MS"/>
              </a:rPr>
              <a:t>                              </a:t>
            </a:r>
            <a:r>
              <a:rPr lang="en-GB" sz="2800" spc="44" dirty="0" smtClean="0">
                <a:latin typeface="Comic Sans MS"/>
                <a:cs typeface="Comic Sans MS"/>
              </a:rPr>
              <a:t>Cl</a:t>
            </a:r>
            <a:r>
              <a:rPr lang="en-GB" sz="2800" spc="44" baseline="-25000" dirty="0" smtClean="0">
                <a:latin typeface="Comic Sans MS"/>
                <a:cs typeface="Comic Sans MS"/>
              </a:rPr>
              <a:t>2</a:t>
            </a:r>
            <a:endParaRPr sz="2400" baseline="-25000" dirty="0">
              <a:latin typeface="Comic Sans MS"/>
              <a:cs typeface="Comic Sans MS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06071" y="5220374"/>
            <a:ext cx="1600200" cy="5052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9363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359" y="1169894"/>
            <a:ext cx="11772000" cy="500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51329" y="1398495"/>
            <a:ext cx="1124174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Comic Sans MS" panose="030F0702030302020204" pitchFamily="66" charset="0"/>
              </a:rPr>
              <a:t>A molecule can vibrate in many ways, and each way is called a vibrational mode</a:t>
            </a:r>
            <a:r>
              <a:rPr lang="en-GB" sz="2000" b="1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latin typeface="Comic Sans MS" panose="030F0702030302020204" pitchFamily="66" charset="0"/>
              </a:rPr>
              <a:t>In </a:t>
            </a:r>
            <a:r>
              <a:rPr lang="en-GB" sz="2000" b="1" dirty="0">
                <a:latin typeface="Comic Sans MS" panose="030F0702030302020204" pitchFamily="66" charset="0"/>
              </a:rPr>
              <a:t>order for a vibrational mode in a sample to be "IR active", it must be associated with changes in the dipole moment. </a:t>
            </a:r>
            <a:endParaRPr lang="en-US" b="1" i="1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04563" y="510988"/>
            <a:ext cx="6400798" cy="6454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 N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umber of vibrational modes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459" y="3465513"/>
            <a:ext cx="4867835" cy="1657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5459" y="3173507"/>
            <a:ext cx="545054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For molecules with </a:t>
            </a:r>
            <a:r>
              <a:rPr lang="en-GB" sz="2000" i="1" dirty="0">
                <a:latin typeface="Comic Sans MS" panose="030F0702030302020204" pitchFamily="66" charset="0"/>
              </a:rPr>
              <a:t>N</a:t>
            </a:r>
            <a:r>
              <a:rPr lang="en-GB" sz="2000" dirty="0">
                <a:latin typeface="Comic Sans MS" panose="030F0702030302020204" pitchFamily="66" charset="0"/>
              </a:rPr>
              <a:t> number of atoms,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Linear molecules have </a:t>
            </a:r>
            <a:r>
              <a:rPr lang="en-GB" i="1" dirty="0">
                <a:solidFill>
                  <a:srgbClr val="C00000"/>
                </a:solidFill>
                <a:latin typeface="Comic Sans MS" panose="030F0702030302020204" pitchFamily="66" charset="0"/>
              </a:rPr>
              <a:t>3N – 5</a:t>
            </a:r>
            <a:r>
              <a:rPr lang="en-GB" dirty="0">
                <a:latin typeface="Comic Sans MS" panose="030F0702030302020204" pitchFamily="66" charset="0"/>
              </a:rPr>
              <a:t> degrees of vibrational </a:t>
            </a:r>
            <a:r>
              <a:rPr lang="en-GB" dirty="0" smtClean="0">
                <a:latin typeface="Comic Sans MS" panose="030F0702030302020204" pitchFamily="66" charset="0"/>
              </a:rPr>
              <a:t>modes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Nonlinear molecules have </a:t>
            </a:r>
            <a:r>
              <a:rPr lang="en-GB" i="1" dirty="0">
                <a:solidFill>
                  <a:srgbClr val="C00000"/>
                </a:solidFill>
                <a:latin typeface="Comic Sans MS" panose="030F0702030302020204" pitchFamily="66" charset="0"/>
              </a:rPr>
              <a:t>3N – 6</a:t>
            </a:r>
            <a:r>
              <a:rPr lang="en-GB" dirty="0">
                <a:latin typeface="Comic Sans MS" panose="030F0702030302020204" pitchFamily="66" charset="0"/>
              </a:rPr>
              <a:t> degrees of vibrational modes (also called vibrational degrees of freedom).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2633" y="3555686"/>
            <a:ext cx="5772244" cy="2124000"/>
            <a:chOff x="2798109" y="4456635"/>
            <a:chExt cx="6425705" cy="2124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109" y="4456635"/>
              <a:ext cx="6372000" cy="2124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3297512" y="6162008"/>
              <a:ext cx="592630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Symmetric                    </a:t>
              </a:r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en-GB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Bending </a:t>
              </a:r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</a:t>
              </a:r>
              <a:r>
                <a:rPr lang="en-GB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Asymmetric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59868" y="2837334"/>
            <a:ext cx="5512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Example </a:t>
            </a:r>
            <a:r>
              <a:rPr lang="en-US" b="1" kern="0" dirty="0" smtClean="0">
                <a:latin typeface="Comic Sans MS" panose="030F0702030302020204" pitchFamily="66" charset="0"/>
                <a:hlinkClick r:id="rId3" tooltip="Water (molecule)"/>
              </a:rPr>
              <a:t>H</a:t>
            </a:r>
            <a:r>
              <a:rPr lang="en-US" b="1" kern="0" baseline="-25000" dirty="0" smtClean="0">
                <a:latin typeface="Comic Sans MS" panose="030F0702030302020204" pitchFamily="66" charset="0"/>
                <a:hlinkClick r:id="rId3" tooltip="Water (molecule)"/>
              </a:rPr>
              <a:t>2</a:t>
            </a:r>
            <a:r>
              <a:rPr lang="en-US" b="1" kern="0" dirty="0" smtClean="0">
                <a:latin typeface="Comic Sans MS" panose="030F0702030302020204" pitchFamily="66" charset="0"/>
                <a:hlinkClick r:id="rId3" tooltip="Water (molecule)"/>
              </a:rPr>
              <a:t>O</a:t>
            </a:r>
            <a:r>
              <a:rPr lang="en-US" b="1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US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will have </a:t>
            </a:r>
            <a:r>
              <a:rPr lang="en-US" b="1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(3</a:t>
            </a:r>
            <a:r>
              <a:rPr lang="en-US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 × 3 – 6 = </a:t>
            </a:r>
            <a:r>
              <a:rPr lang="en-US" b="1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3) </a:t>
            </a:r>
            <a:r>
              <a:rPr lang="en-US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degrees of vibrational freedom, or modes.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31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5068" y="313898"/>
            <a:ext cx="8761863" cy="655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Factors affect the </a:t>
            </a:r>
            <a:r>
              <a:rPr lang="en-GB" sz="3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NUMBER</a:t>
            </a:r>
            <a:r>
              <a:rPr lang="en-GB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of IR bands</a:t>
            </a:r>
            <a:endParaRPr lang="en-GB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319" y="1760561"/>
            <a:ext cx="110273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GB" sz="2400" dirty="0">
                <a:latin typeface="Comic Sans MS" panose="030F0702030302020204" pitchFamily="66" charset="0"/>
              </a:rPr>
              <a:t>D</a:t>
            </a:r>
            <a:r>
              <a:rPr lang="en-GB" sz="2400" dirty="0" smtClean="0">
                <a:latin typeface="Comic Sans MS" panose="030F0702030302020204" pitchFamily="66" charset="0"/>
              </a:rPr>
              <a:t>egeneracy of bands from several absorptions of the same frequency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GB" sz="2400" dirty="0">
                <a:latin typeface="Comic Sans MS" panose="030F0702030302020204" pitchFamily="66" charset="0"/>
              </a:rPr>
              <a:t>L</a:t>
            </a:r>
            <a:r>
              <a:rPr lang="en-GB" sz="2400" dirty="0" smtClean="0">
                <a:latin typeface="Comic Sans MS" panose="030F0702030302020204" pitchFamily="66" charset="0"/>
              </a:rPr>
              <a:t>ack of change in molecular dipole moment during vibration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GB" sz="2400" dirty="0">
                <a:latin typeface="Comic Sans MS" panose="030F0702030302020204" pitchFamily="66" charset="0"/>
              </a:rPr>
              <a:t>F</a:t>
            </a:r>
            <a:r>
              <a:rPr lang="en-GB" sz="2400" dirty="0" smtClean="0">
                <a:latin typeface="Comic Sans MS" panose="030F0702030302020204" pitchFamily="66" charset="0"/>
              </a:rPr>
              <a:t>all of frequencies outside the 4000-400 cm</a:t>
            </a:r>
            <a:r>
              <a:rPr lang="en-GB" sz="2400" baseline="30000" dirty="0" smtClean="0">
                <a:latin typeface="Comic Sans MS" panose="030F0702030302020204" pitchFamily="66" charset="0"/>
              </a:rPr>
              <a:t>-1</a:t>
            </a:r>
            <a:r>
              <a:rPr lang="en-GB" sz="2400" dirty="0" smtClean="0">
                <a:latin typeface="Comic Sans MS" panose="030F0702030302020204" pitchFamily="66" charset="0"/>
              </a:rPr>
              <a:t> region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            All of above factors 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decrease</a:t>
            </a:r>
            <a:r>
              <a:rPr lang="en-GB" sz="2400" b="1" dirty="0" smtClean="0">
                <a:latin typeface="Comic Sans MS" panose="030F0702030302020204" pitchFamily="66" charset="0"/>
              </a:rPr>
              <a:t> the number of bands</a:t>
            </a:r>
          </a:p>
          <a:p>
            <a:endParaRPr lang="en-GB" sz="2400" b="1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are the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reasons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affect (reduced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increase)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number of theoretical fundamental vibrations in IR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spectroscopy?</a:t>
            </a:r>
            <a:endParaRPr lang="en-GB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198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مسبوك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2933</TotalTime>
  <Words>1459</Words>
  <Application>Microsoft Office PowerPoint</Application>
  <PresentationFormat>مخصص</PresentationFormat>
  <Paragraphs>207</Paragraphs>
  <Slides>23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5" baseType="lpstr">
      <vt:lpstr>Wood Type</vt:lpstr>
      <vt:lpstr>Equation</vt:lpstr>
      <vt:lpstr>Infra-red spectroscopy </vt:lpstr>
      <vt:lpstr>عرض تقديمي في PowerPoint</vt:lpstr>
      <vt:lpstr>عرض تقديمي في PowerPoint</vt:lpstr>
      <vt:lpstr>Molecular vibrations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University of Nottingham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Infra-red spectroscopy</dc:title>
  <dc:creator>Al-Hachami Wathiq</dc:creator>
  <cp:lastModifiedBy>USER</cp:lastModifiedBy>
  <cp:revision>93</cp:revision>
  <cp:lastPrinted>2020-06-11T12:29:26Z</cp:lastPrinted>
  <dcterms:created xsi:type="dcterms:W3CDTF">2020-06-02T16:52:09Z</dcterms:created>
  <dcterms:modified xsi:type="dcterms:W3CDTF">2024-02-26T15:20:17Z</dcterms:modified>
</cp:coreProperties>
</file>