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71752-72F9-48C4-8634-F18409C8283E}">
          <p14:sldIdLst>
            <p14:sldId id="256"/>
            <p14:sldId id="257"/>
            <p14:sldId id="258"/>
            <p14:sldId id="259"/>
          </p14:sldIdLst>
        </p14:section>
        <p14:section name="Untitled Section" id="{46474999-44DF-4680-9823-EE99B47881D9}">
          <p14:sldIdLst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BB88-6CE0-44EE-B4F9-B3A62EA2FFB5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3DB42-D0B5-4F4F-8F56-449D1D026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9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3DB42-D0B5-4F4F-8F56-449D1D0263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5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1C108CE-7857-4123-9BFC-9F6AC8C695E3}" type="datetimeFigureOut">
              <a:rPr lang="en-US" smtClean="0"/>
              <a:t>10/31/2014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A15CADB-9884-4657-802C-F4F2360F9A9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80528" y="448507"/>
            <a:ext cx="9145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u="sng" dirty="0"/>
              <a:t>General lab and safety Rules </a:t>
            </a: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827584" y="1600340"/>
            <a:ext cx="12961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gloves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527752" y="1478747"/>
            <a:ext cx="1034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long hair</a:t>
            </a:r>
            <a:r>
              <a:rPr lang="en-US" sz="2400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4990007" y="1580286"/>
            <a:ext cx="994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Food</a:t>
            </a:r>
          </a:p>
        </p:txBody>
      </p:sp>
      <p:sp>
        <p:nvSpPr>
          <p:cNvPr id="9" name="Rectangle 8"/>
          <p:cNvSpPr/>
          <p:nvPr/>
        </p:nvSpPr>
        <p:spPr>
          <a:xfrm>
            <a:off x="6879562" y="1508282"/>
            <a:ext cx="15888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Smoking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868" y="2852936"/>
            <a:ext cx="59766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/>
              <a:t>Never smell chemicals directly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757829" y="3244334"/>
            <a:ext cx="69292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ar-IQ" sz="2400" dirty="0" smtClean="0"/>
              <a:t> </a:t>
            </a:r>
            <a:r>
              <a:rPr lang="en-US" sz="2400" dirty="0" smtClean="0"/>
              <a:t> </a:t>
            </a:r>
            <a:r>
              <a:rPr lang="en-US" sz="2800" dirty="0"/>
              <a:t>Never sit on the bench tops during lab.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868" y="3717031"/>
            <a:ext cx="50977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Read all chemical labels carefully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22868" y="4216540"/>
            <a:ext cx="7089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Never return chemicals to </a:t>
            </a:r>
            <a:r>
              <a:rPr lang="en-US" sz="2400" smtClean="0"/>
              <a:t>the reagen</a:t>
            </a:r>
            <a:r>
              <a:rPr lang="en-US" sz="2800" smtClean="0"/>
              <a:t>t bottle 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83568" y="4853601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/>
              <a:t>Always </a:t>
            </a:r>
            <a:r>
              <a:rPr lang="en-US" sz="2400" dirty="0" smtClean="0"/>
              <a:t>add </a:t>
            </a:r>
            <a:r>
              <a:rPr lang="en-US" sz="2400" dirty="0"/>
              <a:t>acid to water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120" y="5694347"/>
            <a:ext cx="7323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/>
              <a:t>Always wash your  hands before leaving laboratory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579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9512" y="210703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7. Stirring glass rod:</a:t>
            </a:r>
            <a:r>
              <a:rPr lang="en-US" sz="2400" dirty="0"/>
              <a:t> </a:t>
            </a:r>
            <a:r>
              <a:rPr lang="en-US" sz="2800" dirty="0"/>
              <a:t>A piece </a:t>
            </a:r>
            <a:r>
              <a:rPr lang="en-US" sz="2800" dirty="0" smtClean="0"/>
              <a:t>of </a:t>
            </a:r>
            <a:r>
              <a:rPr lang="en-US" sz="2800" dirty="0"/>
              <a:t>glassware come in various sizes </a:t>
            </a:r>
            <a:r>
              <a:rPr lang="ar-IQ" sz="2800" dirty="0" smtClean="0"/>
              <a:t> </a:t>
            </a:r>
            <a:r>
              <a:rPr lang="en-US" sz="2800" dirty="0" smtClean="0"/>
              <a:t>,used </a:t>
            </a:r>
            <a:r>
              <a:rPr lang="en-US" sz="2800" dirty="0" err="1"/>
              <a:t>forMixing</a:t>
            </a:r>
            <a:r>
              <a:rPr lang="en-US" sz="2800" dirty="0"/>
              <a:t> </a:t>
            </a:r>
            <a:r>
              <a:rPr lang="en-US" sz="2800" dirty="0" err="1"/>
              <a:t>solven</a:t>
            </a:r>
            <a:r>
              <a:rPr lang="en-US" sz="2800" dirty="0"/>
              <a:t> and solute.</a:t>
            </a:r>
          </a:p>
          <a:p>
            <a:endParaRPr lang="en-US" sz="2800" dirty="0" smtClean="0"/>
          </a:p>
          <a:p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 l="-302" t="38499" r="-2872" b="33630"/>
          <a:stretch>
            <a:fillRect/>
          </a:stretch>
        </p:blipFill>
        <p:spPr bwMode="auto">
          <a:xfrm>
            <a:off x="297231" y="1660968"/>
            <a:ext cx="8621546" cy="2376264"/>
          </a:xfrm>
          <a:prstGeom prst="rect">
            <a:avLst/>
          </a:prstGeom>
          <a:noFill/>
          <a:ln w="28575" cmpd="thinThick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824" y="4025311"/>
            <a:ext cx="8827671" cy="2304256"/>
          </a:xfrm>
          <a:prstGeom prst="rect">
            <a:avLst/>
          </a:prstGeom>
          <a:noFill/>
          <a:ln w="28575" cmpd="thinThick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64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504" y="188640"/>
            <a:ext cx="90364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3200" dirty="0">
                <a:latin typeface="Arial" pitchFamily="34" charset="0"/>
                <a:ea typeface="Times New Roman" pitchFamily="18" charset="0"/>
                <a:cs typeface="Arabic Transparent" charset="0"/>
              </a:rPr>
              <a:t>8- Watch glass: </a:t>
            </a:r>
            <a:r>
              <a:rPr lang="en-US" sz="2800" dirty="0"/>
              <a:t>A piece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Arabic Transparent" charset="0"/>
              </a:rPr>
              <a:t>of 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glassware come in various sizes, manufactured from </a:t>
            </a:r>
            <a:r>
              <a:rPr lang="en-US" sz="2800" dirty="0" err="1">
                <a:latin typeface="Arial" pitchFamily="34" charset="0"/>
                <a:ea typeface="Times New Roman" pitchFamily="18" charset="0"/>
                <a:cs typeface="Arabic Transparent" charset="0"/>
              </a:rPr>
              <a:t>glass,using</a:t>
            </a: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 in: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a- Weighing of non-hygroscopic material.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b- Covering the beakers that contain heat solution.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r>
              <a:rPr lang="en-US" sz="2800" dirty="0">
                <a:latin typeface="Arial" pitchFamily="34" charset="0"/>
                <a:ea typeface="Times New Roman" pitchFamily="18" charset="0"/>
                <a:cs typeface="Arabic Transparent" charset="0"/>
              </a:rPr>
              <a:t>c- Covering the beakers during heat solution.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9081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7"/>
            <a:ext cx="5904656" cy="415653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02" y="2583449"/>
            <a:ext cx="2999183" cy="4065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833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7504" y="188640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9- Spatula: </a:t>
            </a:r>
            <a:r>
              <a:rPr lang="en-US" sz="2800" dirty="0"/>
              <a:t>A piece of laboratory tools used for transfer of solid material from a reagent bottle </a:t>
            </a:r>
            <a:r>
              <a:rPr lang="en-US" sz="2800" dirty="0" smtClean="0"/>
              <a:t>  manufactured </a:t>
            </a:r>
            <a:r>
              <a:rPr lang="en-US" sz="2800" dirty="0"/>
              <a:t>from steel and ceramic materials</a:t>
            </a:r>
            <a:r>
              <a:rPr lang="en-US" dirty="0"/>
              <a:t>.</a:t>
            </a:r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4"/>
            <a:ext cx="3456384" cy="432047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3"/>
            <a:ext cx="4968552" cy="432047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0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332656"/>
            <a:ext cx="9036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10-Polyethylene wash bottle</a:t>
            </a:r>
            <a:r>
              <a:rPr lang="en-US" sz="2800" dirty="0"/>
              <a:t>: A piece of laboratory tool used for washing the glassware, manufactured from polyethylene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65134"/>
            <a:ext cx="3960440" cy="468625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665134"/>
            <a:ext cx="4923719" cy="468625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49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1520" y="47667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11- Brush: </a:t>
            </a:r>
            <a:r>
              <a:rPr lang="en-US" sz="2800" dirty="0"/>
              <a:t>A piece of laboratory tool used for cleaning the glassware come in a various sizes.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92334"/>
            <a:ext cx="4083349" cy="5177025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860" y="1460255"/>
            <a:ext cx="4952140" cy="5209103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801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" y="1411615"/>
            <a:ext cx="9000999" cy="525774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23728" y="228600"/>
            <a:ext cx="4148893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/>
              </a:rPr>
              <a:t>12-Sensitive Balance: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9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75856" y="508030"/>
            <a:ext cx="19417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/>
              <a:t>13- Stand</a:t>
            </a:r>
          </a:p>
        </p:txBody>
      </p:sp>
    </p:spTree>
    <p:extLst>
      <p:ext uri="{BB962C8B-B14F-4D97-AF65-F5344CB8AC3E}">
        <p14:creationId xmlns:p14="http://schemas.microsoft.com/office/powerpoint/2010/main" val="77142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rcRect t="16170" r="4736" b="16901"/>
          <a:stretch>
            <a:fillRect/>
          </a:stretch>
        </p:blipFill>
        <p:spPr bwMode="auto">
          <a:xfrm>
            <a:off x="179512" y="1205464"/>
            <a:ext cx="4104456" cy="481582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179681" y="620688"/>
            <a:ext cx="46826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14-Clamp (</a:t>
            </a:r>
            <a:r>
              <a:rPr lang="en-US" sz="3200" dirty="0" err="1"/>
              <a:t>Buret</a:t>
            </a:r>
            <a:r>
              <a:rPr lang="en-US" sz="3200" dirty="0"/>
              <a:t> clamp</a:t>
            </a:r>
            <a:r>
              <a:rPr lang="en-US" sz="3200" dirty="0" smtClean="0"/>
              <a:t>) 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1551" y="1205464"/>
            <a:ext cx="4680520" cy="481582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79512" y="5877272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(Double </a:t>
            </a:r>
            <a:r>
              <a:rPr lang="en-US" sz="2800" dirty="0" err="1"/>
              <a:t>Buret</a:t>
            </a:r>
            <a:r>
              <a:rPr lang="en-US" sz="2800" dirty="0"/>
              <a:t> clamp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965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8" t="12393" r="8772" b="13211"/>
          <a:stretch>
            <a:fillRect/>
          </a:stretch>
        </p:blipFill>
        <p:spPr bwMode="auto">
          <a:xfrm>
            <a:off x="179512" y="1412776"/>
            <a:ext cx="8784976" cy="518457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69231" y="164813"/>
            <a:ext cx="49199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08175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abic Transparent"/>
              </a:rPr>
              <a:t>15-Holder (Clamp holder)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82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16-Funnel:</a:t>
            </a:r>
            <a:r>
              <a:rPr lang="en-US" dirty="0"/>
              <a:t> </a:t>
            </a:r>
            <a:r>
              <a:rPr lang="en-US" sz="2800" dirty="0"/>
              <a:t>A piece of glassware used for:</a:t>
            </a:r>
          </a:p>
          <a:p>
            <a:r>
              <a:rPr lang="en-US" sz="2800" dirty="0"/>
              <a:t> </a:t>
            </a:r>
            <a:r>
              <a:rPr lang="en-US" sz="2800" dirty="0" smtClean="0"/>
              <a:t>a- </a:t>
            </a:r>
            <a:r>
              <a:rPr lang="en-US" sz="2800" dirty="0"/>
              <a:t>Transfer the Liquids.</a:t>
            </a:r>
          </a:p>
          <a:p>
            <a:r>
              <a:rPr lang="en-US" sz="2800" dirty="0"/>
              <a:t>b-In filtration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35190"/>
            <a:ext cx="4392488" cy="467413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7274" t="3392" r="17699"/>
          <a:stretch>
            <a:fillRect/>
          </a:stretch>
        </p:blipFill>
        <p:spPr bwMode="auto">
          <a:xfrm>
            <a:off x="4572000" y="1635190"/>
            <a:ext cx="4392488" cy="467413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083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340768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	</a:t>
            </a:r>
            <a:r>
              <a:rPr lang="en-US" sz="2800" i="1" dirty="0">
                <a:latin typeface="Arabic Transparent" pitchFamily="34" charset="0"/>
                <a:cs typeface="Arabic Transparent" pitchFamily="34" charset="0"/>
              </a:rPr>
              <a:t>Analytical chemistry is branch of chemistry science deal with identification and separation of compounds and mixture, then determination of the proportions of the constituents. </a:t>
            </a:r>
          </a:p>
          <a:p>
            <a:r>
              <a:rPr lang="en-US" sz="2800" dirty="0">
                <a:latin typeface="Arabic Transparent" pitchFamily="34" charset="0"/>
                <a:cs typeface="Arabic Transparent" pitchFamily="34" charset="0"/>
              </a:rPr>
              <a:t>   </a:t>
            </a:r>
          </a:p>
          <a:p>
            <a:r>
              <a:rPr lang="en-US" sz="2800" b="1" u="sng" dirty="0"/>
              <a:t> </a:t>
            </a:r>
            <a:r>
              <a:rPr lang="en-US" sz="2800" u="sng" dirty="0"/>
              <a:t>We have two types of analysis:</a:t>
            </a:r>
            <a:endParaRPr lang="en-US" sz="2800" dirty="0"/>
          </a:p>
          <a:p>
            <a:r>
              <a:rPr lang="en-US" sz="2800" u="sng" dirty="0"/>
              <a:t> A- Qualitative analysis:   </a:t>
            </a:r>
            <a:r>
              <a:rPr lang="ar-IQ" sz="2800" u="sng" dirty="0"/>
              <a:t>تحليل نوعي</a:t>
            </a:r>
            <a:endParaRPr lang="en-US" sz="2800" dirty="0"/>
          </a:p>
          <a:p>
            <a:r>
              <a:rPr lang="en-US" sz="2800" u="sng" dirty="0"/>
              <a:t> B- Quantitative analysis:  </a:t>
            </a:r>
            <a:r>
              <a:rPr lang="ar-IQ" sz="2800" u="sng" dirty="0"/>
              <a:t>تحليل كمي </a:t>
            </a:r>
            <a:endParaRPr lang="en-US" sz="2800" dirty="0"/>
          </a:p>
          <a:p>
            <a:r>
              <a:rPr lang="en-US" sz="28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95536" y="332656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3200" b="1" dirty="0"/>
              <a:t>The Analytical chemistry </a:t>
            </a:r>
            <a:endParaRPr lang="en-US" sz="3200" dirty="0"/>
          </a:p>
          <a:p>
            <a:pPr algn="r"/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01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9673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rtl="1"/>
            <a:endParaRPr lang="en-US" dirty="0"/>
          </a:p>
          <a:p>
            <a:pPr rtl="1"/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571" y="787875"/>
            <a:ext cx="87575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u="sng" dirty="0"/>
              <a:t>Volumetric measurement glassware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2463848" y="205843"/>
            <a:ext cx="43941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/>
              <a:t>Experiment 1</a:t>
            </a:r>
            <a:endParaRPr lang="en-US" sz="4800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345" y="2564905"/>
            <a:ext cx="8593151" cy="4176464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8475" y="12495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1- </a:t>
            </a:r>
            <a:r>
              <a:rPr lang="en-US" sz="3200" dirty="0" err="1"/>
              <a:t>Buret</a:t>
            </a:r>
            <a:r>
              <a:rPr lang="en-US" sz="3200" dirty="0"/>
              <a:t>: </a:t>
            </a:r>
            <a:r>
              <a:rPr lang="en-US" sz="2400" dirty="0"/>
              <a:t>A piece of glassware used for carefully measured volume of a liquid regent come in various sizes </a:t>
            </a:r>
          </a:p>
        </p:txBody>
      </p:sp>
    </p:spTree>
    <p:extLst>
      <p:ext uri="{BB962C8B-B14F-4D97-AF65-F5344CB8AC3E}">
        <p14:creationId xmlns:p14="http://schemas.microsoft.com/office/powerpoint/2010/main" val="236987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816424" cy="475252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5684" y="487794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2- Pipet</a:t>
            </a:r>
            <a:r>
              <a:rPr lang="en-US" sz="2800" dirty="0"/>
              <a:t>:  A piece of glassware used for measuring the volume of </a:t>
            </a:r>
            <a:r>
              <a:rPr lang="en-US" sz="2800" dirty="0" err="1"/>
              <a:t>Iiquid</a:t>
            </a:r>
            <a:r>
              <a:rPr lang="en-US" sz="2800" dirty="0"/>
              <a:t> comes in various sizes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6204" y="1556792"/>
            <a:ext cx="3960440" cy="4824536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074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4800" y="2971800"/>
            <a:ext cx="184731" cy="36933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7584" y="54868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/>
              <a:t>Note</a:t>
            </a:r>
            <a:r>
              <a:rPr lang="en-US" sz="3200" dirty="0"/>
              <a:t>: We always use </a:t>
            </a:r>
            <a:r>
              <a:rPr lang="en-US" sz="3200" dirty="0" smtClean="0"/>
              <a:t> fill </a:t>
            </a:r>
            <a:r>
              <a:rPr lang="en-US" sz="3200" dirty="0"/>
              <a:t>pipets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1158" y="1628800"/>
            <a:ext cx="7149233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64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504" y="1628800"/>
            <a:ext cx="5328592" cy="4968552"/>
          </a:xfrm>
          <a:prstGeom prst="rect">
            <a:avLst/>
          </a:prstGeom>
          <a:noFill/>
          <a:ln w="28575" cmpd="sng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3-Graduated cylinder</a:t>
            </a:r>
            <a:r>
              <a:rPr lang="en-US" sz="2800" i="1" dirty="0" smtClean="0"/>
              <a:t> </a:t>
            </a:r>
            <a:r>
              <a:rPr lang="en-US" sz="2800" dirty="0"/>
              <a:t>: </a:t>
            </a:r>
            <a:r>
              <a:rPr lang="en-US" sz="2800" dirty="0" smtClean="0"/>
              <a:t>A </a:t>
            </a:r>
            <a:r>
              <a:rPr lang="en-US" sz="2800" dirty="0"/>
              <a:t>piece of glassware used for measuring the volume of </a:t>
            </a:r>
            <a:r>
              <a:rPr lang="en-US" sz="2800" dirty="0" err="1"/>
              <a:t>Iiquid</a:t>
            </a:r>
            <a:r>
              <a:rPr lang="en-US" sz="2800" dirty="0"/>
              <a:t> comes in various sizes</a:t>
            </a:r>
          </a:p>
          <a:p>
            <a:pPr lvl="0"/>
            <a:endParaRPr lang="en-US" sz="2800" i="1" dirty="0"/>
          </a:p>
          <a:p>
            <a:r>
              <a:rPr lang="en-US" sz="2800" i="1" dirty="0"/>
              <a:t> 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584" y="1628800"/>
            <a:ext cx="3456384" cy="504056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10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260648"/>
            <a:ext cx="88569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smtClean="0"/>
              <a:t>4-Volumetric </a:t>
            </a:r>
            <a:r>
              <a:rPr lang="en-US" sz="3200" dirty="0"/>
              <a:t>flask</a:t>
            </a:r>
            <a:r>
              <a:rPr lang="en-US" sz="2400" dirty="0"/>
              <a:t>: </a:t>
            </a:r>
            <a:r>
              <a:rPr lang="en-US" sz="2800" i="1" dirty="0" smtClean="0"/>
              <a:t>A piece </a:t>
            </a:r>
            <a:r>
              <a:rPr lang="en-US" sz="2800" dirty="0" smtClean="0"/>
              <a:t>of </a:t>
            </a:r>
            <a:r>
              <a:rPr lang="en-US" sz="2800" dirty="0"/>
              <a:t>glassware manufactured</a:t>
            </a:r>
            <a:r>
              <a:rPr lang="ar-IQ" sz="2800" dirty="0" smtClean="0"/>
              <a:t> </a:t>
            </a:r>
            <a:r>
              <a:rPr lang="en-US" sz="2800" dirty="0" smtClean="0"/>
              <a:t> </a:t>
            </a:r>
            <a:r>
              <a:rPr lang="en-US" sz="2800" dirty="0"/>
              <a:t>with capacities ranging from 5 ml to 5 liters </a:t>
            </a:r>
            <a:r>
              <a:rPr lang="en-US" sz="2800" dirty="0" smtClean="0"/>
              <a:t> , </a:t>
            </a:r>
            <a:r>
              <a:rPr lang="en-US" sz="2800" dirty="0"/>
              <a:t>it is used </a:t>
            </a:r>
            <a:r>
              <a:rPr lang="en-US" sz="2800" dirty="0" smtClean="0"/>
              <a:t>in:</a:t>
            </a:r>
          </a:p>
          <a:p>
            <a:pPr lvl="0"/>
            <a:r>
              <a:rPr lang="en-US" sz="2800" dirty="0" smtClean="0"/>
              <a:t> a- </a:t>
            </a:r>
            <a:r>
              <a:rPr lang="en-US" sz="2800" dirty="0"/>
              <a:t>preparation of standard solutions.</a:t>
            </a:r>
          </a:p>
          <a:p>
            <a:r>
              <a:rPr lang="en-US" sz="2800" dirty="0"/>
              <a:t>b- In dilution of the concentrated solution.</a:t>
            </a:r>
          </a:p>
          <a:p>
            <a:r>
              <a:rPr lang="en-US" sz="2800" dirty="0"/>
              <a:t> </a:t>
            </a:r>
          </a:p>
        </p:txBody>
      </p:sp>
      <p:pic>
        <p:nvPicPr>
          <p:cNvPr id="7" name="Content Placeholder 3"/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0" y="2564904"/>
            <a:ext cx="9036496" cy="4563888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53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88640"/>
            <a:ext cx="885698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3200" dirty="0" smtClean="0"/>
              <a:t> </a:t>
            </a:r>
            <a:r>
              <a:rPr lang="en-US" sz="3200" dirty="0" smtClean="0"/>
              <a:t>5-Conical </a:t>
            </a:r>
            <a:r>
              <a:rPr lang="en-US" sz="3200" dirty="0"/>
              <a:t>flask </a:t>
            </a:r>
            <a:r>
              <a:rPr lang="en-US" sz="2800" i="1" dirty="0"/>
              <a:t>: A piece </a:t>
            </a:r>
            <a:r>
              <a:rPr lang="en-US" sz="2800" dirty="0" smtClean="0"/>
              <a:t>of </a:t>
            </a:r>
            <a:r>
              <a:rPr lang="en-US" sz="2800" dirty="0"/>
              <a:t>glassware come in various sizes used for:</a:t>
            </a:r>
          </a:p>
          <a:p>
            <a:r>
              <a:rPr lang="en-US" sz="2800" dirty="0"/>
              <a:t>a-titration</a:t>
            </a:r>
            <a:r>
              <a:rPr lang="ar-IQ" sz="2800" dirty="0"/>
              <a:t> </a:t>
            </a:r>
            <a:r>
              <a:rPr lang="ar-IQ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b-Filtration</a:t>
            </a:r>
            <a:r>
              <a:rPr lang="ar-IQ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c-Distillation </a:t>
            </a:r>
            <a:endParaRPr lang="en-US" sz="2800" dirty="0"/>
          </a:p>
          <a:p>
            <a:r>
              <a:rPr lang="en-US" sz="2800" dirty="0"/>
              <a:t>d-Heating and </a:t>
            </a:r>
            <a:r>
              <a:rPr lang="en-US" sz="2800" dirty="0" smtClean="0"/>
              <a:t>evaporation</a:t>
            </a:r>
            <a:r>
              <a:rPr lang="ar-IQ" sz="2800" dirty="0" smtClean="0"/>
              <a:t>  </a:t>
            </a:r>
            <a:endParaRPr lang="en-US" sz="2800" dirty="0"/>
          </a:p>
        </p:txBody>
      </p:sp>
      <p:pic>
        <p:nvPicPr>
          <p:cNvPr id="6" name="Content Placeholder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16016" y="2708920"/>
            <a:ext cx="4032448" cy="380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895950"/>
            <a:ext cx="4032448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829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9512" y="116632"/>
            <a:ext cx="88569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6-The beaker:</a:t>
            </a:r>
            <a:r>
              <a:rPr lang="en-US" dirty="0"/>
              <a:t> </a:t>
            </a:r>
            <a:r>
              <a:rPr lang="en-US" sz="2800" dirty="0"/>
              <a:t>A piece of glassware come in various sizes, used for:</a:t>
            </a:r>
          </a:p>
          <a:p>
            <a:r>
              <a:rPr lang="en-US" sz="2800" dirty="0"/>
              <a:t>a- Dissolving the samples</a:t>
            </a:r>
          </a:p>
          <a:p>
            <a:r>
              <a:rPr lang="en-US" sz="2800" dirty="0"/>
              <a:t>b- Transfer the solution </a:t>
            </a:r>
            <a:r>
              <a:rPr lang="en-US" sz="2800" dirty="0" smtClean="0"/>
              <a:t> </a:t>
            </a:r>
            <a:r>
              <a:rPr lang="ar-IQ" sz="2800" dirty="0" smtClean="0"/>
              <a:t>           </a:t>
            </a:r>
            <a:endParaRPr lang="en-US" sz="2800" dirty="0"/>
          </a:p>
          <a:p>
            <a:r>
              <a:rPr lang="en-US" sz="2800" dirty="0"/>
              <a:t>c- Container of solution </a:t>
            </a:r>
            <a:r>
              <a:rPr lang="ar-IQ" sz="2800" dirty="0"/>
              <a:t> 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24956"/>
            <a:ext cx="5616624" cy="4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3" cstate="print"/>
          <a:srcRect t="5702" r="11203" b="6696"/>
          <a:stretch>
            <a:fillRect/>
          </a:stretch>
        </p:blipFill>
        <p:spPr bwMode="auto">
          <a:xfrm>
            <a:off x="179512" y="2424956"/>
            <a:ext cx="3124944" cy="424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436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377</TotalTime>
  <Words>363</Words>
  <Application>Microsoft Office PowerPoint</Application>
  <PresentationFormat>On-screen Show (4:3)</PresentationFormat>
  <Paragraphs>62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Civic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CANARY</dc:creator>
  <cp:lastModifiedBy>CANARY</cp:lastModifiedBy>
  <cp:revision>60</cp:revision>
  <dcterms:created xsi:type="dcterms:W3CDTF">2013-10-28T18:17:30Z</dcterms:created>
  <dcterms:modified xsi:type="dcterms:W3CDTF">2014-10-31T18:22:08Z</dcterms:modified>
</cp:coreProperties>
</file>