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0" r:id="rId1"/>
  </p:sldMasterIdLst>
  <p:notesMasterIdLst>
    <p:notesMasterId r:id="rId29"/>
  </p:notesMasterIdLst>
  <p:sldIdLst>
    <p:sldId id="256" r:id="rId2"/>
    <p:sldId id="275" r:id="rId3"/>
    <p:sldId id="257" r:id="rId4"/>
    <p:sldId id="282" r:id="rId5"/>
    <p:sldId id="28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7" r:id="rId24"/>
    <p:sldId id="278" r:id="rId25"/>
    <p:sldId id="280" r:id="rId26"/>
    <p:sldId id="281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071752-72F9-48C4-8634-F18409C8283E}">
          <p14:sldIdLst>
            <p14:sldId id="256"/>
            <p14:sldId id="275"/>
            <p14:sldId id="257"/>
            <p14:sldId id="282"/>
            <p14:sldId id="283"/>
            <p14:sldId id="258"/>
            <p14:sldId id="259"/>
          </p14:sldIdLst>
        </p14:section>
        <p14:section name="Untitled Section" id="{46474999-44DF-4680-9823-EE99B47881D9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7"/>
            <p14:sldId id="278"/>
            <p14:sldId id="280"/>
            <p14:sldId id="281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DBB88-6CE0-44EE-B4F9-B3A62EA2FFB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3DB42-D0B5-4F4F-8F56-449D1D026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9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DB42-D0B5-4F4F-8F56-449D1D0263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5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DB42-D0B5-4F4F-8F56-449D1D0263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1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08CE-7857-4123-9BFC-9F6AC8C695E3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08CE-7857-4123-9BFC-9F6AC8C695E3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08CE-7857-4123-9BFC-9F6AC8C695E3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08CE-7857-4123-9BFC-9F6AC8C695E3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08CE-7857-4123-9BFC-9F6AC8C695E3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08CE-7857-4123-9BFC-9F6AC8C695E3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08CE-7857-4123-9BFC-9F6AC8C695E3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08CE-7857-4123-9BFC-9F6AC8C695E3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08CE-7857-4123-9BFC-9F6AC8C695E3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08CE-7857-4123-9BFC-9F6AC8C695E3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08CE-7857-4123-9BFC-9F6AC8C695E3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1C108CE-7857-4123-9BFC-9F6AC8C695E3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0528" y="448507"/>
            <a:ext cx="9145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/>
              <a:t>General lab and safety Rules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827584" y="1600340"/>
            <a:ext cx="1296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gloves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527752" y="1478747"/>
            <a:ext cx="1034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long hair</a:t>
            </a:r>
            <a:r>
              <a:rPr lang="en-US" sz="24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90007" y="1580286"/>
            <a:ext cx="994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Food</a:t>
            </a:r>
          </a:p>
        </p:txBody>
      </p:sp>
      <p:sp>
        <p:nvSpPr>
          <p:cNvPr id="9" name="Rectangle 8"/>
          <p:cNvSpPr/>
          <p:nvPr/>
        </p:nvSpPr>
        <p:spPr>
          <a:xfrm>
            <a:off x="6879562" y="1508282"/>
            <a:ext cx="1588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Smoking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0120" y="2943531"/>
            <a:ext cx="6929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ar-IQ" sz="2400" dirty="0" smtClean="0"/>
              <a:t> </a:t>
            </a:r>
            <a:r>
              <a:rPr lang="en-US" sz="2400" dirty="0" smtClean="0"/>
              <a:t> </a:t>
            </a:r>
            <a:r>
              <a:rPr lang="en-US" sz="2800" dirty="0"/>
              <a:t>Never sit on the bench tops during lab.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0120" y="3682216"/>
            <a:ext cx="5890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  Read </a:t>
            </a:r>
            <a:r>
              <a:rPr lang="en-US" sz="2400" dirty="0"/>
              <a:t>all chemical labels carefully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2160" y="4143881"/>
            <a:ext cx="7089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 Never return chemicals to the reagen</a:t>
            </a:r>
            <a:r>
              <a:rPr lang="en-US" sz="2800" dirty="0" smtClean="0"/>
              <a:t>t bottle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83568" y="4853601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  Always add </a:t>
            </a:r>
            <a:r>
              <a:rPr lang="en-US" sz="2400" dirty="0"/>
              <a:t>acid to water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3568" y="5551235"/>
            <a:ext cx="8018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  Always wash your  hands before leaving laboratory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579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260648"/>
            <a:ext cx="885698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/>
              <a:t>4-Volumetric </a:t>
            </a:r>
            <a:r>
              <a:rPr lang="en-US" sz="3200" dirty="0"/>
              <a:t>flask</a:t>
            </a:r>
            <a:r>
              <a:rPr lang="en-US" sz="2400" dirty="0"/>
              <a:t>: </a:t>
            </a:r>
            <a:r>
              <a:rPr lang="en-US" sz="2800" i="1" dirty="0" smtClean="0"/>
              <a:t>A piece </a:t>
            </a:r>
            <a:r>
              <a:rPr lang="en-US" sz="2800" dirty="0" smtClean="0"/>
              <a:t>of </a:t>
            </a:r>
            <a:r>
              <a:rPr lang="en-US" sz="2800" dirty="0"/>
              <a:t>glassware manufactured</a:t>
            </a:r>
            <a:r>
              <a:rPr lang="ar-IQ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/>
              <a:t>with capacities ranging from 5 ml to 5 liters </a:t>
            </a:r>
            <a:r>
              <a:rPr lang="en-US" sz="2800" dirty="0" smtClean="0"/>
              <a:t> , </a:t>
            </a:r>
            <a:r>
              <a:rPr lang="en-US" sz="2800" dirty="0"/>
              <a:t>it is used </a:t>
            </a:r>
            <a:r>
              <a:rPr lang="en-US" sz="2800" dirty="0" smtClean="0"/>
              <a:t>in:</a:t>
            </a:r>
          </a:p>
          <a:p>
            <a:pPr lvl="0"/>
            <a:r>
              <a:rPr lang="en-US" sz="2800" dirty="0" smtClean="0"/>
              <a:t> a- </a:t>
            </a:r>
            <a:r>
              <a:rPr lang="en-US" sz="2800" dirty="0"/>
              <a:t>preparation of standard solutions.</a:t>
            </a:r>
          </a:p>
          <a:p>
            <a:r>
              <a:rPr lang="en-US" sz="2800" dirty="0"/>
              <a:t>b- In dilution of the concentrated solution.</a:t>
            </a:r>
          </a:p>
          <a:p>
            <a:r>
              <a:rPr lang="en-US" sz="2800" dirty="0"/>
              <a:t> </a:t>
            </a:r>
          </a:p>
        </p:txBody>
      </p:sp>
      <p:pic>
        <p:nvPicPr>
          <p:cNvPr id="7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50356" y="2674938"/>
            <a:ext cx="3451225" cy="3451225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53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88640"/>
            <a:ext cx="885698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IQ" sz="3200" dirty="0" smtClean="0"/>
              <a:t> </a:t>
            </a:r>
            <a:r>
              <a:rPr lang="en-US" sz="3200" dirty="0" smtClean="0"/>
              <a:t>5-Conical </a:t>
            </a:r>
            <a:r>
              <a:rPr lang="en-US" sz="3200" dirty="0"/>
              <a:t>flask </a:t>
            </a:r>
            <a:r>
              <a:rPr lang="en-US" sz="2800" i="1" dirty="0"/>
              <a:t>: A piece </a:t>
            </a:r>
            <a:r>
              <a:rPr lang="en-US" sz="2800" dirty="0" smtClean="0"/>
              <a:t>of </a:t>
            </a:r>
            <a:r>
              <a:rPr lang="en-US" sz="2800" dirty="0"/>
              <a:t>glassware come in various sizes used for:</a:t>
            </a:r>
          </a:p>
          <a:p>
            <a:r>
              <a:rPr lang="en-US" sz="2800" dirty="0"/>
              <a:t>a-titration</a:t>
            </a:r>
            <a:r>
              <a:rPr lang="ar-IQ" sz="2800" dirty="0"/>
              <a:t> </a:t>
            </a:r>
            <a:r>
              <a:rPr lang="ar-IQ" sz="2800" dirty="0" smtClean="0"/>
              <a:t> </a:t>
            </a:r>
            <a:endParaRPr lang="en-US" sz="2800" dirty="0"/>
          </a:p>
          <a:p>
            <a:r>
              <a:rPr lang="en-US" sz="2800" dirty="0" smtClean="0"/>
              <a:t>b-Filtration</a:t>
            </a:r>
            <a:r>
              <a:rPr lang="ar-IQ" sz="2800" dirty="0" smtClean="0"/>
              <a:t> </a:t>
            </a:r>
            <a:endParaRPr lang="en-US" sz="2800" dirty="0"/>
          </a:p>
          <a:p>
            <a:r>
              <a:rPr lang="en-US" sz="2800" dirty="0" smtClean="0"/>
              <a:t>c-Distillation </a:t>
            </a:r>
            <a:endParaRPr lang="en-US" sz="2800" dirty="0"/>
          </a:p>
          <a:p>
            <a:r>
              <a:rPr lang="en-US" sz="2800" dirty="0"/>
              <a:t>d-Heating and </a:t>
            </a:r>
            <a:r>
              <a:rPr lang="en-US" sz="2800" dirty="0" smtClean="0"/>
              <a:t>evaporation</a:t>
            </a:r>
            <a:r>
              <a:rPr lang="ar-IQ" sz="2800" dirty="0" smtClean="0"/>
              <a:t>  </a:t>
            </a:r>
            <a:endParaRPr lang="en-US" sz="2800" dirty="0"/>
          </a:p>
        </p:txBody>
      </p:sp>
      <p:pic>
        <p:nvPicPr>
          <p:cNvPr id="6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4048" y="2564905"/>
            <a:ext cx="403244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95950"/>
            <a:ext cx="40324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82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9512" y="116632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6-The beaker:</a:t>
            </a:r>
            <a:r>
              <a:rPr lang="en-US" dirty="0"/>
              <a:t> </a:t>
            </a:r>
            <a:r>
              <a:rPr lang="en-US" sz="2800" dirty="0"/>
              <a:t>A piece of glassware come in various sizes, used for:</a:t>
            </a:r>
          </a:p>
          <a:p>
            <a:r>
              <a:rPr lang="en-US" sz="2800" dirty="0"/>
              <a:t>a- Dissolving the samples</a:t>
            </a:r>
          </a:p>
          <a:p>
            <a:r>
              <a:rPr lang="en-US" sz="2800" dirty="0"/>
              <a:t>b- Transfer the solution </a:t>
            </a:r>
            <a:r>
              <a:rPr lang="en-US" sz="2800" dirty="0" smtClean="0"/>
              <a:t> </a:t>
            </a:r>
            <a:r>
              <a:rPr lang="ar-IQ" sz="2800" dirty="0" smtClean="0"/>
              <a:t>           </a:t>
            </a:r>
            <a:endParaRPr lang="en-US" sz="2800" dirty="0"/>
          </a:p>
          <a:p>
            <a:r>
              <a:rPr lang="en-US" sz="2800" dirty="0"/>
              <a:t>c- Container of solution </a:t>
            </a:r>
            <a:r>
              <a:rPr lang="ar-IQ" sz="2800" dirty="0"/>
              <a:t>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2" name="Pictur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24956"/>
            <a:ext cx="5616624" cy="424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3" cstate="print"/>
          <a:srcRect t="5702" r="11203" b="6696"/>
          <a:stretch>
            <a:fillRect/>
          </a:stretch>
        </p:blipFill>
        <p:spPr bwMode="auto">
          <a:xfrm>
            <a:off x="179512" y="2424956"/>
            <a:ext cx="3124944" cy="424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43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210703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7. Stirring glass rod:</a:t>
            </a:r>
            <a:r>
              <a:rPr lang="en-US" sz="2400" dirty="0"/>
              <a:t> </a:t>
            </a:r>
            <a:r>
              <a:rPr lang="en-US" sz="2800" dirty="0"/>
              <a:t>A piece </a:t>
            </a:r>
            <a:r>
              <a:rPr lang="en-US" sz="2800" dirty="0" smtClean="0"/>
              <a:t>of </a:t>
            </a:r>
            <a:r>
              <a:rPr lang="en-US" sz="2800" dirty="0"/>
              <a:t>glassware come in various sizes </a:t>
            </a:r>
            <a:r>
              <a:rPr lang="ar-IQ" sz="2800" dirty="0" smtClean="0"/>
              <a:t> </a:t>
            </a:r>
            <a:r>
              <a:rPr lang="en-US" sz="2800" dirty="0" smtClean="0"/>
              <a:t>,used </a:t>
            </a:r>
            <a:r>
              <a:rPr lang="en-US" sz="2800" dirty="0" err="1"/>
              <a:t>forMixing</a:t>
            </a:r>
            <a:r>
              <a:rPr lang="en-US" sz="2800" dirty="0"/>
              <a:t> </a:t>
            </a:r>
            <a:r>
              <a:rPr lang="en-US" sz="2800" dirty="0" err="1"/>
              <a:t>solven</a:t>
            </a:r>
            <a:r>
              <a:rPr lang="en-US" sz="2800" dirty="0"/>
              <a:t> and solute.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-302" t="38499" r="-2872" b="33630"/>
          <a:stretch>
            <a:fillRect/>
          </a:stretch>
        </p:blipFill>
        <p:spPr bwMode="auto">
          <a:xfrm>
            <a:off x="297231" y="1660968"/>
            <a:ext cx="8621546" cy="2376264"/>
          </a:xfrm>
          <a:prstGeom prst="rect">
            <a:avLst/>
          </a:prstGeom>
          <a:noFill/>
          <a:ln w="28575" cmpd="thinThick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824" y="4025311"/>
            <a:ext cx="8827671" cy="2304256"/>
          </a:xfrm>
          <a:prstGeom prst="rect">
            <a:avLst/>
          </a:prstGeom>
          <a:noFill/>
          <a:ln w="28575" cmpd="thinThick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64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504" y="188640"/>
            <a:ext cx="9036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908175" algn="l"/>
              </a:tabLst>
            </a:pPr>
            <a:r>
              <a:rPr lang="en-US" sz="3200" dirty="0">
                <a:latin typeface="Arial" pitchFamily="34" charset="0"/>
                <a:ea typeface="Times New Roman" pitchFamily="18" charset="0"/>
                <a:cs typeface="Arabic Transparent" charset="0"/>
              </a:rPr>
              <a:t>8- Watch glass: </a:t>
            </a:r>
            <a:r>
              <a:rPr lang="en-US" sz="2800" dirty="0"/>
              <a:t>A piece 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abic Transparent" charset="0"/>
              </a:rPr>
              <a:t>of 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abic Transparent" charset="0"/>
              </a:rPr>
              <a:t>glassware come in various sizes, manufactured from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abic Transparent" charset="0"/>
              </a:rPr>
              <a:t>glass,using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abic Transparent" charset="0"/>
              </a:rPr>
              <a:t> in: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08175" algn="l"/>
              </a:tabLst>
            </a:pPr>
            <a:r>
              <a:rPr lang="en-US" sz="2800" dirty="0">
                <a:latin typeface="Arial" pitchFamily="34" charset="0"/>
                <a:ea typeface="Times New Roman" pitchFamily="18" charset="0"/>
                <a:cs typeface="Arabic Transparent" charset="0"/>
              </a:rPr>
              <a:t>a- Weighing of non-hygroscopic material.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08175" algn="l"/>
              </a:tabLst>
            </a:pPr>
            <a:r>
              <a:rPr lang="en-US" sz="2800" dirty="0">
                <a:latin typeface="Arial" pitchFamily="34" charset="0"/>
                <a:ea typeface="Times New Roman" pitchFamily="18" charset="0"/>
                <a:cs typeface="Arabic Transparent" charset="0"/>
              </a:rPr>
              <a:t>b- Covering the beakers that contain heat solution.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08175" algn="l"/>
              </a:tabLst>
            </a:pPr>
            <a:r>
              <a:rPr lang="en-US" sz="2800" dirty="0">
                <a:latin typeface="Arial" pitchFamily="34" charset="0"/>
                <a:ea typeface="Times New Roman" pitchFamily="18" charset="0"/>
                <a:cs typeface="Arabic Transparent" charset="0"/>
              </a:rPr>
              <a:t>c- Covering the beakers during heat solution.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081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7"/>
            <a:ext cx="5904656" cy="415653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02" y="2583449"/>
            <a:ext cx="2999183" cy="4065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83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88640"/>
            <a:ext cx="88569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9- Spatula: </a:t>
            </a:r>
            <a:r>
              <a:rPr lang="en-US" sz="2800" dirty="0"/>
              <a:t>A piece of laboratory tools used for transfer of solid material from a reagent bottle </a:t>
            </a:r>
            <a:r>
              <a:rPr lang="en-US" sz="2800" dirty="0" smtClean="0"/>
              <a:t>  manufactured </a:t>
            </a:r>
            <a:r>
              <a:rPr lang="en-US" sz="2800" dirty="0"/>
              <a:t>from steel and ceramic materials</a:t>
            </a:r>
            <a:r>
              <a:rPr lang="en-US" dirty="0"/>
              <a:t>.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4"/>
            <a:ext cx="3456384" cy="4320478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16833"/>
            <a:ext cx="4968552" cy="4320478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0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81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332656"/>
            <a:ext cx="9036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10-Polyethylene wash bottle</a:t>
            </a:r>
            <a:r>
              <a:rPr lang="en-US" sz="2800" dirty="0"/>
              <a:t>: A piece of laboratory tool used for washing the glassware, manufactured from polyethylene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65134"/>
            <a:ext cx="3960440" cy="468625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665134"/>
            <a:ext cx="4923719" cy="468625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49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76672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11- Brush: </a:t>
            </a:r>
            <a:r>
              <a:rPr lang="en-US" sz="2800" dirty="0"/>
              <a:t>A piece of laboratory tool used for cleaning the glassware come in a various sizes.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92334"/>
            <a:ext cx="4083349" cy="5177025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860" y="1460255"/>
            <a:ext cx="4952140" cy="5209103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80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" y="1411615"/>
            <a:ext cx="9000999" cy="525774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23728" y="228600"/>
            <a:ext cx="414889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817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/>
              </a:rPr>
              <a:t>12-Sensitive Balance: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81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849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75856" y="508030"/>
            <a:ext cx="1941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13- Stand</a:t>
            </a:r>
          </a:p>
        </p:txBody>
      </p:sp>
    </p:spTree>
    <p:extLst>
      <p:ext uri="{BB962C8B-B14F-4D97-AF65-F5344CB8AC3E}">
        <p14:creationId xmlns:p14="http://schemas.microsoft.com/office/powerpoint/2010/main" val="7714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788"/>
            <a:ext cx="856895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09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t="16170" r="4736" b="16901"/>
          <a:stretch>
            <a:fillRect/>
          </a:stretch>
        </p:blipFill>
        <p:spPr bwMode="auto">
          <a:xfrm>
            <a:off x="179512" y="1205464"/>
            <a:ext cx="4104456" cy="4815824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79681" y="620688"/>
            <a:ext cx="4682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14-Clamp (</a:t>
            </a:r>
            <a:r>
              <a:rPr lang="en-US" sz="3200" dirty="0" err="1"/>
              <a:t>Buret</a:t>
            </a:r>
            <a:r>
              <a:rPr lang="en-US" sz="3200" dirty="0"/>
              <a:t> clamp</a:t>
            </a:r>
            <a:r>
              <a:rPr lang="en-US" sz="3200" dirty="0" smtClean="0"/>
              <a:t>) </a:t>
            </a:r>
            <a:endParaRPr lang="en-US" sz="3200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1551" y="1205464"/>
            <a:ext cx="4680520" cy="4815824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512" y="5877272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(Double </a:t>
            </a:r>
            <a:r>
              <a:rPr lang="en-US" sz="2800" dirty="0" err="1"/>
              <a:t>Buret</a:t>
            </a:r>
            <a:r>
              <a:rPr lang="en-US" sz="2800" dirty="0"/>
              <a:t> clamp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96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t="12393" r="8772" b="13211"/>
          <a:stretch>
            <a:fillRect/>
          </a:stretch>
        </p:blipFill>
        <p:spPr bwMode="auto">
          <a:xfrm>
            <a:off x="179512" y="1412776"/>
            <a:ext cx="8784976" cy="518457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69231" y="164813"/>
            <a:ext cx="49199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817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/>
              </a:rPr>
              <a:t>15-Holder (Clamp holder)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16-Funnel:</a:t>
            </a:r>
            <a:r>
              <a:rPr lang="en-US" dirty="0"/>
              <a:t> </a:t>
            </a:r>
            <a:r>
              <a:rPr lang="en-US" sz="2800" dirty="0"/>
              <a:t>A piece of glassware used for:</a:t>
            </a:r>
          </a:p>
          <a:p>
            <a:r>
              <a:rPr lang="en-US" sz="2800" dirty="0"/>
              <a:t> </a:t>
            </a:r>
            <a:r>
              <a:rPr lang="en-US" sz="2800" dirty="0" smtClean="0"/>
              <a:t>a- </a:t>
            </a:r>
            <a:r>
              <a:rPr lang="en-US" sz="2800" dirty="0"/>
              <a:t>Transfer the Liquids.</a:t>
            </a:r>
          </a:p>
          <a:p>
            <a:r>
              <a:rPr lang="en-US" sz="2800" dirty="0"/>
              <a:t>b-In filtration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35190"/>
            <a:ext cx="4392488" cy="467413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17274" t="3392" r="17699"/>
          <a:stretch>
            <a:fillRect/>
          </a:stretch>
        </p:blipFill>
        <p:spPr bwMode="auto">
          <a:xfrm>
            <a:off x="4572000" y="1635190"/>
            <a:ext cx="4392488" cy="467413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08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10153128" cy="118417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b="1" u="sng" dirty="0"/>
              <a:t>Method for the Expression of concentration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247" y="1377642"/>
                <a:ext cx="8712968" cy="3795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/>
                  <a:t>1- Formality</a:t>
                </a:r>
                <a:endParaRPr lang="en-US" sz="3600" dirty="0"/>
              </a:p>
              <a:p>
                <a:r>
                  <a:rPr lang="en-US" b="1" dirty="0"/>
                  <a:t> </a:t>
                </a:r>
                <a:r>
                  <a:rPr lang="en-US" dirty="0" smtClean="0"/>
                  <a:t> </a:t>
                </a:r>
                <a:r>
                  <a:rPr lang="en-US" sz="2800" dirty="0"/>
                  <a:t>the number of gram- formula weights of solute   in one liter of solution</a:t>
                </a:r>
                <a:r>
                  <a:rPr lang="en-US" dirty="0"/>
                  <a:t>    </a:t>
                </a:r>
              </a:p>
              <a:p>
                <a:r>
                  <a:rPr lang="en-US" b="1" dirty="0"/>
                  <a:t> 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                                                      </m:t>
                    </m:r>
                    <m:r>
                      <a:rPr lang="en-US" sz="3600" i="1" smtClean="0">
                        <a:latin typeface="Cambria Math"/>
                      </a:rPr>
                      <m:t> </m:t>
                    </m:r>
                    <m:r>
                      <a:rPr lang="en-US" sz="3600" b="0" i="1" smtClean="0">
                        <a:latin typeface="Cambria Math"/>
                      </a:rPr>
                      <m:t>                                                           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  </a:t>
                </a:r>
              </a:p>
              <a:p>
                <a:r>
                  <a:rPr lang="en-US" dirty="0" smtClean="0"/>
                  <a:t> </a:t>
                </a:r>
                <a:r>
                  <a:rPr lang="en-US" sz="540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/>
                      </a:rPr>
                      <m:t>𝐹</m:t>
                    </m:r>
                    <m:r>
                      <a:rPr lang="en-US" sz="5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</a:rPr>
                          <m:t>𝑤𝑡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</a:rPr>
                          <m:t>𝐹𝑤𝑡</m:t>
                        </m:r>
                      </m:den>
                    </m:f>
                    <m:r>
                      <a:rPr lang="en-US" sz="5400" i="1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sz="5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</a:rPr>
                          <m:t>1000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</a:rPr>
                          <m:t>𝑉𝑚𝑙</m:t>
                        </m:r>
                      </m:den>
                    </m:f>
                  </m:oMath>
                </a14:m>
                <a:endParaRPr lang="en-US" sz="5400" dirty="0" smtClean="0"/>
              </a:p>
              <a:p>
                <a:r>
                  <a:rPr lang="en-US" dirty="0" smtClean="0"/>
                  <a:t>  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47" y="1377642"/>
                <a:ext cx="8712968" cy="3795911"/>
              </a:xfrm>
              <a:prstGeom prst="rect">
                <a:avLst/>
              </a:prstGeom>
              <a:blipFill rotWithShape="1">
                <a:blip r:embed="rId2"/>
                <a:stretch>
                  <a:fillRect l="-3219" t="-2408" r="-39538" b="-1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1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9973" y="28741"/>
                <a:ext cx="9145016" cy="2618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u="sng" dirty="0" smtClean="0"/>
                  <a:t>  2-  Morality  </a:t>
                </a:r>
                <a:r>
                  <a:rPr lang="en-US" sz="3200" dirty="0" smtClean="0"/>
                  <a:t> the </a:t>
                </a:r>
                <a:r>
                  <a:rPr lang="en-US" sz="3200" dirty="0"/>
                  <a:t>number of gram- molecular weights (or moles) </a:t>
                </a:r>
                <a:r>
                  <a:rPr lang="en-US" sz="3200" dirty="0" smtClean="0"/>
                  <a:t> in </a:t>
                </a:r>
                <a:r>
                  <a:rPr lang="en-US" sz="3200" dirty="0"/>
                  <a:t>one liter of </a:t>
                </a:r>
                <a:r>
                  <a:rPr lang="en-US" sz="3200" dirty="0" smtClean="0"/>
                  <a:t>solution </a:t>
                </a:r>
                <a:endParaRPr lang="en-US" sz="3200" dirty="0"/>
              </a:p>
              <a:p>
                <a:r>
                  <a:rPr lang="en-US" sz="3200" dirty="0"/>
                  <a:t>  </a:t>
                </a:r>
              </a:p>
              <a:p>
                <a:r>
                  <a:rPr lang="en-US" sz="4400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𝑤𝑡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𝑀</m:t>
                        </m:r>
                        <m:r>
                          <a:rPr lang="en-US" sz="4800" i="1">
                            <a:latin typeface="Cambria Math"/>
                          </a:rPr>
                          <m:t>.</m:t>
                        </m:r>
                        <m:r>
                          <a:rPr lang="en-US" sz="4800" i="1">
                            <a:latin typeface="Cambria Math"/>
                          </a:rPr>
                          <m:t>𝑤𝑡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1000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𝑉𝑚𝑙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3" y="28741"/>
                <a:ext cx="9145016" cy="2618345"/>
              </a:xfrm>
              <a:prstGeom prst="rect">
                <a:avLst/>
              </a:prstGeom>
              <a:blipFill rotWithShape="1">
                <a:blip r:embed="rId3"/>
                <a:stretch>
                  <a:fillRect l="-2667" t="-2797" b="-4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2996952"/>
                <a:ext cx="8892480" cy="2708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u="sng" dirty="0" smtClean="0"/>
                  <a:t>3-</a:t>
                </a:r>
                <a:r>
                  <a:rPr lang="en-US" sz="3200" b="1" u="sng" dirty="0"/>
                  <a:t>Normality:</a:t>
                </a:r>
                <a:endParaRPr lang="en-US" sz="3200" dirty="0"/>
              </a:p>
              <a:p>
                <a:r>
                  <a:rPr lang="en-US" sz="3200" dirty="0"/>
                  <a:t>	</a:t>
                </a:r>
                <a:r>
                  <a:rPr lang="en-US" sz="3200" dirty="0" smtClean="0"/>
                  <a:t> the </a:t>
                </a:r>
                <a:r>
                  <a:rPr lang="en-US" sz="3200" dirty="0"/>
                  <a:t>number of gram- </a:t>
                </a:r>
                <a:r>
                  <a:rPr lang="en-US" sz="3200" dirty="0" smtClean="0"/>
                  <a:t>equivalent </a:t>
                </a:r>
                <a:r>
                  <a:rPr lang="en-US" sz="3200" dirty="0"/>
                  <a:t>weight</a:t>
                </a:r>
                <a:r>
                  <a:rPr lang="en-US" sz="3200" dirty="0" smtClean="0"/>
                  <a:t>    </a:t>
                </a:r>
                <a:r>
                  <a:rPr lang="en-US" sz="3200" dirty="0"/>
                  <a:t>in </a:t>
                </a:r>
                <a:r>
                  <a:rPr lang="en-US" sz="3200" dirty="0" smtClean="0"/>
                  <a:t>one </a:t>
                </a:r>
                <a:r>
                  <a:rPr lang="en-US" sz="3200" dirty="0"/>
                  <a:t> liter 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of the </a:t>
                </a:r>
                <a:r>
                  <a:rPr lang="en-US" sz="3200" dirty="0" smtClean="0"/>
                  <a:t>solution </a:t>
                </a:r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                               </m:t>
                    </m:r>
                    <m:r>
                      <a:rPr lang="en-US" sz="4800" i="1">
                        <a:latin typeface="Cambria Math"/>
                      </a:rPr>
                      <m:t>𝑁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𝑤𝑡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𝑒𝑞</m:t>
                        </m:r>
                        <m:r>
                          <a:rPr lang="en-US" sz="4800" i="1">
                            <a:latin typeface="Cambria Math"/>
                          </a:rPr>
                          <m:t>.</m:t>
                        </m:r>
                        <m:r>
                          <a:rPr lang="en-US" sz="4800" i="1">
                            <a:latin typeface="Cambria Math"/>
                          </a:rPr>
                          <m:t>𝑤𝑡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1000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𝑉𝑚𝑙</m:t>
                        </m:r>
                      </m:den>
                    </m:f>
                  </m:oMath>
                </a14:m>
                <a:r>
                  <a:rPr lang="en-US" sz="4400" dirty="0" smtClean="0"/>
                  <a:t>   </a:t>
                </a:r>
                <a:endParaRPr lang="en-US" sz="4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96952"/>
                <a:ext cx="8892480" cy="2708562"/>
              </a:xfrm>
              <a:prstGeom prst="rect">
                <a:avLst/>
              </a:prstGeom>
              <a:blipFill rotWithShape="1">
                <a:blip r:embed="rId4"/>
                <a:stretch>
                  <a:fillRect l="-1714" t="-2703" r="-4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8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9642" y="908720"/>
                <a:ext cx="9144000" cy="5548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Equivalent weight of chemicals:-</a:t>
                </a:r>
                <a:endParaRPr lang="en-US" sz="2400" dirty="0"/>
              </a:p>
              <a:p>
                <a:r>
                  <a:rPr lang="en-US" dirty="0"/>
                  <a:t>     The definition of the equivalent weight for a chemical compound always refers to a specific chemical reaction evaluation of this quantity is impossible without knowledge of the nature of this reaction, always:-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𝑬𝒒</m:t>
                    </m:r>
                    <m:r>
                      <a:rPr lang="en-US" sz="2400" b="1" i="1">
                        <a:latin typeface="Cambria Math"/>
                      </a:rPr>
                      <m:t>.</m:t>
                    </m:r>
                    <m:r>
                      <a:rPr lang="en-US" sz="2400" b="1" i="1">
                        <a:latin typeface="Cambria Math"/>
                      </a:rPr>
                      <m:t>𝑾𝒕</m:t>
                    </m:r>
                    <m:r>
                      <a:rPr lang="en-US" sz="2400" b="1" i="1">
                        <a:latin typeface="Cambria Math"/>
                      </a:rPr>
                      <m:t>.=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𝑴</m:t>
                        </m:r>
                        <m:r>
                          <a:rPr lang="en-US" sz="2400" b="1" i="1">
                            <a:latin typeface="Cambria Math"/>
                          </a:rPr>
                          <m:t>.</m:t>
                        </m:r>
                        <m:r>
                          <a:rPr lang="en-US" sz="2400" b="1" i="1">
                            <a:latin typeface="Cambria Math"/>
                          </a:rPr>
                          <m:t>𝑾𝒕</m:t>
                        </m:r>
                        <m:r>
                          <a:rPr lang="en-US" sz="2400" b="1" i="1">
                            <a:latin typeface="Cambria Math"/>
                          </a:rPr>
                          <m:t>. 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dirty="0"/>
                  <a:t> ;      n = Equivalence </a:t>
                </a:r>
              </a:p>
              <a:p>
                <a:r>
                  <a:rPr lang="en-US" dirty="0"/>
                  <a:t>For:-</a:t>
                </a:r>
              </a:p>
              <a:p>
                <a:r>
                  <a:rPr lang="en-US" sz="2000" b="1" dirty="0"/>
                  <a:t>a). Acids </a:t>
                </a:r>
                <a:r>
                  <a:rPr lang="en-US" dirty="0"/>
                  <a:t>equal a no. of H</a:t>
                </a:r>
                <a:r>
                  <a:rPr lang="en-US" baseline="30000" dirty="0"/>
                  <a:t>+</a:t>
                </a:r>
                <a:r>
                  <a:rPr lang="en-US" dirty="0"/>
                  <a:t> ions that react.</a:t>
                </a:r>
              </a:p>
              <a:p>
                <a:r>
                  <a:rPr lang="en-US" dirty="0"/>
                  <a:t>1. Inorganic acids n = no. of H in formula </a:t>
                </a:r>
                <a:r>
                  <a:rPr lang="en-US" b="1" dirty="0"/>
                  <a:t>(</a:t>
                </a:r>
                <a:r>
                  <a:rPr lang="en-US" b="1" dirty="0" err="1"/>
                  <a:t>HCl</a:t>
                </a:r>
                <a:r>
                  <a:rPr lang="en-US" b="1" dirty="0"/>
                  <a:t>=1; HNO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=1; H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PO</a:t>
                </a:r>
                <a:r>
                  <a:rPr lang="en-US" b="1" baseline="-25000" dirty="0"/>
                  <a:t>4</a:t>
                </a:r>
                <a:r>
                  <a:rPr lang="en-US" b="1" dirty="0"/>
                  <a:t>=3; H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SO</a:t>
                </a:r>
                <a:r>
                  <a:rPr lang="en-US" b="1" baseline="-25000" dirty="0"/>
                  <a:t>4</a:t>
                </a:r>
                <a:r>
                  <a:rPr lang="en-US" b="1" dirty="0"/>
                  <a:t>=2; H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CO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=2).</a:t>
                </a:r>
                <a:endParaRPr lang="en-US" dirty="0"/>
              </a:p>
              <a:p>
                <a:r>
                  <a:rPr lang="en-US" dirty="0"/>
                  <a:t>2. Organic acids n = no. of –COOH in formula </a:t>
                </a:r>
                <a:r>
                  <a:rPr lang="en-US" b="1" dirty="0"/>
                  <a:t>(CH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COOH=1; HOOC-CH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-CH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-COOH=2).</a:t>
                </a:r>
                <a:endParaRPr lang="en-US" dirty="0"/>
              </a:p>
              <a:p>
                <a:r>
                  <a:rPr lang="en-US" b="1" dirty="0"/>
                  <a:t>b). </a:t>
                </a:r>
                <a:r>
                  <a:rPr lang="en-US" sz="2000" b="1" dirty="0"/>
                  <a:t>Bases</a:t>
                </a:r>
                <a:r>
                  <a:rPr lang="en-US" b="1" dirty="0"/>
                  <a:t> </a:t>
                </a:r>
                <a:r>
                  <a:rPr lang="en-US" dirty="0"/>
                  <a:t>equal a n =no. of OH</a:t>
                </a:r>
                <a:r>
                  <a:rPr lang="en-US" baseline="30000" dirty="0"/>
                  <a:t>-</a:t>
                </a:r>
                <a:r>
                  <a:rPr lang="en-US" dirty="0"/>
                  <a:t> ions that react (</a:t>
                </a:r>
                <a:r>
                  <a:rPr lang="en-US" b="1" dirty="0" err="1"/>
                  <a:t>NaOH</a:t>
                </a:r>
                <a:r>
                  <a:rPr lang="en-US" b="1" dirty="0"/>
                  <a:t> =1; NH</a:t>
                </a:r>
                <a:r>
                  <a:rPr lang="en-US" b="1" baseline="-25000" dirty="0"/>
                  <a:t>4</a:t>
                </a:r>
                <a:r>
                  <a:rPr lang="en-US" b="1" dirty="0"/>
                  <a:t>OH=1; Al(OH)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=3; Ba(OH)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=2).</a:t>
                </a:r>
                <a:endParaRPr lang="en-US" dirty="0"/>
              </a:p>
              <a:p>
                <a:r>
                  <a:rPr lang="en-US" b="1" dirty="0"/>
                  <a:t>c). </a:t>
                </a:r>
                <a:r>
                  <a:rPr lang="en-US" sz="2000" b="1" dirty="0"/>
                  <a:t>Salts</a:t>
                </a:r>
                <a:r>
                  <a:rPr lang="en-US" dirty="0"/>
                  <a:t> equal a no. of metals ion multiplied by the number of its oxidants:-</a:t>
                </a:r>
              </a:p>
              <a:p>
                <a:r>
                  <a:rPr lang="en-US" b="1" dirty="0"/>
                  <a:t>{</a:t>
                </a:r>
                <a:r>
                  <a:rPr lang="en-US" b="1" dirty="0" err="1"/>
                  <a:t>NaCl</a:t>
                </a:r>
                <a:r>
                  <a:rPr lang="en-US" b="1" dirty="0"/>
                  <a:t>, KI, AgNO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=1}; { Na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CO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, </a:t>
                </a:r>
                <a:r>
                  <a:rPr lang="en-US" b="1" dirty="0" err="1"/>
                  <a:t>Ca</a:t>
                </a:r>
                <a:r>
                  <a:rPr lang="en-US" b="1" dirty="0"/>
                  <a:t>(NO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)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 , BaSO</a:t>
                </a:r>
                <a:r>
                  <a:rPr lang="en-US" b="1" baseline="-25000" dirty="0"/>
                  <a:t>4</a:t>
                </a:r>
                <a:r>
                  <a:rPr lang="en-US" b="1" dirty="0"/>
                  <a:t>, CaHPO</a:t>
                </a:r>
                <a:r>
                  <a:rPr lang="en-US" b="1" baseline="-25000" dirty="0"/>
                  <a:t>4</a:t>
                </a:r>
                <a:r>
                  <a:rPr lang="en-US" b="1" dirty="0"/>
                  <a:t> = 2};{Na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PO</a:t>
                </a:r>
                <a:r>
                  <a:rPr lang="en-US" b="1" baseline="-25000" dirty="0"/>
                  <a:t>4</a:t>
                </a:r>
                <a:r>
                  <a:rPr lang="en-US" b="1" dirty="0"/>
                  <a:t>, Al(NO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)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 , Na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AsO</a:t>
                </a:r>
                <a:r>
                  <a:rPr lang="en-US" b="1" baseline="-25000" dirty="0"/>
                  <a:t>4</a:t>
                </a:r>
                <a:r>
                  <a:rPr lang="en-US" b="1" dirty="0"/>
                  <a:t> = 3}</a:t>
                </a:r>
                <a:r>
                  <a:rPr lang="en-US" dirty="0"/>
                  <a:t>;</a:t>
                </a:r>
                <a:r>
                  <a:rPr lang="ar-SA" b="1" dirty="0"/>
                  <a:t>  </a:t>
                </a:r>
                <a:r>
                  <a:rPr lang="en-US" b="1" dirty="0"/>
                  <a:t>Ca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(PO</a:t>
                </a:r>
                <a:r>
                  <a:rPr lang="en-US" b="1" baseline="-25000" dirty="0"/>
                  <a:t>4</a:t>
                </a:r>
                <a:r>
                  <a:rPr lang="en-US" b="1" dirty="0"/>
                  <a:t>)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= 6  ; Al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(SO</a:t>
                </a:r>
                <a:r>
                  <a:rPr lang="en-US" b="1" baseline="-25000" dirty="0"/>
                  <a:t>4</a:t>
                </a:r>
                <a:r>
                  <a:rPr lang="en-US" b="1" dirty="0"/>
                  <a:t>)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 =6; NaHCO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 = 1</a:t>
                </a:r>
                <a:endParaRPr lang="en-US" dirty="0"/>
              </a:p>
              <a:p>
                <a:r>
                  <a:rPr lang="en-US" b="1" dirty="0"/>
                  <a:t>d). </a:t>
                </a:r>
                <a:r>
                  <a:rPr lang="en-US" sz="2000" b="1" dirty="0"/>
                  <a:t>Redox reagents </a:t>
                </a:r>
                <a:r>
                  <a:rPr lang="en-US" dirty="0"/>
                  <a:t>equal a no. of electron moles in reaction or the change in oxidation number of reagent:                         </a:t>
                </a:r>
                <a:r>
                  <a:rPr lang="en-US" b="1" dirty="0"/>
                  <a:t>Fe </a:t>
                </a:r>
                <a:r>
                  <a:rPr lang="en-US" b="1" baseline="30000" dirty="0"/>
                  <a:t>+3</a:t>
                </a:r>
                <a:r>
                  <a:rPr lang="en-US" b="1" dirty="0"/>
                  <a:t> + e</a:t>
                </a:r>
                <a:r>
                  <a:rPr lang="en-US" b="1" baseline="30000" dirty="0"/>
                  <a:t>-</a:t>
                </a:r>
                <a:r>
                  <a:rPr lang="en-US" b="1" dirty="0"/>
                  <a:t>  </a:t>
                </a:r>
                <a:r>
                  <a:rPr lang="en-US" b="1" dirty="0">
                    <a:sym typeface="Wingdings"/>
                  </a:rPr>
                  <a:t></a:t>
                </a:r>
                <a:r>
                  <a:rPr lang="en-US" b="1" dirty="0"/>
                  <a:t>  Fe</a:t>
                </a:r>
                <a:r>
                  <a:rPr lang="en-US" b="1" baseline="30000" dirty="0"/>
                  <a:t> +2</a:t>
                </a:r>
                <a:r>
                  <a:rPr lang="en-US" b="1" dirty="0"/>
                  <a:t>             n = 1</a:t>
                </a:r>
                <a:endParaRPr lang="en-US" dirty="0"/>
              </a:p>
              <a:p>
                <a:r>
                  <a:rPr lang="en-US" b="1" dirty="0"/>
                  <a:t> </a:t>
                </a:r>
                <a:r>
                  <a:rPr lang="en-US" b="1" dirty="0" err="1"/>
                  <a:t>Sn</a:t>
                </a:r>
                <a:r>
                  <a:rPr lang="en-US" b="1" baseline="30000" dirty="0"/>
                  <a:t> +2</a:t>
                </a:r>
                <a:r>
                  <a:rPr lang="en-US" b="1" dirty="0"/>
                  <a:t>  </a:t>
                </a:r>
                <a:r>
                  <a:rPr lang="en-US" b="1" dirty="0">
                    <a:sym typeface="Wingdings"/>
                  </a:rPr>
                  <a:t></a:t>
                </a:r>
                <a:r>
                  <a:rPr lang="en-US" b="1" dirty="0"/>
                  <a:t>  </a:t>
                </a:r>
                <a:r>
                  <a:rPr lang="en-US" b="1" dirty="0" err="1"/>
                  <a:t>Sn</a:t>
                </a:r>
                <a:r>
                  <a:rPr lang="en-US" b="1" baseline="30000" dirty="0"/>
                  <a:t> +4</a:t>
                </a:r>
                <a:r>
                  <a:rPr lang="en-US" b="1" dirty="0"/>
                  <a:t> + 2e</a:t>
                </a:r>
                <a:r>
                  <a:rPr lang="en-US" b="1" baseline="30000" dirty="0"/>
                  <a:t>-</a:t>
                </a:r>
                <a:r>
                  <a:rPr lang="en-US" b="1" dirty="0"/>
                  <a:t>           n = 2</a:t>
                </a:r>
                <a:endParaRPr lang="en-US" dirty="0"/>
              </a:p>
              <a:p>
                <a:r>
                  <a:rPr lang="en-US" b="1" dirty="0"/>
                  <a:t>e). </a:t>
                </a:r>
                <a:r>
                  <a:rPr lang="en-US" sz="2000" b="1" dirty="0"/>
                  <a:t>Ions </a:t>
                </a:r>
                <a:r>
                  <a:rPr lang="en-US" dirty="0"/>
                  <a:t>equal a no. of ion charge: </a:t>
                </a:r>
                <a:r>
                  <a:rPr lang="en-US" b="1" dirty="0"/>
                  <a:t>(Na</a:t>
                </a:r>
                <a:r>
                  <a:rPr lang="en-US" b="1" baseline="30000" dirty="0"/>
                  <a:t>+</a:t>
                </a:r>
                <a:r>
                  <a:rPr lang="en-US" b="1" dirty="0"/>
                  <a:t>,NO</a:t>
                </a:r>
                <a:r>
                  <a:rPr lang="en-US" b="1" baseline="-25000" dirty="0"/>
                  <a:t>3</a:t>
                </a:r>
                <a:r>
                  <a:rPr lang="en-US" b="1" baseline="30000" dirty="0"/>
                  <a:t>-</a:t>
                </a:r>
                <a:r>
                  <a:rPr lang="en-US" b="1" dirty="0"/>
                  <a:t>,HCO</a:t>
                </a:r>
                <a:r>
                  <a:rPr lang="en-US" b="1" baseline="-25000" dirty="0"/>
                  <a:t>3</a:t>
                </a:r>
                <a:r>
                  <a:rPr lang="en-US" b="1" baseline="30000" dirty="0"/>
                  <a:t>-</a:t>
                </a:r>
                <a:r>
                  <a:rPr lang="en-US" b="1" dirty="0"/>
                  <a:t>,H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PO</a:t>
                </a:r>
                <a:r>
                  <a:rPr lang="en-US" b="1" baseline="-25000" dirty="0"/>
                  <a:t>4</a:t>
                </a:r>
                <a:r>
                  <a:rPr lang="en-US" b="1" baseline="30000" dirty="0"/>
                  <a:t>-</a:t>
                </a:r>
                <a:r>
                  <a:rPr lang="en-US" b="1" dirty="0"/>
                  <a:t>,K</a:t>
                </a:r>
                <a:r>
                  <a:rPr lang="en-US" b="1" baseline="30000" dirty="0"/>
                  <a:t>+</a:t>
                </a:r>
                <a:r>
                  <a:rPr lang="en-US" b="1" dirty="0"/>
                  <a:t>=1),(Ca</a:t>
                </a:r>
                <a:r>
                  <a:rPr lang="en-US" b="1" baseline="30000" dirty="0"/>
                  <a:t>+2</a:t>
                </a:r>
                <a:r>
                  <a:rPr lang="en-US" b="1" dirty="0"/>
                  <a:t>,Mg</a:t>
                </a:r>
                <a:r>
                  <a:rPr lang="en-US" b="1" baseline="30000" dirty="0"/>
                  <a:t>+2</a:t>
                </a:r>
                <a:r>
                  <a:rPr lang="en-US" b="1" dirty="0"/>
                  <a:t>,SO</a:t>
                </a:r>
                <a:r>
                  <a:rPr lang="en-US" b="1" baseline="-25000" dirty="0"/>
                  <a:t>4</a:t>
                </a:r>
                <a:r>
                  <a:rPr lang="en-US" b="1" baseline="30000" dirty="0"/>
                  <a:t>-2</a:t>
                </a:r>
                <a:r>
                  <a:rPr lang="en-US" b="1" dirty="0"/>
                  <a:t>,CO</a:t>
                </a:r>
                <a:r>
                  <a:rPr lang="en-US" b="1" baseline="-25000" dirty="0"/>
                  <a:t>3</a:t>
                </a:r>
                <a:r>
                  <a:rPr lang="en-US" b="1" baseline="30000" dirty="0"/>
                  <a:t>-2</a:t>
                </a:r>
                <a:r>
                  <a:rPr lang="en-US" b="1" dirty="0"/>
                  <a:t>=2)</a:t>
                </a:r>
                <a:endParaRPr lang="en-US" dirty="0"/>
              </a:p>
              <a:p>
                <a:r>
                  <a:rPr lang="en-US" b="1" dirty="0"/>
                  <a:t>   (PO</a:t>
                </a:r>
                <a:r>
                  <a:rPr lang="en-US" b="1" baseline="-25000" dirty="0"/>
                  <a:t>4</a:t>
                </a:r>
                <a:r>
                  <a:rPr lang="en-US" b="1" baseline="30000" dirty="0"/>
                  <a:t> -3</a:t>
                </a:r>
                <a:r>
                  <a:rPr lang="en-US" b="1" dirty="0"/>
                  <a:t>, Al</a:t>
                </a:r>
                <a:r>
                  <a:rPr lang="en-US" b="1" baseline="30000" dirty="0"/>
                  <a:t>+3</a:t>
                </a:r>
                <a:r>
                  <a:rPr lang="en-US" b="1" dirty="0"/>
                  <a:t> = 3)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2" y="908720"/>
                <a:ext cx="9144000" cy="5548442"/>
              </a:xfrm>
              <a:prstGeom prst="rect">
                <a:avLst/>
              </a:prstGeom>
              <a:blipFill rotWithShape="1">
                <a:blip r:embed="rId2"/>
                <a:stretch>
                  <a:fillRect l="-1067" t="-879" r="-67" b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6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540336"/>
            <a:ext cx="5410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/>
              <a:t>Percent Concentration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1412776"/>
                <a:ext cx="9144000" cy="5646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sz="3600" dirty="0"/>
                  <a:t>Weight percent</a:t>
                </a:r>
                <a:r>
                  <a:rPr lang="en-US" sz="3600" dirty="0" smtClean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𝑤𝑒𝑖𝑔</m:t>
                        </m:r>
                        <m:r>
                          <a:rPr lang="en-US" sz="3600" i="1">
                            <a:latin typeface="Cambria Math"/>
                          </a:rPr>
                          <m:t>h</m:t>
                        </m:r>
                        <m:r>
                          <a:rPr lang="en-US" sz="3600" i="1">
                            <a:latin typeface="Cambria Math"/>
                          </a:rPr>
                          <m:t>𝑡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𝑜𝑓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𝑆𝑜𝑙𝑢𝑡𝑒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𝑤𝑒𝑖𝑔</m:t>
                        </m:r>
                        <m:r>
                          <a:rPr lang="en-US" sz="3600" i="1">
                            <a:latin typeface="Cambria Math"/>
                          </a:rPr>
                          <m:t>h</m:t>
                        </m:r>
                        <m:r>
                          <a:rPr lang="en-US" sz="3600" i="1">
                            <a:latin typeface="Cambria Math"/>
                          </a:rPr>
                          <m:t>𝑡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𝑜𝑓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𝑆𝑜𝑙𝑢𝑡𝑖𝑜𝑛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×</m:t>
                    </m:r>
                    <m:r>
                      <a:rPr lang="en-US" sz="3600" i="1">
                        <a:latin typeface="Cambria Math"/>
                      </a:rPr>
                      <m:t>100</m:t>
                    </m:r>
                  </m:oMath>
                </a14:m>
                <a:endParaRPr lang="en-US" sz="3600" dirty="0"/>
              </a:p>
              <a:p>
                <a:r>
                  <a:rPr lang="en-US" dirty="0"/>
                  <a:t> </a:t>
                </a:r>
              </a:p>
              <a:p>
                <a:r>
                  <a:rPr lang="en-US" sz="3600" dirty="0"/>
                  <a:t>Volume percent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𝑉𝑜𝑙𝑢𝑚𝑒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𝑜𝑓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𝑆𝑜𝑙𝑢𝑡𝑒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𝑉𝑜𝑙𝑢𝑚𝑒</m:t>
                        </m:r>
                        <m:r>
                          <a:rPr lang="en-US" sz="3600" i="1">
                            <a:latin typeface="Cambria Math"/>
                          </a:rPr>
                          <m:t>  </m:t>
                        </m:r>
                        <m:r>
                          <a:rPr lang="en-US" sz="3600" i="1">
                            <a:latin typeface="Cambria Math"/>
                          </a:rPr>
                          <m:t>𝑜𝑓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𝑆𝑜𝑙𝑢𝑡𝑖𝑜𝑛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×</m:t>
                    </m:r>
                    <m:r>
                      <a:rPr lang="en-US" sz="3600" i="1">
                        <a:latin typeface="Cambria Math"/>
                      </a:rPr>
                      <m:t>100</m:t>
                    </m:r>
                  </m:oMath>
                </a14:m>
                <a:endParaRPr lang="en-US" sz="3600" dirty="0"/>
              </a:p>
              <a:p>
                <a:r>
                  <a:rPr lang="en-US" sz="3600" dirty="0"/>
                  <a:t> </a:t>
                </a:r>
              </a:p>
              <a:p>
                <a:r>
                  <a:rPr lang="en-US" sz="2800" dirty="0"/>
                  <a:t>Weigh- Volume percent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𝑤𝑒𝑖𝑔</m:t>
                        </m:r>
                        <m:r>
                          <a:rPr lang="en-US" sz="3200" i="1">
                            <a:latin typeface="Cambria Math"/>
                          </a:rPr>
                          <m:t>h</m:t>
                        </m:r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𝑜𝑓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𝑆𝑜𝑙𝑢𝑡𝑒</m:t>
                        </m:r>
                        <m:r>
                          <a:rPr lang="en-US" sz="3200" i="1">
                            <a:latin typeface="Cambria Math"/>
                          </a:rPr>
                          <m:t>.</m:t>
                        </m:r>
                        <m:r>
                          <a:rPr lang="en-US" sz="3200" i="1">
                            <a:latin typeface="Cambria Math"/>
                          </a:rPr>
                          <m:t>𝑔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𝑉𝑜𝑙𝑢𝑚𝑒</m:t>
                        </m:r>
                        <m:r>
                          <a:rPr lang="en-US" sz="3200" i="1">
                            <a:latin typeface="Cambria Math"/>
                          </a:rPr>
                          <m:t>  </m:t>
                        </m:r>
                        <m:r>
                          <a:rPr lang="en-US" sz="3200" i="1">
                            <a:latin typeface="Cambria Math"/>
                          </a:rPr>
                          <m:t>𝑜𝑓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𝑆𝑜𝑙𝑢𝑡𝑖𝑜𝑛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𝑚𝑙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</a:rPr>
                      <m:t>×</m:t>
                    </m:r>
                  </m:oMath>
                </a14:m>
                <a:r>
                  <a:rPr lang="en-US" sz="4000" dirty="0"/>
                  <a:t>100</a:t>
                </a:r>
              </a:p>
              <a:p>
                <a:r>
                  <a:rPr lang="en-US" sz="3600" i="1" dirty="0"/>
                  <a:t> </a:t>
                </a:r>
                <a:r>
                  <a:rPr lang="en-US" sz="3600" i="1" dirty="0" smtClean="0"/>
                  <a:t>                                                         </a:t>
                </a:r>
                <a:endParaRPr lang="en-US" sz="4000" dirty="0"/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b="1" u="sng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2776"/>
                <a:ext cx="9144000" cy="5646482"/>
              </a:xfrm>
              <a:prstGeom prst="rect">
                <a:avLst/>
              </a:prstGeom>
              <a:blipFill rotWithShape="1">
                <a:blip r:embed="rId2"/>
                <a:stretch>
                  <a:fillRect l="-2000" t="-540" b="-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063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372367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Preparation &amp; Standardization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755506" y="1172505"/>
            <a:ext cx="1941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/>
              <a:t>1-Solids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71600" y="1916832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Preparation   (0.1N)of </a:t>
            </a:r>
            <a:r>
              <a:rPr lang="en-US" sz="2400" b="1" dirty="0" err="1"/>
              <a:t>NaOH</a:t>
            </a:r>
            <a:r>
              <a:rPr lang="en-US" sz="2400" b="1" dirty="0"/>
              <a:t> in250 ml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15616" y="2752885"/>
                <a:ext cx="5742384" cy="2612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𝑊𝑇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𝐸𝑄</m:t>
                        </m:r>
                        <m:r>
                          <a:rPr lang="en-US" sz="3600" i="1">
                            <a:latin typeface="Cambria Math"/>
                          </a:rPr>
                          <m:t> .</m:t>
                        </m:r>
                        <m:r>
                          <a:rPr lang="en-US" sz="3600" i="1">
                            <a:latin typeface="Cambria Math"/>
                          </a:rPr>
                          <m:t>𝑊𝑇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𝑋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1000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𝑉𝑚𝑙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 </a:t>
                </a:r>
                <a:endParaRPr lang="en-US" sz="3600" dirty="0"/>
              </a:p>
              <a:p>
                <a:pPr lvl="6"/>
                <a:r>
                  <a:rPr lang="en-US" sz="3600" dirty="0"/>
                  <a:t>V ml  = 250 </a:t>
                </a:r>
              </a:p>
              <a:p>
                <a:pPr lvl="6"/>
                <a:r>
                  <a:rPr lang="en-US" sz="3600" dirty="0"/>
                  <a:t>Eq. </a:t>
                </a:r>
                <a:r>
                  <a:rPr lang="en-US" sz="3600" dirty="0" err="1"/>
                  <a:t>wt</a:t>
                </a:r>
                <a:r>
                  <a:rPr lang="en-US" sz="3600" dirty="0"/>
                  <a:t> = </a:t>
                </a:r>
                <a:r>
                  <a:rPr lang="en-US" sz="3600" dirty="0" smtClean="0"/>
                  <a:t> </a:t>
                </a:r>
                <a:endParaRPr lang="en-US" sz="3600" dirty="0"/>
              </a:p>
              <a:p>
                <a:pPr lvl="6"/>
                <a:r>
                  <a:rPr lang="en-US" sz="3600" dirty="0" err="1"/>
                  <a:t>Wt</a:t>
                </a:r>
                <a:r>
                  <a:rPr lang="en-US" sz="3600" dirty="0"/>
                  <a:t> = X  </a:t>
                </a:r>
                <a:r>
                  <a:rPr lang="en-US" sz="3600" dirty="0" smtClean="0"/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752885"/>
                <a:ext cx="5742384" cy="2612190"/>
              </a:xfrm>
              <a:prstGeom prst="rect">
                <a:avLst/>
              </a:prstGeom>
              <a:blipFill rotWithShape="1">
                <a:blip r:embed="rId2"/>
                <a:stretch>
                  <a:fillRect l="-3185"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1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556792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	</a:t>
            </a:r>
            <a:r>
              <a:rPr lang="en-US" sz="2800" i="1" dirty="0">
                <a:latin typeface="Arabic Transparent" pitchFamily="34" charset="0"/>
                <a:cs typeface="Arabic Transparent" pitchFamily="34" charset="0"/>
              </a:rPr>
              <a:t>Analytical chemistry is branch of chemistry science deal with identification and separation of compounds and mixture, then determination of the proportions of the constituents. </a:t>
            </a:r>
          </a:p>
          <a:p>
            <a:r>
              <a:rPr lang="en-US" sz="2800" dirty="0">
                <a:latin typeface="Arabic Transparent" pitchFamily="34" charset="0"/>
                <a:cs typeface="Arabic Transparent" pitchFamily="34" charset="0"/>
              </a:rPr>
              <a:t>   </a:t>
            </a:r>
            <a:endParaRPr lang="en-US" sz="2800" dirty="0" smtClean="0">
              <a:latin typeface="Arabic Transparent" pitchFamily="34" charset="0"/>
              <a:cs typeface="Arabic Transparent" pitchFamily="34" charset="0"/>
            </a:endParaRPr>
          </a:p>
          <a:p>
            <a:r>
              <a:rPr lang="en-US" sz="2800" b="1" u="sng" dirty="0" smtClean="0"/>
              <a:t> </a:t>
            </a:r>
            <a:r>
              <a:rPr lang="en-US" sz="2800" u="sng" dirty="0" smtClean="0"/>
              <a:t>We have two types of analysis:</a:t>
            </a:r>
            <a:endParaRPr lang="en-US" sz="2800" dirty="0" smtClean="0"/>
          </a:p>
          <a:p>
            <a:r>
              <a:rPr lang="en-US" sz="2800" u="sng" dirty="0" smtClean="0"/>
              <a:t> </a:t>
            </a:r>
            <a:r>
              <a:rPr lang="en-US" sz="2800" u="sng" dirty="0"/>
              <a:t>A- Qualitative analysis:   </a:t>
            </a:r>
            <a:r>
              <a:rPr lang="ar-IQ" sz="2800" u="sng" dirty="0"/>
              <a:t>تحليل نوعي</a:t>
            </a:r>
            <a:endParaRPr lang="en-US" sz="2800" dirty="0"/>
          </a:p>
          <a:p>
            <a:r>
              <a:rPr lang="en-US" sz="2800" u="sng" dirty="0"/>
              <a:t> B- Quantitative analysis:  </a:t>
            </a:r>
            <a:r>
              <a:rPr lang="ar-IQ" sz="2800" u="sng" dirty="0"/>
              <a:t>تحليل كمي </a:t>
            </a:r>
            <a:endParaRPr lang="en-US" sz="2800" dirty="0"/>
          </a:p>
          <a:p>
            <a:r>
              <a:rPr lang="en-US" sz="2800" dirty="0"/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33265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3200" b="1" dirty="0"/>
              <a:t>The Analytical chemistry </a:t>
            </a:r>
            <a:endParaRPr lang="en-US" sz="3200" dirty="0"/>
          </a:p>
          <a:p>
            <a:pPr algn="r"/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50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9"/>
          <p:cNvSpPr>
            <a:spLocks noChangeArrowheads="1"/>
          </p:cNvSpPr>
          <p:nvPr/>
        </p:nvSpPr>
        <p:spPr bwMode="auto">
          <a:xfrm>
            <a:off x="-46856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Qualitative Analysis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Group 54"/>
          <p:cNvGrpSpPr>
            <a:grpSpLocks/>
          </p:cNvGrpSpPr>
          <p:nvPr/>
        </p:nvGrpSpPr>
        <p:grpSpPr bwMode="auto">
          <a:xfrm>
            <a:off x="2051720" y="1916832"/>
            <a:ext cx="4656138" cy="571500"/>
            <a:chOff x="2574" y="2268"/>
            <a:chExt cx="7020" cy="900"/>
          </a:xfrm>
        </p:grpSpPr>
        <p:sp>
          <p:nvSpPr>
            <p:cNvPr id="57" name="Line 58"/>
            <p:cNvSpPr>
              <a:spLocks noChangeShapeType="1"/>
            </p:cNvSpPr>
            <p:nvPr/>
          </p:nvSpPr>
          <p:spPr bwMode="auto">
            <a:xfrm>
              <a:off x="2574" y="2641"/>
              <a:ext cx="70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2574" y="2628"/>
              <a:ext cx="0" cy="5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>
              <a:off x="9594" y="2628"/>
              <a:ext cx="0" cy="5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5"/>
            <p:cNvSpPr>
              <a:spLocks noChangeShapeType="1"/>
            </p:cNvSpPr>
            <p:nvPr/>
          </p:nvSpPr>
          <p:spPr bwMode="auto">
            <a:xfrm flipV="1">
              <a:off x="5994" y="2268"/>
              <a:ext cx="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-4569" y="1790743"/>
            <a:ext cx="9631804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342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	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342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                                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34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Classical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methods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      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Instrumental methods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34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1. Simple chemical test (inorganic &amp; organic).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1. Gas chromatography (G.C).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34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2. Paper chromatography                    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2-Infrared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(IR).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34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3. Thin layer chromatography                                 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3.Nuclear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magnetic resonance (NMR).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34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4.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Analysis of ignition.                                              4. Mass Spectroscopy (MS).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195737" y="889927"/>
            <a:ext cx="4412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Qualitative Analysis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74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738339" y="649150"/>
            <a:ext cx="433400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Quantitative Analysis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2555776" y="1769539"/>
            <a:ext cx="4754563" cy="571500"/>
            <a:chOff x="2574" y="2268"/>
            <a:chExt cx="7020" cy="900"/>
          </a:xfrm>
        </p:grpSpPr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2574" y="2641"/>
              <a:ext cx="70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574" y="2628"/>
              <a:ext cx="0" cy="5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9594" y="2628"/>
              <a:ext cx="0" cy="5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V="1">
              <a:off x="5994" y="2268"/>
              <a:ext cx="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 rot="10800000" flipV="1">
            <a:off x="179512" y="2550610"/>
            <a:ext cx="913294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  <a:tabLst>
                <a:tab pos="4543425" algn="l"/>
              </a:tabLst>
            </a:pP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abic Transparent" charset="0"/>
              </a:rPr>
              <a:t> Instrumental methods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	                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abic Transparent" charset="0"/>
              </a:rPr>
              <a:t>Classical </a:t>
            </a:r>
            <a:r>
              <a:rPr lang="en-US" sz="2400" b="1" dirty="0">
                <a:latin typeface="Arial" pitchFamily="34" charset="0"/>
                <a:ea typeface="Times New Roman" pitchFamily="18" charset="0"/>
                <a:cs typeface="Arabic Transparent" charset="0"/>
              </a:rPr>
              <a:t>methods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  <a:tabLst>
                <a:tab pos="4543425" algn="l"/>
              </a:tabLs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4543425" algn="l"/>
              </a:tabLst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 </a:t>
            </a:r>
            <a:r>
              <a:rPr lang="en-US" sz="2000" dirty="0" smtClean="0"/>
              <a:t>1. </a:t>
            </a:r>
            <a:r>
              <a:rPr lang="en-US" sz="2000" dirty="0" smtClean="0">
                <a:latin typeface="Arial Rounded MT Bold" pitchFamily="34" charset="0"/>
              </a:rPr>
              <a:t>Electrochemical analysis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abic Transparent" charset="0"/>
              </a:rPr>
              <a:t>			 1-</a:t>
            </a:r>
            <a:r>
              <a:rPr lang="en-US" sz="2000" dirty="0" smtClean="0">
                <a:latin typeface="Arial Rounded MT Bold" pitchFamily="34" charset="0"/>
              </a:rPr>
              <a:t> Gravimetric analysis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abic Transparent" charset="0"/>
              </a:rPr>
              <a:t>              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4543425" algn="l"/>
              </a:tabLst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abic Transparent" charset="0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abic Transparent" charset="0"/>
              </a:rPr>
              <a:t>2-Spectrophotometer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abic Transparent" charset="0"/>
              </a:rPr>
              <a:t>. </a:t>
            </a:r>
            <a:r>
              <a:rPr lang="en-US" sz="2000" dirty="0" smtClean="0">
                <a:latin typeface="Arial Rounded MT Bold" pitchFamily="34" charset="0"/>
              </a:rPr>
              <a:t>  </a:t>
            </a:r>
            <a:r>
              <a:rPr lang="en-US" sz="2000" dirty="0" smtClean="0">
                <a:latin typeface="Arial Rounded MT Bold" pitchFamily="34" charset="0"/>
              </a:rPr>
              <a:t>                                      2- </a:t>
            </a:r>
            <a:r>
              <a:rPr lang="en-US" sz="2000" dirty="0">
                <a:latin typeface="Arial Rounded MT Bold" pitchFamily="34" charset="0"/>
              </a:rPr>
              <a:t>Volumetric analysis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abic Transparent" charset="0"/>
              </a:rPr>
              <a:t>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abic Transparent" charset="0"/>
              </a:rPr>
              <a:t>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charset="0"/>
              </a:rPr>
              <a:t>  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6244332" y="4182819"/>
            <a:ext cx="289966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a).Acid-base titration.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b).Redox titration.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c).Precipitation titration.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d).Complex formation titration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rtl="1"/>
            <a:endParaRPr lang="en-US" dirty="0"/>
          </a:p>
          <a:p>
            <a:pPr rtl="1"/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571" y="787875"/>
            <a:ext cx="8757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/>
              <a:t>Volumetric measurement glassware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463848" y="205843"/>
            <a:ext cx="43941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Experiment 1</a:t>
            </a:r>
            <a:endParaRPr lang="en-US" sz="4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345" y="2564905"/>
            <a:ext cx="8593151" cy="4176464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28475" y="124954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1- </a:t>
            </a:r>
            <a:r>
              <a:rPr lang="en-US" sz="3200" b="1" dirty="0"/>
              <a:t>Burette</a:t>
            </a:r>
            <a:r>
              <a:rPr lang="en-US" sz="3200" dirty="0" smtClean="0"/>
              <a:t>: </a:t>
            </a:r>
            <a:r>
              <a:rPr lang="en-US" sz="2400" dirty="0"/>
              <a:t>A piece of glassware used for carefully measured volume of a liquid regent come in various sizes </a:t>
            </a:r>
          </a:p>
        </p:txBody>
      </p:sp>
    </p:spTree>
    <p:extLst>
      <p:ext uri="{BB962C8B-B14F-4D97-AF65-F5344CB8AC3E}">
        <p14:creationId xmlns:p14="http://schemas.microsoft.com/office/powerpoint/2010/main" val="23698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628800"/>
            <a:ext cx="3024336" cy="4824536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5684" y="188640"/>
            <a:ext cx="9361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2- </a:t>
            </a:r>
            <a:r>
              <a:rPr lang="en-US" sz="3200" b="1" dirty="0"/>
              <a:t>Pipette</a:t>
            </a:r>
            <a:r>
              <a:rPr lang="en-US" sz="2800" dirty="0" smtClean="0"/>
              <a:t>:  </a:t>
            </a:r>
            <a:r>
              <a:rPr lang="en-US" sz="2800" dirty="0"/>
              <a:t>A piece of glassware used for measuring the volume of </a:t>
            </a:r>
            <a:r>
              <a:rPr lang="en-US" sz="2800" dirty="0" err="1"/>
              <a:t>Iiquid</a:t>
            </a:r>
            <a:r>
              <a:rPr lang="en-US" sz="2800" dirty="0"/>
              <a:t> comes in various sizes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204" y="1556792"/>
            <a:ext cx="3960440" cy="4824536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07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7584" y="5486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/>
              <a:t>Note</a:t>
            </a:r>
            <a:r>
              <a:rPr lang="en-US" sz="3200" dirty="0"/>
              <a:t>: We always use </a:t>
            </a:r>
            <a:r>
              <a:rPr lang="en-US" sz="3200" dirty="0" smtClean="0"/>
              <a:t> </a:t>
            </a:r>
            <a:r>
              <a:rPr lang="en-US" sz="3200" dirty="0"/>
              <a:t>fill pipettes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158" y="1628800"/>
            <a:ext cx="714923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66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484784"/>
            <a:ext cx="3960440" cy="5040560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3-Graduated cylinder</a:t>
            </a:r>
            <a:r>
              <a:rPr lang="en-US" sz="2800" i="1" dirty="0" smtClean="0"/>
              <a:t> </a:t>
            </a:r>
            <a:r>
              <a:rPr lang="en-US" sz="2800" dirty="0"/>
              <a:t>: </a:t>
            </a:r>
            <a:r>
              <a:rPr lang="en-US" sz="2800" dirty="0" smtClean="0"/>
              <a:t>A </a:t>
            </a:r>
            <a:r>
              <a:rPr lang="en-US" sz="2800" dirty="0"/>
              <a:t>piece of glassware used for measuring the volume of </a:t>
            </a:r>
            <a:r>
              <a:rPr lang="en-US" sz="2800" dirty="0" err="1"/>
              <a:t>Iiquid</a:t>
            </a:r>
            <a:r>
              <a:rPr lang="en-US" sz="2800" dirty="0"/>
              <a:t> comes in various sizes</a:t>
            </a:r>
          </a:p>
          <a:p>
            <a:pPr lvl="0"/>
            <a:endParaRPr lang="en-US" sz="2800" i="1" dirty="0"/>
          </a:p>
          <a:p>
            <a:r>
              <a:rPr lang="en-US" sz="2800" i="1" dirty="0"/>
              <a:t> 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7584" y="1628800"/>
            <a:ext cx="3456384" cy="504056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100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595</TotalTime>
  <Words>744</Words>
  <Application>Microsoft Office PowerPoint</Application>
  <PresentationFormat>On-screen Show (4:3)</PresentationFormat>
  <Paragraphs>178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Method for the Expression of concentration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CANARY</dc:creator>
  <cp:lastModifiedBy>DR.Ahmed Saker 2O14</cp:lastModifiedBy>
  <cp:revision>85</cp:revision>
  <dcterms:created xsi:type="dcterms:W3CDTF">2013-10-28T18:17:30Z</dcterms:created>
  <dcterms:modified xsi:type="dcterms:W3CDTF">2017-10-29T05:52:04Z</dcterms:modified>
</cp:coreProperties>
</file>