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139D5-6BE0-4705-AC52-3A44CBB64AB3}" type="datetimeFigureOut">
              <a:rPr lang="en-US" smtClean="0"/>
              <a:t>8/14/2023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33D54-955D-46BF-9FD8-DF44570CD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88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33D54-955D-46BF-9FD8-DF44570CD4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9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microsoft.com/office/2007/relationships/hdphoto" Target="../media/hdphoto5.wdp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C\Desktop\محاضرات السلامة\images.png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457200"/>
            <a:ext cx="8686800" cy="6172200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252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2514600" cy="9144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228600" indent="-228600" algn="just">
              <a:lnSpc>
                <a:spcPct val="115000"/>
              </a:lnSpc>
              <a:spcAft>
                <a:spcPts val="1000"/>
              </a:spcAft>
            </a:pPr>
            <a:r>
              <a:rPr lang="en-US" sz="3600" kern="0" spc="0" dirty="0">
                <a:solidFill>
                  <a:srgbClr val="000000"/>
                </a:solidFill>
                <a:latin typeface="Bell MT"/>
              </a:rPr>
              <a:t>Calculation</a:t>
            </a:r>
            <a:br>
              <a:rPr lang="en-US" sz="3200" dirty="0"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57200" y="2362200"/>
                <a:ext cx="8382000" cy="1650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dirty="0">
                    <a:latin typeface="Calibri"/>
                    <a:ea typeface="Calibri"/>
                    <a:cs typeface="Arial"/>
                  </a:rPr>
                  <a:t> </a:t>
                </a:r>
                <a:r>
                  <a:rPr lang="en-US" dirty="0">
                    <a:latin typeface="Arial"/>
                    <a:ea typeface="Times New Roman"/>
                  </a:rPr>
                  <a:t>Recovery % = practical content/ theoretical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Times New Roman"/>
                          </a:rPr>
                        </m:ctrlPr>
                      </m:fPr>
                      <m:num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( 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/>
                              </a:rPr>
                            </m:ctrlPr>
                          </m:sSubPr>
                          <m:e>
                            <m:r>
                              <a:rPr lang="en-US" sz="2000">
                                <a:latin typeface="Cambria Math"/>
                                <a:ea typeface="Times New Roman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000">
                                <a:latin typeface="Cambria Math"/>
                                <a:ea typeface="Times New Roman"/>
                              </a:rPr>
                              <m:t>𝑩</m:t>
                            </m:r>
                          </m:sub>
                        </m:sSub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𝑿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Times New Roman"/>
                              </a:rPr>
                            </m:ctrlPr>
                          </m:sSubPr>
                          <m:e>
                            <m:r>
                              <a:rPr lang="en-US" sz="2000">
                                <a:latin typeface="Cambria Math"/>
                                <a:ea typeface="Times New Roman"/>
                              </a:rPr>
                              <m:t>𝑵</m:t>
                            </m:r>
                          </m:e>
                          <m:sub>
                            <m:r>
                              <a:rPr lang="en-US" sz="2000">
                                <a:latin typeface="Cambria Math"/>
                                <a:ea typeface="Times New Roman"/>
                              </a:rPr>
                              <m:t>𝑩</m:t>
                            </m:r>
                          </m:sub>
                        </m:sSub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𝑿</m:t>
                        </m:r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 </m:t>
                        </m:r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𝑬𝒒</m:t>
                        </m:r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.</m:t>
                        </m:r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𝑾𝒕</m:t>
                        </m:r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) </m:t>
                        </m:r>
                      </m:num>
                      <m:den>
                        <m:r>
                          <a:rPr lang="en-US" sz="2000">
                            <a:latin typeface="Cambria Math"/>
                            <a:ea typeface="Times New Roman"/>
                          </a:rPr>
                          <m:t>𝒕𝒉𝒆𝒐𝒓𝒆𝒕𝒊𝒄𝒂𝒍</m:t>
                        </m:r>
                      </m:den>
                    </m:f>
                  </m:oMath>
                </a14:m>
                <a:r>
                  <a:rPr lang="en-US" sz="2000" dirty="0">
                    <a:latin typeface="Arial"/>
                    <a:ea typeface="Times New Roman"/>
                  </a:rPr>
                  <a:t> X 100 </a:t>
                </a:r>
              </a:p>
              <a:p>
                <a:endParaRPr lang="en-US" dirty="0">
                  <a:latin typeface="Arial"/>
                  <a:ea typeface="Times New Roman"/>
                </a:endParaRPr>
              </a:p>
              <a:p>
                <a:r>
                  <a:rPr lang="en-US" dirty="0">
                    <a:latin typeface="Arial"/>
                    <a:ea typeface="Times New Roman"/>
                  </a:rPr>
                  <a:t>V(</a:t>
                </a:r>
                <a:r>
                  <a:rPr lang="en-US" dirty="0" err="1">
                    <a:latin typeface="Arial"/>
                    <a:ea typeface="Times New Roman"/>
                  </a:rPr>
                  <a:t>NaOH</a:t>
                </a:r>
                <a:r>
                  <a:rPr lang="en-US" dirty="0">
                    <a:latin typeface="Arial"/>
                    <a:ea typeface="Times New Roman"/>
                  </a:rPr>
                  <a:t>) = end point ml </a:t>
                </a:r>
              </a:p>
              <a:p>
                <a:r>
                  <a:rPr lang="en-US" dirty="0">
                    <a:latin typeface="Arial"/>
                    <a:ea typeface="Times New Roman"/>
                  </a:rPr>
                  <a:t>N(</a:t>
                </a:r>
                <a:r>
                  <a:rPr lang="en-US" dirty="0" err="1">
                    <a:latin typeface="Arial"/>
                    <a:ea typeface="Times New Roman"/>
                  </a:rPr>
                  <a:t>NaOH</a:t>
                </a:r>
                <a:r>
                  <a:rPr lang="en-US" dirty="0">
                    <a:latin typeface="Arial"/>
                    <a:ea typeface="Times New Roman"/>
                  </a:rPr>
                  <a:t>) =  0.1N </a:t>
                </a:r>
              </a:p>
              <a:p>
                <a:r>
                  <a:rPr lang="en-US" dirty="0" err="1">
                    <a:latin typeface="Arial"/>
                    <a:ea typeface="Times New Roman"/>
                  </a:rPr>
                  <a:t>Eq.Wt</a:t>
                </a:r>
                <a:r>
                  <a:rPr lang="en-US" dirty="0">
                    <a:latin typeface="Arial"/>
                    <a:ea typeface="Times New Roman"/>
                  </a:rPr>
                  <a:t> (aspirin) = 180.2 g/</a:t>
                </a:r>
                <a:r>
                  <a:rPr lang="en-US" dirty="0" err="1">
                    <a:latin typeface="Arial"/>
                    <a:ea typeface="Times New Roman"/>
                  </a:rPr>
                  <a:t>mol</a:t>
                </a:r>
                <a:endParaRPr lang="en-US" dirty="0">
                  <a:latin typeface="Arial"/>
                  <a:ea typeface="Times New Roman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362200"/>
                <a:ext cx="8382000" cy="1650773"/>
              </a:xfrm>
              <a:prstGeom prst="rect">
                <a:avLst/>
              </a:prstGeom>
              <a:blipFill rotWithShape="1">
                <a:blip r:embed="rId2"/>
                <a:stretch>
                  <a:fillRect l="-582" b="-5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048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8839200" cy="4191000"/>
          </a:xfrm>
          <a:prstGeom prst="roundRect">
            <a:avLst>
              <a:gd name="adj" fmla="val 11111"/>
            </a:avLst>
          </a:prstGeom>
          <a:ln w="190500" cap="rnd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223394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6096000" y="5870864"/>
            <a:ext cx="2743200" cy="5334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Lecturer  </a:t>
            </a:r>
            <a:r>
              <a:rPr kumimoji="0" lang="en-US" sz="12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Luma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 </a:t>
            </a:r>
            <a:r>
              <a:rPr kumimoji="0" lang="en-US" sz="1200" b="1" i="1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Amer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/>
              <a:ea typeface="Times New Roman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Arial"/>
              </a:rPr>
              <a:t> 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20</a:t>
            </a:r>
            <a:r>
              <a:rPr lang="en-US" sz="1200" b="1" i="1" kern="0" dirty="0">
                <a:solidFill>
                  <a:srgbClr val="000000"/>
                </a:solidFill>
                <a:latin typeface="Bell MT"/>
              </a:rPr>
              <a:t>22</a:t>
            </a:r>
            <a:r>
              <a:rPr kumimoji="0" lang="en-US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ell MT"/>
                <a:ea typeface="+mn-ea"/>
                <a:cs typeface="+mn-cs"/>
              </a:rPr>
              <a:t>-202</a:t>
            </a:r>
            <a:r>
              <a:rPr lang="en-US" sz="1200" b="1" i="1" kern="0" dirty="0">
                <a:solidFill>
                  <a:srgbClr val="000000"/>
                </a:solidFill>
                <a:latin typeface="Bell MT"/>
              </a:rPr>
              <a:t>3</a:t>
            </a:r>
            <a:endParaRPr kumimoji="0" lang="en-US" sz="1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ell MT"/>
              <a:ea typeface="+mn-ea"/>
              <a:cs typeface="+mn-cs"/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457200" y="1143000"/>
            <a:ext cx="8001000" cy="213360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ross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i="1" kern="0" dirty="0">
                <a:ln w="1905"/>
                <a:gradFill>
                  <a:gsLst>
                    <a:gs pos="0">
                      <a:srgbClr val="A379BB">
                        <a:shade val="20000"/>
                        <a:satMod val="200000"/>
                      </a:srgbClr>
                    </a:gs>
                    <a:gs pos="78000">
                      <a:srgbClr val="A379BB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379BB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ll MT"/>
              </a:rPr>
              <a:t>Assay of aspirin by </a:t>
            </a:r>
            <a:br>
              <a:rPr lang="ar-IQ" sz="4800" b="1" i="1" kern="0" dirty="0">
                <a:ln w="1905"/>
                <a:gradFill>
                  <a:gsLst>
                    <a:gs pos="0">
                      <a:srgbClr val="A379BB">
                        <a:shade val="20000"/>
                        <a:satMod val="200000"/>
                      </a:srgbClr>
                    </a:gs>
                    <a:gs pos="78000">
                      <a:srgbClr val="A379BB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379BB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ll MT"/>
              </a:rPr>
            </a:br>
            <a:r>
              <a:rPr lang="en-US" sz="4800" b="1" i="1" kern="0" dirty="0">
                <a:ln w="1905"/>
                <a:gradFill>
                  <a:gsLst>
                    <a:gs pos="0">
                      <a:srgbClr val="A379BB">
                        <a:shade val="20000"/>
                        <a:satMod val="200000"/>
                      </a:srgbClr>
                    </a:gs>
                    <a:gs pos="78000">
                      <a:srgbClr val="A379BB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A379BB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ll MT"/>
              </a:rPr>
              <a:t>direct acid- base titration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3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4114800" cy="9144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kern="0" spc="0" dirty="0">
                <a:solidFill>
                  <a:srgbClr val="000000"/>
                </a:solidFill>
                <a:latin typeface="Bell MT"/>
                <a:ea typeface="+mn-ea"/>
                <a:cs typeface="+mn-cs"/>
              </a:rPr>
              <a:t>Introduction:</a:t>
            </a:r>
            <a:br>
              <a:rPr lang="en-US" sz="2800" dirty="0">
                <a:latin typeface="Calibri"/>
                <a:ea typeface="Calibri"/>
                <a:cs typeface="Arial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490007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/>
                <a:ea typeface="Calibri"/>
                <a:cs typeface="Arial"/>
              </a:rPr>
              <a:t>Aspirin is acetyl salicylic acid, occurs as white crystals, used as analgesic to relieve minor aches and pain, as antipyretic to reduce fever and as anti- inflammatory medication.</a:t>
            </a:r>
            <a:r>
              <a:rPr lang="en-US" sz="2400" dirty="0">
                <a:latin typeface="Times New Roman"/>
                <a:ea typeface="Calibri"/>
              </a:rPr>
              <a:t> Its molecular formula (C</a:t>
            </a:r>
            <a:r>
              <a:rPr lang="en-US" sz="2400" baseline="-25000" dirty="0">
                <a:latin typeface="Times New Roman"/>
                <a:ea typeface="Calibri"/>
              </a:rPr>
              <a:t>9</a:t>
            </a:r>
            <a:r>
              <a:rPr lang="en-US" sz="2400" dirty="0">
                <a:latin typeface="Times New Roman"/>
                <a:ea typeface="Calibri"/>
              </a:rPr>
              <a:t>H</a:t>
            </a:r>
            <a:r>
              <a:rPr lang="en-US" sz="2400" baseline="-25000" dirty="0">
                <a:latin typeface="Times New Roman"/>
                <a:ea typeface="Calibri"/>
              </a:rPr>
              <a:t>8</a:t>
            </a:r>
            <a:r>
              <a:rPr lang="en-US" sz="2400" dirty="0">
                <a:latin typeface="Times New Roman"/>
                <a:ea typeface="Calibri"/>
              </a:rPr>
              <a:t>O</a:t>
            </a:r>
            <a:r>
              <a:rPr lang="en-US" sz="2400" baseline="-25000" dirty="0">
                <a:latin typeface="Times New Roman"/>
                <a:ea typeface="Calibri"/>
              </a:rPr>
              <a:t>4</a:t>
            </a:r>
            <a:r>
              <a:rPr lang="en-US" sz="2400" dirty="0">
                <a:latin typeface="Times New Roman"/>
                <a:ea typeface="Calibri"/>
              </a:rPr>
              <a:t>).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18" y="3657600"/>
            <a:ext cx="2143125" cy="2143125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7"/>
          <a:stretch/>
        </p:blipFill>
        <p:spPr>
          <a:xfrm>
            <a:off x="3733800" y="3952008"/>
            <a:ext cx="2143125" cy="19153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210050"/>
            <a:ext cx="2390775" cy="1657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2Lef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0905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3429000" cy="9144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 </a:t>
            </a:r>
            <a:r>
              <a:rPr lang="en-US" sz="4800" kern="0" spc="0" dirty="0">
                <a:solidFill>
                  <a:srgbClr val="000000"/>
                </a:solidFill>
                <a:latin typeface="Bell MT"/>
                <a:ea typeface="+mn-ea"/>
                <a:cs typeface="+mn-cs"/>
              </a:rPr>
              <a:t>Properties: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5240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Aspirin is an aromatic compound containing both a carboxylic acid functional group and an ester functional group.</a:t>
            </a:r>
          </a:p>
          <a:p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Aspirin can be prepared by reacting salicylic acid and acetic anhydride in the presence of an acid catalyst.</a:t>
            </a:r>
          </a:p>
          <a:p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It is slightly soluble in water (1:300) and soluble in alcohol (1:5), chloroform (1:17) and ether (l: 15), Also it dissolves easily in glycerin.</a:t>
            </a:r>
          </a:p>
          <a:p>
            <a:endParaRPr lang="en-US" sz="2400" dirty="0">
              <a:latin typeface="Calibri"/>
              <a:ea typeface="Calibri"/>
              <a:cs typeface="Arial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 Its melting point (135°C), and Molecular weight = 180.2 g/</a:t>
            </a:r>
            <a:r>
              <a:rPr lang="en-US" sz="2400" dirty="0" err="1">
                <a:latin typeface="Calibri"/>
                <a:ea typeface="Calibri"/>
                <a:cs typeface="Arial"/>
              </a:rPr>
              <a:t>mol</a:t>
            </a:r>
            <a:endParaRPr lang="en-US" sz="2400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019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2209800" cy="9144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800" kern="0" spc="0" dirty="0">
                <a:solidFill>
                  <a:srgbClr val="000000"/>
                </a:solidFill>
                <a:latin typeface="Bell MT"/>
                <a:ea typeface="+mn-ea"/>
                <a:cs typeface="+mn-cs"/>
              </a:rPr>
              <a:t>Acidity: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524000"/>
            <a:ext cx="7467600" cy="1938992"/>
          </a:xfrm>
          <a:prstGeom prst="rect">
            <a:avLst/>
          </a:prstGeom>
        </p:spPr>
        <p:txBody>
          <a:bodyPr wrap="square" anchor="t" anchorCtr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It is a </a:t>
            </a:r>
            <a:r>
              <a:rPr lang="en-US" sz="2400" dirty="0" err="1">
                <a:latin typeface="Calibri"/>
                <a:ea typeface="Calibri"/>
                <a:cs typeface="Arial"/>
              </a:rPr>
              <a:t>monoprotic</a:t>
            </a:r>
            <a:r>
              <a:rPr lang="en-US" sz="2400" dirty="0">
                <a:latin typeface="Calibri"/>
                <a:ea typeface="Calibri"/>
                <a:cs typeface="Arial"/>
              </a:rPr>
              <a:t> weak acid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err="1">
                <a:latin typeface="Calibri"/>
                <a:ea typeface="Calibri"/>
                <a:cs typeface="Arial"/>
              </a:rPr>
              <a:t>Ka</a:t>
            </a:r>
            <a:r>
              <a:rPr lang="en-US" sz="2400" dirty="0">
                <a:latin typeface="Calibri"/>
                <a:ea typeface="Calibri"/>
                <a:cs typeface="Arial"/>
              </a:rPr>
              <a:t> = 2.8 x 10-4 at 25 degree Celsius, so very little of the molecular aspirin dissociates to form acetylsalicylate ions.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Equilibrium dissociation reaction</a:t>
            </a:r>
            <a:r>
              <a:rPr lang="en-US" dirty="0"/>
              <a:t>:</a:t>
            </a:r>
          </a:p>
        </p:txBody>
      </p:sp>
      <p:pic>
        <p:nvPicPr>
          <p:cNvPr id="4" name="Picture 3" descr="https://qph.fs.quoracdn.net/main-qimg-8ce3e1e76cc4289d44d361241f10275c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495638"/>
            <a:ext cx="7620000" cy="1531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257800"/>
            <a:ext cx="76200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87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It slowly decomposed </a:t>
            </a:r>
            <a:r>
              <a:rPr lang="en-US" sz="2400">
                <a:latin typeface="Calibri"/>
                <a:ea typeface="Calibri"/>
                <a:cs typeface="Arial"/>
              </a:rPr>
              <a:t>to acetic acid  </a:t>
            </a:r>
            <a:r>
              <a:rPr lang="en-US" sz="2400" dirty="0">
                <a:latin typeface="Calibri"/>
                <a:ea typeface="Calibri"/>
                <a:cs typeface="Arial"/>
              </a:rPr>
              <a:t>and salicylic acid in the presence of heat and moisture.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09800"/>
            <a:ext cx="7620000" cy="1371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7700" y="42672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It  readily absorbed from stomach and small intestine.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>
                <a:latin typeface="Calibri"/>
                <a:ea typeface="Calibri"/>
                <a:cs typeface="Arial"/>
              </a:rPr>
              <a:t>Their absorption depends strongly on the pH of the environment.</a:t>
            </a:r>
          </a:p>
        </p:txBody>
      </p:sp>
    </p:spTree>
    <p:extLst>
      <p:ext uri="{BB962C8B-B14F-4D97-AF65-F5344CB8AC3E}">
        <p14:creationId xmlns:p14="http://schemas.microsoft.com/office/powerpoint/2010/main" val="78083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8" y="254076"/>
            <a:ext cx="4114800" cy="66032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kern="0" spc="0" dirty="0">
                <a:solidFill>
                  <a:srgbClr val="000000"/>
                </a:solidFill>
                <a:latin typeface="Bell MT"/>
                <a:ea typeface="+mn-ea"/>
                <a:cs typeface="+mn-cs"/>
              </a:rPr>
              <a:t>Aim of experiment</a:t>
            </a:r>
            <a:r>
              <a:rPr lang="en-US" sz="3600" dirty="0"/>
              <a:t>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94447" y="1140766"/>
            <a:ext cx="67882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/>
                <a:ea typeface="Calibri"/>
                <a:cs typeface="Arial"/>
              </a:rPr>
              <a:t>Apply </a:t>
            </a:r>
            <a:r>
              <a:rPr lang="en-US" sz="2400" dirty="0" err="1">
                <a:latin typeface="Calibri"/>
                <a:ea typeface="Calibri"/>
                <a:cs typeface="Arial"/>
              </a:rPr>
              <a:t>Alkalimetry</a:t>
            </a:r>
            <a:r>
              <a:rPr lang="en-US" sz="2400" dirty="0">
                <a:latin typeface="Calibri"/>
                <a:ea typeface="Calibri"/>
                <a:cs typeface="Arial"/>
              </a:rPr>
              <a:t> assay to determine the percentage</a:t>
            </a:r>
          </a:p>
          <a:p>
            <a:r>
              <a:rPr lang="en-US" sz="2400" dirty="0">
                <a:latin typeface="Calibri"/>
                <a:ea typeface="Calibri"/>
                <a:cs typeface="Arial"/>
              </a:rPr>
              <a:t> purity of aspirin</a:t>
            </a:r>
            <a:r>
              <a:rPr lang="en-GB" sz="2400" dirty="0">
                <a:latin typeface="Calibri"/>
                <a:ea typeface="Calibri"/>
                <a:cs typeface="Arial"/>
              </a:rPr>
              <a:t> tablet. </a:t>
            </a:r>
            <a:r>
              <a:rPr lang="en-US" sz="2400" dirty="0">
                <a:latin typeface="Calibri"/>
                <a:ea typeface="Calibri"/>
                <a:cs typeface="Arial"/>
              </a:rPr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133600"/>
            <a:ext cx="2362200" cy="914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cap="none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4800" kern="0" spc="0" dirty="0">
                <a:solidFill>
                  <a:srgbClr val="000000"/>
                </a:solidFill>
                <a:latin typeface="Bell MT"/>
                <a:ea typeface="+mn-ea"/>
                <a:cs typeface="+mn-cs"/>
              </a:rPr>
              <a:t> </a:t>
            </a:r>
            <a:r>
              <a:rPr lang="en-US" sz="3600" kern="0" spc="0" dirty="0">
                <a:solidFill>
                  <a:srgbClr val="000000"/>
                </a:solidFill>
                <a:latin typeface="Bell MT"/>
                <a:ea typeface="+mn-ea"/>
                <a:cs typeface="+mn-cs"/>
              </a:rPr>
              <a:t>Principle</a:t>
            </a:r>
            <a:r>
              <a:rPr lang="en-US" sz="4800" kern="0" spc="0" dirty="0">
                <a:solidFill>
                  <a:srgbClr val="000000"/>
                </a:solidFill>
                <a:latin typeface="Bell M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7549" y="3048000"/>
            <a:ext cx="7543800" cy="3636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latin typeface="Calibri"/>
                <a:ea typeface="Calibri"/>
                <a:cs typeface="Arial"/>
              </a:rPr>
              <a:t>In</a:t>
            </a:r>
            <a:r>
              <a:rPr lang="en-GB" dirty="0">
                <a:latin typeface="Arial"/>
                <a:ea typeface="Times New Roman"/>
              </a:rPr>
              <a:t> </a:t>
            </a:r>
            <a:r>
              <a:rPr lang="en-GB" sz="2400" dirty="0">
                <a:latin typeface="Calibri"/>
                <a:ea typeface="Calibri"/>
                <a:cs typeface="Arial"/>
              </a:rPr>
              <a:t>this experiment you will determine the percentage purity of aspirin by using </a:t>
            </a:r>
            <a:r>
              <a:rPr lang="en-US" sz="2400" dirty="0">
                <a:latin typeface="Calibri"/>
                <a:ea typeface="Calibri"/>
                <a:cs typeface="Arial"/>
              </a:rPr>
              <a:t>(Titration method).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latin typeface="Calibri"/>
                <a:ea typeface="Calibri"/>
                <a:cs typeface="Arial"/>
              </a:rPr>
              <a:t> The aspirin will be titrated against a standard solution of base, 0.1 N </a:t>
            </a:r>
            <a:r>
              <a:rPr lang="en-US" sz="2400" dirty="0" err="1">
                <a:latin typeface="Calibri"/>
                <a:ea typeface="Calibri"/>
                <a:cs typeface="Arial"/>
              </a:rPr>
              <a:t>NaOH</a:t>
            </a:r>
            <a:r>
              <a:rPr lang="en-US" sz="2400" dirty="0">
                <a:latin typeface="Calibri"/>
                <a:ea typeface="Calibri"/>
                <a:cs typeface="Arial"/>
              </a:rPr>
              <a:t>. Base will be dispensed from a burette into a conical flask containing the dissolved acid (in ethanol) and phenolphthalein indicator, which show a faint pink color in basic solutions.</a:t>
            </a:r>
          </a:p>
          <a:p>
            <a:endParaRPr lang="en-US" dirty="0">
              <a:latin typeface="Calibri"/>
              <a:ea typeface="Calibri"/>
              <a:cs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29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7467600" cy="19174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11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209800" cy="783336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kern="0" spc="0" dirty="0">
                <a:solidFill>
                  <a:srgbClr val="000000"/>
                </a:solidFill>
                <a:latin typeface="Bell MT"/>
                <a:ea typeface="+mn-ea"/>
                <a:cs typeface="+mn-cs"/>
              </a:rPr>
              <a:t>Procedure</a:t>
            </a:r>
          </a:p>
        </p:txBody>
      </p:sp>
      <p:sp>
        <p:nvSpPr>
          <p:cNvPr id="3" name="Rectangle 2"/>
          <p:cNvSpPr/>
          <p:nvPr/>
        </p:nvSpPr>
        <p:spPr>
          <a:xfrm>
            <a:off x="31376" y="1295400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685800" algn="l"/>
              </a:tabLst>
            </a:pPr>
            <a:r>
              <a:rPr lang="en-GB" dirty="0">
                <a:latin typeface="Arial"/>
                <a:ea typeface="Times New Roman"/>
              </a:rPr>
              <a:t>Fill the burette with 0.1M </a:t>
            </a:r>
            <a:r>
              <a:rPr lang="en-GB" dirty="0" err="1">
                <a:latin typeface="Arial"/>
                <a:ea typeface="Times New Roman"/>
              </a:rPr>
              <a:t>NaOH</a:t>
            </a:r>
            <a:r>
              <a:rPr lang="en-GB" dirty="0">
                <a:latin typeface="Arial"/>
                <a:ea typeface="Times New Roman"/>
              </a:rPr>
              <a:t> solution using the funnel provided.</a:t>
            </a:r>
          </a:p>
          <a:p>
            <a:pPr marL="742950" lvl="1" indent="-285750" algn="just">
              <a:buFont typeface="Symbol"/>
              <a:buChar char=""/>
              <a:tabLst>
                <a:tab pos="589280" algn="l"/>
              </a:tabLst>
            </a:pPr>
            <a:r>
              <a:rPr lang="en-GB" dirty="0">
                <a:latin typeface="Arial"/>
                <a:ea typeface="Times New Roman"/>
              </a:rPr>
              <a:t>  Ensure there are no bubbles by tapping the side of the burette.</a:t>
            </a:r>
          </a:p>
          <a:p>
            <a:pPr marL="742950" lvl="1" indent="-285750" algn="just">
              <a:buFont typeface="Symbol"/>
              <a:buChar char=""/>
              <a:tabLst>
                <a:tab pos="589280" algn="l"/>
              </a:tabLst>
            </a:pPr>
            <a:r>
              <a:rPr lang="en-US" dirty="0">
                <a:latin typeface="Arial"/>
                <a:ea typeface="Times New Roman"/>
              </a:rPr>
              <a:t>Take action to do blank titration </a:t>
            </a:r>
            <a:r>
              <a:rPr lang="en-US" dirty="0">
                <a:latin typeface="Times New Roman"/>
                <a:ea typeface="Times New Roman"/>
              </a:rPr>
              <a:t>.</a:t>
            </a:r>
          </a:p>
          <a:p>
            <a:pPr lvl="0" algn="just">
              <a:tabLst>
                <a:tab pos="685800" algn="l"/>
              </a:tabLst>
            </a:pPr>
            <a:r>
              <a:rPr lang="en-US" dirty="0">
                <a:effectLst/>
                <a:latin typeface="Times New Roman"/>
                <a:ea typeface="Times New Roman"/>
              </a:rPr>
              <a:t>2. </a:t>
            </a:r>
            <a:r>
              <a:rPr lang="en-GB" dirty="0">
                <a:latin typeface="Arial"/>
                <a:ea typeface="Times New Roman"/>
              </a:rPr>
              <a:t>Grind up ONE aspirin tablet to a fine powder using the pestle and mortar.</a:t>
            </a:r>
          </a:p>
          <a:p>
            <a:pPr lvl="0" algn="just">
              <a:tabLst>
                <a:tab pos="685800" algn="l"/>
              </a:tabLst>
            </a:pPr>
            <a:endParaRPr lang="en-GB" dirty="0">
              <a:latin typeface="Arial"/>
              <a:ea typeface="Times New Roman"/>
            </a:endParaRPr>
          </a:p>
          <a:p>
            <a:pPr lvl="0" algn="just">
              <a:tabLst>
                <a:tab pos="685800" algn="l"/>
              </a:tabLst>
            </a:pPr>
            <a:r>
              <a:rPr lang="en-GB" dirty="0">
                <a:latin typeface="Arial"/>
                <a:ea typeface="Times New Roman"/>
              </a:rPr>
              <a:t>3.  Place a clean, dry conical flask on a top balance.  </a:t>
            </a:r>
            <a:endParaRPr lang="en-US" dirty="0">
              <a:latin typeface="Times New Roman"/>
              <a:ea typeface="Times New Roman"/>
            </a:endParaRP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589280" algn="l"/>
              </a:tabLst>
            </a:pPr>
            <a:r>
              <a:rPr lang="en-GB" dirty="0">
                <a:latin typeface="Arial"/>
                <a:ea typeface="Times New Roman"/>
              </a:rPr>
              <a:t>Zero the reading.</a:t>
            </a:r>
          </a:p>
          <a:p>
            <a:pPr marL="742950" lvl="1" indent="-285750" algn="just">
              <a:spcAft>
                <a:spcPts val="0"/>
              </a:spcAft>
              <a:buFont typeface="Symbol"/>
              <a:buChar char=""/>
              <a:tabLst>
                <a:tab pos="589280" algn="l"/>
              </a:tabLst>
            </a:pPr>
            <a:r>
              <a:rPr lang="en-GB" dirty="0">
                <a:latin typeface="Arial"/>
                <a:ea typeface="Times New Roman"/>
              </a:rPr>
              <a:t>  Add all the powder to the conical flask using a spatula and record the weight of the powder </a:t>
            </a:r>
          </a:p>
          <a:p>
            <a:pPr marL="342900" lvl="0" indent="-342900" algn="just">
              <a:lnSpc>
                <a:spcPct val="150000"/>
              </a:lnSpc>
              <a:buAutoNum type="arabicPeriod" startAt="4"/>
              <a:tabLst>
                <a:tab pos="685800" algn="l"/>
              </a:tabLst>
            </a:pPr>
            <a:r>
              <a:rPr lang="en-GB" dirty="0">
                <a:latin typeface="Arial"/>
                <a:ea typeface="Times New Roman"/>
              </a:rPr>
              <a:t>Add 10ml of ethanol to the conical flask.</a:t>
            </a:r>
          </a:p>
          <a:p>
            <a:pPr marL="342900" lvl="0" indent="-342900" algn="just">
              <a:lnSpc>
                <a:spcPct val="150000"/>
              </a:lnSpc>
              <a:buAutoNum type="arabicPeriod" startAt="5"/>
              <a:tabLst>
                <a:tab pos="685800" algn="l"/>
              </a:tabLst>
            </a:pPr>
            <a:r>
              <a:rPr lang="en-GB" dirty="0">
                <a:latin typeface="Arial"/>
                <a:ea typeface="Times New Roman"/>
              </a:rPr>
              <a:t>Add 3 drops of phenolphthalein indicator solution.</a:t>
            </a:r>
          </a:p>
          <a:p>
            <a:pPr lvl="0" algn="just">
              <a:lnSpc>
                <a:spcPct val="150000"/>
              </a:lnSpc>
              <a:tabLst>
                <a:tab pos="685800" algn="l"/>
              </a:tabLst>
            </a:pPr>
            <a:r>
              <a:rPr lang="en-GB" dirty="0">
                <a:latin typeface="Arial"/>
                <a:ea typeface="Times New Roman"/>
              </a:rPr>
              <a:t>6. Swirl the conical flask carefully until the powder is fully dissolved.</a:t>
            </a:r>
          </a:p>
          <a:p>
            <a:pPr marL="742950" lvl="1" indent="-285750" algn="just">
              <a:buFont typeface="Symbol"/>
              <a:buChar char=""/>
              <a:tabLst>
                <a:tab pos="589280" algn="l"/>
              </a:tabLst>
            </a:pPr>
            <a:r>
              <a:rPr lang="en-GB" dirty="0">
                <a:latin typeface="Arial"/>
                <a:ea typeface="Times New Roman"/>
              </a:rPr>
              <a:t> Swirl for at least 2 minutes</a:t>
            </a:r>
            <a:r>
              <a:rPr lang="en-GB" dirty="0">
                <a:solidFill>
                  <a:prstClr val="black"/>
                </a:solidFill>
                <a:latin typeface="Arial"/>
                <a:ea typeface="Times New Roman"/>
              </a:rPr>
              <a:t>.</a:t>
            </a:r>
          </a:p>
          <a:p>
            <a:pPr lvl="1" algn="just">
              <a:tabLst>
                <a:tab pos="589280" algn="l"/>
              </a:tabLst>
            </a:pPr>
            <a:endParaRPr lang="en-GB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algn="just">
              <a:tabLst>
                <a:tab pos="589280" algn="l"/>
              </a:tabLst>
            </a:pPr>
            <a:r>
              <a:rPr lang="en-GB" dirty="0">
                <a:latin typeface="Arial"/>
                <a:ea typeface="Times New Roman"/>
              </a:rPr>
              <a:t>7. Titrate carefully with sodium hydroxide.                                                </a:t>
            </a:r>
          </a:p>
          <a:p>
            <a:pPr marL="742950" lvl="1" indent="-285750" algn="just">
              <a:buFont typeface="Symbol"/>
              <a:buChar char=""/>
              <a:tabLst>
                <a:tab pos="589280" algn="l"/>
              </a:tabLst>
            </a:pPr>
            <a:r>
              <a:rPr lang="en-GB" dirty="0">
                <a:solidFill>
                  <a:prstClr val="black"/>
                </a:solidFill>
                <a:latin typeface="Arial"/>
                <a:ea typeface="Times New Roman"/>
              </a:rPr>
              <a:t>  </a:t>
            </a:r>
            <a:r>
              <a:rPr lang="en-GB" dirty="0">
                <a:latin typeface="Arial"/>
                <a:ea typeface="Times New Roman"/>
              </a:rPr>
              <a:t>The end point is reached at the first instance of the pink colour persisting.</a:t>
            </a:r>
          </a:p>
          <a:p>
            <a:pPr algn="just">
              <a:lnSpc>
                <a:spcPct val="150000"/>
              </a:lnSpc>
              <a:tabLst>
                <a:tab pos="589280" algn="l"/>
              </a:tabLst>
            </a:pPr>
            <a:r>
              <a:rPr lang="en-GB" dirty="0">
                <a:solidFill>
                  <a:prstClr val="black"/>
                </a:solidFill>
                <a:latin typeface="Arial"/>
                <a:ea typeface="Times New Roman"/>
              </a:rPr>
              <a:t>8. </a:t>
            </a:r>
            <a:r>
              <a:rPr lang="en-GB" dirty="0">
                <a:latin typeface="Arial"/>
                <a:ea typeface="Times New Roman"/>
              </a:rPr>
              <a:t>Record the volume of the sodium hydroxide </a:t>
            </a:r>
            <a:endParaRPr lang="en-GB" dirty="0">
              <a:solidFill>
                <a:prstClr val="black"/>
              </a:solidFill>
              <a:latin typeface="Arial"/>
              <a:ea typeface="Times New Roman"/>
            </a:endParaRPr>
          </a:p>
          <a:p>
            <a:pPr lvl="0" algn="just">
              <a:lnSpc>
                <a:spcPct val="150000"/>
              </a:lnSpc>
              <a:tabLst>
                <a:tab pos="685800" algn="l"/>
              </a:tabLst>
            </a:pPr>
            <a:endParaRPr lang="en-GB" dirty="0">
              <a:latin typeface="Arial"/>
              <a:ea typeface="Times New Roman"/>
            </a:endParaRPr>
          </a:p>
          <a:p>
            <a:pPr lvl="0" algn="just">
              <a:lnSpc>
                <a:spcPct val="150000"/>
              </a:lnSpc>
              <a:tabLst>
                <a:tab pos="685800" algn="l"/>
              </a:tabLst>
            </a:pPr>
            <a:endParaRPr lang="en-US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tabLst>
                <a:tab pos="685800" algn="l"/>
              </a:tabLst>
            </a:pPr>
            <a:endParaRPr lang="en-US" dirty="0">
              <a:latin typeface="Times New Roman"/>
              <a:ea typeface="Times New Roman"/>
            </a:endParaRPr>
          </a:p>
          <a:p>
            <a:pPr lvl="1" algn="just">
              <a:lnSpc>
                <a:spcPct val="150000"/>
              </a:lnSpc>
              <a:spcAft>
                <a:spcPts val="0"/>
              </a:spcAft>
              <a:tabLst>
                <a:tab pos="589280" algn="l"/>
              </a:tabLst>
            </a:pPr>
            <a:endParaRPr lang="en-US" dirty="0">
              <a:latin typeface="Times New Roman"/>
              <a:ea typeface="Times New Roman"/>
            </a:endParaRPr>
          </a:p>
          <a:p>
            <a:pPr lvl="0" algn="just">
              <a:lnSpc>
                <a:spcPct val="150000"/>
              </a:lnSpc>
              <a:tabLst>
                <a:tab pos="685800" algn="l"/>
              </a:tabLst>
            </a:pPr>
            <a:endParaRPr lang="en-US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657600"/>
            <a:ext cx="1865505" cy="2057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17446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6628</TotalTime>
  <Words>504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Bell MT</vt:lpstr>
      <vt:lpstr>Calibri</vt:lpstr>
      <vt:lpstr>Cambria Math</vt:lpstr>
      <vt:lpstr>Consolas</vt:lpstr>
      <vt:lpstr>Corbel</vt:lpstr>
      <vt:lpstr>Symbol</vt:lpstr>
      <vt:lpstr>Times New Roman</vt:lpstr>
      <vt:lpstr>Wingdings</vt:lpstr>
      <vt:lpstr>Wingdings 2</vt:lpstr>
      <vt:lpstr>Wingdings 3</vt:lpstr>
      <vt:lpstr>Metro</vt:lpstr>
      <vt:lpstr>PowerPoint Presentation</vt:lpstr>
      <vt:lpstr>PowerPoint Presentation</vt:lpstr>
      <vt:lpstr>Introduction: </vt:lpstr>
      <vt:lpstr> Properties:</vt:lpstr>
      <vt:lpstr>Acidity:</vt:lpstr>
      <vt:lpstr>PowerPoint Presentation</vt:lpstr>
      <vt:lpstr>Aim of experiment: </vt:lpstr>
      <vt:lpstr>PowerPoint Presentation</vt:lpstr>
      <vt:lpstr>Procedure</vt:lpstr>
      <vt:lpstr>Calculation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User8</cp:lastModifiedBy>
  <cp:revision>32</cp:revision>
  <dcterms:created xsi:type="dcterms:W3CDTF">2006-08-16T00:00:00Z</dcterms:created>
  <dcterms:modified xsi:type="dcterms:W3CDTF">2023-08-14T17:55:07Z</dcterms:modified>
</cp:coreProperties>
</file>