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57" r:id="rId5"/>
    <p:sldId id="269" r:id="rId6"/>
    <p:sldId id="258" r:id="rId7"/>
    <p:sldId id="263" r:id="rId8"/>
    <p:sldId id="260" r:id="rId9"/>
    <p:sldId id="261" r:id="rId10"/>
    <p:sldId id="266" r:id="rId11"/>
    <p:sldId id="267" r:id="rId12"/>
    <p:sldId id="270" r:id="rId13"/>
    <p:sldId id="262" r:id="rId14"/>
    <p:sldId id="268" r:id="rId1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3/12/2022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3/12/2022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7018" y="990600"/>
            <a:ext cx="7469332" cy="2057400"/>
          </a:xfrm>
          <a:prstGeom prst="roundRect">
            <a:avLst/>
          </a:prstGeom>
          <a:blipFill>
            <a:blip r:embed="rId2"/>
            <a:tile tx="0" ty="0" sx="100000" sy="100000" flip="none" algn="tl"/>
          </a:blipFill>
          <a:ln>
            <a:noFill/>
          </a:ln>
          <a:effectLst>
            <a:outerShdw blurRad="57150" dist="38100" dir="5400000" algn="ctr" rotWithShape="0">
              <a:srgbClr val="E8B54D">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prstTxWarp prst="textPlain">
              <a:avLst/>
            </a:prstTxWarp>
          </a:bodyPr>
          <a:lstStyle/>
          <a:p>
            <a:pPr lvl="0" algn="ctr" rtl="1"/>
            <a:r>
              <a:rPr lang="en-US" sz="3200" b="1" i="1" dirty="0">
                <a:solidFill>
                  <a:schemeClr val="accent5">
                    <a:lumMod val="50000"/>
                  </a:schemeClr>
                </a:solidFill>
                <a:latin typeface="Lucida Sans Unicode"/>
              </a:rPr>
              <a:t>Assay of indomethacin</a:t>
            </a:r>
            <a:endParaRPr lang="en-US" sz="3200" i="1" dirty="0">
              <a:solidFill>
                <a:schemeClr val="accent5">
                  <a:lumMod val="50000"/>
                </a:schemeClr>
              </a:solidFill>
              <a:latin typeface="Lucida Sans Unicode"/>
            </a:endParaRPr>
          </a:p>
        </p:txBody>
      </p:sp>
      <p:sp>
        <p:nvSpPr>
          <p:cNvPr id="4" name="Rounded Rectangle 3"/>
          <p:cNvSpPr/>
          <p:nvPr/>
        </p:nvSpPr>
        <p:spPr>
          <a:xfrm>
            <a:off x="1569893" y="3588327"/>
            <a:ext cx="7183582" cy="1790700"/>
          </a:xfrm>
          <a:prstGeom prst="roundRect">
            <a:avLst/>
          </a:prstGeom>
          <a:blipFill>
            <a:blip r:embed="rId2"/>
            <a:tile tx="0" ty="0" sx="100000" sy="100000" flip="none" algn="tl"/>
          </a:blipFill>
          <a:ln>
            <a:noFill/>
          </a:ln>
          <a:effectLst>
            <a:outerShdw blurRad="57150" dist="38100" dir="5400000" algn="ctr" rotWithShape="0">
              <a:srgbClr val="E8B54D">
                <a:shade val="9000"/>
                <a:satMod val="105000"/>
                <a:alpha val="48000"/>
              </a:srgbClr>
            </a:outerShdw>
          </a:effectLst>
          <a:scene3d>
            <a:camera prst="orthographicFront" fov="0">
              <a:rot lat="0" lon="0" rev="0"/>
            </a:camera>
            <a:lightRig rig="glow" dir="tl">
              <a:rot lat="0" lon="0" rev="900000"/>
            </a:lightRig>
          </a:scene3d>
          <a:sp3d prstMaterial="powder">
            <a:bevelT w="254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Bell MT" pitchFamily="18" charset="0"/>
                <a:ea typeface="+mn-ea"/>
                <a:cs typeface="+mn-cs"/>
              </a:rPr>
              <a:t>Lecturer  </a:t>
            </a:r>
            <a:r>
              <a:rPr kumimoji="0" lang="en-US" sz="2400" b="1" i="1" u="none" strike="noStrike" kern="0" cap="none" spc="0" normalizeH="0" baseline="0" noProof="0" dirty="0" err="1">
                <a:ln>
                  <a:noFill/>
                </a:ln>
                <a:solidFill>
                  <a:srgbClr val="000000"/>
                </a:solidFill>
                <a:effectLst/>
                <a:uLnTx/>
                <a:uFillTx/>
                <a:latin typeface="Bell MT" pitchFamily="18" charset="0"/>
                <a:ea typeface="+mn-ea"/>
                <a:cs typeface="+mn-cs"/>
              </a:rPr>
              <a:t>Luma</a:t>
            </a:r>
            <a:r>
              <a:rPr kumimoji="0" lang="en-US" sz="2400" b="1" i="1" u="none" strike="noStrike" kern="0" cap="none" spc="0" normalizeH="0" baseline="0" noProof="0" dirty="0">
                <a:ln>
                  <a:noFill/>
                </a:ln>
                <a:solidFill>
                  <a:srgbClr val="000000"/>
                </a:solidFill>
                <a:effectLst/>
                <a:uLnTx/>
                <a:uFillTx/>
                <a:latin typeface="Bell MT" pitchFamily="18" charset="0"/>
                <a:ea typeface="+mn-ea"/>
                <a:cs typeface="+mn-cs"/>
              </a:rPr>
              <a:t> </a:t>
            </a:r>
            <a:r>
              <a:rPr kumimoji="0" lang="en-US" sz="2400" b="1" i="1" u="none" strike="noStrike" kern="0" cap="none" spc="0" normalizeH="0" baseline="0" noProof="0" dirty="0" err="1">
                <a:ln>
                  <a:noFill/>
                </a:ln>
                <a:solidFill>
                  <a:srgbClr val="000000"/>
                </a:solidFill>
                <a:effectLst/>
                <a:uLnTx/>
                <a:uFillTx/>
                <a:latin typeface="Bell MT" pitchFamily="18" charset="0"/>
                <a:ea typeface="+mn-ea"/>
                <a:cs typeface="+mn-cs"/>
              </a:rPr>
              <a:t>Amer</a:t>
            </a:r>
            <a:endParaRPr kumimoji="0" lang="en-US" sz="2400" b="1" i="1" u="none" strike="noStrike" kern="0" cap="none" spc="0" normalizeH="0" baseline="0" noProof="0" dirty="0">
              <a:ln>
                <a:noFill/>
              </a:ln>
              <a:solidFill>
                <a:srgbClr val="000000"/>
              </a:solidFill>
              <a:effectLst/>
              <a:uLnTx/>
              <a:uFillTx/>
              <a:latin typeface="Bell MT" pitchFamily="18"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t>Department of </a:t>
            </a:r>
            <a:r>
              <a:rPr kumimoji="0" lang="en-US" sz="2400" b="0" i="1"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t>Pharmaceutical Chemistry</a:t>
            </a:r>
            <a:r>
              <a:rPr kumimoji="0" lang="en-US" sz="2400" b="0" i="0"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t>/Collage of pharmacy </a:t>
            </a:r>
            <a:br>
              <a:rPr kumimoji="0" lang="en-US" sz="2400" b="0" i="0"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br>
            <a:r>
              <a:rPr kumimoji="0" lang="en-US" sz="2400" b="1" i="0"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t>3 </a:t>
            </a:r>
            <a:r>
              <a:rPr kumimoji="0" lang="en-US" sz="2400" b="1" i="0" u="none" strike="noStrike" kern="0" cap="none" spc="0" normalizeH="0" baseline="30000" noProof="0" dirty="0" err="1">
                <a:ln>
                  <a:noFill/>
                </a:ln>
                <a:solidFill>
                  <a:prstClr val="black">
                    <a:lumMod val="95000"/>
                    <a:lumOff val="5000"/>
                  </a:prstClr>
                </a:solidFill>
                <a:effectLst/>
                <a:uLnTx/>
                <a:uFillTx/>
                <a:latin typeface="Monotype Corsiva" pitchFamily="66" charset="0"/>
                <a:ea typeface="+mn-ea"/>
                <a:cs typeface="+mn-cs"/>
              </a:rPr>
              <a:t>rd</a:t>
            </a:r>
            <a:r>
              <a:rPr kumimoji="0" lang="en-US" sz="2400" b="1" i="0"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t> stage:  </a:t>
            </a:r>
            <a:r>
              <a:rPr lang="en-US" sz="2400" b="1" kern="0" baseline="30000" dirty="0">
                <a:solidFill>
                  <a:prstClr val="black">
                    <a:lumMod val="95000"/>
                    <a:lumOff val="5000"/>
                  </a:prstClr>
                </a:solidFill>
                <a:latin typeface="Monotype Corsiva" pitchFamily="66" charset="0"/>
              </a:rPr>
              <a:t>2ed</a:t>
            </a:r>
            <a:r>
              <a:rPr kumimoji="0" lang="en-US" sz="2400" b="1" i="0" u="none" strike="noStrike" kern="0" cap="none" spc="0" normalizeH="0" noProof="0" dirty="0" smtClean="0">
                <a:ln>
                  <a:noFill/>
                </a:ln>
                <a:solidFill>
                  <a:prstClr val="black">
                    <a:lumMod val="95000"/>
                    <a:lumOff val="5000"/>
                  </a:prstClr>
                </a:solidFill>
                <a:effectLst/>
                <a:uLnTx/>
                <a:uFillTx/>
                <a:latin typeface="Monotype Corsiva" pitchFamily="66" charset="0"/>
                <a:ea typeface="+mn-ea"/>
                <a:cs typeface="+mn-cs"/>
              </a:rPr>
              <a:t> l</a:t>
            </a:r>
            <a:r>
              <a:rPr kumimoji="0" lang="en-US" sz="2400" b="1" i="0" u="none" strike="noStrike" kern="0" cap="none" spc="0" normalizeH="0" baseline="0" noProof="0" dirty="0" smtClean="0">
                <a:ln>
                  <a:noFill/>
                </a:ln>
                <a:solidFill>
                  <a:prstClr val="black">
                    <a:lumMod val="95000"/>
                    <a:lumOff val="5000"/>
                  </a:prstClr>
                </a:solidFill>
                <a:effectLst/>
                <a:uLnTx/>
                <a:uFillTx/>
                <a:latin typeface="Monotype Corsiva" pitchFamily="66" charset="0"/>
                <a:ea typeface="+mn-ea"/>
                <a:cs typeface="+mn-cs"/>
              </a:rPr>
              <a:t>ab</a:t>
            </a:r>
            <a:r>
              <a:rPr kumimoji="0" lang="en-US" sz="2400" b="1" i="0" u="none" strike="noStrike" kern="0" cap="none" spc="0" normalizeH="0" baseline="0" noProof="0" dirty="0">
                <a:ln>
                  <a:noFill/>
                </a:ln>
                <a:solidFill>
                  <a:prstClr val="black">
                    <a:lumMod val="95000"/>
                    <a:lumOff val="5000"/>
                  </a:prstClr>
                </a:solidFill>
                <a:effectLst/>
                <a:uLnTx/>
                <a:uFillTx/>
                <a:latin typeface="Monotype Corsiva" pitchFamily="66" charset="0"/>
                <a:ea typeface="+mn-ea"/>
                <a:cs typeface="+mn-cs"/>
              </a:rPr>
              <a:t>.</a:t>
            </a:r>
            <a:r>
              <a:rPr kumimoji="0" lang="en-US" sz="2400" b="1" i="0" u="none" strike="noStrike" kern="0" cap="none" spc="0" normalizeH="0" baseline="0" noProof="0" dirty="0">
                <a:ln>
                  <a:noFill/>
                </a:ln>
                <a:solidFill>
                  <a:prstClr val="black">
                    <a:lumMod val="95000"/>
                    <a:lumOff val="5000"/>
                  </a:prstClr>
                </a:solidFill>
                <a:effectLst/>
                <a:uLnTx/>
                <a:uFillTx/>
                <a:latin typeface="Monotype Corsiva" panose="03010101010201010101" pitchFamily="66" charset="0"/>
                <a:ea typeface="+mn-ea"/>
                <a:cs typeface="Times New Roman" panose="02020603050405020304" pitchFamily="18" charset="0"/>
              </a:rPr>
              <a:t/>
            </a:r>
            <a:br>
              <a:rPr kumimoji="0" lang="en-US" sz="2400" b="1" i="0" u="none" strike="noStrike" kern="0" cap="none" spc="0" normalizeH="0" baseline="0" noProof="0" dirty="0">
                <a:ln>
                  <a:noFill/>
                </a:ln>
                <a:solidFill>
                  <a:prstClr val="black">
                    <a:lumMod val="95000"/>
                    <a:lumOff val="5000"/>
                  </a:prstClr>
                </a:solidFill>
                <a:effectLst/>
                <a:uLnTx/>
                <a:uFillTx/>
                <a:latin typeface="Monotype Corsiva" panose="03010101010201010101" pitchFamily="66" charset="0"/>
                <a:ea typeface="+mn-ea"/>
                <a:cs typeface="Times New Roman" panose="02020603050405020304" pitchFamily="18" charset="0"/>
              </a:rPr>
            </a:b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936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1143000" y="2057400"/>
            <a:ext cx="7848600" cy="4351338"/>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smtClean="0">
                <a:solidFill>
                  <a:srgbClr val="002060"/>
                </a:solidFill>
                <a:latin typeface="Times New Roman" panose="02020603050405020304" pitchFamily="18" charset="0"/>
                <a:cs typeface="Times New Roman" panose="02020603050405020304" pitchFamily="18" charset="0"/>
              </a:rPr>
              <a:t>Shake then filter into a conical flask and wash twice with 5 ml of acetone.</a:t>
            </a:r>
          </a:p>
          <a:p>
            <a:endParaRPr lang="en-US" dirty="0"/>
          </a:p>
        </p:txBody>
      </p:sp>
      <p:pic>
        <p:nvPicPr>
          <p:cNvPr id="5" name="Picture 4"/>
          <p:cNvPicPr>
            <a:picLocks noChangeAspect="1"/>
          </p:cNvPicPr>
          <p:nvPr/>
        </p:nvPicPr>
        <p:blipFill>
          <a:blip r:embed="rId2"/>
          <a:stretch>
            <a:fillRect/>
          </a:stretch>
        </p:blipFill>
        <p:spPr>
          <a:xfrm>
            <a:off x="1905000" y="3276600"/>
            <a:ext cx="5480836" cy="3369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044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txBox="1">
            <a:spLocks/>
          </p:cNvSpPr>
          <p:nvPr/>
        </p:nvSpPr>
        <p:spPr>
          <a:xfrm>
            <a:off x="952500" y="1524000"/>
            <a:ext cx="803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Titrate the filtrate with  </a:t>
            </a:r>
            <a:r>
              <a:rPr kumimoji="0" lang="en-US"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0.01N</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NaOH</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using</a:t>
            </a:r>
            <a:r>
              <a:rPr lang="en-US" dirty="0">
                <a:solidFill>
                  <a:prstClr val="black"/>
                </a:solidFill>
                <a:latin typeface="Times New Roman"/>
                <a:ea typeface="Calibri"/>
                <a:cs typeface="Arial"/>
              </a:rPr>
              <a:t> </a:t>
            </a:r>
            <a:r>
              <a:rPr lang="en-US" dirty="0" err="1" smtClean="0">
                <a:solidFill>
                  <a:prstClr val="black"/>
                </a:solidFill>
                <a:latin typeface="Times New Roman"/>
                <a:ea typeface="Calibri"/>
                <a:cs typeface="Arial"/>
              </a:rPr>
              <a:t>thymol</a:t>
            </a:r>
            <a:r>
              <a:rPr lang="en-US" dirty="0" smtClean="0">
                <a:solidFill>
                  <a:prstClr val="black"/>
                </a:solidFill>
                <a:latin typeface="Times New Roman"/>
                <a:ea typeface="Calibri"/>
                <a:cs typeface="Arial"/>
              </a:rPr>
              <a:t> blue</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as an indicator.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3505200" y="2590800"/>
            <a:ext cx="2233034" cy="2560319"/>
          </a:xfrm>
          <a:prstGeom prst="rect">
            <a:avLst/>
          </a:prstGeom>
        </p:spPr>
      </p:pic>
      <p:sp>
        <p:nvSpPr>
          <p:cNvPr id="5" name="Rectangle 4"/>
          <p:cNvSpPr/>
          <p:nvPr/>
        </p:nvSpPr>
        <p:spPr>
          <a:xfrm>
            <a:off x="1219200" y="5710678"/>
            <a:ext cx="4895892" cy="613245"/>
          </a:xfrm>
          <a:prstGeom prst="rect">
            <a:avLst/>
          </a:prstGeom>
        </p:spPr>
        <p:txBody>
          <a:bodyPr wrap="none">
            <a:spAutoFit/>
          </a:bodyPr>
          <a:lstStyle/>
          <a:p>
            <a:pPr marL="285750" lvl="0" indent="-285750" algn="just">
              <a:lnSpc>
                <a:spcPct val="115000"/>
              </a:lnSpc>
              <a:spcBef>
                <a:spcPts val="1200"/>
              </a:spcBef>
              <a:buFont typeface="Arial" pitchFamily="34" charset="0"/>
              <a:buChar char="•"/>
            </a:pPr>
            <a:r>
              <a:rPr lang="en-US" sz="3200" dirty="0">
                <a:solidFill>
                  <a:srgbClr val="002060"/>
                </a:solidFill>
                <a:latin typeface="Times New Roman" panose="02020603050405020304" pitchFamily="18" charset="0"/>
                <a:cs typeface="Times New Roman" panose="02020603050405020304" pitchFamily="18" charset="0"/>
              </a:rPr>
              <a:t> Carry out a blank titration</a:t>
            </a:r>
            <a:r>
              <a:rPr lang="en-US" dirty="0">
                <a:solidFill>
                  <a:prstClr val="black"/>
                </a:solidFill>
                <a:latin typeface="Times New Roman"/>
                <a:ea typeface="Calibri"/>
                <a:cs typeface="Arial"/>
              </a:rPr>
              <a:t>.</a:t>
            </a:r>
            <a:endParaRPr lang="en-US" sz="1400" dirty="0">
              <a:solidFill>
                <a:prstClr val="black"/>
              </a:solidFill>
              <a:latin typeface="Calibri"/>
              <a:ea typeface="Calibri"/>
              <a:cs typeface="Arial"/>
            </a:endParaRPr>
          </a:p>
        </p:txBody>
      </p:sp>
    </p:spTree>
    <p:extLst>
      <p:ext uri="{BB962C8B-B14F-4D97-AF65-F5344CB8AC3E}">
        <p14:creationId xmlns:p14="http://schemas.microsoft.com/office/powerpoint/2010/main" val="1585078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0" y="533400"/>
            <a:ext cx="314325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52450"/>
            <a:ext cx="38862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PC\Desktop\دليل 22.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85900" y="3886200"/>
            <a:ext cx="6629399" cy="2547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5900" y="3127376"/>
            <a:ext cx="699690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683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spcBef>
                <a:spcPts val="1200"/>
              </a:spcBef>
              <a:spcAft>
                <a:spcPts val="1000"/>
              </a:spcAft>
            </a:pPr>
            <a:r>
              <a:rPr lang="en-US" sz="2700" b="1" i="1" dirty="0">
                <a:ln>
                  <a:solidFill>
                    <a:schemeClr val="bg2">
                      <a:lumMod val="50000"/>
                    </a:schemeClr>
                  </a:solidFill>
                </a:ln>
                <a:effectLst/>
                <a:latin typeface="Times New Roman"/>
                <a:ea typeface="Calibri"/>
                <a:cs typeface="Arial"/>
              </a:rPr>
              <a:t>Calculations:</a:t>
            </a:r>
            <a:r>
              <a:rPr lang="en-US" sz="3200" dirty="0">
                <a:effectLst/>
                <a:latin typeface="Calibri"/>
                <a:ea typeface="Calibri"/>
                <a:cs typeface="Arial"/>
              </a:rPr>
              <a:t/>
            </a:r>
            <a:br>
              <a:rPr lang="en-US" sz="3200" dirty="0">
                <a:effectLst/>
                <a:latin typeface="Calibri"/>
                <a:ea typeface="Calibri"/>
                <a:cs typeface="Arial"/>
              </a:rPr>
            </a:br>
            <a:endParaRPr lang="en-US" dirty="0"/>
          </a:p>
        </p:txBody>
      </p:sp>
      <mc:AlternateContent xmlns:mc="http://schemas.openxmlformats.org/markup-compatibility/2006" xmlns:a14="http://schemas.microsoft.com/office/drawing/2010/main">
        <mc:Choice Requires="a14">
          <p:sp>
            <p:nvSpPr>
              <p:cNvPr id="3" name="Rectangle 2"/>
              <p:cNvSpPr/>
              <p:nvPr/>
            </p:nvSpPr>
            <p:spPr>
              <a:xfrm>
                <a:off x="1177158" y="1902018"/>
                <a:ext cx="7585841" cy="199811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err="1">
                    <a:solidFill>
                      <a:srgbClr val="002060"/>
                    </a:solidFill>
                    <a:latin typeface="Times New Roman" panose="02020603050405020304" pitchFamily="18" charset="0"/>
                    <a:cs typeface="Times New Roman" panose="02020603050405020304" pitchFamily="18" charset="0"/>
                  </a:rPr>
                  <a:t>Wt</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Wt</a:t>
                </a:r>
                <a:r>
                  <a:rPr lang="en-US" sz="2400" dirty="0">
                    <a:solidFill>
                      <a:srgbClr val="002060"/>
                    </a:solidFill>
                    <a:latin typeface="Times New Roman" panose="02020603050405020304" pitchFamily="18" charset="0"/>
                    <a:cs typeface="Times New Roman" panose="02020603050405020304" pitchFamily="18" charset="0"/>
                  </a:rPr>
                  <a:t> practical </a:t>
                </a:r>
                <a:r>
                  <a:rPr lang="en-US" sz="2400" b="1" dirty="0">
                    <a:solidFill>
                      <a:srgbClr val="002060"/>
                    </a:solidFill>
                    <a:latin typeface="Times New Roman" panose="02020603050405020304" pitchFamily="18" charset="0"/>
                    <a:cs typeface="Times New Roman" panose="02020603050405020304" pitchFamily="18" charset="0"/>
                  </a:rPr>
                  <a:t>/</a:t>
                </a:r>
                <a:r>
                  <a:rPr lang="en-US" sz="2400" dirty="0" err="1">
                    <a:solidFill>
                      <a:srgbClr val="002060"/>
                    </a:solidFill>
                    <a:latin typeface="Times New Roman" panose="02020603050405020304" pitchFamily="18" charset="0"/>
                    <a:cs typeface="Times New Roman" panose="02020603050405020304" pitchFamily="18" charset="0"/>
                  </a:rPr>
                  <a:t>Wt</a:t>
                </a:r>
                <a:r>
                  <a:rPr lang="en-US" sz="2400" dirty="0">
                    <a:solidFill>
                      <a:srgbClr val="002060"/>
                    </a:solidFill>
                    <a:latin typeface="Times New Roman" panose="02020603050405020304" pitchFamily="18" charset="0"/>
                    <a:cs typeface="Times New Roman" panose="02020603050405020304" pitchFamily="18" charset="0"/>
                  </a:rPr>
                  <a:t> theoretical X 100</a:t>
                </a:r>
              </a:p>
              <a:p>
                <a:pPr algn="just">
                  <a:lnSpc>
                    <a:spcPct val="150000"/>
                  </a:lnSpc>
                  <a:spcBef>
                    <a:spcPts val="1200"/>
                  </a:spcBef>
                  <a:spcAft>
                    <a:spcPts val="1000"/>
                  </a:spcAft>
                </a:pPr>
                <a:r>
                  <a:rPr lang="en-US" dirty="0" smtClean="0">
                    <a:latin typeface="Times New Roman"/>
                    <a:ea typeface="Calibri"/>
                    <a:cs typeface="Arial"/>
                  </a:rPr>
                  <a:t> </a:t>
                </a:r>
                <a:r>
                  <a:rPr lang="en-US" sz="2000" dirty="0">
                    <a:latin typeface="Times New Roman"/>
                    <a:ea typeface="Calibri"/>
                    <a:cs typeface="Arial"/>
                  </a:rPr>
                  <a:t>Recovery % = practical content/ theoretical = </a:t>
                </a:r>
                <a14:m>
                  <m:oMath xmlns:m="http://schemas.openxmlformats.org/officeDocument/2006/math">
                    <m:f>
                      <m:fPr>
                        <m:ctrlPr>
                          <a:rPr lang="en-US" sz="2000" b="1" i="1">
                            <a:effectLst/>
                            <a:latin typeface="Cambria Math"/>
                            <a:ea typeface="Calibri"/>
                            <a:cs typeface="Times New Roman"/>
                          </a:rPr>
                        </m:ctrlPr>
                      </m:fPr>
                      <m:num>
                        <m:r>
                          <a:rPr lang="en-US" sz="2000" b="1" i="1">
                            <a:effectLst/>
                            <a:latin typeface="Cambria Math"/>
                            <a:ea typeface="Calibri"/>
                            <a:cs typeface="Times New Roman"/>
                          </a:rPr>
                          <m:t>( </m:t>
                        </m:r>
                        <m:sSub>
                          <m:sSubPr>
                            <m:ctrlPr>
                              <a:rPr lang="en-US" sz="2000" b="1" i="1">
                                <a:effectLst/>
                                <a:latin typeface="Cambria Math"/>
                                <a:ea typeface="Calibri"/>
                                <a:cs typeface="Times New Roman"/>
                              </a:rPr>
                            </m:ctrlPr>
                          </m:sSubPr>
                          <m:e>
                            <m:r>
                              <a:rPr lang="en-US" sz="2000" b="1" i="1">
                                <a:effectLst/>
                                <a:latin typeface="Cambria Math"/>
                                <a:ea typeface="Calibri"/>
                                <a:cs typeface="Times New Roman"/>
                              </a:rPr>
                              <m:t>𝑽</m:t>
                            </m:r>
                          </m:e>
                          <m:sub>
                            <m:r>
                              <a:rPr lang="en-US" sz="2000" b="1" i="1">
                                <a:effectLst/>
                                <a:latin typeface="Cambria Math"/>
                                <a:ea typeface="Calibri"/>
                                <a:cs typeface="Times New Roman"/>
                              </a:rPr>
                              <m:t>𝑩</m:t>
                            </m:r>
                          </m:sub>
                        </m:sSub>
                        <m:r>
                          <a:rPr lang="en-US" sz="2000" b="1" i="1">
                            <a:effectLst/>
                            <a:latin typeface="Cambria Math"/>
                            <a:ea typeface="Calibri"/>
                            <a:cs typeface="Times New Roman"/>
                          </a:rPr>
                          <m:t>𝑿</m:t>
                        </m:r>
                        <m:sSub>
                          <m:sSubPr>
                            <m:ctrlPr>
                              <a:rPr lang="en-US" sz="2000" b="1" i="1">
                                <a:effectLst/>
                                <a:latin typeface="Cambria Math"/>
                                <a:ea typeface="Calibri"/>
                                <a:cs typeface="Times New Roman"/>
                              </a:rPr>
                            </m:ctrlPr>
                          </m:sSubPr>
                          <m:e>
                            <m:r>
                              <a:rPr lang="en-US" sz="2000" b="1" i="1">
                                <a:effectLst/>
                                <a:latin typeface="Cambria Math"/>
                                <a:ea typeface="Calibri"/>
                                <a:cs typeface="Times New Roman"/>
                              </a:rPr>
                              <m:t>𝑵</m:t>
                            </m:r>
                          </m:e>
                          <m:sub>
                            <m:r>
                              <a:rPr lang="en-US" sz="2000" b="1" i="1">
                                <a:effectLst/>
                                <a:latin typeface="Cambria Math"/>
                                <a:ea typeface="Calibri"/>
                                <a:cs typeface="Times New Roman"/>
                              </a:rPr>
                              <m:t>𝑩</m:t>
                            </m:r>
                          </m:sub>
                        </m:sSub>
                        <m:r>
                          <a:rPr lang="en-US" sz="2000" b="1" i="1">
                            <a:effectLst/>
                            <a:latin typeface="Cambria Math"/>
                            <a:ea typeface="Calibri"/>
                            <a:cs typeface="Times New Roman"/>
                          </a:rPr>
                          <m:t>𝑿</m:t>
                        </m:r>
                        <m:r>
                          <a:rPr lang="en-US" sz="2000" b="1" i="1">
                            <a:effectLst/>
                            <a:latin typeface="Cambria Math"/>
                            <a:ea typeface="Calibri"/>
                            <a:cs typeface="Times New Roman"/>
                          </a:rPr>
                          <m:t> </m:t>
                        </m:r>
                        <m:r>
                          <a:rPr lang="en-US" sz="2000" b="1" i="1">
                            <a:effectLst/>
                            <a:latin typeface="Cambria Math"/>
                            <a:ea typeface="Calibri"/>
                            <a:cs typeface="Times New Roman"/>
                          </a:rPr>
                          <m:t>𝑬𝒒</m:t>
                        </m:r>
                        <m:r>
                          <a:rPr lang="en-US" sz="2000" b="1" i="1">
                            <a:effectLst/>
                            <a:latin typeface="Cambria Math"/>
                            <a:ea typeface="Calibri"/>
                            <a:cs typeface="Times New Roman"/>
                          </a:rPr>
                          <m:t>.</m:t>
                        </m:r>
                        <m:r>
                          <a:rPr lang="en-US" sz="2000" b="1" i="1">
                            <a:effectLst/>
                            <a:latin typeface="Cambria Math"/>
                            <a:ea typeface="Calibri"/>
                            <a:cs typeface="Times New Roman"/>
                          </a:rPr>
                          <m:t>𝑾𝒕</m:t>
                        </m:r>
                        <m:r>
                          <a:rPr lang="en-US" sz="2000" b="1" i="1">
                            <a:effectLst/>
                            <a:latin typeface="Cambria Math"/>
                            <a:ea typeface="Calibri"/>
                            <a:cs typeface="Times New Roman"/>
                          </a:rPr>
                          <m:t>) </m:t>
                        </m:r>
                      </m:num>
                      <m:den>
                        <m:r>
                          <a:rPr lang="en-US" sz="2000" b="1" i="1">
                            <a:effectLst/>
                            <a:latin typeface="Cambria Math"/>
                            <a:ea typeface="Calibri"/>
                            <a:cs typeface="Times New Roman"/>
                          </a:rPr>
                          <m:t>𝟐𝟓</m:t>
                        </m:r>
                      </m:den>
                    </m:f>
                  </m:oMath>
                </a14:m>
                <a:r>
                  <a:rPr lang="en-US" sz="2000" b="1" dirty="0">
                    <a:effectLst/>
                    <a:latin typeface="Times New Roman"/>
                    <a:ea typeface="Times New Roman"/>
                    <a:cs typeface="Arial"/>
                  </a:rPr>
                  <a:t> X </a:t>
                </a:r>
                <a:r>
                  <a:rPr lang="en-US" sz="2000" b="1" dirty="0" smtClean="0">
                    <a:effectLst/>
                    <a:latin typeface="Times New Roman"/>
                    <a:ea typeface="Times New Roman"/>
                    <a:cs typeface="Arial"/>
                  </a:rPr>
                  <a:t>100</a:t>
                </a:r>
              </a:p>
              <a:p>
                <a:pPr algn="just">
                  <a:lnSpc>
                    <a:spcPct val="150000"/>
                  </a:lnSpc>
                  <a:spcBef>
                    <a:spcPts val="1200"/>
                  </a:spcBef>
                  <a:spcAft>
                    <a:spcPts val="1000"/>
                  </a:spcAft>
                </a:pPr>
                <a:endParaRPr lang="en-US" sz="2000" dirty="0">
                  <a:effectLst/>
                  <a:latin typeface="Calibri"/>
                  <a:ea typeface="Calibri"/>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177158" y="1902018"/>
                <a:ext cx="7585841" cy="1998111"/>
              </a:xfrm>
              <a:prstGeom prst="rect">
                <a:avLst/>
              </a:prstGeom>
              <a:blipFill rotWithShape="1">
                <a:blip r:embed="rId2"/>
                <a:stretch>
                  <a:fillRect l="-1045" t="-4268"/>
                </a:stretch>
              </a:blipFill>
            </p:spPr>
            <p:txBody>
              <a:bodyPr/>
              <a:lstStyle/>
              <a:p>
                <a:r>
                  <a:rPr lang="en-US">
                    <a:noFill/>
                  </a:rPr>
                  <a:t> </a:t>
                </a:r>
              </a:p>
            </p:txBody>
          </p:sp>
        </mc:Fallback>
      </mc:AlternateContent>
    </p:spTree>
    <p:extLst>
      <p:ext uri="{BB962C8B-B14F-4D97-AF65-F5344CB8AC3E}">
        <p14:creationId xmlns:p14="http://schemas.microsoft.com/office/powerpoint/2010/main" val="37507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3"/>
                                        </p:tgtEl>
                                        <p:attrNameLst>
                                          <p:attrName>style.color</p:attrName>
                                        </p:attrNameLst>
                                      </p:cBhvr>
                                      <p:to>
                                        <p:clrVal>
                                          <a:schemeClr val="accent2"/>
                                        </p:clrVal>
                                      </p:to>
                                    </p:set>
                                    <p:set>
                                      <p:cBhvr>
                                        <p:cTn id="21" dur="500" fill="hold"/>
                                        <p:tgtEl>
                                          <p:spTgt spid="3"/>
                                        </p:tgtEl>
                                        <p:attrNameLst>
                                          <p:attrName>fillcolor</p:attrName>
                                        </p:attrNameLst>
                                      </p:cBhvr>
                                      <p:to>
                                        <p:clrVal>
                                          <a:schemeClr val="accent2"/>
                                        </p:clrVal>
                                      </p:to>
                                    </p:set>
                                    <p:set>
                                      <p:cBhvr>
                                        <p:cTn id="22"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images.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1219200"/>
            <a:ext cx="7543800" cy="43434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83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err="1">
                <a:ln>
                  <a:solidFill>
                    <a:schemeClr val="bg2">
                      <a:lumMod val="50000"/>
                    </a:schemeClr>
                  </a:solidFill>
                </a:ln>
                <a:solidFill>
                  <a:srgbClr val="2F2B20"/>
                </a:solidFill>
                <a:effectLst/>
                <a:latin typeface="Times New Roman"/>
                <a:ea typeface="Times New Roman"/>
                <a:cs typeface="+mn-cs"/>
              </a:rPr>
              <a:t>Acidimetry</a:t>
            </a:r>
            <a:r>
              <a:rPr lang="en-US" sz="3200" b="1" i="1" dirty="0">
                <a:ln>
                  <a:solidFill>
                    <a:schemeClr val="bg2">
                      <a:lumMod val="50000"/>
                    </a:schemeClr>
                  </a:solidFill>
                </a:ln>
                <a:solidFill>
                  <a:srgbClr val="2F2B20"/>
                </a:solidFill>
                <a:effectLst/>
                <a:latin typeface="Times New Roman"/>
                <a:ea typeface="Times New Roman"/>
                <a:cs typeface="+mn-cs"/>
              </a:rPr>
              <a:t> and </a:t>
            </a:r>
            <a:r>
              <a:rPr lang="en-US" sz="3200" b="1" i="1" dirty="0" err="1">
                <a:ln>
                  <a:solidFill>
                    <a:schemeClr val="bg2">
                      <a:lumMod val="50000"/>
                    </a:schemeClr>
                  </a:solidFill>
                </a:ln>
                <a:solidFill>
                  <a:srgbClr val="2F2B20"/>
                </a:solidFill>
                <a:effectLst/>
                <a:latin typeface="Times New Roman"/>
                <a:ea typeface="Times New Roman"/>
                <a:cs typeface="+mn-cs"/>
              </a:rPr>
              <a:t>Alkalimetry</a:t>
            </a:r>
            <a:r>
              <a:rPr lang="en-US" sz="3200" b="1" i="1" dirty="0">
                <a:ln>
                  <a:solidFill>
                    <a:schemeClr val="bg2">
                      <a:lumMod val="50000"/>
                    </a:schemeClr>
                  </a:solidFill>
                </a:ln>
                <a:solidFill>
                  <a:srgbClr val="2F2B20"/>
                </a:solidFill>
                <a:effectLst/>
                <a:latin typeface="Times New Roman"/>
                <a:ea typeface="Times New Roman"/>
                <a:cs typeface="+mn-cs"/>
              </a:rPr>
              <a:t> Assays</a:t>
            </a:r>
          </a:p>
        </p:txBody>
      </p:sp>
      <p:sp>
        <p:nvSpPr>
          <p:cNvPr id="3" name="Rectangle 2"/>
          <p:cNvSpPr/>
          <p:nvPr/>
        </p:nvSpPr>
        <p:spPr>
          <a:xfrm>
            <a:off x="1143000" y="1219200"/>
            <a:ext cx="7162800" cy="4754122"/>
          </a:xfrm>
          <a:prstGeom prst="rect">
            <a:avLst/>
          </a:prstGeom>
        </p:spPr>
        <p:txBody>
          <a:bodyPr wrap="square">
            <a:spAutoFit/>
          </a:bodyPr>
          <a:lstStyle/>
          <a:p>
            <a:pPr marL="228600" lvl="0" indent="-228600">
              <a:spcBef>
                <a:spcPts val="1000"/>
              </a:spcBef>
              <a:buFont typeface="Wingdings" panose="05000000000000000000" pitchFamily="2" charset="2"/>
              <a:buChar char="§"/>
            </a:pPr>
            <a:r>
              <a:rPr lang="en-US" sz="2800" b="1" dirty="0">
                <a:solidFill>
                  <a:schemeClr val="accent1"/>
                </a:solidFill>
                <a:latin typeface="Times New Roman" panose="02020603050405020304" pitchFamily="18" charset="0"/>
                <a:cs typeface="Times New Roman" panose="02020603050405020304" pitchFamily="18" charset="0"/>
              </a:rPr>
              <a:t>Both methods </a:t>
            </a:r>
            <a:r>
              <a:rPr lang="en-US" sz="2400" dirty="0">
                <a:latin typeface="Times New Roman"/>
                <a:ea typeface="Calibri"/>
              </a:rPr>
              <a:t>are defined as the analytical methods that can be used for the determination of  the content of the active compounds in pharmaceutical preparations  and in pure forms</a:t>
            </a:r>
            <a:r>
              <a:rPr lang="en-US" sz="2400" dirty="0" smtClean="0">
                <a:latin typeface="Times New Roman"/>
                <a:ea typeface="Calibri"/>
              </a:rPr>
              <a:t>.</a:t>
            </a:r>
          </a:p>
          <a:p>
            <a:pPr marL="228600" lvl="0" indent="-228600">
              <a:spcBef>
                <a:spcPts val="1000"/>
              </a:spcBef>
              <a:buFont typeface="Wingdings" panose="05000000000000000000" pitchFamily="2" charset="2"/>
              <a:buChar char="§"/>
            </a:pPr>
            <a:r>
              <a:rPr lang="en-US" sz="2800" b="1" dirty="0">
                <a:solidFill>
                  <a:schemeClr val="accent1"/>
                </a:solidFill>
                <a:latin typeface="Times New Roman" panose="02020603050405020304" pitchFamily="18" charset="0"/>
                <a:cs typeface="Times New Roman" panose="02020603050405020304" pitchFamily="18" charset="0"/>
              </a:rPr>
              <a:t>In both methods </a:t>
            </a:r>
            <a:r>
              <a:rPr lang="en-US" sz="2400" dirty="0">
                <a:latin typeface="Times New Roman"/>
                <a:ea typeface="Calibri"/>
              </a:rPr>
              <a:t>the neutralized  reaction is fundamental for the determination of weight of the content</a:t>
            </a:r>
            <a:r>
              <a:rPr lang="en-US" sz="2400" dirty="0" smtClean="0">
                <a:latin typeface="Times New Roman"/>
                <a:ea typeface="Calibri"/>
              </a:rPr>
              <a:t>.</a:t>
            </a:r>
            <a:endParaRPr lang="ar-IQ" sz="2400" dirty="0" smtClean="0">
              <a:latin typeface="Times New Roman"/>
              <a:ea typeface="Calibri"/>
            </a:endParaRPr>
          </a:p>
          <a:p>
            <a:pPr marL="228600" lvl="0" indent="-228600">
              <a:spcBef>
                <a:spcPts val="1000"/>
              </a:spcBef>
              <a:buFont typeface="Wingdings" panose="05000000000000000000" pitchFamily="2" charset="2"/>
              <a:buChar char="§"/>
            </a:pPr>
            <a:r>
              <a:rPr lang="en-US" sz="2400" dirty="0" smtClean="0">
                <a:solidFill>
                  <a:schemeClr val="tx2">
                    <a:lumMod val="60000"/>
                    <a:lumOff val="40000"/>
                  </a:schemeClr>
                </a:solidFill>
                <a:latin typeface="Times New Roman"/>
                <a:ea typeface="Calibri"/>
              </a:rPr>
              <a:t>What </a:t>
            </a:r>
            <a:r>
              <a:rPr lang="en-US" sz="2400" dirty="0">
                <a:solidFill>
                  <a:schemeClr val="tx2">
                    <a:lumMod val="60000"/>
                    <a:lumOff val="40000"/>
                  </a:schemeClr>
                </a:solidFill>
                <a:latin typeface="Times New Roman"/>
                <a:ea typeface="Calibri"/>
              </a:rPr>
              <a:t>is the difference between </a:t>
            </a:r>
            <a:r>
              <a:rPr lang="en-US" sz="2400" dirty="0" err="1">
                <a:solidFill>
                  <a:schemeClr val="tx2">
                    <a:lumMod val="60000"/>
                    <a:lumOff val="40000"/>
                  </a:schemeClr>
                </a:solidFill>
                <a:latin typeface="Times New Roman"/>
                <a:ea typeface="Calibri"/>
              </a:rPr>
              <a:t>Acidimetry</a:t>
            </a:r>
            <a:r>
              <a:rPr lang="en-US" sz="2400" dirty="0">
                <a:solidFill>
                  <a:schemeClr val="tx2">
                    <a:lumMod val="60000"/>
                    <a:lumOff val="40000"/>
                  </a:schemeClr>
                </a:solidFill>
                <a:latin typeface="Times New Roman"/>
                <a:ea typeface="Calibri"/>
              </a:rPr>
              <a:t> and </a:t>
            </a:r>
            <a:r>
              <a:rPr lang="en-US" sz="2400" dirty="0" err="1" smtClean="0">
                <a:solidFill>
                  <a:schemeClr val="tx2">
                    <a:lumMod val="60000"/>
                    <a:lumOff val="40000"/>
                  </a:schemeClr>
                </a:solidFill>
                <a:latin typeface="Times New Roman"/>
                <a:ea typeface="Calibri"/>
              </a:rPr>
              <a:t>Alkalimetry</a:t>
            </a:r>
            <a:r>
              <a:rPr lang="en-US" sz="2400" dirty="0" smtClean="0">
                <a:solidFill>
                  <a:schemeClr val="tx2">
                    <a:lumMod val="60000"/>
                    <a:lumOff val="40000"/>
                  </a:schemeClr>
                </a:solidFill>
                <a:latin typeface="Times New Roman"/>
                <a:ea typeface="Calibri"/>
              </a:rPr>
              <a:t> assays ?  Or,</a:t>
            </a:r>
          </a:p>
          <a:p>
            <a:pPr marL="228600" lvl="0" indent="-228600">
              <a:spcBef>
                <a:spcPts val="1000"/>
              </a:spcBef>
              <a:buFont typeface="Wingdings" panose="05000000000000000000" pitchFamily="2" charset="2"/>
              <a:buChar char="§"/>
            </a:pPr>
            <a:r>
              <a:rPr lang="en-US" sz="2400" dirty="0" smtClean="0">
                <a:solidFill>
                  <a:schemeClr val="tx2">
                    <a:lumMod val="60000"/>
                    <a:lumOff val="40000"/>
                  </a:schemeClr>
                </a:solidFill>
                <a:latin typeface="Times New Roman"/>
                <a:ea typeface="Calibri"/>
              </a:rPr>
              <a:t>  Define </a:t>
            </a:r>
            <a:r>
              <a:rPr lang="en-US" sz="2400" dirty="0" err="1" smtClean="0">
                <a:solidFill>
                  <a:schemeClr val="tx2">
                    <a:lumMod val="60000"/>
                    <a:lumOff val="40000"/>
                  </a:schemeClr>
                </a:solidFill>
                <a:latin typeface="Times New Roman"/>
                <a:ea typeface="Calibri"/>
              </a:rPr>
              <a:t>Acidimetry</a:t>
            </a:r>
            <a:r>
              <a:rPr lang="en-US" sz="2400" dirty="0" smtClean="0">
                <a:solidFill>
                  <a:schemeClr val="tx2">
                    <a:lumMod val="60000"/>
                    <a:lumOff val="40000"/>
                  </a:schemeClr>
                </a:solidFill>
                <a:latin typeface="Times New Roman"/>
                <a:ea typeface="Calibri"/>
              </a:rPr>
              <a:t> </a:t>
            </a:r>
            <a:r>
              <a:rPr lang="en-US" sz="2400" dirty="0">
                <a:solidFill>
                  <a:schemeClr val="tx2">
                    <a:lumMod val="60000"/>
                    <a:lumOff val="40000"/>
                  </a:schemeClr>
                </a:solidFill>
                <a:latin typeface="Times New Roman"/>
                <a:ea typeface="Calibri"/>
              </a:rPr>
              <a:t>and </a:t>
            </a:r>
            <a:r>
              <a:rPr lang="en-US" sz="2400" dirty="0" err="1" smtClean="0">
                <a:solidFill>
                  <a:schemeClr val="tx2">
                    <a:lumMod val="60000"/>
                    <a:lumOff val="40000"/>
                  </a:schemeClr>
                </a:solidFill>
                <a:latin typeface="Times New Roman"/>
                <a:ea typeface="Calibri"/>
              </a:rPr>
              <a:t>Alkalimetry</a:t>
            </a:r>
            <a:r>
              <a:rPr lang="en-US" sz="2400" dirty="0" smtClean="0">
                <a:solidFill>
                  <a:schemeClr val="tx2">
                    <a:lumMod val="60000"/>
                    <a:lumOff val="40000"/>
                  </a:schemeClr>
                </a:solidFill>
                <a:latin typeface="Times New Roman"/>
                <a:ea typeface="Calibri"/>
              </a:rPr>
              <a:t> assays ?  </a:t>
            </a:r>
            <a:endParaRPr lang="en-US" sz="2400" dirty="0">
              <a:solidFill>
                <a:schemeClr val="tx2">
                  <a:lumMod val="60000"/>
                  <a:lumOff val="40000"/>
                </a:schemeClr>
              </a:solidFill>
              <a:latin typeface="Times New Roman"/>
              <a:ea typeface="Calibri"/>
            </a:endParaRPr>
          </a:p>
          <a:p>
            <a:pPr lvl="0">
              <a:lnSpc>
                <a:spcPct val="90000"/>
              </a:lnSpc>
              <a:spcBef>
                <a:spcPts val="1000"/>
              </a:spcBef>
            </a:pPr>
            <a:endParaRPr lang="en-US" sz="2400" dirty="0">
              <a:latin typeface="Times New Roman"/>
              <a:ea typeface="Calibri"/>
            </a:endParaRPr>
          </a:p>
        </p:txBody>
      </p:sp>
    </p:spTree>
    <p:extLst>
      <p:ext uri="{BB962C8B-B14F-4D97-AF65-F5344CB8AC3E}">
        <p14:creationId xmlns:p14="http://schemas.microsoft.com/office/powerpoint/2010/main" val="156652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507712"/>
            <a:ext cx="74980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i="1" dirty="0" err="1">
                <a:ln>
                  <a:solidFill>
                    <a:schemeClr val="bg2">
                      <a:lumMod val="50000"/>
                    </a:schemeClr>
                  </a:solidFill>
                </a:ln>
                <a:solidFill>
                  <a:srgbClr val="2F2B20"/>
                </a:solidFill>
                <a:effectLst/>
                <a:latin typeface="Times New Roman"/>
                <a:ea typeface="Times New Roman"/>
                <a:cs typeface="+mn-cs"/>
              </a:rPr>
              <a:t>Alkalimetry</a:t>
            </a:r>
            <a:r>
              <a:rPr lang="en-US" sz="3200" b="1" i="1" dirty="0">
                <a:ln>
                  <a:solidFill>
                    <a:schemeClr val="bg2">
                      <a:lumMod val="50000"/>
                    </a:schemeClr>
                  </a:solidFill>
                </a:ln>
                <a:solidFill>
                  <a:srgbClr val="2F2B20"/>
                </a:solidFill>
                <a:effectLst/>
                <a:latin typeface="Times New Roman"/>
                <a:ea typeface="Times New Roman"/>
                <a:cs typeface="+mn-cs"/>
              </a:rPr>
              <a:t> Assay of Indomethacin</a:t>
            </a:r>
          </a:p>
        </p:txBody>
      </p:sp>
      <p:sp>
        <p:nvSpPr>
          <p:cNvPr id="5" name="Rectangle 4"/>
          <p:cNvSpPr/>
          <p:nvPr/>
        </p:nvSpPr>
        <p:spPr>
          <a:xfrm>
            <a:off x="1143000" y="1371600"/>
            <a:ext cx="7620000" cy="4431983"/>
          </a:xfrm>
          <a:prstGeom prst="rect">
            <a:avLst/>
          </a:prstGeom>
        </p:spPr>
        <p:txBody>
          <a:bodyPr wrap="square">
            <a:spAutoFit/>
          </a:bodyPr>
          <a:lstStyle/>
          <a:p>
            <a:pPr>
              <a:lnSpc>
                <a:spcPct val="150000"/>
              </a:lnSpc>
            </a:pPr>
            <a:r>
              <a:rPr lang="en-US" sz="2800" b="1" dirty="0">
                <a:solidFill>
                  <a:schemeClr val="accent1"/>
                </a:solidFill>
                <a:latin typeface="Times New Roman" panose="02020603050405020304" pitchFamily="18" charset="0"/>
                <a:cs typeface="Times New Roman" panose="02020603050405020304" pitchFamily="18" charset="0"/>
              </a:rPr>
              <a:t>Indomethacin</a:t>
            </a:r>
            <a:r>
              <a:rPr lang="en-US" sz="2400" dirty="0">
                <a:solidFill>
                  <a:prstClr val="black"/>
                </a:solidFill>
                <a:latin typeface="Times New Roman" pitchFamily="18" charset="0"/>
                <a:cs typeface="Times New Roman" pitchFamily="18" charset="0"/>
              </a:rPr>
              <a:t> </a:t>
            </a:r>
            <a:r>
              <a:rPr lang="en-US" sz="2400" dirty="0">
                <a:latin typeface="Times New Roman"/>
                <a:ea typeface="Calibri"/>
              </a:rPr>
              <a:t>is a </a:t>
            </a:r>
            <a:r>
              <a:rPr lang="en-US" sz="2400" dirty="0" err="1">
                <a:latin typeface="Times New Roman"/>
                <a:ea typeface="Calibri"/>
              </a:rPr>
              <a:t>nonsteroidal</a:t>
            </a:r>
            <a:r>
              <a:rPr lang="en-US" sz="2400" dirty="0">
                <a:latin typeface="Times New Roman"/>
                <a:ea typeface="Calibri"/>
              </a:rPr>
              <a:t> anti-inflammatory drug (NSAID) that reduces fever, pain and inflammation. It is similar to ibuprofen (Motrin) and naproxen (Naprosyn, Aleve). Indomethacin works by reducing the production of prostaglandins</a:t>
            </a:r>
            <a:r>
              <a:rPr lang="en-US" sz="2400" dirty="0" smtClean="0">
                <a:latin typeface="Times New Roman"/>
                <a:ea typeface="Calibri"/>
              </a:rPr>
              <a:t>.</a:t>
            </a:r>
          </a:p>
          <a:p>
            <a:pPr>
              <a:lnSpc>
                <a:spcPct val="150000"/>
              </a:lnSpc>
            </a:pPr>
            <a:r>
              <a:rPr lang="en-US" sz="2400" dirty="0">
                <a:solidFill>
                  <a:prstClr val="black"/>
                </a:solidFill>
                <a:latin typeface="Times New Roman"/>
                <a:ea typeface="Calibri"/>
              </a:rPr>
              <a:t>Its preparations are capsules and suppositories</a:t>
            </a:r>
            <a:endParaRPr lang="en-US" sz="2400" dirty="0">
              <a:latin typeface="Times New Roman"/>
              <a:ea typeface="Calibri"/>
            </a:endParaRPr>
          </a:p>
          <a:p>
            <a:pPr>
              <a:lnSpc>
                <a:spcPct val="150000"/>
              </a:lnSpc>
            </a:pPr>
            <a:endParaRPr lang="en-US" sz="2400" dirty="0">
              <a:latin typeface="Times New Roman"/>
              <a:ea typeface="Calibri"/>
            </a:endParaRPr>
          </a:p>
          <a:p>
            <a:r>
              <a:rPr lang="en-US" sz="2400" dirty="0">
                <a:solidFill>
                  <a:schemeClr val="tx2">
                    <a:lumMod val="60000"/>
                    <a:lumOff val="40000"/>
                  </a:schemeClr>
                </a:solidFill>
                <a:latin typeface="Times New Roman"/>
                <a:ea typeface="Calibri"/>
              </a:rPr>
              <a:t>What is the Its action and uses for </a:t>
            </a:r>
            <a:r>
              <a:rPr lang="en-US" sz="2400" dirty="0" smtClean="0">
                <a:solidFill>
                  <a:schemeClr val="tx2">
                    <a:lumMod val="60000"/>
                    <a:lumOff val="40000"/>
                  </a:schemeClr>
                </a:solidFill>
                <a:latin typeface="Times New Roman"/>
                <a:ea typeface="Calibri"/>
              </a:rPr>
              <a:t>Indomethacin?</a:t>
            </a:r>
            <a:endParaRPr lang="en-US" sz="2400" dirty="0">
              <a:solidFill>
                <a:schemeClr val="tx2">
                  <a:lumMod val="60000"/>
                  <a:lumOff val="40000"/>
                </a:schemeClr>
              </a:solidFill>
              <a:latin typeface="Times New Roman"/>
              <a:ea typeface="Calibri"/>
            </a:endParaRPr>
          </a:p>
        </p:txBody>
      </p:sp>
    </p:spTree>
    <p:extLst>
      <p:ext uri="{BB962C8B-B14F-4D97-AF65-F5344CB8AC3E}">
        <p14:creationId xmlns:p14="http://schemas.microsoft.com/office/powerpoint/2010/main" val="15681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8700" y="1271752"/>
            <a:ext cx="8115300" cy="5447645"/>
          </a:xfrm>
          <a:prstGeom prst="rect">
            <a:avLst/>
          </a:prstGeom>
        </p:spPr>
        <p:txBody>
          <a:bodyPr wrap="square">
            <a:spAutoFit/>
          </a:bodyPr>
          <a:lstStyle/>
          <a:p>
            <a:pPr indent="228600" algn="just">
              <a:lnSpc>
                <a:spcPct val="150000"/>
              </a:lnSpc>
              <a:spcAft>
                <a:spcPts val="0"/>
              </a:spcAft>
            </a:pPr>
            <a:r>
              <a:rPr lang="en-US" sz="2800" b="1" dirty="0">
                <a:solidFill>
                  <a:schemeClr val="accent1"/>
                </a:solidFill>
                <a:latin typeface="Times New Roman" panose="02020603050405020304" pitchFamily="18" charset="0"/>
                <a:cs typeface="Times New Roman" panose="02020603050405020304" pitchFamily="18" charset="0"/>
              </a:rPr>
              <a:t>Indomethacin</a:t>
            </a:r>
            <a:r>
              <a:rPr lang="en-US" sz="2400" dirty="0">
                <a:latin typeface="Times New Roman"/>
                <a:ea typeface="Calibri"/>
              </a:rPr>
              <a:t> is a white or yellow, crystalline powder, practically insoluble in water sparingly soluble </a:t>
            </a:r>
            <a:r>
              <a:rPr lang="en-US" sz="2400" dirty="0" smtClean="0">
                <a:latin typeface="Times New Roman"/>
                <a:ea typeface="Calibri"/>
              </a:rPr>
              <a:t>in</a:t>
            </a:r>
            <a:r>
              <a:rPr lang="en-US" sz="2400" dirty="0">
                <a:latin typeface="Times New Roman"/>
                <a:ea typeface="Times New Roman"/>
              </a:rPr>
              <a:t> ethanol and ether</a:t>
            </a:r>
            <a:r>
              <a:rPr lang="en-US" sz="2400" dirty="0" smtClean="0">
                <a:latin typeface="Times New Roman"/>
                <a:ea typeface="Calibri"/>
              </a:rPr>
              <a:t>. </a:t>
            </a:r>
            <a:r>
              <a:rPr lang="en-US" sz="2400" dirty="0">
                <a:latin typeface="Times New Roman"/>
                <a:ea typeface="Calibri"/>
              </a:rPr>
              <a:t>Its chemical formula is (C</a:t>
            </a:r>
            <a:r>
              <a:rPr lang="en-US" sz="2400" baseline="-25000" dirty="0">
                <a:latin typeface="Times New Roman"/>
                <a:ea typeface="Calibri"/>
              </a:rPr>
              <a:t>19</a:t>
            </a:r>
            <a:r>
              <a:rPr lang="en-US" sz="2400" dirty="0">
                <a:latin typeface="Times New Roman"/>
                <a:ea typeface="Calibri"/>
              </a:rPr>
              <a:t>H</a:t>
            </a:r>
            <a:r>
              <a:rPr lang="en-US" sz="2400" baseline="-25000" dirty="0">
                <a:latin typeface="Times New Roman"/>
                <a:ea typeface="Calibri"/>
              </a:rPr>
              <a:t>16</a:t>
            </a:r>
            <a:r>
              <a:rPr lang="en-US" sz="2400" dirty="0">
                <a:latin typeface="Times New Roman"/>
                <a:ea typeface="Calibri"/>
              </a:rPr>
              <a:t>ClNO</a:t>
            </a:r>
            <a:r>
              <a:rPr lang="en-US" sz="2400" baseline="-25000" dirty="0">
                <a:latin typeface="Times New Roman"/>
                <a:ea typeface="Calibri"/>
              </a:rPr>
              <a:t>4</a:t>
            </a:r>
            <a:r>
              <a:rPr lang="en-US" sz="2400" dirty="0">
                <a:latin typeface="Times New Roman"/>
                <a:ea typeface="Calibri"/>
              </a:rPr>
              <a:t>) , its melting point is(158°C</a:t>
            </a:r>
            <a:r>
              <a:rPr lang="en-US" sz="2400" baseline="30000" dirty="0">
                <a:latin typeface="Times New Roman"/>
                <a:ea typeface="Calibri"/>
              </a:rPr>
              <a:t> </a:t>
            </a:r>
            <a:r>
              <a:rPr lang="en-US" sz="2400" dirty="0">
                <a:latin typeface="Times New Roman"/>
                <a:ea typeface="Calibri"/>
              </a:rPr>
              <a:t>to</a:t>
            </a:r>
            <a:r>
              <a:rPr lang="en-US" sz="2400" baseline="30000" dirty="0">
                <a:latin typeface="Times New Roman"/>
                <a:ea typeface="Calibri"/>
              </a:rPr>
              <a:t> </a:t>
            </a:r>
            <a:r>
              <a:rPr lang="en-US" sz="2400" dirty="0">
                <a:latin typeface="Times New Roman"/>
                <a:ea typeface="Calibri"/>
              </a:rPr>
              <a:t>162°C) and its </a:t>
            </a:r>
            <a:r>
              <a:rPr lang="en-US" sz="2400" dirty="0" err="1">
                <a:latin typeface="Times New Roman"/>
                <a:ea typeface="Calibri"/>
              </a:rPr>
              <a:t>pk</a:t>
            </a:r>
            <a:r>
              <a:rPr lang="en-US" sz="2400" baseline="-25000" dirty="0" err="1">
                <a:latin typeface="Times New Roman"/>
                <a:ea typeface="Calibri"/>
              </a:rPr>
              <a:t>a</a:t>
            </a:r>
            <a:r>
              <a:rPr lang="en-US" sz="2400" dirty="0">
                <a:latin typeface="Times New Roman"/>
                <a:ea typeface="Calibri"/>
              </a:rPr>
              <a:t> (4.5</a:t>
            </a:r>
            <a:r>
              <a:rPr lang="en-US" sz="2400" dirty="0" smtClean="0">
                <a:latin typeface="Times New Roman"/>
                <a:ea typeface="Calibri"/>
              </a:rPr>
              <a:t>)</a:t>
            </a:r>
            <a:r>
              <a:rPr lang="en-US" sz="2400" dirty="0">
                <a:latin typeface="Times New Roman"/>
                <a:ea typeface="Times New Roman"/>
              </a:rPr>
              <a:t> </a:t>
            </a:r>
            <a:r>
              <a:rPr lang="en-US" sz="2400" dirty="0" smtClean="0">
                <a:latin typeface="Times New Roman"/>
                <a:ea typeface="Times New Roman"/>
              </a:rPr>
              <a:t> </a:t>
            </a:r>
            <a:r>
              <a:rPr lang="en-US" sz="2400" dirty="0">
                <a:latin typeface="Times New Roman"/>
                <a:ea typeface="Times New Roman"/>
              </a:rPr>
              <a:t>for the carboxylic acid group in aqueous media. It is soluble at higher pH although it is reported that indomethacin is not stable in alkaline solutions. Solution of indomethacin at pH 7.4 has been reported to be stable up to 24 hours, but shows rapid decomposition in highly alkaline solutions (The Merck Index, 1996</a:t>
            </a:r>
            <a:r>
              <a:rPr lang="en-US" dirty="0">
                <a:latin typeface="Times New Roman"/>
                <a:ea typeface="Times New Roman"/>
              </a:rPr>
              <a:t>).  </a:t>
            </a:r>
          </a:p>
          <a:p>
            <a:r>
              <a:rPr lang="en-US" dirty="0" smtClean="0">
                <a:latin typeface="Times New Roman"/>
                <a:ea typeface="Calibri"/>
              </a:rPr>
              <a:t> </a:t>
            </a:r>
            <a:endParaRPr lang="en-US" dirty="0">
              <a:latin typeface="Times New Roman" pitchFamily="18" charset="0"/>
              <a:cs typeface="Times New Roman" pitchFamily="18" charset="0"/>
            </a:endParaRPr>
          </a:p>
        </p:txBody>
      </p:sp>
      <p:sp>
        <p:nvSpPr>
          <p:cNvPr id="4" name="Rectangle 3"/>
          <p:cNvSpPr/>
          <p:nvPr/>
        </p:nvSpPr>
        <p:spPr>
          <a:xfrm>
            <a:off x="914400" y="344287"/>
            <a:ext cx="80010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1447800" y="344287"/>
            <a:ext cx="4953000" cy="584775"/>
          </a:xfrm>
          <a:prstGeom prst="rect">
            <a:avLst/>
          </a:prstGeom>
        </p:spPr>
        <p:txBody>
          <a:bodyPr wrap="square">
            <a:spAutoFit/>
          </a:bodyPr>
          <a:lstStyle/>
          <a:p>
            <a:r>
              <a:rPr lang="en-US" sz="3200" b="1" i="1" dirty="0">
                <a:ln>
                  <a:solidFill>
                    <a:schemeClr val="bg2">
                      <a:lumMod val="50000"/>
                    </a:schemeClr>
                  </a:solidFill>
                </a:ln>
                <a:solidFill>
                  <a:srgbClr val="2F2B20"/>
                </a:solidFill>
                <a:latin typeface="Times New Roman"/>
                <a:ea typeface="Times New Roman"/>
              </a:rPr>
              <a:t>Physical Properties</a:t>
            </a:r>
          </a:p>
        </p:txBody>
      </p:sp>
    </p:spTree>
    <p:extLst>
      <p:ext uri="{BB962C8B-B14F-4D97-AF65-F5344CB8AC3E}">
        <p14:creationId xmlns:p14="http://schemas.microsoft.com/office/powerpoint/2010/main" val="31766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905000"/>
            <a:ext cx="8077199" cy="1384995"/>
          </a:xfrm>
          <a:prstGeom prst="rect">
            <a:avLst/>
          </a:prstGeom>
        </p:spPr>
        <p:txBody>
          <a:bodyPr wrap="square">
            <a:spAutoFit/>
          </a:bodyPr>
          <a:lstStyle/>
          <a:p>
            <a:pPr lvl="0"/>
            <a:r>
              <a:rPr lang="en-US" sz="2800" b="1" kern="0" dirty="0" smtClean="0">
                <a:solidFill>
                  <a:srgbClr val="002060"/>
                </a:solidFill>
                <a:latin typeface="Times New Roman" panose="02020603050405020304" pitchFamily="18" charset="0"/>
                <a:cs typeface="Times New Roman" panose="02020603050405020304" pitchFamily="18" charset="0"/>
              </a:rPr>
              <a:t>Solubility for Indomethacin:</a:t>
            </a:r>
            <a:r>
              <a:rPr lang="en-US" sz="2800" dirty="0">
                <a:solidFill>
                  <a:srgbClr val="002060"/>
                </a:solidFill>
                <a:latin typeface="Times New Roman" panose="02020603050405020304" pitchFamily="18" charset="0"/>
                <a:cs typeface="Times New Roman" panose="02020603050405020304" pitchFamily="18" charset="0"/>
              </a:rPr>
              <a:t> poor solubility in water. </a:t>
            </a:r>
            <a:endParaRPr lang="en-US" sz="2800" b="1" kern="0" dirty="0" smtClean="0">
              <a:solidFill>
                <a:srgbClr val="002060"/>
              </a:solidFill>
              <a:latin typeface="Times New Roman" panose="02020603050405020304" pitchFamily="18" charset="0"/>
              <a:cs typeface="Times New Roman" panose="02020603050405020304" pitchFamily="18" charset="0"/>
            </a:endParaRPr>
          </a:p>
          <a:p>
            <a:pPr lvl="0"/>
            <a:r>
              <a:rPr lang="en-US" sz="2800" dirty="0" smtClean="0">
                <a:solidFill>
                  <a:srgbClr val="002060"/>
                </a:solidFill>
                <a:latin typeface="Times New Roman" panose="02020603050405020304" pitchFamily="18" charset="0"/>
                <a:cs typeface="Times New Roman" panose="02020603050405020304" pitchFamily="18" charset="0"/>
              </a:rPr>
              <a:t>Soluble </a:t>
            </a:r>
            <a:r>
              <a:rPr lang="en-US" sz="2800" dirty="0">
                <a:solidFill>
                  <a:srgbClr val="002060"/>
                </a:solidFill>
                <a:latin typeface="Times New Roman" panose="02020603050405020304" pitchFamily="18" charset="0"/>
                <a:cs typeface="Times New Roman" panose="02020603050405020304" pitchFamily="18" charset="0"/>
              </a:rPr>
              <a:t>in acetone (40 mg/ml - clear, yellow solution), ethanol (20 mg/ml), ether. </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09942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522382658"/>
              </p:ext>
            </p:extLst>
          </p:nvPr>
        </p:nvGraphicFramePr>
        <p:xfrm>
          <a:off x="2514600" y="1295400"/>
          <a:ext cx="4724400" cy="2466975"/>
        </p:xfrm>
        <a:graphic>
          <a:graphicData uri="http://schemas.openxmlformats.org/presentationml/2006/ole">
            <mc:AlternateContent xmlns:mc="http://schemas.openxmlformats.org/markup-compatibility/2006">
              <mc:Choice xmlns:v="urn:schemas-microsoft-com:vml" Requires="v">
                <p:oleObj spid="_x0000_s1045" r:id="rId3" imgW="4236480" imgH="2914560" progId="ChemDraw.Document.6.0">
                  <p:embed/>
                </p:oleObj>
              </mc:Choice>
              <mc:Fallback>
                <p:oleObj r:id="rId3" imgW="4236480" imgH="291456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95400"/>
                        <a:ext cx="4724400" cy="2466975"/>
                      </a:xfrm>
                      <a:prstGeom prst="rect">
                        <a:avLst/>
                      </a:prstGeom>
                      <a:noFill/>
                    </p:spPr>
                  </p:pic>
                </p:oleObj>
              </mc:Fallback>
            </mc:AlternateContent>
          </a:graphicData>
        </a:graphic>
      </p:graphicFrame>
      <p:sp>
        <p:nvSpPr>
          <p:cNvPr id="5" name="Rectangle 4"/>
          <p:cNvSpPr/>
          <p:nvPr/>
        </p:nvSpPr>
        <p:spPr>
          <a:xfrm>
            <a:off x="1371600" y="4572000"/>
            <a:ext cx="7010400" cy="1569660"/>
          </a:xfrm>
          <a:prstGeom prst="rect">
            <a:avLst/>
          </a:prstGeom>
        </p:spPr>
        <p:txBody>
          <a:bodyPr wrap="square">
            <a:spAutoFit/>
          </a:bodyPr>
          <a:lstStyle/>
          <a:p>
            <a:pPr lvl="0"/>
            <a:r>
              <a:rPr lang="en-US" sz="2400" dirty="0">
                <a:solidFill>
                  <a:prstClr val="black"/>
                </a:solidFill>
                <a:latin typeface="Times New Roman"/>
                <a:ea typeface="Calibri"/>
              </a:rPr>
              <a:t>Indomethacin contains not less than 90% and not more than 110.0%of {1-(4-chlorobenzoyl)-5-methoxy-2-methylindol-3-yl} acetic acid, calculated with reference to the dried substance</a:t>
            </a:r>
            <a:endParaRPr lang="en-US" sz="2400" dirty="0">
              <a:solidFill>
                <a:prstClr val="black"/>
              </a:solidFill>
              <a:latin typeface="Times New Roman" pitchFamily="18" charset="0"/>
              <a:cs typeface="Times New Roman" pitchFamily="18" charset="0"/>
            </a:endParaRPr>
          </a:p>
        </p:txBody>
      </p:sp>
      <p:sp>
        <p:nvSpPr>
          <p:cNvPr id="6" name="Rectangle 5"/>
          <p:cNvSpPr/>
          <p:nvPr/>
        </p:nvSpPr>
        <p:spPr>
          <a:xfrm>
            <a:off x="2719799" y="3962400"/>
            <a:ext cx="4314001" cy="369332"/>
          </a:xfrm>
          <a:prstGeom prst="rect">
            <a:avLst/>
          </a:prstGeom>
        </p:spPr>
        <p:txBody>
          <a:bodyPr wrap="none">
            <a:spAutoFit/>
          </a:bodyPr>
          <a:lstStyle/>
          <a:p>
            <a:r>
              <a:rPr lang="en-US" dirty="0">
                <a:latin typeface="Times New Roman"/>
                <a:ea typeface="Calibri"/>
                <a:cs typeface="Arial"/>
              </a:rPr>
              <a:t> Indomethacin               M. wt. (357.8g /</a:t>
            </a:r>
            <a:r>
              <a:rPr lang="en-US" dirty="0" err="1">
                <a:latin typeface="Times New Roman"/>
                <a:ea typeface="Calibri"/>
                <a:cs typeface="Arial"/>
              </a:rPr>
              <a:t>mol</a:t>
            </a:r>
            <a:r>
              <a:rPr lang="en-US" dirty="0">
                <a:latin typeface="Times New Roman"/>
                <a:ea typeface="Calibri"/>
                <a:cs typeface="Arial"/>
              </a:rPr>
              <a:t>)</a:t>
            </a:r>
            <a:endParaRPr lang="en-US" dirty="0"/>
          </a:p>
        </p:txBody>
      </p:sp>
    </p:spTree>
    <p:extLst>
      <p:ext uri="{BB962C8B-B14F-4D97-AF65-F5344CB8AC3E}">
        <p14:creationId xmlns:p14="http://schemas.microsoft.com/office/powerpoint/2010/main" val="35995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n>
                  <a:solidFill>
                    <a:schemeClr val="bg2">
                      <a:lumMod val="50000"/>
                    </a:schemeClr>
                  </a:solidFill>
                </a:ln>
                <a:solidFill>
                  <a:prstClr val="black"/>
                </a:solidFill>
                <a:effectLst/>
                <a:latin typeface="Times New Roman"/>
                <a:ea typeface="Calibri"/>
                <a:cs typeface="+mn-cs"/>
              </a:rPr>
              <a:t>The aim of this experiment</a:t>
            </a:r>
          </a:p>
        </p:txBody>
      </p:sp>
      <p:sp>
        <p:nvSpPr>
          <p:cNvPr id="3" name="Rectangle 2"/>
          <p:cNvSpPr/>
          <p:nvPr/>
        </p:nvSpPr>
        <p:spPr>
          <a:xfrm>
            <a:off x="1295400" y="1366035"/>
            <a:ext cx="7543800" cy="142192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3200" dirty="0">
                <a:solidFill>
                  <a:prstClr val="black"/>
                </a:solidFill>
                <a:latin typeface="Times New Roman"/>
                <a:ea typeface="Calibri"/>
              </a:rPr>
              <a:t>Apply </a:t>
            </a:r>
            <a:r>
              <a:rPr lang="en-US" sz="3200" dirty="0" err="1">
                <a:solidFill>
                  <a:prstClr val="black"/>
                </a:solidFill>
                <a:latin typeface="Times New Roman"/>
                <a:ea typeface="Calibri"/>
              </a:rPr>
              <a:t>Alkalimetry</a:t>
            </a:r>
            <a:r>
              <a:rPr lang="en-US" sz="3200" dirty="0">
                <a:solidFill>
                  <a:prstClr val="black"/>
                </a:solidFill>
                <a:latin typeface="Times New Roman"/>
                <a:ea typeface="Calibri"/>
              </a:rPr>
              <a:t> assay to determine the content of Indomethacin in a capsule </a:t>
            </a:r>
            <a:r>
              <a:rPr lang="en-US" sz="3200" dirty="0" smtClean="0">
                <a:solidFill>
                  <a:prstClr val="black"/>
                </a:solidFill>
                <a:latin typeface="Times New Roman"/>
                <a:ea typeface="Calibri"/>
              </a:rPr>
              <a:t>of 25mg</a:t>
            </a: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val="1518801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660" y="198120"/>
            <a:ext cx="7498080" cy="868680"/>
          </a:xfrm>
        </p:spPr>
        <p:txBody>
          <a:bodyPr>
            <a:normAutofit fontScale="90000"/>
          </a:bodyPr>
          <a:lstStyle/>
          <a:p>
            <a:pPr>
              <a:lnSpc>
                <a:spcPct val="115000"/>
              </a:lnSpc>
              <a:spcBef>
                <a:spcPts val="1200"/>
              </a:spcBef>
              <a:spcAft>
                <a:spcPts val="1000"/>
              </a:spcAft>
            </a:pPr>
            <a:r>
              <a:rPr lang="en-US" sz="3600" b="1" i="1" dirty="0">
                <a:ln>
                  <a:solidFill>
                    <a:schemeClr val="bg2">
                      <a:lumMod val="50000"/>
                    </a:schemeClr>
                  </a:solidFill>
                </a:ln>
                <a:solidFill>
                  <a:prstClr val="black"/>
                </a:solidFill>
                <a:effectLst/>
                <a:latin typeface="Times New Roman"/>
                <a:ea typeface="Calibri"/>
                <a:cs typeface="+mn-cs"/>
              </a:rPr>
              <a:t>Principle:</a:t>
            </a:r>
            <a:r>
              <a:rPr lang="en-US" sz="3200" dirty="0">
                <a:effectLst/>
                <a:latin typeface="Calibri"/>
                <a:ea typeface="Calibri"/>
                <a:cs typeface="Arial"/>
              </a:rPr>
              <a:t/>
            </a:r>
            <a:br>
              <a:rPr lang="en-US" sz="3200" dirty="0">
                <a:effectLst/>
                <a:latin typeface="Calibri"/>
                <a:ea typeface="Calibri"/>
                <a:cs typeface="Arial"/>
              </a:rPr>
            </a:br>
            <a:endParaRPr lang="en-US" dirty="0"/>
          </a:p>
        </p:txBody>
      </p:sp>
      <p:sp>
        <p:nvSpPr>
          <p:cNvPr id="3" name="Rectangle 2"/>
          <p:cNvSpPr/>
          <p:nvPr/>
        </p:nvSpPr>
        <p:spPr>
          <a:xfrm>
            <a:off x="1066800" y="1066800"/>
            <a:ext cx="7543800" cy="3093154"/>
          </a:xfrm>
          <a:prstGeom prst="rect">
            <a:avLst/>
          </a:prstGeom>
        </p:spPr>
        <p:txBody>
          <a:bodyPr wrap="square">
            <a:spAutoFit/>
          </a:bodyPr>
          <a:lstStyle/>
          <a:p>
            <a:pPr algn="just">
              <a:lnSpc>
                <a:spcPct val="150000"/>
              </a:lnSpc>
              <a:spcBef>
                <a:spcPts val="1200"/>
              </a:spcBef>
              <a:spcAft>
                <a:spcPts val="1000"/>
              </a:spcAft>
            </a:pPr>
            <a:r>
              <a:rPr lang="en-US" sz="2800" dirty="0">
                <a:latin typeface="Times New Roman"/>
                <a:ea typeface="Calibri"/>
                <a:cs typeface="Arial"/>
              </a:rPr>
              <a:t>Indomethacin contains an acidic group (COOH) so it considered as acid hence it can be determined by titration against 0.01N </a:t>
            </a:r>
            <a:r>
              <a:rPr lang="en-US" sz="2800" dirty="0" err="1">
                <a:latin typeface="Times New Roman"/>
                <a:ea typeface="Calibri"/>
                <a:cs typeface="Arial"/>
              </a:rPr>
              <a:t>NaOH</a:t>
            </a:r>
            <a:r>
              <a:rPr lang="en-US" sz="2800" dirty="0">
                <a:latin typeface="Times New Roman"/>
                <a:ea typeface="Calibri"/>
                <a:cs typeface="Arial"/>
              </a:rPr>
              <a:t> using </a:t>
            </a:r>
            <a:r>
              <a:rPr lang="en-US" sz="2800" dirty="0" err="1">
                <a:latin typeface="Times New Roman"/>
                <a:ea typeface="Calibri"/>
                <a:cs typeface="Arial"/>
              </a:rPr>
              <a:t>t</a:t>
            </a:r>
            <a:r>
              <a:rPr lang="en-US" sz="2800" dirty="0" err="1" smtClean="0">
                <a:latin typeface="Times New Roman"/>
                <a:ea typeface="Calibri"/>
                <a:cs typeface="Arial"/>
              </a:rPr>
              <a:t>hymol</a:t>
            </a:r>
            <a:r>
              <a:rPr lang="en-US" sz="2800" dirty="0" smtClean="0">
                <a:latin typeface="Times New Roman"/>
                <a:ea typeface="Calibri"/>
                <a:cs typeface="Arial"/>
              </a:rPr>
              <a:t> blue indicator</a:t>
            </a:r>
            <a:r>
              <a:rPr lang="en-US" sz="2800" dirty="0">
                <a:latin typeface="Times New Roman"/>
                <a:ea typeface="Calibri"/>
                <a:cs typeface="Arial"/>
              </a:rPr>
              <a:t>. At the end point the color changes to </a:t>
            </a:r>
            <a:r>
              <a:rPr lang="en-US" sz="2800" dirty="0" smtClean="0">
                <a:latin typeface="Times New Roman"/>
                <a:ea typeface="Calibri"/>
                <a:cs typeface="Arial"/>
              </a:rPr>
              <a:t>blue </a:t>
            </a:r>
            <a:r>
              <a:rPr lang="en-US" dirty="0" smtClean="0">
                <a:latin typeface="Times New Roman"/>
                <a:ea typeface="Calibri"/>
                <a:cs typeface="Arial"/>
              </a:rPr>
              <a:t>.</a:t>
            </a:r>
            <a:endParaRPr lang="en-US" sz="1400" dirty="0">
              <a:effectLst/>
              <a:latin typeface="Calibri"/>
              <a:ea typeface="Calibri"/>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3962400"/>
            <a:ext cx="5257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203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Bef>
                <a:spcPts val="1200"/>
              </a:spcBef>
              <a:spcAft>
                <a:spcPts val="0"/>
              </a:spcAft>
            </a:pPr>
            <a:r>
              <a:rPr lang="en-US" sz="2700" b="1" i="1" dirty="0">
                <a:ln>
                  <a:solidFill>
                    <a:schemeClr val="bg2">
                      <a:lumMod val="50000"/>
                    </a:schemeClr>
                  </a:solidFill>
                </a:ln>
                <a:effectLst/>
                <a:latin typeface="Times New Roman"/>
                <a:ea typeface="Calibri"/>
                <a:cs typeface="Arial"/>
              </a:rPr>
              <a:t>Procedure</a:t>
            </a:r>
            <a:r>
              <a:rPr lang="en-US" sz="4400" b="1" dirty="0">
                <a:effectLst/>
                <a:latin typeface="Times New Roman"/>
                <a:ea typeface="Calibri"/>
                <a:cs typeface="Arial"/>
              </a:rPr>
              <a:t>: </a:t>
            </a:r>
            <a:r>
              <a:rPr lang="en-US" sz="3200" dirty="0">
                <a:effectLst/>
                <a:latin typeface="Calibri"/>
                <a:ea typeface="Calibri"/>
                <a:cs typeface="Arial"/>
              </a:rPr>
              <a:t/>
            </a:r>
            <a:br>
              <a:rPr lang="en-US" sz="3200" dirty="0">
                <a:effectLst/>
                <a:latin typeface="Calibri"/>
                <a:ea typeface="Calibri"/>
                <a:cs typeface="Arial"/>
              </a:rPr>
            </a:br>
            <a:endParaRPr lang="en-US" dirty="0"/>
          </a:p>
        </p:txBody>
      </p:sp>
      <p:sp>
        <p:nvSpPr>
          <p:cNvPr id="3" name="Rectangle 2"/>
          <p:cNvSpPr/>
          <p:nvPr/>
        </p:nvSpPr>
        <p:spPr>
          <a:xfrm>
            <a:off x="914400" y="990600"/>
            <a:ext cx="8077200" cy="4685898"/>
          </a:xfrm>
          <a:prstGeom prst="rect">
            <a:avLst/>
          </a:prstGeom>
        </p:spPr>
        <p:txBody>
          <a:bodyPr wrap="square">
            <a:spAutoFit/>
          </a:bodyPr>
          <a:lstStyle/>
          <a:p>
            <a:pPr marL="342900" indent="-342900" algn="just">
              <a:lnSpc>
                <a:spcPct val="115000"/>
              </a:lnSpc>
              <a:spcBef>
                <a:spcPts val="1200"/>
              </a:spcBef>
              <a:spcAft>
                <a:spcPts val="0"/>
              </a:spcAft>
              <a:buAutoNum type="arabicPeriod"/>
            </a:pPr>
            <a:r>
              <a:rPr lang="en-US" sz="3200" dirty="0">
                <a:solidFill>
                  <a:srgbClr val="002060"/>
                </a:solidFill>
                <a:latin typeface="Times New Roman" panose="02020603050405020304" pitchFamily="18" charset="0"/>
                <a:cs typeface="Times New Roman" panose="02020603050405020304" pitchFamily="18" charset="0"/>
              </a:rPr>
              <a:t>Dissolve the content of one </a:t>
            </a:r>
            <a:r>
              <a:rPr lang="en-US" sz="3200" dirty="0" smtClean="0">
                <a:solidFill>
                  <a:srgbClr val="002060"/>
                </a:solidFill>
                <a:latin typeface="Times New Roman" panose="02020603050405020304" pitchFamily="18" charset="0"/>
                <a:cs typeface="Times New Roman" panose="02020603050405020304" pitchFamily="18" charset="0"/>
              </a:rPr>
              <a:t>in </a:t>
            </a:r>
            <a:r>
              <a:rPr lang="en-US" sz="3200" dirty="0">
                <a:solidFill>
                  <a:srgbClr val="002060"/>
                </a:solidFill>
                <a:latin typeface="Times New Roman" panose="02020603050405020304" pitchFamily="18" charset="0"/>
                <a:cs typeface="Times New Roman" panose="02020603050405020304" pitchFamily="18" charset="0"/>
              </a:rPr>
              <a:t>a beaker by addition of 10 ml of  acetone</a:t>
            </a:r>
            <a:r>
              <a:rPr lang="en-US" sz="2800" dirty="0" smtClean="0">
                <a:latin typeface="Times New Roman"/>
                <a:ea typeface="Calibri"/>
                <a:cs typeface="Arial"/>
              </a:rPr>
              <a:t>.</a:t>
            </a:r>
          </a:p>
          <a:p>
            <a:pPr marL="342900" indent="-342900" algn="just">
              <a:lnSpc>
                <a:spcPct val="115000"/>
              </a:lnSpc>
              <a:spcBef>
                <a:spcPts val="1200"/>
              </a:spcBef>
              <a:spcAft>
                <a:spcPts val="0"/>
              </a:spcAft>
              <a:buAutoNum type="arabicPeriod"/>
            </a:pPr>
            <a:endParaRPr lang="en-US" sz="2800" dirty="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smtClean="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smtClean="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smtClean="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a:latin typeface="Times New Roman"/>
              <a:ea typeface="Calibri"/>
              <a:cs typeface="Arial"/>
            </a:endParaRPr>
          </a:p>
          <a:p>
            <a:pPr marL="342900" indent="-342900" algn="just">
              <a:lnSpc>
                <a:spcPct val="115000"/>
              </a:lnSpc>
              <a:spcBef>
                <a:spcPts val="1200"/>
              </a:spcBef>
              <a:spcAft>
                <a:spcPts val="0"/>
              </a:spcAft>
              <a:buAutoNum type="arabicPeriod"/>
            </a:pPr>
            <a:endParaRPr lang="en-US" sz="1400" dirty="0">
              <a:latin typeface="Calibri"/>
              <a:ea typeface="Calibri"/>
              <a:cs typeface="Arial"/>
            </a:endParaRPr>
          </a:p>
        </p:txBody>
      </p:sp>
      <p:pic>
        <p:nvPicPr>
          <p:cNvPr id="4" name="Picture 3"/>
          <p:cNvPicPr>
            <a:picLocks noChangeAspect="1"/>
          </p:cNvPicPr>
          <p:nvPr/>
        </p:nvPicPr>
        <p:blipFill>
          <a:blip r:embed="rId2"/>
          <a:stretch>
            <a:fillRect/>
          </a:stretch>
        </p:blipFill>
        <p:spPr>
          <a:xfrm>
            <a:off x="1846748" y="2819400"/>
            <a:ext cx="2855296" cy="313098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5429250" y="2819400"/>
            <a:ext cx="2743200" cy="320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681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898</TotalTime>
  <Words>472</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Solstice</vt:lpstr>
      <vt:lpstr>ChemDraw.Document.6.0</vt:lpstr>
      <vt:lpstr>PowerPoint Presentation</vt:lpstr>
      <vt:lpstr>Acidimetry and Alkalimetry Assays</vt:lpstr>
      <vt:lpstr>Alkalimetry Assay of Indomethacin</vt:lpstr>
      <vt:lpstr>PowerPoint Presentation</vt:lpstr>
      <vt:lpstr>PowerPoint Presentation</vt:lpstr>
      <vt:lpstr>PowerPoint Presentation</vt:lpstr>
      <vt:lpstr>The aim of this experiment</vt:lpstr>
      <vt:lpstr>Principle: </vt:lpstr>
      <vt:lpstr>Procedure:  </vt:lpstr>
      <vt:lpstr>PowerPoint Presentation</vt:lpstr>
      <vt:lpstr>PowerPoint Presentation</vt:lpstr>
      <vt:lpstr>PowerPoint Presentation</vt:lpstr>
      <vt:lpstr>Calculations: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cp:revision>
  <cp:lastPrinted>2019-02-23T20:53:14Z</cp:lastPrinted>
  <dcterms:created xsi:type="dcterms:W3CDTF">2006-08-16T00:00:00Z</dcterms:created>
  <dcterms:modified xsi:type="dcterms:W3CDTF">2022-03-12T02:17:38Z</dcterms:modified>
</cp:coreProperties>
</file>