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59" r:id="rId5"/>
    <p:sldId id="260" r:id="rId6"/>
    <p:sldId id="284"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00"/>
    <a:srgbClr val="66FFFF"/>
    <a:srgbClr val="FF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2E339-A2AB-4011-8F1C-021EA9E5D6E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4EF11-EE45-45B0-BA52-EB8334BA5A4B}" type="slidenum">
              <a:rPr lang="en-US" smtClean="0"/>
              <a:t>‹#›</a:t>
            </a:fld>
            <a:endParaRPr lang="en-US"/>
          </a:p>
        </p:txBody>
      </p:sp>
    </p:spTree>
    <p:extLst>
      <p:ext uri="{BB962C8B-B14F-4D97-AF65-F5344CB8AC3E}">
        <p14:creationId xmlns:p14="http://schemas.microsoft.com/office/powerpoint/2010/main" val="104440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FBDC-49E7-5837-10B3-AAAF2CD33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084992-B4BB-E0BA-8F83-0CD3902094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D7F30A-4B83-6AC9-8E8D-95CF13DB5FC3}"/>
              </a:ext>
            </a:extLst>
          </p:cNvPr>
          <p:cNvSpPr>
            <a:spLocks noGrp="1"/>
          </p:cNvSpPr>
          <p:nvPr>
            <p:ph type="dt" sz="half" idx="10"/>
          </p:nvPr>
        </p:nvSpPr>
        <p:spPr/>
        <p:txBody>
          <a:bodyPr/>
          <a:lstStyle/>
          <a:p>
            <a:fld id="{864C6579-F6BD-464D-BA71-A694CB56721A}" type="datetime1">
              <a:rPr lang="en-US" smtClean="0"/>
              <a:t>10/26/2023</a:t>
            </a:fld>
            <a:endParaRPr lang="en-US"/>
          </a:p>
        </p:txBody>
      </p:sp>
      <p:sp>
        <p:nvSpPr>
          <p:cNvPr id="5" name="Footer Placeholder 4">
            <a:extLst>
              <a:ext uri="{FF2B5EF4-FFF2-40B4-BE49-F238E27FC236}">
                <a16:creationId xmlns:a16="http://schemas.microsoft.com/office/drawing/2014/main" id="{6D8A2AC6-1574-05D1-3035-F8035514C5B5}"/>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80D4A423-77BF-9072-F6C0-327FE265B2C0}"/>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201402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DC4B-3D09-3FD3-F2B5-9D63FDCB1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0E59C-314E-C4D8-7B86-718BAC78F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1FEA6-B23A-6A62-1919-2D4161E21195}"/>
              </a:ext>
            </a:extLst>
          </p:cNvPr>
          <p:cNvSpPr>
            <a:spLocks noGrp="1"/>
          </p:cNvSpPr>
          <p:nvPr>
            <p:ph type="dt" sz="half" idx="10"/>
          </p:nvPr>
        </p:nvSpPr>
        <p:spPr/>
        <p:txBody>
          <a:bodyPr/>
          <a:lstStyle/>
          <a:p>
            <a:fld id="{1C89FE6F-275D-429D-8CC2-4513EA5464AD}" type="datetime1">
              <a:rPr lang="en-US" smtClean="0"/>
              <a:t>10/26/2023</a:t>
            </a:fld>
            <a:endParaRPr lang="en-US"/>
          </a:p>
        </p:txBody>
      </p:sp>
      <p:sp>
        <p:nvSpPr>
          <p:cNvPr id="5" name="Footer Placeholder 4">
            <a:extLst>
              <a:ext uri="{FF2B5EF4-FFF2-40B4-BE49-F238E27FC236}">
                <a16:creationId xmlns:a16="http://schemas.microsoft.com/office/drawing/2014/main" id="{FE9E4663-F240-D3A0-70E3-3122AC5B3958}"/>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B5D1E891-46BD-3A08-5F04-54FA8067AB0B}"/>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174385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6AECD8-E80E-FE7A-95BE-40948D8482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949F1-2129-296B-ED60-DBB54F0E62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5BC65-61D9-7CCE-F943-468E106B9DA1}"/>
              </a:ext>
            </a:extLst>
          </p:cNvPr>
          <p:cNvSpPr>
            <a:spLocks noGrp="1"/>
          </p:cNvSpPr>
          <p:nvPr>
            <p:ph type="dt" sz="half" idx="10"/>
          </p:nvPr>
        </p:nvSpPr>
        <p:spPr/>
        <p:txBody>
          <a:bodyPr/>
          <a:lstStyle/>
          <a:p>
            <a:fld id="{5514FD3D-7CE0-4815-92DF-0D9921D1B9F3}" type="datetime1">
              <a:rPr lang="en-US" smtClean="0"/>
              <a:t>10/26/2023</a:t>
            </a:fld>
            <a:endParaRPr lang="en-US"/>
          </a:p>
        </p:txBody>
      </p:sp>
      <p:sp>
        <p:nvSpPr>
          <p:cNvPr id="5" name="Footer Placeholder 4">
            <a:extLst>
              <a:ext uri="{FF2B5EF4-FFF2-40B4-BE49-F238E27FC236}">
                <a16:creationId xmlns:a16="http://schemas.microsoft.com/office/drawing/2014/main" id="{60FAB271-D091-0B11-603C-D16DCDFD48EB}"/>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1E408651-307A-B533-B837-820909D582B7}"/>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345267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3390-27C2-8621-A4F9-4CD598ED3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0795A-F2AE-7887-4438-E2B739DFB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7D60C-F7FD-3565-A8FC-4442EE5030F2}"/>
              </a:ext>
            </a:extLst>
          </p:cNvPr>
          <p:cNvSpPr>
            <a:spLocks noGrp="1"/>
          </p:cNvSpPr>
          <p:nvPr>
            <p:ph type="dt" sz="half" idx="10"/>
          </p:nvPr>
        </p:nvSpPr>
        <p:spPr/>
        <p:txBody>
          <a:bodyPr/>
          <a:lstStyle/>
          <a:p>
            <a:fld id="{E0835A57-DA08-4BBD-BB61-539BF7E715B3}" type="datetime1">
              <a:rPr lang="en-US" smtClean="0"/>
              <a:t>10/26/2023</a:t>
            </a:fld>
            <a:endParaRPr lang="en-US"/>
          </a:p>
        </p:txBody>
      </p:sp>
      <p:sp>
        <p:nvSpPr>
          <p:cNvPr id="5" name="Footer Placeholder 4">
            <a:extLst>
              <a:ext uri="{FF2B5EF4-FFF2-40B4-BE49-F238E27FC236}">
                <a16:creationId xmlns:a16="http://schemas.microsoft.com/office/drawing/2014/main" id="{D0C4AB2D-246F-7284-83F4-6C9EB53534B7}"/>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2F4ACD5D-ECE8-F2F7-1913-6551AF3554B0}"/>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17245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9699-0149-862D-9468-31642F5411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C5DF2-A7E7-AF1E-3E6C-5EA0A4751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BE3A1-965D-FE9F-2D6B-E120A75B99BA}"/>
              </a:ext>
            </a:extLst>
          </p:cNvPr>
          <p:cNvSpPr>
            <a:spLocks noGrp="1"/>
          </p:cNvSpPr>
          <p:nvPr>
            <p:ph type="dt" sz="half" idx="10"/>
          </p:nvPr>
        </p:nvSpPr>
        <p:spPr/>
        <p:txBody>
          <a:bodyPr/>
          <a:lstStyle/>
          <a:p>
            <a:fld id="{004D69EA-B0B6-4FCD-882A-D0CF2F3D3773}" type="datetime1">
              <a:rPr lang="en-US" smtClean="0"/>
              <a:t>10/26/2023</a:t>
            </a:fld>
            <a:endParaRPr lang="en-US"/>
          </a:p>
        </p:txBody>
      </p:sp>
      <p:sp>
        <p:nvSpPr>
          <p:cNvPr id="5" name="Footer Placeholder 4">
            <a:extLst>
              <a:ext uri="{FF2B5EF4-FFF2-40B4-BE49-F238E27FC236}">
                <a16:creationId xmlns:a16="http://schemas.microsoft.com/office/drawing/2014/main" id="{E2CB1028-E22E-5851-FF47-756E2E3DD40F}"/>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99E625D8-3EC1-CA86-8A60-32515F311BD1}"/>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248398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AEA2-7B02-75E2-47AE-00BBA9BC3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CA531-0A70-811F-DEF5-E23CF68D84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7574C8-8E79-1054-74EC-2662F056A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9AEBB-334A-5ED0-AF09-AA51DEA3EF16}"/>
              </a:ext>
            </a:extLst>
          </p:cNvPr>
          <p:cNvSpPr>
            <a:spLocks noGrp="1"/>
          </p:cNvSpPr>
          <p:nvPr>
            <p:ph type="dt" sz="half" idx="10"/>
          </p:nvPr>
        </p:nvSpPr>
        <p:spPr/>
        <p:txBody>
          <a:bodyPr/>
          <a:lstStyle/>
          <a:p>
            <a:fld id="{EBDCE4EA-172D-4866-A795-8178FED3E222}" type="datetime1">
              <a:rPr lang="en-US" smtClean="0"/>
              <a:t>10/26/2023</a:t>
            </a:fld>
            <a:endParaRPr lang="en-US"/>
          </a:p>
        </p:txBody>
      </p:sp>
      <p:sp>
        <p:nvSpPr>
          <p:cNvPr id="6" name="Footer Placeholder 5">
            <a:extLst>
              <a:ext uri="{FF2B5EF4-FFF2-40B4-BE49-F238E27FC236}">
                <a16:creationId xmlns:a16="http://schemas.microsoft.com/office/drawing/2014/main" id="{99A05180-E8CF-CA7E-A47C-D45161C16205}"/>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B7DA9715-768E-1DF3-C8BA-F333426E0D56}"/>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19447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1B7E-8749-D604-E71C-1E1C10F8ED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82A58F-47A7-9633-B055-2925EB83A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3739C-828B-2A0C-C6AA-070C1A923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C961BB-9996-EAB3-746B-1791759CD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B4C23-A81A-9B54-E9EC-86AA72835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58233-D569-00D1-E34C-C2C2DFE74F78}"/>
              </a:ext>
            </a:extLst>
          </p:cNvPr>
          <p:cNvSpPr>
            <a:spLocks noGrp="1"/>
          </p:cNvSpPr>
          <p:nvPr>
            <p:ph type="dt" sz="half" idx="10"/>
          </p:nvPr>
        </p:nvSpPr>
        <p:spPr/>
        <p:txBody>
          <a:bodyPr/>
          <a:lstStyle/>
          <a:p>
            <a:fld id="{8752BB38-3C89-43B5-9B9F-5EE146C7E6E2}" type="datetime1">
              <a:rPr lang="en-US" smtClean="0"/>
              <a:t>10/26/2023</a:t>
            </a:fld>
            <a:endParaRPr lang="en-US"/>
          </a:p>
        </p:txBody>
      </p:sp>
      <p:sp>
        <p:nvSpPr>
          <p:cNvPr id="8" name="Footer Placeholder 7">
            <a:extLst>
              <a:ext uri="{FF2B5EF4-FFF2-40B4-BE49-F238E27FC236}">
                <a16:creationId xmlns:a16="http://schemas.microsoft.com/office/drawing/2014/main" id="{13DB3534-D771-63DF-C195-93F18A6EF1A4}"/>
              </a:ext>
            </a:extLst>
          </p:cNvPr>
          <p:cNvSpPr>
            <a:spLocks noGrp="1"/>
          </p:cNvSpPr>
          <p:nvPr>
            <p:ph type="ftr" sz="quarter" idx="11"/>
          </p:nvPr>
        </p:nvSpPr>
        <p:spPr/>
        <p:txBody>
          <a:bodyPr/>
          <a:lstStyle/>
          <a:p>
            <a:r>
              <a:rPr lang="en-US"/>
              <a:t>Ali Albakaa</a:t>
            </a:r>
          </a:p>
        </p:txBody>
      </p:sp>
      <p:sp>
        <p:nvSpPr>
          <p:cNvPr id="9" name="Slide Number Placeholder 8">
            <a:extLst>
              <a:ext uri="{FF2B5EF4-FFF2-40B4-BE49-F238E27FC236}">
                <a16:creationId xmlns:a16="http://schemas.microsoft.com/office/drawing/2014/main" id="{432B9277-E88E-A9FE-5D3D-56EC2F04908E}"/>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417899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E18B-A8D9-A071-10F5-C5291AD0C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0FA49-56F7-32C2-3B9A-B599A945C887}"/>
              </a:ext>
            </a:extLst>
          </p:cNvPr>
          <p:cNvSpPr>
            <a:spLocks noGrp="1"/>
          </p:cNvSpPr>
          <p:nvPr>
            <p:ph type="dt" sz="half" idx="10"/>
          </p:nvPr>
        </p:nvSpPr>
        <p:spPr/>
        <p:txBody>
          <a:bodyPr/>
          <a:lstStyle/>
          <a:p>
            <a:fld id="{7E9B22E0-68EA-47F4-8ECC-24D94F417493}" type="datetime1">
              <a:rPr lang="en-US" smtClean="0"/>
              <a:t>10/26/2023</a:t>
            </a:fld>
            <a:endParaRPr lang="en-US"/>
          </a:p>
        </p:txBody>
      </p:sp>
      <p:sp>
        <p:nvSpPr>
          <p:cNvPr id="4" name="Footer Placeholder 3">
            <a:extLst>
              <a:ext uri="{FF2B5EF4-FFF2-40B4-BE49-F238E27FC236}">
                <a16:creationId xmlns:a16="http://schemas.microsoft.com/office/drawing/2014/main" id="{1047B9A2-CFAA-F3E5-3618-0F9888CB4F0C}"/>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C126E877-D8BE-4E07-3A2C-2C7D554888AA}"/>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265366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2896E-41C6-2DE7-4372-6BD2F8675797}"/>
              </a:ext>
            </a:extLst>
          </p:cNvPr>
          <p:cNvSpPr>
            <a:spLocks noGrp="1"/>
          </p:cNvSpPr>
          <p:nvPr>
            <p:ph type="dt" sz="half" idx="10"/>
          </p:nvPr>
        </p:nvSpPr>
        <p:spPr/>
        <p:txBody>
          <a:bodyPr/>
          <a:lstStyle/>
          <a:p>
            <a:fld id="{93EAC0FF-9899-4EF1-AE54-33E9EF7239BD}" type="datetime1">
              <a:rPr lang="en-US" smtClean="0"/>
              <a:t>10/26/2023</a:t>
            </a:fld>
            <a:endParaRPr lang="en-US"/>
          </a:p>
        </p:txBody>
      </p:sp>
      <p:sp>
        <p:nvSpPr>
          <p:cNvPr id="3" name="Footer Placeholder 2">
            <a:extLst>
              <a:ext uri="{FF2B5EF4-FFF2-40B4-BE49-F238E27FC236}">
                <a16:creationId xmlns:a16="http://schemas.microsoft.com/office/drawing/2014/main" id="{68DE4CD4-C9D0-2170-EC7E-9051EA3E516B}"/>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FFB40778-4F74-A50E-75DE-90D4768462CB}"/>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96021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936-B2CF-6E3B-7F4C-CDA842431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CE8876-DB8D-A122-BFBB-FDAB9EACF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D49D0-BA2B-77E6-6922-C0A64A2B6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F1513-1078-93D7-4E46-6466E154EE89}"/>
              </a:ext>
            </a:extLst>
          </p:cNvPr>
          <p:cNvSpPr>
            <a:spLocks noGrp="1"/>
          </p:cNvSpPr>
          <p:nvPr>
            <p:ph type="dt" sz="half" idx="10"/>
          </p:nvPr>
        </p:nvSpPr>
        <p:spPr/>
        <p:txBody>
          <a:bodyPr/>
          <a:lstStyle/>
          <a:p>
            <a:fld id="{583C9738-B061-49BD-A763-83D0F6618B03}" type="datetime1">
              <a:rPr lang="en-US" smtClean="0"/>
              <a:t>10/26/2023</a:t>
            </a:fld>
            <a:endParaRPr lang="en-US"/>
          </a:p>
        </p:txBody>
      </p:sp>
      <p:sp>
        <p:nvSpPr>
          <p:cNvPr id="6" name="Footer Placeholder 5">
            <a:extLst>
              <a:ext uri="{FF2B5EF4-FFF2-40B4-BE49-F238E27FC236}">
                <a16:creationId xmlns:a16="http://schemas.microsoft.com/office/drawing/2014/main" id="{9FAC0980-AD42-884E-F7AC-1E06B3EB5E6B}"/>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28A544EE-3DC3-5FD2-1811-88DB56F638B6}"/>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310592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5495-2DEA-F9A2-4CF1-30C29CE5D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62FAA8-4794-DE7A-1C06-5C4959FFB2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E02F1-891C-B758-E484-BA76F1C5D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6BA15-E176-8B20-7F6B-E1CE5A9EF5C2}"/>
              </a:ext>
            </a:extLst>
          </p:cNvPr>
          <p:cNvSpPr>
            <a:spLocks noGrp="1"/>
          </p:cNvSpPr>
          <p:nvPr>
            <p:ph type="dt" sz="half" idx="10"/>
          </p:nvPr>
        </p:nvSpPr>
        <p:spPr/>
        <p:txBody>
          <a:bodyPr/>
          <a:lstStyle/>
          <a:p>
            <a:fld id="{D97D9C35-ABC1-4FB5-92D8-1E10C8B13E85}" type="datetime1">
              <a:rPr lang="en-US" smtClean="0"/>
              <a:t>10/26/2023</a:t>
            </a:fld>
            <a:endParaRPr lang="en-US"/>
          </a:p>
        </p:txBody>
      </p:sp>
      <p:sp>
        <p:nvSpPr>
          <p:cNvPr id="6" name="Footer Placeholder 5">
            <a:extLst>
              <a:ext uri="{FF2B5EF4-FFF2-40B4-BE49-F238E27FC236}">
                <a16:creationId xmlns:a16="http://schemas.microsoft.com/office/drawing/2014/main" id="{A47D5E6D-CC58-C527-1194-7D2584346B21}"/>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9740381B-C29B-6A8D-9A20-8CBB50300C97}"/>
              </a:ext>
            </a:extLst>
          </p:cNvPr>
          <p:cNvSpPr>
            <a:spLocks noGrp="1"/>
          </p:cNvSpPr>
          <p:nvPr>
            <p:ph type="sldNum" sz="quarter" idx="12"/>
          </p:nvPr>
        </p:nvSpPr>
        <p:spPr/>
        <p:txBody>
          <a:bodyPr/>
          <a:lstStyle/>
          <a:p>
            <a:fld id="{B66348F0-2240-4906-A527-53289901D96A}" type="slidenum">
              <a:rPr lang="en-US" smtClean="0"/>
              <a:t>‹#›</a:t>
            </a:fld>
            <a:endParaRPr lang="en-US"/>
          </a:p>
        </p:txBody>
      </p:sp>
    </p:spTree>
    <p:extLst>
      <p:ext uri="{BB962C8B-B14F-4D97-AF65-F5344CB8AC3E}">
        <p14:creationId xmlns:p14="http://schemas.microsoft.com/office/powerpoint/2010/main" val="232291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84B44-A34D-0439-6984-497D222BE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267DB7-6E5D-052F-1D53-01791FB57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D7DCC-FFEB-2100-AA36-7B7B1F421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37817-6481-4CA7-8327-B393B47D51D3}" type="datetime1">
              <a:rPr lang="en-US" smtClean="0"/>
              <a:t>10/26/2023</a:t>
            </a:fld>
            <a:endParaRPr lang="en-US"/>
          </a:p>
        </p:txBody>
      </p:sp>
      <p:sp>
        <p:nvSpPr>
          <p:cNvPr id="5" name="Footer Placeholder 4">
            <a:extLst>
              <a:ext uri="{FF2B5EF4-FFF2-40B4-BE49-F238E27FC236}">
                <a16:creationId xmlns:a16="http://schemas.microsoft.com/office/drawing/2014/main" id="{ECC4ED78-02FB-E2D8-CA9B-CD882BF73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Ali Albakaa</a:t>
            </a:r>
          </a:p>
        </p:txBody>
      </p:sp>
      <p:sp>
        <p:nvSpPr>
          <p:cNvPr id="6" name="Slide Number Placeholder 5">
            <a:extLst>
              <a:ext uri="{FF2B5EF4-FFF2-40B4-BE49-F238E27FC236}">
                <a16:creationId xmlns:a16="http://schemas.microsoft.com/office/drawing/2014/main" id="{B6A8E995-57F7-085F-A239-1B80BB35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348F0-2240-4906-A527-53289901D96A}" type="slidenum">
              <a:rPr lang="en-US" smtClean="0"/>
              <a:t>‹#›</a:t>
            </a:fld>
            <a:endParaRPr lang="en-US"/>
          </a:p>
        </p:txBody>
      </p:sp>
    </p:spTree>
    <p:extLst>
      <p:ext uri="{BB962C8B-B14F-4D97-AF65-F5344CB8AC3E}">
        <p14:creationId xmlns:p14="http://schemas.microsoft.com/office/powerpoint/2010/main" val="389276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9216BDB-65CF-DBC2-A922-D596827BCEC6}"/>
              </a:ext>
            </a:extLst>
          </p:cNvPr>
          <p:cNvSpPr txBox="1"/>
          <p:nvPr/>
        </p:nvSpPr>
        <p:spPr>
          <a:xfrm>
            <a:off x="1069145" y="429827"/>
            <a:ext cx="9566031" cy="1361719"/>
          </a:xfrm>
          <a:prstGeom prst="rect">
            <a:avLst/>
          </a:prstGeom>
          <a:noFill/>
        </p:spPr>
        <p:txBody>
          <a:bodyPr wrap="square" rtlCol="0">
            <a:spAutoFit/>
          </a:bodyPr>
          <a:lstStyle/>
          <a:p>
            <a:pPr marL="0" marR="0" algn="ctr">
              <a:lnSpc>
                <a:spcPct val="107000"/>
              </a:lnSpc>
              <a:spcBef>
                <a:spcPts val="0"/>
              </a:spcBef>
              <a:spcAft>
                <a:spcPts val="0"/>
              </a:spcAft>
            </a:pPr>
            <a:r>
              <a:rPr lang="en-US" sz="4000" b="1" i="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Lecture No.1</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4000" b="1" i="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Inorganic pharmaceutical chemistry</a:t>
            </a:r>
          </a:p>
        </p:txBody>
      </p:sp>
      <p:sp>
        <p:nvSpPr>
          <p:cNvPr id="11" name="TextBox 10">
            <a:extLst>
              <a:ext uri="{FF2B5EF4-FFF2-40B4-BE49-F238E27FC236}">
                <a16:creationId xmlns:a16="http://schemas.microsoft.com/office/drawing/2014/main" id="{C43997AC-5A97-47CA-A13D-5D8527F85989}"/>
              </a:ext>
            </a:extLst>
          </p:cNvPr>
          <p:cNvSpPr txBox="1"/>
          <p:nvPr/>
        </p:nvSpPr>
        <p:spPr>
          <a:xfrm>
            <a:off x="398585" y="2095621"/>
            <a:ext cx="11394830" cy="3966792"/>
          </a:xfrm>
          <a:prstGeom prst="rect">
            <a:avLst/>
          </a:prstGeom>
          <a:noFill/>
        </p:spPr>
        <p:txBody>
          <a:bodyPr wrap="square" rtlCol="0">
            <a:spAutoFit/>
          </a:bodyPr>
          <a:lstStyle/>
          <a:p>
            <a:pPr marL="0" marR="0">
              <a:lnSpc>
                <a:spcPct val="107000"/>
              </a:lnSpc>
              <a:spcBef>
                <a:spcPts val="0"/>
              </a:spcBef>
              <a:spcAft>
                <a:spcPts val="0"/>
              </a:spcAft>
            </a:pPr>
            <a:r>
              <a:rPr lang="en-US" sz="28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Introduction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Pharmaceutical Chemistry: </a:t>
            </a:r>
            <a:r>
              <a:rPr lang="en-US" sz="2400" b="0" i="0" dirty="0">
                <a:solidFill>
                  <a:srgbClr val="000000"/>
                </a:solidFill>
                <a:effectLst/>
                <a:latin typeface="Times New Roman" panose="02020603050405020304" pitchFamily="18" charset="0"/>
                <a:ea typeface="Calibri" panose="020F0502020204030204" pitchFamily="34" charset="0"/>
              </a:rPr>
              <a:t>is a branch of chemistry that deals with the chemical, biochemical and pharmacological aspects of drugs.</a:t>
            </a:r>
            <a:endPar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Inorganic chemistry: </a:t>
            </a:r>
            <a:r>
              <a:rPr lang="en-US" sz="2400" b="0" i="0" dirty="0">
                <a:solidFill>
                  <a:srgbClr val="000000"/>
                </a:solidFill>
                <a:effectLst/>
                <a:latin typeface="Times New Roman" panose="02020603050405020304" pitchFamily="18" charset="0"/>
                <a:ea typeface="Calibri" panose="020F0502020204030204" pitchFamily="34" charset="0"/>
              </a:rPr>
              <a:t>is the study of all the elements and their compounds except carbon and its compounds.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Classification of Inorganic Pharmaceuticals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be classified in two ways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Based on their uses.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Based on their application in therapy.</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85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CEF5CD5-4B1C-A04C-DB56-FB2DBBC38D17}"/>
              </a:ext>
            </a:extLst>
          </p:cNvPr>
          <p:cNvPicPr>
            <a:picLocks noGrp="1" noChangeAspect="1"/>
          </p:cNvPicPr>
          <p:nvPr>
            <p:ph idx="1"/>
          </p:nvPr>
        </p:nvPicPr>
        <p:blipFill>
          <a:blip r:embed="rId2"/>
          <a:stretch>
            <a:fillRect/>
          </a:stretch>
        </p:blipFill>
        <p:spPr>
          <a:xfrm>
            <a:off x="681380" y="351692"/>
            <a:ext cx="10743931" cy="5528603"/>
          </a:xfrm>
        </p:spPr>
      </p:pic>
      <p:sp>
        <p:nvSpPr>
          <p:cNvPr id="4" name="Footer Placeholder 3">
            <a:extLst>
              <a:ext uri="{FF2B5EF4-FFF2-40B4-BE49-F238E27FC236}">
                <a16:creationId xmlns:a16="http://schemas.microsoft.com/office/drawing/2014/main" id="{625B7276-3C60-D9D8-AF1E-7F5275EA446A}"/>
              </a:ext>
            </a:extLst>
          </p:cNvPr>
          <p:cNvSpPr>
            <a:spLocks noGrp="1"/>
          </p:cNvSpPr>
          <p:nvPr>
            <p:ph type="ftr" sz="quarter" idx="11"/>
          </p:nvPr>
        </p:nvSpPr>
        <p:spPr>
          <a:xfrm>
            <a:off x="4038600" y="6438509"/>
            <a:ext cx="4114800" cy="365125"/>
          </a:xfrm>
        </p:spPr>
        <p:txBody>
          <a:bodyPr/>
          <a:lstStyle/>
          <a:p>
            <a:r>
              <a:rPr lang="en-US"/>
              <a:t>Ali Albakaa</a:t>
            </a:r>
          </a:p>
        </p:txBody>
      </p:sp>
      <p:sp>
        <p:nvSpPr>
          <p:cNvPr id="5" name="Slide Number Placeholder 4">
            <a:extLst>
              <a:ext uri="{FF2B5EF4-FFF2-40B4-BE49-F238E27FC236}">
                <a16:creationId xmlns:a16="http://schemas.microsoft.com/office/drawing/2014/main" id="{09A9842E-70E0-E480-8FA9-E22B67D78C0C}"/>
              </a:ext>
            </a:extLst>
          </p:cNvPr>
          <p:cNvSpPr>
            <a:spLocks noGrp="1"/>
          </p:cNvSpPr>
          <p:nvPr>
            <p:ph type="sldNum" sz="quarter" idx="12"/>
          </p:nvPr>
        </p:nvSpPr>
        <p:spPr/>
        <p:txBody>
          <a:bodyPr/>
          <a:lstStyle/>
          <a:p>
            <a:fld id="{B66348F0-2240-4906-A527-53289901D96A}" type="slidenum">
              <a:rPr lang="en-US" smtClean="0"/>
              <a:t>10</a:t>
            </a:fld>
            <a:endParaRPr lang="en-US"/>
          </a:p>
        </p:txBody>
      </p:sp>
    </p:spTree>
    <p:extLst>
      <p:ext uri="{BB962C8B-B14F-4D97-AF65-F5344CB8AC3E}">
        <p14:creationId xmlns:p14="http://schemas.microsoft.com/office/powerpoint/2010/main" val="404718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A04ED6D-F6DF-2EFF-3773-9254FA0BACE4}"/>
              </a:ext>
            </a:extLst>
          </p:cNvPr>
          <p:cNvGraphicFramePr>
            <a:graphicFrameLocks noGrp="1"/>
          </p:cNvGraphicFramePr>
          <p:nvPr>
            <p:ph idx="1"/>
            <p:extLst>
              <p:ext uri="{D42A27DB-BD31-4B8C-83A1-F6EECF244321}">
                <p14:modId xmlns:p14="http://schemas.microsoft.com/office/powerpoint/2010/main" val="39125782"/>
              </p:ext>
            </p:extLst>
          </p:nvPr>
        </p:nvGraphicFramePr>
        <p:xfrm>
          <a:off x="556847" y="582616"/>
          <a:ext cx="10515600" cy="3730205"/>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1912030115"/>
                    </a:ext>
                  </a:extLst>
                </a:gridCol>
                <a:gridCol w="584200">
                  <a:extLst>
                    <a:ext uri="{9D8B030D-6E8A-4147-A177-3AD203B41FA5}">
                      <a16:colId xmlns:a16="http://schemas.microsoft.com/office/drawing/2014/main" val="2515637127"/>
                    </a:ext>
                  </a:extLst>
                </a:gridCol>
                <a:gridCol w="584200">
                  <a:extLst>
                    <a:ext uri="{9D8B030D-6E8A-4147-A177-3AD203B41FA5}">
                      <a16:colId xmlns:a16="http://schemas.microsoft.com/office/drawing/2014/main" val="1052630369"/>
                    </a:ext>
                  </a:extLst>
                </a:gridCol>
                <a:gridCol w="584200">
                  <a:extLst>
                    <a:ext uri="{9D8B030D-6E8A-4147-A177-3AD203B41FA5}">
                      <a16:colId xmlns:a16="http://schemas.microsoft.com/office/drawing/2014/main" val="412246214"/>
                    </a:ext>
                  </a:extLst>
                </a:gridCol>
                <a:gridCol w="584200">
                  <a:extLst>
                    <a:ext uri="{9D8B030D-6E8A-4147-A177-3AD203B41FA5}">
                      <a16:colId xmlns:a16="http://schemas.microsoft.com/office/drawing/2014/main" val="4234881120"/>
                    </a:ext>
                  </a:extLst>
                </a:gridCol>
                <a:gridCol w="584200">
                  <a:extLst>
                    <a:ext uri="{9D8B030D-6E8A-4147-A177-3AD203B41FA5}">
                      <a16:colId xmlns:a16="http://schemas.microsoft.com/office/drawing/2014/main" val="3579732597"/>
                    </a:ext>
                  </a:extLst>
                </a:gridCol>
                <a:gridCol w="584200">
                  <a:extLst>
                    <a:ext uri="{9D8B030D-6E8A-4147-A177-3AD203B41FA5}">
                      <a16:colId xmlns:a16="http://schemas.microsoft.com/office/drawing/2014/main" val="871066912"/>
                    </a:ext>
                  </a:extLst>
                </a:gridCol>
                <a:gridCol w="584200">
                  <a:extLst>
                    <a:ext uri="{9D8B030D-6E8A-4147-A177-3AD203B41FA5}">
                      <a16:colId xmlns:a16="http://schemas.microsoft.com/office/drawing/2014/main" val="3179296117"/>
                    </a:ext>
                  </a:extLst>
                </a:gridCol>
                <a:gridCol w="584200">
                  <a:extLst>
                    <a:ext uri="{9D8B030D-6E8A-4147-A177-3AD203B41FA5}">
                      <a16:colId xmlns:a16="http://schemas.microsoft.com/office/drawing/2014/main" val="2468320034"/>
                    </a:ext>
                  </a:extLst>
                </a:gridCol>
                <a:gridCol w="584200">
                  <a:extLst>
                    <a:ext uri="{9D8B030D-6E8A-4147-A177-3AD203B41FA5}">
                      <a16:colId xmlns:a16="http://schemas.microsoft.com/office/drawing/2014/main" val="873210394"/>
                    </a:ext>
                  </a:extLst>
                </a:gridCol>
                <a:gridCol w="584200">
                  <a:extLst>
                    <a:ext uri="{9D8B030D-6E8A-4147-A177-3AD203B41FA5}">
                      <a16:colId xmlns:a16="http://schemas.microsoft.com/office/drawing/2014/main" val="3478029326"/>
                    </a:ext>
                  </a:extLst>
                </a:gridCol>
                <a:gridCol w="584200">
                  <a:extLst>
                    <a:ext uri="{9D8B030D-6E8A-4147-A177-3AD203B41FA5}">
                      <a16:colId xmlns:a16="http://schemas.microsoft.com/office/drawing/2014/main" val="550543118"/>
                    </a:ext>
                  </a:extLst>
                </a:gridCol>
                <a:gridCol w="584200">
                  <a:extLst>
                    <a:ext uri="{9D8B030D-6E8A-4147-A177-3AD203B41FA5}">
                      <a16:colId xmlns:a16="http://schemas.microsoft.com/office/drawing/2014/main" val="2181459149"/>
                    </a:ext>
                  </a:extLst>
                </a:gridCol>
                <a:gridCol w="584200">
                  <a:extLst>
                    <a:ext uri="{9D8B030D-6E8A-4147-A177-3AD203B41FA5}">
                      <a16:colId xmlns:a16="http://schemas.microsoft.com/office/drawing/2014/main" val="107777013"/>
                    </a:ext>
                  </a:extLst>
                </a:gridCol>
                <a:gridCol w="584200">
                  <a:extLst>
                    <a:ext uri="{9D8B030D-6E8A-4147-A177-3AD203B41FA5}">
                      <a16:colId xmlns:a16="http://schemas.microsoft.com/office/drawing/2014/main" val="2457490608"/>
                    </a:ext>
                  </a:extLst>
                </a:gridCol>
                <a:gridCol w="584200">
                  <a:extLst>
                    <a:ext uri="{9D8B030D-6E8A-4147-A177-3AD203B41FA5}">
                      <a16:colId xmlns:a16="http://schemas.microsoft.com/office/drawing/2014/main" val="3669452174"/>
                    </a:ext>
                  </a:extLst>
                </a:gridCol>
                <a:gridCol w="584200">
                  <a:extLst>
                    <a:ext uri="{9D8B030D-6E8A-4147-A177-3AD203B41FA5}">
                      <a16:colId xmlns:a16="http://schemas.microsoft.com/office/drawing/2014/main" val="3764889933"/>
                    </a:ext>
                  </a:extLst>
                </a:gridCol>
                <a:gridCol w="584200">
                  <a:extLst>
                    <a:ext uri="{9D8B030D-6E8A-4147-A177-3AD203B41FA5}">
                      <a16:colId xmlns:a16="http://schemas.microsoft.com/office/drawing/2014/main" val="4092254918"/>
                    </a:ext>
                  </a:extLst>
                </a:gridCol>
              </a:tblGrid>
              <a:tr h="563161">
                <a:tc>
                  <a:txBody>
                    <a:bodyPr/>
                    <a:lstStyle/>
                    <a:p>
                      <a:pPr algn="ctr"/>
                      <a:r>
                        <a:rPr lang="en-US" sz="2400" dirty="0">
                          <a:solidFill>
                            <a:schemeClr val="tx1"/>
                          </a:solidFill>
                        </a:rPr>
                        <a:t>H</a:t>
                      </a:r>
                    </a:p>
                  </a:txBody>
                  <a:tcPr>
                    <a:solidFill>
                      <a:srgbClr val="FF9900"/>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r>
                        <a:rPr lang="en-US" sz="2400" b="1" dirty="0">
                          <a:solidFill>
                            <a:schemeClr val="tx1"/>
                          </a:solidFill>
                        </a:rPr>
                        <a:t>He</a:t>
                      </a:r>
                    </a:p>
                  </a:txBody>
                  <a:tcPr>
                    <a:solidFill>
                      <a:srgbClr val="66FFFF"/>
                    </a:solidFill>
                  </a:tcPr>
                </a:tc>
                <a:extLst>
                  <a:ext uri="{0D108BD9-81ED-4DB2-BD59-A6C34878D82A}">
                    <a16:rowId xmlns:a16="http://schemas.microsoft.com/office/drawing/2014/main" val="331175389"/>
                  </a:ext>
                </a:extLst>
              </a:tr>
              <a:tr h="56316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r>
                        <a:rPr lang="en-US" sz="2400" b="1" dirty="0">
                          <a:solidFill>
                            <a:schemeClr val="tx1"/>
                          </a:solidFill>
                        </a:rPr>
                        <a:t>Ne</a:t>
                      </a:r>
                    </a:p>
                  </a:txBody>
                  <a:tcPr>
                    <a:solidFill>
                      <a:srgbClr val="66FFFF"/>
                    </a:solidFill>
                  </a:tcPr>
                </a:tc>
                <a:extLst>
                  <a:ext uri="{0D108BD9-81ED-4DB2-BD59-A6C34878D82A}">
                    <a16:rowId xmlns:a16="http://schemas.microsoft.com/office/drawing/2014/main" val="2827167388"/>
                  </a:ext>
                </a:extLst>
              </a:tr>
              <a:tr h="56316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dirty="0"/>
                    </a:p>
                  </a:txBody>
                  <a:tcPr>
                    <a:solidFill>
                      <a:schemeClr val="bg1"/>
                    </a:solidFill>
                  </a:tcPr>
                </a:tc>
                <a:tc>
                  <a:txBody>
                    <a:bodyPr/>
                    <a:lstStyle/>
                    <a:p>
                      <a:pPr algn="ctr"/>
                      <a:endParaRPr lang="en-US" sz="2400"/>
                    </a:p>
                  </a:txBody>
                  <a:tcPr>
                    <a:solidFill>
                      <a:srgbClr val="3333FF"/>
                    </a:solidFill>
                  </a:tcPr>
                </a:tc>
                <a:tc>
                  <a:txBody>
                    <a:bodyPr/>
                    <a:lstStyle/>
                    <a:p>
                      <a:pPr algn="ctr"/>
                      <a:endParaRPr lang="en-US" sz="240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r>
                        <a:rPr lang="en-US" sz="2400" b="1" dirty="0" err="1">
                          <a:solidFill>
                            <a:schemeClr val="tx1"/>
                          </a:solidFill>
                        </a:rPr>
                        <a:t>Ar</a:t>
                      </a:r>
                      <a:endParaRPr lang="en-US" sz="2400" b="1" dirty="0">
                        <a:solidFill>
                          <a:schemeClr val="tx1"/>
                        </a:solidFill>
                      </a:endParaRPr>
                    </a:p>
                  </a:txBody>
                  <a:tcPr>
                    <a:solidFill>
                      <a:srgbClr val="66FFFF"/>
                    </a:solidFill>
                  </a:tcPr>
                </a:tc>
                <a:extLst>
                  <a:ext uri="{0D108BD9-81ED-4DB2-BD59-A6C34878D82A}">
                    <a16:rowId xmlns:a16="http://schemas.microsoft.com/office/drawing/2014/main" val="4250477880"/>
                  </a:ext>
                </a:extLst>
              </a:tr>
              <a:tr h="56316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dirty="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3333FF"/>
                    </a:solidFill>
                  </a:tcPr>
                </a:tc>
                <a:tc>
                  <a:txBody>
                    <a:bodyPr/>
                    <a:lstStyle/>
                    <a:p>
                      <a:pPr algn="ctr"/>
                      <a:endParaRPr lang="en-US" sz="240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r>
                        <a:rPr lang="en-US" sz="2400" b="1" dirty="0">
                          <a:solidFill>
                            <a:schemeClr val="tx1"/>
                          </a:solidFill>
                        </a:rPr>
                        <a:t>Kr</a:t>
                      </a:r>
                    </a:p>
                  </a:txBody>
                  <a:tcPr>
                    <a:solidFill>
                      <a:srgbClr val="66FFFF"/>
                    </a:solidFill>
                  </a:tcPr>
                </a:tc>
                <a:extLst>
                  <a:ext uri="{0D108BD9-81ED-4DB2-BD59-A6C34878D82A}">
                    <a16:rowId xmlns:a16="http://schemas.microsoft.com/office/drawing/2014/main" val="3331075543"/>
                  </a:ext>
                </a:extLst>
              </a:tr>
              <a:tr h="56316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a:p>
                  </a:txBody>
                  <a:tcPr>
                    <a:solidFill>
                      <a:srgbClr val="3333FF"/>
                    </a:solidFill>
                  </a:tcPr>
                </a:tc>
                <a:tc>
                  <a:txBody>
                    <a:bodyPr/>
                    <a:lstStyle/>
                    <a:p>
                      <a:pPr algn="ctr"/>
                      <a:endParaRPr lang="en-US" sz="240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r>
                        <a:rPr lang="en-US" sz="2400" b="1" dirty="0">
                          <a:solidFill>
                            <a:schemeClr val="tx1"/>
                          </a:solidFill>
                        </a:rPr>
                        <a:t>Xe</a:t>
                      </a:r>
                    </a:p>
                  </a:txBody>
                  <a:tcPr>
                    <a:solidFill>
                      <a:srgbClr val="66FFFF"/>
                    </a:solidFill>
                  </a:tcPr>
                </a:tc>
                <a:extLst>
                  <a:ext uri="{0D108BD9-81ED-4DB2-BD59-A6C34878D82A}">
                    <a16:rowId xmlns:a16="http://schemas.microsoft.com/office/drawing/2014/main" val="468884405"/>
                  </a:ext>
                </a:extLst>
              </a:tr>
              <a:tr h="28158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r>
                        <a:rPr lang="en-US" sz="2400" b="1" dirty="0">
                          <a:solidFill>
                            <a:schemeClr val="tx1"/>
                          </a:solidFill>
                        </a:rPr>
                        <a:t>Rn</a:t>
                      </a:r>
                    </a:p>
                  </a:txBody>
                  <a:tcPr>
                    <a:solidFill>
                      <a:srgbClr val="66FFFF"/>
                    </a:solidFill>
                  </a:tcPr>
                </a:tc>
                <a:extLst>
                  <a:ext uri="{0D108BD9-81ED-4DB2-BD59-A6C34878D82A}">
                    <a16:rowId xmlns:a16="http://schemas.microsoft.com/office/drawing/2014/main" val="1737861072"/>
                  </a:ext>
                </a:extLst>
              </a:tr>
              <a:tr h="281581">
                <a:tc>
                  <a:txBody>
                    <a:bodyPr/>
                    <a:lstStyle/>
                    <a:p>
                      <a:pPr algn="ctr"/>
                      <a:endParaRPr lang="en-US" sz="2400" dirty="0"/>
                    </a:p>
                  </a:txBody>
                  <a:tcPr>
                    <a:solidFill>
                      <a:srgbClr val="FF9900"/>
                    </a:solidFill>
                  </a:tcPr>
                </a:tc>
                <a:tc>
                  <a:txBody>
                    <a:bodyPr/>
                    <a:lstStyle/>
                    <a:p>
                      <a:pPr algn="ctr"/>
                      <a:endParaRPr lang="en-US" sz="2400" dirty="0"/>
                    </a:p>
                  </a:txBody>
                  <a:tcPr>
                    <a:solidFill>
                      <a:srgbClr val="FF99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00FF00"/>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dirty="0"/>
                    </a:p>
                  </a:txBody>
                  <a:tcPr>
                    <a:solidFill>
                      <a:srgbClr val="3333FF"/>
                    </a:solidFill>
                  </a:tcPr>
                </a:tc>
                <a:tc>
                  <a:txBody>
                    <a:bodyPr/>
                    <a:lstStyle/>
                    <a:p>
                      <a:pPr algn="ctr"/>
                      <a:endParaRPr lang="en-US" sz="2400" b="1" dirty="0">
                        <a:solidFill>
                          <a:schemeClr val="tx1"/>
                        </a:solidFill>
                      </a:endParaRPr>
                    </a:p>
                  </a:txBody>
                  <a:tcPr>
                    <a:solidFill>
                      <a:srgbClr val="66FFFF"/>
                    </a:solidFill>
                  </a:tcPr>
                </a:tc>
                <a:extLst>
                  <a:ext uri="{0D108BD9-81ED-4DB2-BD59-A6C34878D82A}">
                    <a16:rowId xmlns:a16="http://schemas.microsoft.com/office/drawing/2014/main" val="3642213852"/>
                  </a:ext>
                </a:extLst>
              </a:tr>
            </a:tbl>
          </a:graphicData>
        </a:graphic>
      </p:graphicFrame>
      <p:sp>
        <p:nvSpPr>
          <p:cNvPr id="4" name="Footer Placeholder 3">
            <a:extLst>
              <a:ext uri="{FF2B5EF4-FFF2-40B4-BE49-F238E27FC236}">
                <a16:creationId xmlns:a16="http://schemas.microsoft.com/office/drawing/2014/main" id="{73BB433A-C1DD-FF6E-D0E4-438A5D674F98}"/>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B33E023D-D762-49F5-0F4E-9DE228803D98}"/>
              </a:ext>
            </a:extLst>
          </p:cNvPr>
          <p:cNvSpPr>
            <a:spLocks noGrp="1"/>
          </p:cNvSpPr>
          <p:nvPr>
            <p:ph type="sldNum" sz="quarter" idx="12"/>
          </p:nvPr>
        </p:nvSpPr>
        <p:spPr/>
        <p:txBody>
          <a:bodyPr/>
          <a:lstStyle/>
          <a:p>
            <a:fld id="{B66348F0-2240-4906-A527-53289901D96A}" type="slidenum">
              <a:rPr lang="en-US" smtClean="0"/>
              <a:t>11</a:t>
            </a:fld>
            <a:endParaRPr lang="en-US"/>
          </a:p>
        </p:txBody>
      </p:sp>
      <p:sp>
        <p:nvSpPr>
          <p:cNvPr id="9" name="TextBox 8">
            <a:extLst>
              <a:ext uri="{FF2B5EF4-FFF2-40B4-BE49-F238E27FC236}">
                <a16:creationId xmlns:a16="http://schemas.microsoft.com/office/drawing/2014/main" id="{B342D2C6-6AF9-EC41-F6E9-4E0BC19EFEEF}"/>
              </a:ext>
            </a:extLst>
          </p:cNvPr>
          <p:cNvSpPr txBox="1"/>
          <p:nvPr/>
        </p:nvSpPr>
        <p:spPr>
          <a:xfrm>
            <a:off x="140676" y="621694"/>
            <a:ext cx="239151" cy="3570208"/>
          </a:xfrm>
          <a:prstGeom prst="rect">
            <a:avLst/>
          </a:prstGeom>
          <a:noFill/>
        </p:spPr>
        <p:txBody>
          <a:bodyPr wrap="square" rtlCol="0">
            <a:spAutoFit/>
          </a:bodyPr>
          <a:lstStyle/>
          <a:p>
            <a:pPr>
              <a:spcBef>
                <a:spcPts val="600"/>
              </a:spcBef>
            </a:pPr>
            <a:r>
              <a:rPr lang="en-US" sz="2800" b="1" dirty="0">
                <a:latin typeface="Times New Roman" panose="02020603050405020304" pitchFamily="18" charset="0"/>
                <a:cs typeface="Times New Roman" panose="02020603050405020304" pitchFamily="18" charset="0"/>
              </a:rPr>
              <a:t>1</a:t>
            </a:r>
          </a:p>
          <a:p>
            <a:pPr>
              <a:spcBef>
                <a:spcPts val="600"/>
              </a:spcBef>
            </a:pPr>
            <a:r>
              <a:rPr lang="en-US" sz="2800" b="1" dirty="0">
                <a:latin typeface="Times New Roman" panose="02020603050405020304" pitchFamily="18" charset="0"/>
                <a:cs typeface="Times New Roman" panose="02020603050405020304" pitchFamily="18" charset="0"/>
              </a:rPr>
              <a:t>2</a:t>
            </a:r>
          </a:p>
          <a:p>
            <a:pPr>
              <a:spcBef>
                <a:spcPts val="600"/>
              </a:spcBef>
            </a:pPr>
            <a:r>
              <a:rPr lang="en-US" sz="2800" b="1" dirty="0">
                <a:latin typeface="Times New Roman" panose="02020603050405020304" pitchFamily="18" charset="0"/>
                <a:cs typeface="Times New Roman" panose="02020603050405020304" pitchFamily="18" charset="0"/>
              </a:rPr>
              <a:t>3</a:t>
            </a:r>
          </a:p>
          <a:p>
            <a:pPr>
              <a:spcBef>
                <a:spcPts val="600"/>
              </a:spcBef>
            </a:pPr>
            <a:r>
              <a:rPr lang="en-US" sz="2800" b="1" dirty="0">
                <a:latin typeface="Times New Roman" panose="02020603050405020304" pitchFamily="18" charset="0"/>
                <a:cs typeface="Times New Roman" panose="02020603050405020304" pitchFamily="18" charset="0"/>
              </a:rPr>
              <a:t>4</a:t>
            </a:r>
          </a:p>
          <a:p>
            <a:pPr>
              <a:spcBef>
                <a:spcPts val="600"/>
              </a:spcBef>
            </a:pPr>
            <a:r>
              <a:rPr lang="en-US" sz="2800" b="1" dirty="0">
                <a:latin typeface="Times New Roman" panose="02020603050405020304" pitchFamily="18" charset="0"/>
                <a:cs typeface="Times New Roman" panose="02020603050405020304" pitchFamily="18" charset="0"/>
              </a:rPr>
              <a:t>5</a:t>
            </a:r>
          </a:p>
          <a:p>
            <a:pPr>
              <a:spcBef>
                <a:spcPts val="600"/>
              </a:spcBef>
            </a:pPr>
            <a:r>
              <a:rPr lang="en-US" sz="2800" b="1" dirty="0">
                <a:latin typeface="Times New Roman" panose="02020603050405020304" pitchFamily="18" charset="0"/>
                <a:cs typeface="Times New Roman" panose="02020603050405020304" pitchFamily="18" charset="0"/>
              </a:rPr>
              <a:t>6</a:t>
            </a:r>
          </a:p>
          <a:p>
            <a:pPr>
              <a:spcBef>
                <a:spcPts val="600"/>
              </a:spcBef>
            </a:pPr>
            <a:r>
              <a:rPr lang="en-US" sz="2800" b="1" dirty="0">
                <a:latin typeface="Times New Roman" panose="02020603050405020304" pitchFamily="18" charset="0"/>
                <a:cs typeface="Times New Roman" panose="02020603050405020304" pitchFamily="18" charset="0"/>
              </a:rPr>
              <a:t>7</a:t>
            </a:r>
          </a:p>
        </p:txBody>
      </p:sp>
      <p:sp>
        <p:nvSpPr>
          <p:cNvPr id="10" name="TextBox 9">
            <a:extLst>
              <a:ext uri="{FF2B5EF4-FFF2-40B4-BE49-F238E27FC236}">
                <a16:creationId xmlns:a16="http://schemas.microsoft.com/office/drawing/2014/main" id="{855C2336-25C7-BBD1-7367-6924B48051B0}"/>
              </a:ext>
            </a:extLst>
          </p:cNvPr>
          <p:cNvSpPr txBox="1"/>
          <p:nvPr/>
        </p:nvSpPr>
        <p:spPr>
          <a:xfrm>
            <a:off x="759655" y="98474"/>
            <a:ext cx="675250" cy="523220"/>
          </a:xfrm>
          <a:prstGeom prst="rect">
            <a:avLst/>
          </a:prstGeom>
          <a:noFill/>
        </p:spPr>
        <p:txBody>
          <a:bodyPr wrap="square" rtlCol="0">
            <a:spAutoFit/>
          </a:bodyPr>
          <a:lstStyle/>
          <a:p>
            <a:pPr algn="ctr"/>
            <a:r>
              <a:rPr lang="en-US" sz="2800" b="1" dirty="0" err="1">
                <a:solidFill>
                  <a:schemeClr val="accent2"/>
                </a:solidFill>
                <a:latin typeface="Times New Roman" panose="02020603050405020304" pitchFamily="18" charset="0"/>
                <a:cs typeface="Times New Roman" panose="02020603050405020304" pitchFamily="18" charset="0"/>
              </a:rPr>
              <a:t>nS</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F3CE07-7415-58C5-41A7-17B5AB941BC5}"/>
              </a:ext>
            </a:extLst>
          </p:cNvPr>
          <p:cNvSpPr txBox="1"/>
          <p:nvPr/>
        </p:nvSpPr>
        <p:spPr>
          <a:xfrm>
            <a:off x="2047437" y="1575581"/>
            <a:ext cx="4642338" cy="646331"/>
          </a:xfrm>
          <a:prstGeom prst="rect">
            <a:avLst/>
          </a:prstGeom>
          <a:noFill/>
        </p:spPr>
        <p:txBody>
          <a:bodyPr wrap="square" rtlCol="0">
            <a:spAutoFit/>
          </a:bodyPr>
          <a:lstStyle/>
          <a:p>
            <a:pPr algn="ctr"/>
            <a:r>
              <a:rPr lang="en-US" sz="2400" b="1" dirty="0">
                <a:solidFill>
                  <a:srgbClr val="92D050"/>
                </a:solidFill>
                <a:latin typeface="Times New Roman" panose="02020603050405020304" pitchFamily="18" charset="0"/>
                <a:cs typeface="Times New Roman" panose="02020603050405020304" pitchFamily="18" charset="0"/>
              </a:rPr>
              <a:t>(n-1) </a:t>
            </a:r>
            <a:r>
              <a:rPr lang="en-US" sz="3600" b="1" dirty="0">
                <a:solidFill>
                  <a:srgbClr val="92D050"/>
                </a:solidFill>
                <a:latin typeface="Times New Roman" panose="02020603050405020304" pitchFamily="18" charset="0"/>
                <a:cs typeface="Times New Roman" panose="02020603050405020304" pitchFamily="18" charset="0"/>
              </a:rPr>
              <a:t>d</a:t>
            </a:r>
            <a:endParaRPr lang="en-US" sz="2400" b="1" dirty="0">
              <a:solidFill>
                <a:srgbClr val="92D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6A55575-ED8F-C1C7-9901-D9C76B23BFB6}"/>
              </a:ext>
            </a:extLst>
          </p:cNvPr>
          <p:cNvSpPr txBox="1"/>
          <p:nvPr/>
        </p:nvSpPr>
        <p:spPr>
          <a:xfrm>
            <a:off x="8153400" y="515059"/>
            <a:ext cx="1617785" cy="523220"/>
          </a:xfrm>
          <a:prstGeom prst="rect">
            <a:avLst/>
          </a:prstGeom>
          <a:noFill/>
        </p:spPr>
        <p:txBody>
          <a:bodyPr wrap="square" rtlCol="0">
            <a:spAutoFit/>
          </a:bodyPr>
          <a:lstStyle/>
          <a:p>
            <a:pPr algn="ctr"/>
            <a:r>
              <a:rPr lang="en-US" sz="2800" b="1" dirty="0" err="1">
                <a:solidFill>
                  <a:srgbClr val="3333FF"/>
                </a:solidFill>
                <a:latin typeface="Times New Roman" panose="02020603050405020304" pitchFamily="18" charset="0"/>
                <a:cs typeface="Times New Roman" panose="02020603050405020304" pitchFamily="18" charset="0"/>
              </a:rPr>
              <a:t>nP</a:t>
            </a:r>
            <a:endParaRPr lang="en-US" sz="2800" b="1" dirty="0">
              <a:solidFill>
                <a:srgbClr val="3333FF"/>
              </a:solidFill>
              <a:latin typeface="Times New Roman" panose="02020603050405020304" pitchFamily="18" charset="0"/>
              <a:cs typeface="Times New Roman" panose="02020603050405020304" pitchFamily="18" charset="0"/>
            </a:endParaRPr>
          </a:p>
        </p:txBody>
      </p:sp>
      <p:graphicFrame>
        <p:nvGraphicFramePr>
          <p:cNvPr id="16" name="Table 16">
            <a:extLst>
              <a:ext uri="{FF2B5EF4-FFF2-40B4-BE49-F238E27FC236}">
                <a16:creationId xmlns:a16="http://schemas.microsoft.com/office/drawing/2014/main" id="{130E0A98-D82A-FFAE-67FB-EB4F60890B27}"/>
              </a:ext>
            </a:extLst>
          </p:cNvPr>
          <p:cNvGraphicFramePr>
            <a:graphicFrameLocks noGrp="1"/>
          </p:cNvGraphicFramePr>
          <p:nvPr>
            <p:extLst>
              <p:ext uri="{D42A27DB-BD31-4B8C-83A1-F6EECF244321}">
                <p14:modId xmlns:p14="http://schemas.microsoft.com/office/powerpoint/2010/main" val="3982514635"/>
              </p:ext>
            </p:extLst>
          </p:nvPr>
        </p:nvGraphicFramePr>
        <p:xfrm>
          <a:off x="1688910" y="4702112"/>
          <a:ext cx="8251474" cy="1024386"/>
        </p:xfrm>
        <a:graphic>
          <a:graphicData uri="http://schemas.openxmlformats.org/drawingml/2006/table">
            <a:tbl>
              <a:tblPr firstRow="1" bandRow="1">
                <a:tableStyleId>{5C22544A-7EE6-4342-B048-85BDC9FD1C3A}</a:tableStyleId>
              </a:tblPr>
              <a:tblGrid>
                <a:gridCol w="589391">
                  <a:extLst>
                    <a:ext uri="{9D8B030D-6E8A-4147-A177-3AD203B41FA5}">
                      <a16:colId xmlns:a16="http://schemas.microsoft.com/office/drawing/2014/main" val="815448056"/>
                    </a:ext>
                  </a:extLst>
                </a:gridCol>
                <a:gridCol w="589391">
                  <a:extLst>
                    <a:ext uri="{9D8B030D-6E8A-4147-A177-3AD203B41FA5}">
                      <a16:colId xmlns:a16="http://schemas.microsoft.com/office/drawing/2014/main" val="407148612"/>
                    </a:ext>
                  </a:extLst>
                </a:gridCol>
                <a:gridCol w="589391">
                  <a:extLst>
                    <a:ext uri="{9D8B030D-6E8A-4147-A177-3AD203B41FA5}">
                      <a16:colId xmlns:a16="http://schemas.microsoft.com/office/drawing/2014/main" val="2663665026"/>
                    </a:ext>
                  </a:extLst>
                </a:gridCol>
                <a:gridCol w="589391">
                  <a:extLst>
                    <a:ext uri="{9D8B030D-6E8A-4147-A177-3AD203B41FA5}">
                      <a16:colId xmlns:a16="http://schemas.microsoft.com/office/drawing/2014/main" val="2960922204"/>
                    </a:ext>
                  </a:extLst>
                </a:gridCol>
                <a:gridCol w="589391">
                  <a:extLst>
                    <a:ext uri="{9D8B030D-6E8A-4147-A177-3AD203B41FA5}">
                      <a16:colId xmlns:a16="http://schemas.microsoft.com/office/drawing/2014/main" val="1501943960"/>
                    </a:ext>
                  </a:extLst>
                </a:gridCol>
                <a:gridCol w="589391">
                  <a:extLst>
                    <a:ext uri="{9D8B030D-6E8A-4147-A177-3AD203B41FA5}">
                      <a16:colId xmlns:a16="http://schemas.microsoft.com/office/drawing/2014/main" val="3867725420"/>
                    </a:ext>
                  </a:extLst>
                </a:gridCol>
                <a:gridCol w="589391">
                  <a:extLst>
                    <a:ext uri="{9D8B030D-6E8A-4147-A177-3AD203B41FA5}">
                      <a16:colId xmlns:a16="http://schemas.microsoft.com/office/drawing/2014/main" val="4071936313"/>
                    </a:ext>
                  </a:extLst>
                </a:gridCol>
                <a:gridCol w="589391">
                  <a:extLst>
                    <a:ext uri="{9D8B030D-6E8A-4147-A177-3AD203B41FA5}">
                      <a16:colId xmlns:a16="http://schemas.microsoft.com/office/drawing/2014/main" val="3034576794"/>
                    </a:ext>
                  </a:extLst>
                </a:gridCol>
                <a:gridCol w="589391">
                  <a:extLst>
                    <a:ext uri="{9D8B030D-6E8A-4147-A177-3AD203B41FA5}">
                      <a16:colId xmlns:a16="http://schemas.microsoft.com/office/drawing/2014/main" val="315991793"/>
                    </a:ext>
                  </a:extLst>
                </a:gridCol>
                <a:gridCol w="589391">
                  <a:extLst>
                    <a:ext uri="{9D8B030D-6E8A-4147-A177-3AD203B41FA5}">
                      <a16:colId xmlns:a16="http://schemas.microsoft.com/office/drawing/2014/main" val="2409053017"/>
                    </a:ext>
                  </a:extLst>
                </a:gridCol>
                <a:gridCol w="589391">
                  <a:extLst>
                    <a:ext uri="{9D8B030D-6E8A-4147-A177-3AD203B41FA5}">
                      <a16:colId xmlns:a16="http://schemas.microsoft.com/office/drawing/2014/main" val="2985483858"/>
                    </a:ext>
                  </a:extLst>
                </a:gridCol>
                <a:gridCol w="589391">
                  <a:extLst>
                    <a:ext uri="{9D8B030D-6E8A-4147-A177-3AD203B41FA5}">
                      <a16:colId xmlns:a16="http://schemas.microsoft.com/office/drawing/2014/main" val="2659519986"/>
                    </a:ext>
                  </a:extLst>
                </a:gridCol>
                <a:gridCol w="589391">
                  <a:extLst>
                    <a:ext uri="{9D8B030D-6E8A-4147-A177-3AD203B41FA5}">
                      <a16:colId xmlns:a16="http://schemas.microsoft.com/office/drawing/2014/main" val="198477175"/>
                    </a:ext>
                  </a:extLst>
                </a:gridCol>
                <a:gridCol w="589391">
                  <a:extLst>
                    <a:ext uri="{9D8B030D-6E8A-4147-A177-3AD203B41FA5}">
                      <a16:colId xmlns:a16="http://schemas.microsoft.com/office/drawing/2014/main" val="3080797516"/>
                    </a:ext>
                  </a:extLst>
                </a:gridCol>
              </a:tblGrid>
              <a:tr h="512193">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FFC000"/>
                    </a:solidFill>
                  </a:tcPr>
                </a:tc>
                <a:extLst>
                  <a:ext uri="{0D108BD9-81ED-4DB2-BD59-A6C34878D82A}">
                    <a16:rowId xmlns:a16="http://schemas.microsoft.com/office/drawing/2014/main" val="1837512625"/>
                  </a:ext>
                </a:extLst>
              </a:tr>
              <a:tr h="512193">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extLst>
                  <a:ext uri="{0D108BD9-81ED-4DB2-BD59-A6C34878D82A}">
                    <a16:rowId xmlns:a16="http://schemas.microsoft.com/office/drawing/2014/main" val="1476580348"/>
                  </a:ext>
                </a:extLst>
              </a:tr>
            </a:tbl>
          </a:graphicData>
        </a:graphic>
      </p:graphicFrame>
      <p:sp>
        <p:nvSpPr>
          <p:cNvPr id="17" name="TextBox 16">
            <a:extLst>
              <a:ext uri="{FF2B5EF4-FFF2-40B4-BE49-F238E27FC236}">
                <a16:creationId xmlns:a16="http://schemas.microsoft.com/office/drawing/2014/main" id="{940608CC-C13F-0DB9-2D3C-88A995BF9CBB}"/>
              </a:ext>
            </a:extLst>
          </p:cNvPr>
          <p:cNvSpPr txBox="1"/>
          <p:nvPr/>
        </p:nvSpPr>
        <p:spPr>
          <a:xfrm>
            <a:off x="4495215" y="4117337"/>
            <a:ext cx="2194560" cy="58477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(n-2) </a:t>
            </a:r>
            <a:r>
              <a:rPr lang="en-US" sz="3200" b="1" dirty="0">
                <a:solidFill>
                  <a:srgbClr val="C00000"/>
                </a:solidFill>
                <a:latin typeface="Times New Roman" panose="02020603050405020304" pitchFamily="18" charset="0"/>
                <a:cs typeface="Times New Roman" panose="02020603050405020304" pitchFamily="18" charset="0"/>
              </a:rPr>
              <a:t>f</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FF1C5CB-620D-2560-1FDD-217D493A5D43}"/>
              </a:ext>
            </a:extLst>
          </p:cNvPr>
          <p:cNvSpPr txBox="1"/>
          <p:nvPr/>
        </p:nvSpPr>
        <p:spPr>
          <a:xfrm>
            <a:off x="140676" y="5792623"/>
            <a:ext cx="11859066" cy="646331"/>
          </a:xfrm>
          <a:prstGeom prst="rect">
            <a:avLst/>
          </a:prstGeom>
          <a:noFill/>
        </p:spPr>
        <p:txBody>
          <a:bodyPr wrap="square" rtlCol="0">
            <a:spAutoFit/>
          </a:bodyPr>
          <a:lstStyle/>
          <a:p>
            <a:r>
              <a:rPr lang="en-US" sz="1800" b="0" i="0" dirty="0">
                <a:solidFill>
                  <a:srgbClr val="000000"/>
                </a:solidFill>
                <a:effectLst/>
                <a:latin typeface="TimesNewRomanPSMT"/>
              </a:rPr>
              <a:t>the quantum theory helps to explain the structure of the periodic table. n - 1 indicates that the d subshell in period 4 actually starts at 3 (4 - 1 = 3).</a:t>
            </a:r>
            <a:r>
              <a:rPr lang="en-US" dirty="0"/>
              <a:t> </a:t>
            </a:r>
          </a:p>
        </p:txBody>
      </p:sp>
    </p:spTree>
    <p:extLst>
      <p:ext uri="{BB962C8B-B14F-4D97-AF65-F5344CB8AC3E}">
        <p14:creationId xmlns:p14="http://schemas.microsoft.com/office/powerpoint/2010/main" val="153779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D7282-A122-DEB4-7E4C-B099AF26A2E2}"/>
              </a:ext>
            </a:extLst>
          </p:cNvPr>
          <p:cNvSpPr>
            <a:spLocks noGrp="1"/>
          </p:cNvSpPr>
          <p:nvPr>
            <p:ph idx="1"/>
          </p:nvPr>
        </p:nvSpPr>
        <p:spPr>
          <a:xfrm>
            <a:off x="307145" y="450166"/>
            <a:ext cx="11577710" cy="5906184"/>
          </a:xfrm>
        </p:spPr>
        <p:txBody>
          <a:bodyPr>
            <a:normAutofit fontScale="92500" lnSpcReduction="20000"/>
          </a:bodyPr>
          <a:lstStyle/>
          <a:p>
            <a:pPr marL="0" indent="0" algn="ctr">
              <a:buNone/>
            </a:pPr>
            <a:r>
              <a:rPr lang="en-US" sz="3200" dirty="0"/>
              <a:t>Writing electron configuration </a:t>
            </a:r>
          </a:p>
          <a:p>
            <a:pPr marL="0" indent="0">
              <a:buNone/>
            </a:pPr>
            <a:r>
              <a:rPr lang="en-US" sz="3200" dirty="0"/>
              <a:t>Li    1s</a:t>
            </a:r>
            <a:r>
              <a:rPr lang="en-US" sz="3200" baseline="30000" dirty="0"/>
              <a:t>2</a:t>
            </a:r>
            <a:r>
              <a:rPr lang="en-US" sz="3200" dirty="0"/>
              <a:t> 2s</a:t>
            </a:r>
            <a:r>
              <a:rPr lang="en-US" sz="3200" baseline="30000" dirty="0"/>
              <a:t>1</a:t>
            </a:r>
          </a:p>
          <a:p>
            <a:pPr marL="0" indent="0">
              <a:buNone/>
            </a:pPr>
            <a:r>
              <a:rPr lang="en-US" sz="3200" dirty="0"/>
              <a:t>C    1s</a:t>
            </a:r>
            <a:r>
              <a:rPr lang="en-US" sz="3200" baseline="30000" dirty="0"/>
              <a:t>2</a:t>
            </a:r>
            <a:r>
              <a:rPr lang="en-US" sz="3200" dirty="0"/>
              <a:t> 2s</a:t>
            </a:r>
            <a:r>
              <a:rPr lang="en-US" sz="3200" baseline="30000" dirty="0"/>
              <a:t>2</a:t>
            </a:r>
            <a:r>
              <a:rPr lang="en-US" sz="3200" dirty="0"/>
              <a:t> 2p</a:t>
            </a:r>
            <a:r>
              <a:rPr lang="en-US" sz="3200" baseline="30000" dirty="0"/>
              <a:t>2 </a:t>
            </a:r>
            <a:endParaRPr lang="en-US" sz="3200" dirty="0"/>
          </a:p>
          <a:p>
            <a:pPr marL="0" indent="0">
              <a:buNone/>
            </a:pPr>
            <a:r>
              <a:rPr lang="en-US" sz="3200" dirty="0">
                <a:latin typeface="Times New Roman" panose="02020603050405020304" pitchFamily="18" charset="0"/>
                <a:cs typeface="Times New Roman" panose="02020603050405020304" pitchFamily="18" charset="0"/>
              </a:rPr>
              <a:t>O   1s</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2s</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2p</a:t>
            </a:r>
            <a:r>
              <a:rPr lang="en-US" sz="3200" baseline="30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Ne 1s</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2s</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2p</a:t>
            </a:r>
            <a:r>
              <a:rPr lang="en-US" sz="3200" baseline="30000" dirty="0">
                <a:latin typeface="Times New Roman" panose="02020603050405020304" pitchFamily="18" charset="0"/>
                <a:cs typeface="Times New Roman" panose="02020603050405020304" pitchFamily="18" charset="0"/>
              </a:rPr>
              <a:t>6</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S   Ne</a:t>
            </a:r>
            <a:r>
              <a:rPr lang="en-US" sz="3200" baseline="30000" dirty="0">
                <a:latin typeface="Times New Roman" panose="02020603050405020304" pitchFamily="18" charset="0"/>
                <a:cs typeface="Times New Roman" panose="02020603050405020304" pitchFamily="18" charset="0"/>
              </a:rPr>
              <a:t>10</a:t>
            </a:r>
            <a:r>
              <a:rPr lang="en-US" sz="3200" dirty="0">
                <a:latin typeface="Times New Roman" panose="02020603050405020304" pitchFamily="18" charset="0"/>
                <a:cs typeface="Times New Roman" panose="02020603050405020304" pitchFamily="18" charset="0"/>
              </a:rPr>
              <a:t> 3s</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3p</a:t>
            </a:r>
            <a:r>
              <a:rPr lang="en-US" sz="3200" baseline="30000" dirty="0">
                <a:latin typeface="Times New Roman" panose="02020603050405020304" pitchFamily="18" charset="0"/>
                <a:cs typeface="Times New Roman" panose="02020603050405020304" pitchFamily="18" charset="0"/>
              </a:rPr>
              <a:t>4 </a:t>
            </a:r>
            <a:r>
              <a:rPr lang="en-US" sz="3200" dirty="0">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Every element is different.</a:t>
            </a:r>
            <a:endParaRPr kumimoji="0" 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The number of protons determines the identity of the</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element.</a:t>
            </a:r>
            <a:endPar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The number of electrons determines the charge.</a:t>
            </a:r>
            <a:endPar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The number of neutrons determines the isotope.</a:t>
            </a:r>
            <a:endPar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All chemistry is done at the electronic level (that is why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electrons are very important).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rPr>
              <a:t>- Electronic configuration is the arrangement of electrons  in an atom; These electrons fill the atomic orbitals.</a:t>
            </a:r>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55F0C6D-BCD1-6BF7-B0EF-617FD193DAB9}"/>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4908B5FF-3C0D-C90C-4F33-AD300D58568C}"/>
              </a:ext>
            </a:extLst>
          </p:cNvPr>
          <p:cNvSpPr>
            <a:spLocks noGrp="1"/>
          </p:cNvSpPr>
          <p:nvPr>
            <p:ph type="sldNum" sz="quarter" idx="12"/>
          </p:nvPr>
        </p:nvSpPr>
        <p:spPr/>
        <p:txBody>
          <a:bodyPr/>
          <a:lstStyle/>
          <a:p>
            <a:fld id="{B66348F0-2240-4906-A527-53289901D96A}" type="slidenum">
              <a:rPr lang="en-US" smtClean="0"/>
              <a:t>12</a:t>
            </a:fld>
            <a:endParaRPr lang="en-US"/>
          </a:p>
        </p:txBody>
      </p:sp>
    </p:spTree>
    <p:extLst>
      <p:ext uri="{BB962C8B-B14F-4D97-AF65-F5344CB8AC3E}">
        <p14:creationId xmlns:p14="http://schemas.microsoft.com/office/powerpoint/2010/main" val="89237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4CDE1-7C95-AF74-2F8D-35FAF21E6F13}"/>
              </a:ext>
            </a:extLst>
          </p:cNvPr>
          <p:cNvSpPr>
            <a:spLocks noGrp="1"/>
          </p:cNvSpPr>
          <p:nvPr>
            <p:ph idx="1"/>
          </p:nvPr>
        </p:nvSpPr>
        <p:spPr>
          <a:xfrm>
            <a:off x="430823" y="439151"/>
            <a:ext cx="11330354" cy="5979698"/>
          </a:xfrm>
        </p:spPr>
        <p:txBody>
          <a:bodyPr>
            <a:noAutofit/>
          </a:bodyPr>
          <a:lstStyle/>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Properties within a group of elements r generally the same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1" i="0" dirty="0">
                <a:effectLst/>
                <a:latin typeface="Times New Roman" panose="02020603050405020304" pitchFamily="18" charset="0"/>
                <a:cs typeface="Times New Roman" panose="02020603050405020304" pitchFamily="18" charset="0"/>
              </a:rPr>
              <a:t>* the major differences include in quantitative.</a:t>
            </a:r>
            <a:br>
              <a:rPr lang="en-US" sz="2400" b="1" i="0" dirty="0">
                <a:effectLst/>
                <a:latin typeface="Times New Roman" panose="02020603050405020304" pitchFamily="18" charset="0"/>
                <a:cs typeface="Times New Roman" panose="02020603050405020304" pitchFamily="18" charset="0"/>
              </a:rPr>
            </a:br>
            <a:r>
              <a:rPr lang="en-US" sz="2400" b="1" i="0" dirty="0">
                <a:effectLst/>
                <a:latin typeface="Times New Roman" panose="02020603050405020304" pitchFamily="18" charset="0"/>
                <a:cs typeface="Times New Roman" panose="02020603050405020304" pitchFamily="18" charset="0"/>
              </a:rPr>
              <a:t>Ionization energy:</a:t>
            </a:r>
            <a:r>
              <a:rPr lang="en-US" sz="2400" b="0" i="0" dirty="0">
                <a:effectLst/>
                <a:latin typeface="Times New Roman" panose="02020603050405020304" pitchFamily="18" charset="0"/>
                <a:cs typeface="Times New Roman" panose="02020603050405020304" pitchFamily="18" charset="0"/>
              </a:rPr>
              <a:t> amount of energy to remove electron from gaseous atom .</a:t>
            </a:r>
            <a:br>
              <a:rPr lang="en-US" sz="2400" b="0" i="0" dirty="0">
                <a:effectLst/>
                <a:latin typeface="Times New Roman" panose="02020603050405020304" pitchFamily="18" charset="0"/>
                <a:cs typeface="Times New Roman" panose="02020603050405020304" pitchFamily="18" charset="0"/>
              </a:rPr>
            </a:br>
            <a:r>
              <a:rPr lang="en-US" sz="2400" b="1" i="0" dirty="0">
                <a:effectLst/>
                <a:latin typeface="Times New Roman" panose="02020603050405020304" pitchFamily="18" charset="0"/>
                <a:cs typeface="Times New Roman" panose="02020603050405020304" pitchFamily="18" charset="0"/>
              </a:rPr>
              <a:t>In period( raw) </a:t>
            </a:r>
            <a:r>
              <a:rPr lang="en-US" sz="2400" b="0" i="0" dirty="0">
                <a:solidFill>
                  <a:srgbClr val="000000"/>
                </a:solidFill>
                <a:effectLst/>
                <a:latin typeface="Times New Roman" panose="02020603050405020304" pitchFamily="18" charset="0"/>
                <a:cs typeface="Times New Roman" panose="02020603050405020304" pitchFamily="18" charset="0"/>
              </a:rPr>
              <a:t>ionization energy </a:t>
            </a:r>
            <a:r>
              <a:rPr lang="en-US" sz="2400" b="1" i="0" dirty="0">
                <a:effectLst/>
                <a:latin typeface="Times New Roman" panose="02020603050405020304" pitchFamily="18" charset="0"/>
                <a:cs typeface="Times New Roman" panose="02020603050405020304" pitchFamily="18" charset="0"/>
              </a:rPr>
              <a:t>increase</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within move from left to right but it contrast </a:t>
            </a:r>
            <a:r>
              <a:rPr lang="en-US" sz="2400" b="0" i="0" dirty="0">
                <a:effectLst/>
                <a:latin typeface="Times New Roman" panose="02020603050405020304" pitchFamily="18" charset="0"/>
                <a:cs typeface="Times New Roman" panose="02020603050405020304" pitchFamily="18" charset="0"/>
              </a:rPr>
              <a:t>in group. It decrease with descending in group.</a:t>
            </a:r>
            <a:r>
              <a:rPr lang="en-US" sz="2400" dirty="0">
                <a:latin typeface="Times New Roman" panose="02020603050405020304" pitchFamily="18" charset="0"/>
                <a:cs typeface="Times New Roman" panose="02020603050405020304" pitchFamily="18" charset="0"/>
              </a:rPr>
              <a:t>  </a:t>
            </a:r>
          </a:p>
          <a:p>
            <a:pPr marL="0" indent="0">
              <a:buNone/>
            </a:pPr>
            <a:r>
              <a:rPr lang="en-US" sz="2400" b="1" i="0" dirty="0">
                <a:effectLst/>
                <a:latin typeface="Times New Roman" panose="02020603050405020304" pitchFamily="18" charset="0"/>
                <a:cs typeface="Times New Roman" panose="02020603050405020304" pitchFamily="18" charset="0"/>
              </a:rPr>
              <a:t>Atomic radius:</a:t>
            </a:r>
            <a:br>
              <a:rPr lang="en-US" sz="2400" b="1" i="0" dirty="0">
                <a:effectLst/>
                <a:latin typeface="Times New Roman" panose="02020603050405020304" pitchFamily="18" charset="0"/>
                <a:cs typeface="Times New Roman" panose="02020603050405020304" pitchFamily="18" charset="0"/>
              </a:rPr>
            </a:br>
            <a:r>
              <a:rPr lang="en-US" sz="2400" b="1" i="0" dirty="0">
                <a:effectLst/>
                <a:latin typeface="Times New Roman" panose="02020603050405020304" pitchFamily="18" charset="0"/>
                <a:cs typeface="Times New Roman" panose="02020603050405020304" pitchFamily="18" charset="0"/>
              </a:rPr>
              <a:t>* period</a:t>
            </a:r>
            <a:r>
              <a:rPr lang="en-US" sz="2400" b="1" dirty="0">
                <a:latin typeface="Times New Roman" panose="02020603050405020304" pitchFamily="18" charset="0"/>
                <a:cs typeface="Times New Roman" panose="02020603050405020304" pitchFamily="18" charset="0"/>
              </a:rPr>
              <a:t> </a:t>
            </a:r>
            <a:r>
              <a:rPr lang="en-US" sz="2400" b="1" i="0" dirty="0">
                <a:effectLst/>
                <a:latin typeface="Times New Roman" panose="02020603050405020304" pitchFamily="18" charset="0"/>
                <a:cs typeface="Times New Roman" panose="02020603050405020304" pitchFamily="18" charset="0"/>
              </a:rPr>
              <a:t>decrease </a:t>
            </a:r>
            <a:r>
              <a:rPr lang="en-US" sz="2400" b="0" i="0" dirty="0">
                <a:solidFill>
                  <a:srgbClr val="000000"/>
                </a:solidFill>
                <a:effectLst/>
                <a:latin typeface="Times New Roman" panose="02020603050405020304" pitchFamily="18" charset="0"/>
                <a:cs typeface="Times New Roman" panose="02020603050405020304" pitchFamily="18" charset="0"/>
              </a:rPr>
              <a:t>Atomic radius within going from left to right(</a:t>
            </a:r>
            <a:r>
              <a:rPr lang="en-US" sz="2400" b="0" i="0" dirty="0">
                <a:effectLst/>
                <a:latin typeface="Times New Roman" panose="02020603050405020304" pitchFamily="18" charset="0"/>
                <a:cs typeface="Times New Roman" panose="02020603050405020304" pitchFamily="18" charset="0"/>
              </a:rPr>
              <a:t>increase A.#, n value constant)</a:t>
            </a:r>
            <a:r>
              <a:rPr lang="en-US" sz="2400" b="0" i="0" dirty="0">
                <a:solidFill>
                  <a:srgbClr val="000000"/>
                </a:solidFill>
                <a:effectLst/>
                <a:latin typeface="Times New Roman" panose="02020603050405020304" pitchFamily="18" charset="0"/>
                <a:cs typeface="Times New Roman" panose="02020603050405020304" pitchFamily="18" charset="0"/>
              </a:rPr>
              <a:t> .b more p in the nucleus higher electrical force pulls e(s) closer to nucleuses</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i="0" dirty="0">
                <a:effectLst/>
                <a:latin typeface="Times New Roman" panose="02020603050405020304" pitchFamily="18" charset="0"/>
                <a:cs typeface="Times New Roman" panose="02020603050405020304" pitchFamily="18" charset="0"/>
              </a:rPr>
              <a:t>Group increase </a:t>
            </a:r>
            <a:r>
              <a:rPr lang="en-US" sz="2400" i="0" dirty="0">
                <a:effectLst/>
                <a:latin typeface="Times New Roman" panose="02020603050405020304" pitchFamily="18" charset="0"/>
                <a:cs typeface="Times New Roman" panose="02020603050405020304" pitchFamily="18" charset="0"/>
              </a:rPr>
              <a:t>Atomic radius down the group or by increase n value( increase atomic #). valence e(s) radius at higher electron levels and not </a:t>
            </a:r>
            <a:r>
              <a:rPr lang="en-US" sz="2400" i="0" dirty="0" err="1">
                <a:effectLst/>
                <a:latin typeface="Times New Roman" panose="02020603050405020304" pitchFamily="18" charset="0"/>
                <a:cs typeface="Times New Roman" panose="02020603050405020304" pitchFamily="18" charset="0"/>
              </a:rPr>
              <a:t>bonund</a:t>
            </a:r>
            <a:r>
              <a:rPr lang="en-US" sz="2400" i="0" dirty="0">
                <a:effectLst/>
                <a:latin typeface="Times New Roman" panose="02020603050405020304" pitchFamily="18" charset="0"/>
                <a:cs typeface="Times New Roman" panose="02020603050405020304" pitchFamily="18" charset="0"/>
              </a:rPr>
              <a:t> as tightly to the nucleus protons they radius shield (pushed away) by other e(s) in inner levels</a:t>
            </a:r>
          </a:p>
          <a:p>
            <a:pPr marL="0" indent="0" algn="just">
              <a:buNone/>
            </a:pPr>
            <a:r>
              <a:rPr lang="en-US" sz="2400" b="1" i="0" dirty="0">
                <a:effectLst/>
                <a:latin typeface="Times New Roman" panose="02020603050405020304" pitchFamily="18" charset="0"/>
                <a:cs typeface="Times New Roman" panose="02020603050405020304" pitchFamily="18" charset="0"/>
              </a:rPr>
              <a:t>Electronegativity:</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the ability of an atom in a molecule to attract shared e(s) to itself.</a:t>
            </a:r>
            <a:br>
              <a:rPr lang="en-US" sz="2400" b="0" i="0" dirty="0">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 any </a:t>
            </a:r>
            <a:r>
              <a:rPr lang="en-US" sz="2400" b="0" i="0" dirty="0">
                <a:effectLst/>
                <a:latin typeface="Times New Roman" panose="02020603050405020304" pitchFamily="18" charset="0"/>
                <a:cs typeface="Times New Roman" panose="02020603050405020304" pitchFamily="18" charset="0"/>
              </a:rPr>
              <a:t>period increase </a:t>
            </a:r>
            <a:r>
              <a:rPr lang="en-US" sz="2400" b="0" i="0" dirty="0">
                <a:solidFill>
                  <a:srgbClr val="000000"/>
                </a:solidFill>
                <a:effectLst/>
                <a:latin typeface="Times New Roman" panose="02020603050405020304" pitchFamily="18" charset="0"/>
                <a:cs typeface="Times New Roman" panose="02020603050405020304" pitchFamily="18" charset="0"/>
              </a:rPr>
              <a:t>electronegativity from left to right.</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In </a:t>
            </a:r>
            <a:r>
              <a:rPr lang="en-US" sz="2400" b="0" i="0" dirty="0">
                <a:effectLst/>
                <a:latin typeface="Times New Roman" panose="02020603050405020304" pitchFamily="18" charset="0"/>
                <a:cs typeface="Times New Roman" panose="02020603050405020304" pitchFamily="18" charset="0"/>
              </a:rPr>
              <a:t>group decrease </a:t>
            </a:r>
            <a:r>
              <a:rPr lang="en-US" sz="2400" b="0" i="0" dirty="0">
                <a:solidFill>
                  <a:srgbClr val="000000"/>
                </a:solidFill>
                <a:effectLst/>
                <a:latin typeface="Times New Roman" panose="02020603050405020304" pitchFamily="18" charset="0"/>
                <a:cs typeface="Times New Roman" panose="02020603050405020304" pitchFamily="18" charset="0"/>
              </a:rPr>
              <a:t>electronegativity from top to bottom. </a:t>
            </a:r>
            <a:r>
              <a:rPr lang="en-US" sz="2400" b="1" i="0" dirty="0">
                <a:effectLst/>
                <a:latin typeface="Times New Roman" panose="02020603050405020304" pitchFamily="18" charset="0"/>
                <a:cs typeface="Times New Roman" panose="02020603050405020304" pitchFamily="18" charset="0"/>
              </a:rPr>
              <a:t>Except VIIIA(inert gas). </a:t>
            </a:r>
          </a:p>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The most electronegative element is </a:t>
            </a:r>
            <a:r>
              <a:rPr lang="en-US" sz="2400" b="1" i="0" dirty="0">
                <a:effectLst/>
                <a:latin typeface="Times New Roman" panose="02020603050405020304" pitchFamily="18" charset="0"/>
                <a:cs typeface="Times New Roman" panose="02020603050405020304" pitchFamily="18" charset="0"/>
              </a:rPr>
              <a:t>F</a:t>
            </a:r>
            <a:r>
              <a:rPr lang="en-US" sz="2400" b="0" i="0" dirty="0">
                <a:solidFill>
                  <a:srgbClr val="000000"/>
                </a:solidFill>
                <a:effectLst/>
                <a:latin typeface="Times New Roman" panose="02020603050405020304" pitchFamily="18" charset="0"/>
                <a:cs typeface="Times New Roman" panose="02020603050405020304" pitchFamily="18" charset="0"/>
              </a:rPr>
              <a:t> and the least electronegative element is Francium </a:t>
            </a:r>
            <a:r>
              <a:rPr lang="en-US" sz="2400" b="1" i="0" dirty="0">
                <a:effectLst/>
                <a:latin typeface="Times New Roman" panose="02020603050405020304" pitchFamily="18" charset="0"/>
                <a:cs typeface="Times New Roman" panose="02020603050405020304" pitchFamily="18" charset="0"/>
              </a:rPr>
              <a:t>(Fr) (IA). </a:t>
            </a:r>
            <a:r>
              <a:rPr lang="en-US" sz="2400" b="1" dirty="0">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711FC41D-4FE4-AC88-2994-2135A5787749}"/>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4180332A-F53A-5E71-A984-49786B4353A2}"/>
              </a:ext>
            </a:extLst>
          </p:cNvPr>
          <p:cNvSpPr>
            <a:spLocks noGrp="1"/>
          </p:cNvSpPr>
          <p:nvPr>
            <p:ph type="sldNum" sz="quarter" idx="12"/>
          </p:nvPr>
        </p:nvSpPr>
        <p:spPr/>
        <p:txBody>
          <a:bodyPr/>
          <a:lstStyle/>
          <a:p>
            <a:fld id="{B66348F0-2240-4906-A527-53289901D96A}" type="slidenum">
              <a:rPr lang="en-US" smtClean="0"/>
              <a:t>13</a:t>
            </a:fld>
            <a:endParaRPr lang="en-US"/>
          </a:p>
        </p:txBody>
      </p:sp>
    </p:spTree>
    <p:extLst>
      <p:ext uri="{BB962C8B-B14F-4D97-AF65-F5344CB8AC3E}">
        <p14:creationId xmlns:p14="http://schemas.microsoft.com/office/powerpoint/2010/main" val="26306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BF48E75-ABD7-EE57-C9CF-FC6ABF85E0AD}"/>
              </a:ext>
            </a:extLst>
          </p:cNvPr>
          <p:cNvPicPr>
            <a:picLocks noGrp="1" noChangeAspect="1"/>
          </p:cNvPicPr>
          <p:nvPr>
            <p:ph idx="1"/>
          </p:nvPr>
        </p:nvPicPr>
        <p:blipFill>
          <a:blip r:embed="rId2"/>
          <a:stretch>
            <a:fillRect/>
          </a:stretch>
        </p:blipFill>
        <p:spPr>
          <a:xfrm>
            <a:off x="609600" y="450166"/>
            <a:ext cx="10972800" cy="5376704"/>
          </a:xfrm>
        </p:spPr>
      </p:pic>
      <p:sp>
        <p:nvSpPr>
          <p:cNvPr id="4" name="Footer Placeholder 3">
            <a:extLst>
              <a:ext uri="{FF2B5EF4-FFF2-40B4-BE49-F238E27FC236}">
                <a16:creationId xmlns:a16="http://schemas.microsoft.com/office/drawing/2014/main" id="{A3E589CC-0CD1-96B7-5049-5AF92AD101FA}"/>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A857019B-AB02-B447-78FB-0163CDC34B6F}"/>
              </a:ext>
            </a:extLst>
          </p:cNvPr>
          <p:cNvSpPr>
            <a:spLocks noGrp="1"/>
          </p:cNvSpPr>
          <p:nvPr>
            <p:ph type="sldNum" sz="quarter" idx="12"/>
          </p:nvPr>
        </p:nvSpPr>
        <p:spPr/>
        <p:txBody>
          <a:bodyPr/>
          <a:lstStyle/>
          <a:p>
            <a:fld id="{B66348F0-2240-4906-A527-53289901D96A}" type="slidenum">
              <a:rPr lang="en-US" smtClean="0"/>
              <a:t>14</a:t>
            </a:fld>
            <a:endParaRPr lang="en-US"/>
          </a:p>
        </p:txBody>
      </p:sp>
    </p:spTree>
    <p:extLst>
      <p:ext uri="{BB962C8B-B14F-4D97-AF65-F5344CB8AC3E}">
        <p14:creationId xmlns:p14="http://schemas.microsoft.com/office/powerpoint/2010/main" val="154454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92A27-C72F-B45D-DCC1-1D3B82ADBE0A}"/>
              </a:ext>
            </a:extLst>
          </p:cNvPr>
          <p:cNvSpPr>
            <a:spLocks noGrp="1"/>
          </p:cNvSpPr>
          <p:nvPr>
            <p:ph idx="1"/>
          </p:nvPr>
        </p:nvSpPr>
        <p:spPr>
          <a:xfrm>
            <a:off x="112542" y="81842"/>
            <a:ext cx="11732455" cy="6457070"/>
          </a:xfrm>
        </p:spPr>
        <p:txBody>
          <a:bodyPr>
            <a:noAutofit/>
          </a:bodyPr>
          <a:lstStyle/>
          <a:p>
            <a:pPr marL="0" indent="0">
              <a:buNone/>
            </a:pPr>
            <a:r>
              <a:rPr lang="en-US" sz="2400" b="1" i="0" dirty="0">
                <a:solidFill>
                  <a:srgbClr val="000000"/>
                </a:solidFill>
                <a:effectLst/>
                <a:latin typeface="Times New Roman" panose="02020603050405020304" pitchFamily="18" charset="0"/>
                <a:cs typeface="Times New Roman" panose="02020603050405020304" pitchFamily="18" charset="0"/>
              </a:rPr>
              <a:t>Electronic Structure of Molecules          δ, л, n, л*, δ*</a:t>
            </a:r>
          </a:p>
          <a:p>
            <a:pPr marL="0" indent="0" algn="just">
              <a:buNone/>
            </a:pPr>
            <a:r>
              <a:rPr lang="en-US" sz="2400" b="1" i="0" dirty="0">
                <a:solidFill>
                  <a:srgbClr val="000000"/>
                </a:solidFill>
                <a:effectLst/>
                <a:latin typeface="Times New Roman" panose="02020603050405020304" pitchFamily="18" charset="0"/>
                <a:cs typeface="Times New Roman" panose="02020603050405020304" pitchFamily="18" charset="0"/>
              </a:rPr>
              <a:t>Columbic attraction, electron –electron Repulsion and nuclear repulsion Covalent; sharing of electron pairs Ionic; electrostatic interaction</a:t>
            </a:r>
          </a:p>
          <a:p>
            <a:pPr marL="0" indent="0" algn="just">
              <a:lnSpc>
                <a:spcPct val="120000"/>
              </a:lnSpc>
              <a:buNone/>
            </a:pPr>
            <a:r>
              <a:rPr lang="en-US" sz="2400" b="1" i="0" dirty="0">
                <a:solidFill>
                  <a:srgbClr val="000000"/>
                </a:solidFill>
                <a:effectLst/>
                <a:latin typeface="Times New Roman" panose="02020603050405020304" pitchFamily="18" charset="0"/>
                <a:cs typeface="Times New Roman" panose="02020603050405020304" pitchFamily="18" charset="0"/>
              </a:rPr>
              <a:t>Orbital Hybridization- </a:t>
            </a:r>
            <a:r>
              <a:rPr lang="en-US" sz="2400" b="0" i="0" dirty="0">
                <a:solidFill>
                  <a:srgbClr val="000000"/>
                </a:solidFill>
                <a:effectLst/>
                <a:latin typeface="Times New Roman" panose="02020603050405020304" pitchFamily="18" charset="0"/>
                <a:cs typeface="Times New Roman" panose="02020603050405020304" pitchFamily="18" charset="0"/>
              </a:rPr>
              <a:t>It involves mixing of atomic orbitals to provide a new set of degenerate orbitals having different spatial orientations and directional properties than the original atomic orbitals. </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Examples using Be, B and C including shapes and properties.</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The effect of ligand strength and the magnetic properties of the complex in determining shape e.g. octahedral, tetrahedral or square planar.</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dirty="0">
                <a:latin typeface="Times New Roman" panose="02020603050405020304" pitchFamily="18" charset="0"/>
                <a:cs typeface="Times New Roman" panose="02020603050405020304" pitchFamily="18" charset="0"/>
              </a:rPr>
              <a:t>Types of Bonding Interactions</a:t>
            </a:r>
          </a:p>
          <a:p>
            <a:pPr marL="0" indent="0" algn="just">
              <a:buNone/>
            </a:pPr>
            <a:r>
              <a:rPr lang="en-US" sz="2400" b="1" dirty="0">
                <a:latin typeface="Times New Roman" panose="02020603050405020304" pitchFamily="18" charset="0"/>
                <a:cs typeface="Times New Roman" panose="02020603050405020304" pitchFamily="18" charset="0"/>
              </a:rPr>
              <a:t>Ionic</a:t>
            </a:r>
            <a:r>
              <a:rPr lang="en-US" sz="2400" dirty="0">
                <a:latin typeface="Times New Roman" panose="02020603050405020304" pitchFamily="18" charset="0"/>
                <a:cs typeface="Times New Roman" panose="02020603050405020304" pitchFamily="18" charset="0"/>
              </a:rPr>
              <a:t>, involves ionization. e.g. sodium and calcium chlorides</a:t>
            </a:r>
          </a:p>
          <a:p>
            <a:pPr marL="0" indent="0" algn="just">
              <a:buNone/>
            </a:pPr>
            <a:r>
              <a:rPr lang="en-US" sz="2400" b="1" dirty="0">
                <a:latin typeface="Times New Roman" panose="02020603050405020304" pitchFamily="18" charset="0"/>
                <a:cs typeface="Times New Roman" panose="02020603050405020304" pitchFamily="18" charset="0"/>
              </a:rPr>
              <a:t>Covalent</a:t>
            </a:r>
            <a:r>
              <a:rPr lang="en-US" sz="2400" dirty="0">
                <a:latin typeface="Times New Roman" panose="02020603050405020304" pitchFamily="18" charset="0"/>
                <a:cs typeface="Times New Roman" panose="02020603050405020304" pitchFamily="18" charset="0"/>
              </a:rPr>
              <a:t>, involves sharing e. e.g. hydrogen, chlorine, carbon, hydrocarbons, phosphorus, carbon dioxide and hydrogen cyanide.</a:t>
            </a:r>
          </a:p>
          <a:p>
            <a:pPr marL="0" indent="0" algn="just">
              <a:buNone/>
            </a:pPr>
            <a:r>
              <a:rPr lang="en-US" sz="2400" b="1" dirty="0">
                <a:latin typeface="Times New Roman" panose="02020603050405020304" pitchFamily="18" charset="0"/>
                <a:cs typeface="Times New Roman" panose="02020603050405020304" pitchFamily="18" charset="0"/>
              </a:rPr>
              <a:t>Coordinate Covalent Bonding</a:t>
            </a:r>
            <a:r>
              <a:rPr lang="en-US" sz="2400" dirty="0">
                <a:latin typeface="Times New Roman" panose="02020603050405020304" pitchFamily="18" charset="0"/>
                <a:cs typeface="Times New Roman" panose="02020603050405020304" pitchFamily="18" charset="0"/>
              </a:rPr>
              <a:t>, involves sharing pair (e)s e.g. in boron trifluoride etherate.</a:t>
            </a:r>
          </a:p>
          <a:p>
            <a:pPr marL="0" indent="0">
              <a:buNone/>
            </a:pPr>
            <a:r>
              <a:rPr lang="en-US" sz="2400" dirty="0">
                <a:latin typeface="Times New Roman" panose="02020603050405020304" pitchFamily="18" charset="0"/>
                <a:cs typeface="Times New Roman" panose="02020603050405020304" pitchFamily="18" charset="0"/>
              </a:rPr>
              <a:t>Q: What determines the nature of a bond?</a:t>
            </a:r>
          </a:p>
        </p:txBody>
      </p:sp>
      <p:sp>
        <p:nvSpPr>
          <p:cNvPr id="4" name="Footer Placeholder 3">
            <a:extLst>
              <a:ext uri="{FF2B5EF4-FFF2-40B4-BE49-F238E27FC236}">
                <a16:creationId xmlns:a16="http://schemas.microsoft.com/office/drawing/2014/main" id="{74AC8F3D-0C20-9491-43C4-380EB280EB71}"/>
              </a:ext>
            </a:extLst>
          </p:cNvPr>
          <p:cNvSpPr>
            <a:spLocks noGrp="1"/>
          </p:cNvSpPr>
          <p:nvPr>
            <p:ph type="ftr" sz="quarter" idx="11"/>
          </p:nvPr>
        </p:nvSpPr>
        <p:spPr>
          <a:xfrm>
            <a:off x="4038600" y="6271944"/>
            <a:ext cx="4114800" cy="365125"/>
          </a:xfrm>
        </p:spPr>
        <p:txBody>
          <a:bodyPr/>
          <a:lstStyle/>
          <a:p>
            <a:r>
              <a:rPr lang="en-US" dirty="0"/>
              <a:t>Ali Albakaa</a:t>
            </a:r>
          </a:p>
        </p:txBody>
      </p:sp>
      <p:sp>
        <p:nvSpPr>
          <p:cNvPr id="5" name="Slide Number Placeholder 4">
            <a:extLst>
              <a:ext uri="{FF2B5EF4-FFF2-40B4-BE49-F238E27FC236}">
                <a16:creationId xmlns:a16="http://schemas.microsoft.com/office/drawing/2014/main" id="{33397C5C-B46B-DA8E-015F-9A7CA6F654CD}"/>
              </a:ext>
            </a:extLst>
          </p:cNvPr>
          <p:cNvSpPr>
            <a:spLocks noGrp="1"/>
          </p:cNvSpPr>
          <p:nvPr>
            <p:ph type="sldNum" sz="quarter" idx="12"/>
          </p:nvPr>
        </p:nvSpPr>
        <p:spPr/>
        <p:txBody>
          <a:bodyPr/>
          <a:lstStyle/>
          <a:p>
            <a:fld id="{B66348F0-2240-4906-A527-53289901D96A}" type="slidenum">
              <a:rPr lang="en-US" smtClean="0"/>
              <a:t>15</a:t>
            </a:fld>
            <a:endParaRPr lang="en-US" dirty="0"/>
          </a:p>
        </p:txBody>
      </p:sp>
    </p:spTree>
    <p:extLst>
      <p:ext uri="{BB962C8B-B14F-4D97-AF65-F5344CB8AC3E}">
        <p14:creationId xmlns:p14="http://schemas.microsoft.com/office/powerpoint/2010/main" val="367788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0CA4B-C9F4-0961-A626-BA64729DB6B4}"/>
              </a:ext>
            </a:extLst>
          </p:cNvPr>
          <p:cNvSpPr>
            <a:spLocks noGrp="1"/>
          </p:cNvSpPr>
          <p:nvPr>
            <p:ph idx="1"/>
          </p:nvPr>
        </p:nvSpPr>
        <p:spPr>
          <a:xfrm>
            <a:off x="492369" y="393895"/>
            <a:ext cx="11197883" cy="5783068"/>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Hydrogen Bonding</a:t>
            </a:r>
          </a:p>
          <a:p>
            <a:pPr marL="0" indent="0" algn="just">
              <a:buNone/>
            </a:pPr>
            <a:r>
              <a:rPr lang="en-US" dirty="0">
                <a:latin typeface="Times New Roman" panose="02020603050405020304" pitchFamily="18" charset="0"/>
                <a:cs typeface="Times New Roman" panose="02020603050405020304" pitchFamily="18" charset="0"/>
              </a:rPr>
              <a:t>Hydrogen bonding is a weak secondary interaction usually intramolecular and also intermolecular. It explains some of the unusual properties of water such as its relatively high boiling point. It is also important in describing the structures of proteins and nucleic acids.</a:t>
            </a:r>
          </a:p>
          <a:p>
            <a:pPr marL="0" indent="0" algn="just">
              <a:buNone/>
            </a:pPr>
            <a:r>
              <a:rPr lang="en-US" dirty="0">
                <a:latin typeface="Times New Roman" panose="02020603050405020304" pitchFamily="18" charset="0"/>
                <a:cs typeface="Times New Roman" panose="02020603050405020304" pitchFamily="18" charset="0"/>
              </a:rPr>
              <a:t>To form a H-bond, there must exist a hydrogen atom attached directly to one of the three atoms F, O or N. These atoms have high electronegativities.</a:t>
            </a:r>
          </a:p>
          <a:p>
            <a:pPr marL="0" indent="0">
              <a:buNone/>
            </a:pPr>
            <a:r>
              <a:rPr lang="en-US" b="1" dirty="0">
                <a:latin typeface="Times New Roman" panose="02020603050405020304" pitchFamily="18" charset="0"/>
                <a:cs typeface="Times New Roman" panose="02020603050405020304" pitchFamily="18" charset="0"/>
              </a:rPr>
              <a:t>Van der Waals Forces</a:t>
            </a:r>
          </a:p>
          <a:p>
            <a:pPr marL="0" indent="0" algn="just">
              <a:buNone/>
            </a:pPr>
            <a:r>
              <a:rPr lang="en-US" dirty="0">
                <a:latin typeface="Times New Roman" panose="02020603050405020304" pitchFamily="18" charset="0"/>
                <a:cs typeface="Times New Roman" panose="02020603050405020304" pitchFamily="18" charset="0"/>
              </a:rPr>
              <a:t>Van der Waals forces are weak intermolecular forces to explain important phenomena including halogens and hydrocarbons as well as drug – receptor. These interactions depend on masses and distance between molecules.</a:t>
            </a:r>
          </a:p>
        </p:txBody>
      </p:sp>
      <p:sp>
        <p:nvSpPr>
          <p:cNvPr id="4" name="Footer Placeholder 3">
            <a:extLst>
              <a:ext uri="{FF2B5EF4-FFF2-40B4-BE49-F238E27FC236}">
                <a16:creationId xmlns:a16="http://schemas.microsoft.com/office/drawing/2014/main" id="{825D844B-744F-57F6-DFBF-070B1F040BEA}"/>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19344522-4F64-26CB-9A21-7B9D2F705E44}"/>
              </a:ext>
            </a:extLst>
          </p:cNvPr>
          <p:cNvSpPr>
            <a:spLocks noGrp="1"/>
          </p:cNvSpPr>
          <p:nvPr>
            <p:ph type="sldNum" sz="quarter" idx="12"/>
          </p:nvPr>
        </p:nvSpPr>
        <p:spPr/>
        <p:txBody>
          <a:bodyPr/>
          <a:lstStyle/>
          <a:p>
            <a:fld id="{B66348F0-2240-4906-A527-53289901D96A}" type="slidenum">
              <a:rPr lang="en-US" smtClean="0"/>
              <a:t>16</a:t>
            </a:fld>
            <a:endParaRPr lang="en-US"/>
          </a:p>
        </p:txBody>
      </p:sp>
    </p:spTree>
    <p:extLst>
      <p:ext uri="{BB962C8B-B14F-4D97-AF65-F5344CB8AC3E}">
        <p14:creationId xmlns:p14="http://schemas.microsoft.com/office/powerpoint/2010/main" val="294809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68314-71B7-C0AE-7DF6-5E1E62318A65}"/>
              </a:ext>
            </a:extLst>
          </p:cNvPr>
          <p:cNvSpPr>
            <a:spLocks noGrp="1"/>
          </p:cNvSpPr>
          <p:nvPr>
            <p:ph idx="1"/>
          </p:nvPr>
        </p:nvSpPr>
        <p:spPr>
          <a:xfrm>
            <a:off x="154745" y="376653"/>
            <a:ext cx="11802793" cy="5979697"/>
          </a:xfrm>
        </p:spPr>
        <p:txBody>
          <a:bodyPr>
            <a:normAutofit fontScale="92500" lnSpcReduction="10000"/>
          </a:bodyPr>
          <a:lstStyle/>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Other types of Interactions</a:t>
            </a:r>
            <a:endParaRPr lang="en-US" sz="2400" b="1"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Polar interactions as well as induced dipole interactions are weak forces. However, they are important in explaining some properties of compounds as well as drug – receptor interactions and the relative stability of some isomers.</a:t>
            </a:r>
          </a:p>
          <a:p>
            <a:pPr marL="0" indent="0" algn="just">
              <a:buNone/>
            </a:pPr>
            <a:r>
              <a:rPr lang="en-US" sz="2400" b="1"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Polar Molecule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center of the overall negative charge on the molecule does not coincide with the center of overall positive charge on the molecule. The molecule can be oriented such that one end has a net negative charge and the other a net positive charge, i.e. the molecule is a </a:t>
            </a:r>
            <a:r>
              <a:rPr lang="en-US" sz="2400" i="1" dirty="0">
                <a:latin typeface="Times New Roman" panose="02020603050405020304" pitchFamily="18" charset="0"/>
                <a:cs typeface="Times New Roman" panose="02020603050405020304" pitchFamily="18" charset="0"/>
              </a:rPr>
              <a:t>dipole.</a:t>
            </a:r>
          </a:p>
          <a:p>
            <a:pPr marL="0" indent="0" algn="just">
              <a:buNone/>
            </a:pPr>
            <a:r>
              <a:rPr lang="en-US" sz="2600" dirty="0">
                <a:latin typeface="Times New Roman" panose="02020603050405020304" pitchFamily="18" charset="0"/>
                <a:cs typeface="Times New Roman" panose="02020603050405020304" pitchFamily="18" charset="0"/>
              </a:rPr>
              <a:t>A </a:t>
            </a:r>
            <a:r>
              <a:rPr lang="en-US" sz="2600" b="1" i="1" dirty="0">
                <a:latin typeface="Times New Roman" panose="02020603050405020304" pitchFamily="18" charset="0"/>
                <a:cs typeface="Times New Roman" panose="02020603050405020304" pitchFamily="18" charset="0"/>
              </a:rPr>
              <a:t>nonpolar molecule </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Has no charges on the opposite ends of the molecule Or, has charges of the </a:t>
            </a:r>
            <a:r>
              <a:rPr lang="en-US" sz="2600" i="1" dirty="0">
                <a:latin typeface="Times New Roman" panose="02020603050405020304" pitchFamily="18" charset="0"/>
                <a:cs typeface="Times New Roman" panose="02020603050405020304" pitchFamily="18" charset="0"/>
              </a:rPr>
              <a:t>same sign on the opposite ends of the </a:t>
            </a:r>
            <a:r>
              <a:rPr lang="en-US" sz="2600" dirty="0">
                <a:latin typeface="Times New Roman" panose="02020603050405020304" pitchFamily="18" charset="0"/>
                <a:cs typeface="Times New Roman" panose="02020603050405020304" pitchFamily="18" charset="0"/>
              </a:rPr>
              <a:t>molecule , Molecule is </a:t>
            </a:r>
            <a:r>
              <a:rPr lang="en-US" sz="2600" i="1" dirty="0">
                <a:latin typeface="Times New Roman" panose="02020603050405020304" pitchFamily="18" charset="0"/>
                <a:cs typeface="Times New Roman" panose="02020603050405020304" pitchFamily="18" charset="0"/>
              </a:rPr>
              <a:t>not a dipole</a:t>
            </a:r>
            <a:endParaRPr lang="en-US" sz="260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Polarisation</a:t>
            </a:r>
            <a:endParaRPr lang="en-US" sz="24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Apart of the extreme cases of pure covalent bonding of homonuclear diatomic molecules and pure ionic bonding between GI and GVII atoms, these is always varying degrees of ionic or covalent character described in terms of polarity.</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The later depends on:</a:t>
            </a:r>
          </a:p>
          <a:p>
            <a:pPr marL="457200" indent="-457200">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polarisabilty, highest for cations of high q/r.</a:t>
            </a: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polarising power, highest for anions of high q/r.</a:t>
            </a: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dipole moment, difference in electronegativities.</a:t>
            </a:r>
            <a:r>
              <a:rPr lang="en-US" sz="2400" dirty="0">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8D6AD0B5-8B34-6BD9-7236-4E02CA9CFFDF}"/>
              </a:ext>
            </a:extLst>
          </p:cNvPr>
          <p:cNvSpPr>
            <a:spLocks noGrp="1"/>
          </p:cNvSpPr>
          <p:nvPr>
            <p:ph type="ftr" sz="quarter" idx="11"/>
          </p:nvPr>
        </p:nvSpPr>
        <p:spPr>
          <a:xfrm>
            <a:off x="4038600" y="6412621"/>
            <a:ext cx="4114800" cy="365125"/>
          </a:xfrm>
        </p:spPr>
        <p:txBody>
          <a:bodyPr/>
          <a:lstStyle/>
          <a:p>
            <a:r>
              <a:rPr lang="en-US"/>
              <a:t>Ali Albakaa</a:t>
            </a:r>
          </a:p>
        </p:txBody>
      </p:sp>
      <p:sp>
        <p:nvSpPr>
          <p:cNvPr id="5" name="Slide Number Placeholder 4">
            <a:extLst>
              <a:ext uri="{FF2B5EF4-FFF2-40B4-BE49-F238E27FC236}">
                <a16:creationId xmlns:a16="http://schemas.microsoft.com/office/drawing/2014/main" id="{1A0EB88A-5A76-19A0-EFF9-37E9E11D101C}"/>
              </a:ext>
            </a:extLst>
          </p:cNvPr>
          <p:cNvSpPr>
            <a:spLocks noGrp="1"/>
          </p:cNvSpPr>
          <p:nvPr>
            <p:ph type="sldNum" sz="quarter" idx="12"/>
          </p:nvPr>
        </p:nvSpPr>
        <p:spPr/>
        <p:txBody>
          <a:bodyPr/>
          <a:lstStyle/>
          <a:p>
            <a:fld id="{B66348F0-2240-4906-A527-53289901D96A}" type="slidenum">
              <a:rPr lang="en-US" smtClean="0"/>
              <a:t>17</a:t>
            </a:fld>
            <a:endParaRPr lang="en-US"/>
          </a:p>
        </p:txBody>
      </p:sp>
    </p:spTree>
    <p:extLst>
      <p:ext uri="{BB962C8B-B14F-4D97-AF65-F5344CB8AC3E}">
        <p14:creationId xmlns:p14="http://schemas.microsoft.com/office/powerpoint/2010/main" val="411612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6FF5F-DED4-67C9-3033-343969B279BA}"/>
              </a:ext>
            </a:extLst>
          </p:cNvPr>
          <p:cNvSpPr>
            <a:spLocks noGrp="1"/>
          </p:cNvSpPr>
          <p:nvPr>
            <p:ph idx="1"/>
          </p:nvPr>
        </p:nvSpPr>
        <p:spPr>
          <a:xfrm>
            <a:off x="365759" y="309488"/>
            <a:ext cx="11479237" cy="6046861"/>
          </a:xfrm>
        </p:spPr>
        <p:txBody>
          <a:bodyPr>
            <a:normAutofit/>
          </a:bodyPr>
          <a:lstStyle/>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Coordination Compounds</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Metallic cations, especially the transition metals are able to form stable compounds with additional anions or molecules with lone pair(s) of electrons</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1" i="0" dirty="0">
                <a:solidFill>
                  <a:srgbClr val="000000"/>
                </a:solidFill>
                <a:effectLst/>
                <a:latin typeface="Times New Roman" panose="02020603050405020304" pitchFamily="18" charset="0"/>
                <a:cs typeface="Times New Roman" panose="02020603050405020304" pitchFamily="18" charset="0"/>
              </a:rPr>
              <a:t>ligands</a:t>
            </a:r>
            <a:r>
              <a:rPr lang="en-US" sz="2400" i="0" dirty="0">
                <a:solidFill>
                  <a:srgbClr val="000000"/>
                </a:solidFill>
                <a:effectLst/>
                <a:latin typeface="Times New Roman" panose="02020603050405020304" pitchFamily="18" charset="0"/>
                <a:cs typeface="Times New Roman" panose="02020603050405020304" pitchFamily="18" charset="0"/>
              </a:rPr>
              <a:t>)</a:t>
            </a:r>
            <a:r>
              <a:rPr lang="en-US" sz="2400" b="0" i="0" dirty="0">
                <a:solidFill>
                  <a:srgbClr val="000000"/>
                </a:solidFill>
                <a:effectLst/>
                <a:latin typeface="Times New Roman" panose="02020603050405020304" pitchFamily="18" charset="0"/>
                <a:cs typeface="Times New Roman" panose="02020603050405020304" pitchFamily="18" charset="0"/>
              </a:rPr>
              <a:t>, to form complexes. The maximum number of sites of the central metal-occupied is called the coordination number.</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The metal ion and its associated ligands is called the </a:t>
            </a:r>
            <a:r>
              <a:rPr lang="en-US" sz="2400" b="1" i="0" dirty="0">
                <a:solidFill>
                  <a:srgbClr val="000000"/>
                </a:solidFill>
                <a:effectLst/>
                <a:latin typeface="Times New Roman" panose="02020603050405020304" pitchFamily="18" charset="0"/>
                <a:cs typeface="Times New Roman" panose="02020603050405020304" pitchFamily="18" charset="0"/>
              </a:rPr>
              <a:t>complex ion</a:t>
            </a:r>
            <a:r>
              <a:rPr lang="en-US" sz="2400" b="0" i="0" dirty="0">
                <a:solidFill>
                  <a:srgbClr val="000000"/>
                </a:solidFill>
                <a:effectLst/>
                <a:latin typeface="Times New Roman" panose="02020603050405020304" pitchFamily="18" charset="0"/>
                <a:cs typeface="Times New Roman" panose="02020603050405020304" pitchFamily="18" charset="0"/>
              </a:rPr>
              <a:t>. The later with its counter ions is called the </a:t>
            </a:r>
            <a:r>
              <a:rPr lang="en-US" sz="2400" b="1" i="0" dirty="0">
                <a:solidFill>
                  <a:srgbClr val="000000"/>
                </a:solidFill>
                <a:effectLst/>
                <a:latin typeface="Times New Roman" panose="02020603050405020304" pitchFamily="18" charset="0"/>
                <a:cs typeface="Times New Roman" panose="02020603050405020304" pitchFamily="18" charset="0"/>
              </a:rPr>
              <a:t>coordination compound</a:t>
            </a:r>
            <a:r>
              <a:rPr lang="en-US" sz="2400" b="0" i="0" dirty="0">
                <a:solidFill>
                  <a:srgbClr val="000000"/>
                </a:solidFill>
                <a:effectLst/>
                <a:latin typeface="Times New Roman" panose="02020603050405020304" pitchFamily="18" charset="0"/>
                <a:cs typeface="Times New Roman" panose="02020603050405020304" pitchFamily="18" charset="0"/>
              </a:rPr>
              <a:t>. The stability of a complex depends on the metal ion and the basicity of the ligand, Lewis’s concept. Ligands can be bi-dentate, tri-dentate, tetra-dentate, hexa-dentate or octa-dentate.</a:t>
            </a:r>
          </a:p>
          <a:p>
            <a:pPr marL="0" indent="0" algn="just">
              <a:buNone/>
            </a:pPr>
            <a:r>
              <a:rPr lang="en-US" sz="2400" b="1" dirty="0">
                <a:latin typeface="Times New Roman" panose="02020603050405020304" pitchFamily="18" charset="0"/>
                <a:cs typeface="Times New Roman" panose="02020603050405020304" pitchFamily="18" charset="0"/>
              </a:rPr>
              <a:t>Bonding in Complexes</a:t>
            </a:r>
          </a:p>
          <a:p>
            <a:pPr marL="0" indent="0" algn="just">
              <a:buNone/>
            </a:pPr>
            <a:r>
              <a:rPr lang="en-US" sz="2400" dirty="0">
                <a:latin typeface="Times New Roman" panose="02020603050405020304" pitchFamily="18" charset="0"/>
                <a:cs typeface="Times New Roman" panose="02020603050405020304" pitchFamily="18" charset="0"/>
              </a:rPr>
              <a:t>The valence bond theory is used to obtain a quantitative picture of bonding in complexes. The theory uses the idea of hybridization of the central metal atomic orbitals. The orientation of the </a:t>
            </a:r>
            <a:r>
              <a:rPr lang="en-US" sz="2400" b="1" dirty="0">
                <a:latin typeface="Times New Roman" panose="02020603050405020304" pitchFamily="18" charset="0"/>
                <a:cs typeface="Times New Roman" panose="02020603050405020304" pitchFamily="18" charset="0"/>
              </a:rPr>
              <a:t>five d</a:t>
            </a:r>
            <a:r>
              <a:rPr lang="en-US" sz="2400" dirty="0">
                <a:latin typeface="Times New Roman" panose="02020603050405020304" pitchFamily="18" charset="0"/>
                <a:cs typeface="Times New Roman" panose="02020603050405020304" pitchFamily="18" charset="0"/>
              </a:rPr>
              <a:t> orbitals of the metal in a complex is made of </a:t>
            </a:r>
            <a:r>
              <a:rPr lang="en-US" sz="2400" b="1" dirty="0">
                <a:latin typeface="Times New Roman" panose="02020603050405020304" pitchFamily="18" charset="0"/>
                <a:cs typeface="Times New Roman" panose="02020603050405020304" pitchFamily="18" charset="0"/>
              </a:rPr>
              <a:t>two sets</a:t>
            </a:r>
            <a:r>
              <a:rPr lang="en-US" sz="2400" dirty="0">
                <a:latin typeface="Times New Roman" panose="02020603050405020304" pitchFamily="18" charset="0"/>
                <a:cs typeface="Times New Roman" panose="02020603050405020304" pitchFamily="18" charset="0"/>
              </a:rPr>
              <a:t>. The d x2-y2 and dz2 orbitals are oriented along the axes of the Cartesian coordinate system. The other </a:t>
            </a:r>
            <a:r>
              <a:rPr lang="en-US" sz="2400" b="1" dirty="0">
                <a:latin typeface="Times New Roman" panose="02020603050405020304" pitchFamily="18" charset="0"/>
                <a:cs typeface="Times New Roman" panose="02020603050405020304" pitchFamily="18" charset="0"/>
              </a:rPr>
              <a:t>three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dyz</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dxz</a:t>
            </a:r>
            <a:r>
              <a:rPr lang="en-US" sz="2400" dirty="0">
                <a:latin typeface="Times New Roman" panose="02020603050405020304" pitchFamily="18" charset="0"/>
                <a:cs typeface="Times New Roman" panose="02020603050405020304" pitchFamily="18" charset="0"/>
              </a:rPr>
              <a:t> are directed between the axes.</a:t>
            </a:r>
          </a:p>
        </p:txBody>
      </p:sp>
      <p:sp>
        <p:nvSpPr>
          <p:cNvPr id="4" name="Footer Placeholder 3">
            <a:extLst>
              <a:ext uri="{FF2B5EF4-FFF2-40B4-BE49-F238E27FC236}">
                <a16:creationId xmlns:a16="http://schemas.microsoft.com/office/drawing/2014/main" id="{037120DD-0E61-0042-2618-26B28731BF63}"/>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0DCDAEF4-211A-8602-042C-802ED452A0EC}"/>
              </a:ext>
            </a:extLst>
          </p:cNvPr>
          <p:cNvSpPr>
            <a:spLocks noGrp="1"/>
          </p:cNvSpPr>
          <p:nvPr>
            <p:ph type="sldNum" sz="quarter" idx="12"/>
          </p:nvPr>
        </p:nvSpPr>
        <p:spPr/>
        <p:txBody>
          <a:bodyPr/>
          <a:lstStyle/>
          <a:p>
            <a:fld id="{B66348F0-2240-4906-A527-53289901D96A}" type="slidenum">
              <a:rPr lang="en-US" smtClean="0"/>
              <a:t>18</a:t>
            </a:fld>
            <a:endParaRPr lang="en-US"/>
          </a:p>
        </p:txBody>
      </p:sp>
    </p:spTree>
    <p:extLst>
      <p:ext uri="{BB962C8B-B14F-4D97-AF65-F5344CB8AC3E}">
        <p14:creationId xmlns:p14="http://schemas.microsoft.com/office/powerpoint/2010/main" val="106779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10601C-E0E0-FFF2-9AF9-6F0858512A77}"/>
              </a:ext>
            </a:extLst>
          </p:cNvPr>
          <p:cNvPicPr>
            <a:picLocks noGrp="1" noChangeAspect="1"/>
          </p:cNvPicPr>
          <p:nvPr>
            <p:ph idx="1"/>
          </p:nvPr>
        </p:nvPicPr>
        <p:blipFill>
          <a:blip r:embed="rId2"/>
          <a:stretch>
            <a:fillRect/>
          </a:stretch>
        </p:blipFill>
        <p:spPr>
          <a:xfrm>
            <a:off x="759655" y="407963"/>
            <a:ext cx="10480431" cy="6049108"/>
          </a:xfrm>
        </p:spPr>
      </p:pic>
      <p:sp>
        <p:nvSpPr>
          <p:cNvPr id="4" name="Footer Placeholder 3">
            <a:extLst>
              <a:ext uri="{FF2B5EF4-FFF2-40B4-BE49-F238E27FC236}">
                <a16:creationId xmlns:a16="http://schemas.microsoft.com/office/drawing/2014/main" id="{28FB7796-935C-0DFA-0E37-EC5808172550}"/>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6F036642-AE7F-03F3-4342-877EC767780D}"/>
              </a:ext>
            </a:extLst>
          </p:cNvPr>
          <p:cNvSpPr>
            <a:spLocks noGrp="1"/>
          </p:cNvSpPr>
          <p:nvPr>
            <p:ph type="sldNum" sz="quarter" idx="12"/>
          </p:nvPr>
        </p:nvSpPr>
        <p:spPr/>
        <p:txBody>
          <a:bodyPr/>
          <a:lstStyle/>
          <a:p>
            <a:fld id="{B66348F0-2240-4906-A527-53289901D96A}" type="slidenum">
              <a:rPr lang="en-US" smtClean="0"/>
              <a:t>19</a:t>
            </a:fld>
            <a:endParaRPr lang="en-US"/>
          </a:p>
        </p:txBody>
      </p:sp>
    </p:spTree>
    <p:extLst>
      <p:ext uri="{BB962C8B-B14F-4D97-AF65-F5344CB8AC3E}">
        <p14:creationId xmlns:p14="http://schemas.microsoft.com/office/powerpoint/2010/main" val="183936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55360-3048-66C8-A37A-4912622D5338}"/>
              </a:ext>
            </a:extLst>
          </p:cNvPr>
          <p:cNvSpPr>
            <a:spLocks noGrp="1"/>
          </p:cNvSpPr>
          <p:nvPr>
            <p:ph idx="1"/>
          </p:nvPr>
        </p:nvSpPr>
        <p:spPr>
          <a:xfrm>
            <a:off x="393895" y="379828"/>
            <a:ext cx="11563643" cy="6203852"/>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Importance of Inorganic Pharmaceuticals</a:t>
            </a:r>
          </a:p>
          <a:p>
            <a:pPr marL="0" indent="0">
              <a:buNone/>
            </a:pPr>
            <a:r>
              <a:rPr lang="en-US" dirty="0">
                <a:latin typeface="Times New Roman" panose="02020603050405020304" pitchFamily="18" charset="0"/>
                <a:cs typeface="Times New Roman" panose="02020603050405020304" pitchFamily="18" charset="0"/>
              </a:rPr>
              <a:t>Inorganic pharmaceuticals are useful in any of the following ways.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Useful medicinally for their therapeutic purpose. Example: Astringents and antimicrobials etc.</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Useful as pharmaceutical aids. Example: Bentonite, talc etc.</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To change the reaction of body fluid. To acidify or alkalis. Example: Antacids, alkalis, mineral acids.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Replacing or replenishing the normal content of body fluids. Example: Sodium, potassium, calcium, chloride, phosphate ions … etc.</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Useful as reagents to carry out the reactions. Example: Catalysts (platinum, nickel) oxidizing and reducing agents (lithium aluminum hydride).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Useful in Pharmaceutical analysis. Example: Titrants such as potassium permanganate ….. etc.</a:t>
            </a:r>
          </a:p>
          <a:p>
            <a:pPr marL="0" indent="0">
              <a:buNone/>
            </a:pPr>
            <a:endParaRPr lang="en-US" dirty="0"/>
          </a:p>
        </p:txBody>
      </p:sp>
      <p:sp>
        <p:nvSpPr>
          <p:cNvPr id="2" name="Footer Placeholder 1">
            <a:extLst>
              <a:ext uri="{FF2B5EF4-FFF2-40B4-BE49-F238E27FC236}">
                <a16:creationId xmlns:a16="http://schemas.microsoft.com/office/drawing/2014/main" id="{1830E85A-8C9E-7293-CBE1-8AADF395E6DA}"/>
              </a:ext>
            </a:extLst>
          </p:cNvPr>
          <p:cNvSpPr>
            <a:spLocks noGrp="1"/>
          </p:cNvSpPr>
          <p:nvPr>
            <p:ph type="ftr" sz="quarter" idx="11"/>
          </p:nvPr>
        </p:nvSpPr>
        <p:spPr/>
        <p:txBody>
          <a:bodyPr/>
          <a:lstStyle/>
          <a:p>
            <a:r>
              <a:rPr lang="en-US" dirty="0"/>
              <a:t>Ali Albakaa</a:t>
            </a:r>
          </a:p>
        </p:txBody>
      </p:sp>
      <p:sp>
        <p:nvSpPr>
          <p:cNvPr id="4" name="Slide Number Placeholder 3">
            <a:extLst>
              <a:ext uri="{FF2B5EF4-FFF2-40B4-BE49-F238E27FC236}">
                <a16:creationId xmlns:a16="http://schemas.microsoft.com/office/drawing/2014/main" id="{1D7DE2B7-1E6C-0226-6C66-311E14E43D4B}"/>
              </a:ext>
            </a:extLst>
          </p:cNvPr>
          <p:cNvSpPr>
            <a:spLocks noGrp="1"/>
          </p:cNvSpPr>
          <p:nvPr>
            <p:ph type="sldNum" sz="quarter" idx="12"/>
          </p:nvPr>
        </p:nvSpPr>
        <p:spPr/>
        <p:txBody>
          <a:bodyPr/>
          <a:lstStyle/>
          <a:p>
            <a:fld id="{B66348F0-2240-4906-A527-53289901D96A}" type="slidenum">
              <a:rPr lang="en-US" smtClean="0"/>
              <a:t>2</a:t>
            </a:fld>
            <a:endParaRPr lang="en-US"/>
          </a:p>
        </p:txBody>
      </p:sp>
    </p:spTree>
    <p:extLst>
      <p:ext uri="{BB962C8B-B14F-4D97-AF65-F5344CB8AC3E}">
        <p14:creationId xmlns:p14="http://schemas.microsoft.com/office/powerpoint/2010/main" val="216232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BD0FB-B15F-9834-F43E-FD0CAFC72A37}"/>
              </a:ext>
            </a:extLst>
          </p:cNvPr>
          <p:cNvSpPr>
            <a:spLocks noGrp="1"/>
          </p:cNvSpPr>
          <p:nvPr>
            <p:ph idx="1"/>
          </p:nvPr>
        </p:nvSpPr>
        <p:spPr>
          <a:xfrm>
            <a:off x="398584" y="136525"/>
            <a:ext cx="11394831" cy="5940718"/>
          </a:xfrm>
        </p:spPr>
        <p:txBody>
          <a:bodyPr>
            <a:noAutofit/>
          </a:bodyPr>
          <a:lstStyle/>
          <a:p>
            <a:pPr marL="0" indent="0">
              <a:buNone/>
            </a:pPr>
            <a:r>
              <a:rPr lang="en-US" sz="2400" b="1" i="0" dirty="0">
                <a:solidFill>
                  <a:srgbClr val="000000"/>
                </a:solidFill>
                <a:effectLst/>
                <a:latin typeface="Times New Roman" panose="02020603050405020304" pitchFamily="18" charset="0"/>
                <a:cs typeface="Times New Roman" panose="02020603050405020304" pitchFamily="18" charset="0"/>
              </a:rPr>
              <a:t>Octahedral Complexes, 1-3 electrons</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For transition metals containing 1-3 electron in the </a:t>
            </a:r>
            <a:r>
              <a:rPr lang="en-US" sz="2400" b="1" i="0" dirty="0">
                <a:solidFill>
                  <a:srgbClr val="000000"/>
                </a:solidFill>
                <a:effectLst/>
                <a:latin typeface="Times New Roman" panose="02020603050405020304" pitchFamily="18" charset="0"/>
                <a:cs typeface="Times New Roman" panose="02020603050405020304" pitchFamily="18" charset="0"/>
              </a:rPr>
              <a:t>d</a:t>
            </a:r>
            <a:r>
              <a:rPr lang="en-US" sz="2400" b="0" i="0" dirty="0">
                <a:solidFill>
                  <a:srgbClr val="000000"/>
                </a:solidFill>
                <a:effectLst/>
                <a:latin typeface="Times New Roman" panose="02020603050405020304" pitchFamily="18" charset="0"/>
                <a:cs typeface="Times New Roman" panose="02020603050405020304" pitchFamily="18" charset="0"/>
              </a:rPr>
              <a:t> orbital </a:t>
            </a:r>
            <a:r>
              <a:rPr lang="en-US" sz="2400" b="0" i="0" dirty="0" err="1">
                <a:solidFill>
                  <a:srgbClr val="000000"/>
                </a:solidFill>
                <a:effectLst/>
                <a:latin typeface="Times New Roman" panose="02020603050405020304" pitchFamily="18" charset="0"/>
                <a:cs typeface="Times New Roman" panose="02020603050405020304" pitchFamily="18" charset="0"/>
              </a:rPr>
              <a:t>e.g</a:t>
            </a:r>
            <a:r>
              <a:rPr lang="en-US" sz="2400" b="0" i="0" dirty="0">
                <a:solidFill>
                  <a:srgbClr val="000000"/>
                </a:solidFill>
                <a:effectLst/>
                <a:latin typeface="Times New Roman" panose="02020603050405020304" pitchFamily="18" charset="0"/>
                <a:cs typeface="Times New Roman" panose="02020603050405020304" pitchFamily="18" charset="0"/>
              </a:rPr>
              <a:t> Cr</a:t>
            </a:r>
            <a:r>
              <a:rPr lang="en-US" sz="2400" b="0" i="0" baseline="30000" dirty="0">
                <a:solidFill>
                  <a:srgbClr val="000000"/>
                </a:solidFill>
                <a:effectLst/>
                <a:latin typeface="Times New Roman" panose="02020603050405020304" pitchFamily="18" charset="0"/>
                <a:cs typeface="Times New Roman" panose="02020603050405020304" pitchFamily="18" charset="0"/>
              </a:rPr>
              <a:t>+3 </a:t>
            </a:r>
            <a:r>
              <a:rPr lang="en-US" sz="2400" b="0" i="0" dirty="0">
                <a:solidFill>
                  <a:srgbClr val="000000"/>
                </a:solidFill>
                <a:effectLst/>
                <a:latin typeface="Times New Roman" panose="02020603050405020304" pitchFamily="18" charset="0"/>
                <a:cs typeface="Times New Roman" panose="02020603050405020304" pitchFamily="18" charset="0"/>
              </a:rPr>
              <a:t>complexing with six </a:t>
            </a:r>
            <a:r>
              <a:rPr lang="en-US" sz="2400" b="0" i="0" dirty="0" err="1">
                <a:solidFill>
                  <a:srgbClr val="000000"/>
                </a:solidFill>
                <a:effectLst/>
                <a:latin typeface="Times New Roman" panose="02020603050405020304" pitchFamily="18" charset="0"/>
                <a:cs typeface="Times New Roman" panose="02020603050405020304" pitchFamily="18" charset="0"/>
              </a:rPr>
              <a:t>cyano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1" i="0" dirty="0">
                <a:solidFill>
                  <a:srgbClr val="000000"/>
                </a:solidFill>
                <a:effectLst/>
                <a:latin typeface="Times New Roman" panose="02020603050405020304" pitchFamily="18" charset="0"/>
                <a:cs typeface="Times New Roman" panose="02020603050405020304" pitchFamily="18" charset="0"/>
              </a:rPr>
              <a:t>CN</a:t>
            </a:r>
            <a:r>
              <a:rPr lang="en-US" sz="2400" b="1" i="0" baseline="30000" dirty="0">
                <a:solidFill>
                  <a:srgbClr val="000000"/>
                </a:solidFill>
                <a:effectLst/>
                <a:latin typeface="Times New Roman" panose="02020603050405020304" pitchFamily="18" charset="0"/>
                <a:cs typeface="Times New Roman" panose="02020603050405020304" pitchFamily="18" charset="0"/>
              </a:rPr>
              <a:t>-</a:t>
            </a:r>
            <a:r>
              <a:rPr lang="en-US" sz="2400" b="0" i="0" dirty="0">
                <a:solidFill>
                  <a:srgbClr val="000000"/>
                </a:solidFill>
                <a:effectLst/>
                <a:latin typeface="Times New Roman" panose="02020603050405020304" pitchFamily="18" charset="0"/>
                <a:cs typeface="Times New Roman" panose="02020603050405020304" pitchFamily="18" charset="0"/>
              </a:rPr>
              <a:t> ions to form </a:t>
            </a:r>
            <a:r>
              <a:rPr lang="en-US" sz="2400" b="1" i="0" dirty="0">
                <a:solidFill>
                  <a:srgbClr val="000000"/>
                </a:solidFill>
                <a:effectLst/>
                <a:latin typeface="Times New Roman" panose="02020603050405020304" pitchFamily="18" charset="0"/>
                <a:cs typeface="Times New Roman" panose="02020603050405020304" pitchFamily="18" charset="0"/>
              </a:rPr>
              <a:t>[Cr(CN)</a:t>
            </a:r>
            <a:r>
              <a:rPr lang="en-US" sz="2400" b="1" i="0" baseline="-25000" dirty="0">
                <a:solidFill>
                  <a:srgbClr val="000000"/>
                </a:solidFill>
                <a:effectLst/>
                <a:latin typeface="Times New Roman" panose="02020603050405020304" pitchFamily="18" charset="0"/>
                <a:cs typeface="Times New Roman" panose="02020603050405020304" pitchFamily="18" charset="0"/>
              </a:rPr>
              <a:t>6</a:t>
            </a:r>
            <a:r>
              <a:rPr lang="en-US" sz="2400" b="1" i="0" dirty="0">
                <a:solidFill>
                  <a:srgbClr val="000000"/>
                </a:solidFill>
                <a:effectLst/>
                <a:latin typeface="Times New Roman" panose="02020603050405020304" pitchFamily="18" charset="0"/>
                <a:cs typeface="Times New Roman" panose="02020603050405020304" pitchFamily="18" charset="0"/>
              </a:rPr>
              <a:t>]</a:t>
            </a:r>
            <a:r>
              <a:rPr lang="en-US" sz="2400" b="1" i="0" baseline="3000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 Chromium (III) is a d</a:t>
            </a:r>
            <a:r>
              <a:rPr lang="en-US" sz="2400" b="0" i="0" baseline="3000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 ion; that is it contains </a:t>
            </a:r>
            <a:r>
              <a:rPr lang="en-US" sz="2400" b="1" i="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 electrons in the in its </a:t>
            </a:r>
            <a:r>
              <a:rPr lang="en-US" sz="2400" b="1" i="0" dirty="0">
                <a:solidFill>
                  <a:srgbClr val="000000"/>
                </a:solidFill>
                <a:effectLst/>
                <a:latin typeface="Times New Roman" panose="02020603050405020304" pitchFamily="18" charset="0"/>
                <a:cs typeface="Times New Roman" panose="02020603050405020304" pitchFamily="18" charset="0"/>
              </a:rPr>
              <a:t>3d</a:t>
            </a:r>
            <a:r>
              <a:rPr lang="en-US" sz="2400" b="0" i="0" dirty="0">
                <a:solidFill>
                  <a:srgbClr val="000000"/>
                </a:solidFill>
                <a:effectLst/>
                <a:latin typeface="Times New Roman" panose="02020603050405020304" pitchFamily="18" charset="0"/>
                <a:cs typeface="Times New Roman" panose="02020603050405020304" pitchFamily="18" charset="0"/>
              </a:rPr>
              <a:t> valance orbital. </a:t>
            </a:r>
            <a:endParaRPr lang="en-US" sz="24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These electrons are unpaired and occupy the three off-axis </a:t>
            </a:r>
            <a:r>
              <a:rPr lang="en-US" sz="2400" b="1" i="0" dirty="0">
                <a:solidFill>
                  <a:srgbClr val="000000"/>
                </a:solidFill>
                <a:effectLst/>
                <a:latin typeface="Times New Roman" panose="02020603050405020304" pitchFamily="18" charset="0"/>
                <a:cs typeface="Times New Roman" panose="02020603050405020304" pitchFamily="18" charset="0"/>
              </a:rPr>
              <a:t>d</a:t>
            </a:r>
            <a:r>
              <a:rPr lang="en-US" sz="2400" b="0" i="0" dirty="0">
                <a:solidFill>
                  <a:srgbClr val="000000"/>
                </a:solidFill>
                <a:effectLst/>
                <a:latin typeface="Times New Roman" panose="02020603050405020304" pitchFamily="18" charset="0"/>
                <a:cs typeface="Times New Roman" panose="02020603050405020304" pitchFamily="18" charset="0"/>
              </a:rPr>
              <a:t> orbitals, thus leaving two </a:t>
            </a:r>
            <a:r>
              <a:rPr lang="en-US" sz="2400" b="1" i="0" dirty="0">
                <a:solidFill>
                  <a:srgbClr val="000000"/>
                </a:solidFill>
                <a:effectLst/>
                <a:latin typeface="Times New Roman" panose="02020603050405020304" pitchFamily="18" charset="0"/>
                <a:cs typeface="Times New Roman" panose="02020603050405020304" pitchFamily="18" charset="0"/>
              </a:rPr>
              <a:t>d</a:t>
            </a:r>
            <a:r>
              <a:rPr lang="en-US" sz="2400" b="0" i="0" dirty="0">
                <a:solidFill>
                  <a:srgbClr val="000000"/>
                </a:solidFill>
                <a:effectLst/>
                <a:latin typeface="Times New Roman" panose="02020603050405020304" pitchFamily="18" charset="0"/>
                <a:cs typeface="Times New Roman" panose="02020603050405020304" pitchFamily="18" charset="0"/>
              </a:rPr>
              <a:t>, one </a:t>
            </a:r>
            <a:r>
              <a:rPr lang="en-US" sz="2400" b="1" i="0" dirty="0">
                <a:solidFill>
                  <a:srgbClr val="000000"/>
                </a:solidFill>
                <a:effectLst/>
                <a:latin typeface="Times New Roman" panose="02020603050405020304" pitchFamily="18" charset="0"/>
                <a:cs typeface="Times New Roman" panose="02020603050405020304" pitchFamily="18" charset="0"/>
              </a:rPr>
              <a:t>s</a:t>
            </a:r>
            <a:r>
              <a:rPr lang="en-US" sz="2400" b="0" i="0" dirty="0">
                <a:solidFill>
                  <a:srgbClr val="000000"/>
                </a:solidFill>
                <a:effectLst/>
                <a:latin typeface="Times New Roman" panose="02020603050405020304" pitchFamily="18" charset="0"/>
                <a:cs typeface="Times New Roman" panose="02020603050405020304" pitchFamily="18" charset="0"/>
              </a:rPr>
              <a:t> and </a:t>
            </a:r>
            <a:r>
              <a:rPr lang="en-US" sz="2400" b="1" i="0" dirty="0">
                <a:solidFill>
                  <a:srgbClr val="000000"/>
                </a:solidFill>
                <a:effectLst/>
                <a:latin typeface="Times New Roman" panose="02020603050405020304" pitchFamily="18" charset="0"/>
                <a:cs typeface="Times New Roman" panose="02020603050405020304" pitchFamily="18" charset="0"/>
              </a:rPr>
              <a:t>3p</a:t>
            </a:r>
            <a:r>
              <a:rPr lang="en-US" sz="2400" b="0" i="0" dirty="0">
                <a:solidFill>
                  <a:srgbClr val="000000"/>
                </a:solidFill>
                <a:effectLst/>
                <a:latin typeface="Times New Roman" panose="02020603050405020304" pitchFamily="18" charset="0"/>
                <a:cs typeface="Times New Roman" panose="02020603050405020304" pitchFamily="18" charset="0"/>
              </a:rPr>
              <a:t> orbitals empty for bonding with six </a:t>
            </a:r>
            <a:r>
              <a:rPr lang="en-US" sz="2400" b="0" i="0" dirty="0" err="1">
                <a:solidFill>
                  <a:srgbClr val="000000"/>
                </a:solidFill>
                <a:effectLst/>
                <a:latin typeface="Times New Roman" panose="02020603050405020304" pitchFamily="18" charset="0"/>
                <a:cs typeface="Times New Roman" panose="02020603050405020304" pitchFamily="18" charset="0"/>
              </a:rPr>
              <a:t>cyano</a:t>
            </a:r>
            <a:r>
              <a:rPr lang="en-US" sz="2400" b="0" i="0" dirty="0">
                <a:solidFill>
                  <a:srgbClr val="000000"/>
                </a:solidFill>
                <a:effectLst/>
                <a:latin typeface="Times New Roman" panose="02020603050405020304" pitchFamily="18" charset="0"/>
                <a:cs typeface="Times New Roman" panose="02020603050405020304" pitchFamily="18" charset="0"/>
              </a:rPr>
              <a:t> groups. If these six orbitals hybridize six equivalent orbitals are formed and will be occupied by the six lone pairs of electrons donated by the six </a:t>
            </a:r>
            <a:r>
              <a:rPr lang="en-US" sz="2400" b="0" i="0" dirty="0" err="1">
                <a:solidFill>
                  <a:srgbClr val="000000"/>
                </a:solidFill>
                <a:effectLst/>
                <a:latin typeface="Times New Roman" panose="02020603050405020304" pitchFamily="18" charset="0"/>
                <a:cs typeface="Times New Roman" panose="02020603050405020304" pitchFamily="18" charset="0"/>
              </a:rPr>
              <a:t>cyano</a:t>
            </a:r>
            <a:r>
              <a:rPr lang="en-US" sz="2400" b="0" i="0" dirty="0">
                <a:solidFill>
                  <a:srgbClr val="000000"/>
                </a:solidFill>
                <a:effectLst/>
                <a:latin typeface="Times New Roman" panose="02020603050405020304" pitchFamily="18" charset="0"/>
                <a:cs typeface="Times New Roman" panose="02020603050405020304" pitchFamily="18" charset="0"/>
              </a:rPr>
              <a:t> ligands.</a:t>
            </a: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Cr</a:t>
            </a:r>
            <a:r>
              <a:rPr lang="en-US" sz="2400" baseline="30000" dirty="0">
                <a:solidFill>
                  <a:srgbClr val="000000"/>
                </a:solidFill>
                <a:latin typeface="Times New Roman" panose="02020603050405020304" pitchFamily="18" charset="0"/>
                <a:cs typeface="Times New Roman" panose="02020603050405020304" pitchFamily="18" charset="0"/>
              </a:rPr>
              <a:t>24</a:t>
            </a:r>
            <a:r>
              <a:rPr lang="en-US" sz="2400" dirty="0">
                <a:solidFill>
                  <a:srgbClr val="000000"/>
                </a:solidFill>
                <a:latin typeface="Times New Roman" panose="02020603050405020304" pitchFamily="18" charset="0"/>
                <a:cs typeface="Times New Roman" panose="02020603050405020304" pitchFamily="18" charset="0"/>
              </a:rPr>
              <a:t>     Ar</a:t>
            </a:r>
            <a:r>
              <a:rPr lang="en-US" sz="2400" baseline="30000" dirty="0">
                <a:solidFill>
                  <a:srgbClr val="000000"/>
                </a:solidFill>
                <a:latin typeface="Times New Roman" panose="02020603050405020304" pitchFamily="18" charset="0"/>
                <a:cs typeface="Times New Roman" panose="02020603050405020304" pitchFamily="18" charset="0"/>
              </a:rPr>
              <a:t>18</a:t>
            </a:r>
            <a:r>
              <a:rPr lang="en-US" sz="2400" dirty="0">
                <a:solidFill>
                  <a:srgbClr val="000000"/>
                </a:solidFill>
                <a:latin typeface="Times New Roman" panose="02020603050405020304" pitchFamily="18" charset="0"/>
                <a:cs typeface="Times New Roman" panose="02020603050405020304" pitchFamily="18" charset="0"/>
              </a:rPr>
              <a:t> 4S</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3d</a:t>
            </a:r>
            <a:r>
              <a:rPr lang="en-US" sz="2400" baseline="30000" dirty="0">
                <a:solidFill>
                  <a:srgbClr val="000000"/>
                </a:solidFill>
                <a:latin typeface="Times New Roman" panose="02020603050405020304" pitchFamily="18" charset="0"/>
                <a:cs typeface="Times New Roman" panose="02020603050405020304" pitchFamily="18" charset="0"/>
              </a:rPr>
              <a:t>4</a:t>
            </a:r>
            <a:r>
              <a:rPr lang="en-US" sz="2400" dirty="0">
                <a:solidFill>
                  <a:srgbClr val="000000"/>
                </a:solidFill>
                <a:latin typeface="Times New Roman" panose="02020603050405020304" pitchFamily="18" charset="0"/>
                <a:cs typeface="Times New Roman" panose="02020603050405020304" pitchFamily="18" charset="0"/>
              </a:rPr>
              <a:t> 4p     </a:t>
            </a:r>
          </a:p>
          <a:p>
            <a:pPr marL="0" indent="0" algn="just">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 Cr</a:t>
            </a:r>
            <a:r>
              <a:rPr lang="en-US" sz="2400" baseline="30000" dirty="0">
                <a:solidFill>
                  <a:srgbClr val="000000"/>
                </a:solidFill>
                <a:latin typeface="Times New Roman" panose="02020603050405020304" pitchFamily="18" charset="0"/>
                <a:cs typeface="Times New Roman" panose="02020603050405020304" pitchFamily="18" charset="0"/>
              </a:rPr>
              <a:t>+3  </a:t>
            </a:r>
            <a:r>
              <a:rPr lang="en-US" sz="2400" dirty="0">
                <a:solidFill>
                  <a:srgbClr val="000000"/>
                </a:solidFill>
                <a:latin typeface="Times New Roman" panose="02020603050405020304" pitchFamily="18" charset="0"/>
                <a:cs typeface="Times New Roman" panose="02020603050405020304" pitchFamily="18" charset="0"/>
              </a:rPr>
              <a:t> </a:t>
            </a:r>
            <a:r>
              <a:rPr lang="en-US" sz="2400" baseline="300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Ar</a:t>
            </a:r>
            <a:r>
              <a:rPr lang="en-US" sz="2400" baseline="30000" dirty="0">
                <a:solidFill>
                  <a:srgbClr val="000000"/>
                </a:solidFill>
                <a:latin typeface="Times New Roman" panose="02020603050405020304" pitchFamily="18" charset="0"/>
                <a:cs typeface="Times New Roman" panose="02020603050405020304" pitchFamily="18" charset="0"/>
              </a:rPr>
              <a:t>18</a:t>
            </a:r>
            <a:r>
              <a:rPr lang="en-US" sz="2400" dirty="0">
                <a:solidFill>
                  <a:srgbClr val="000000"/>
                </a:solidFill>
                <a:latin typeface="Times New Roman" panose="02020603050405020304" pitchFamily="18" charset="0"/>
                <a:cs typeface="Times New Roman" panose="02020603050405020304" pitchFamily="18" charset="0"/>
              </a:rPr>
              <a:t> 4S</a:t>
            </a:r>
            <a:r>
              <a:rPr lang="en-US" sz="2400" baseline="300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3d</a:t>
            </a:r>
            <a:r>
              <a:rPr lang="en-US" sz="2400" baseline="30000" dirty="0">
                <a:solidFill>
                  <a:srgbClr val="000000"/>
                </a:solidFill>
                <a:latin typeface="Times New Roman" panose="02020603050405020304" pitchFamily="18" charset="0"/>
                <a:cs typeface="Times New Roman" panose="02020603050405020304" pitchFamily="18" charset="0"/>
              </a:rPr>
              <a:t>3</a:t>
            </a:r>
            <a:r>
              <a:rPr lang="en-US" sz="2400" dirty="0">
                <a:solidFill>
                  <a:srgbClr val="000000"/>
                </a:solidFill>
                <a:latin typeface="Times New Roman" panose="02020603050405020304" pitchFamily="18" charset="0"/>
                <a:cs typeface="Times New Roman" panose="02020603050405020304" pitchFamily="18" charset="0"/>
              </a:rPr>
              <a:t> 4p    </a:t>
            </a:r>
          </a:p>
          <a:p>
            <a:pPr marL="0" indent="0" algn="just">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      6 ( N ≡≡ C</a:t>
            </a:r>
            <a:r>
              <a:rPr lang="en-US" sz="2400" baseline="300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0A0837F-EF61-3B05-0349-E46DF318BEDA}"/>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0931DA97-E553-EDED-139A-37F1859443C3}"/>
              </a:ext>
            </a:extLst>
          </p:cNvPr>
          <p:cNvSpPr>
            <a:spLocks noGrp="1"/>
          </p:cNvSpPr>
          <p:nvPr>
            <p:ph type="sldNum" sz="quarter" idx="12"/>
          </p:nvPr>
        </p:nvSpPr>
        <p:spPr/>
        <p:txBody>
          <a:bodyPr/>
          <a:lstStyle/>
          <a:p>
            <a:fld id="{B66348F0-2240-4906-A527-53289901D96A}" type="slidenum">
              <a:rPr lang="en-US" smtClean="0"/>
              <a:t>20</a:t>
            </a:fld>
            <a:endParaRPr lang="en-US"/>
          </a:p>
        </p:txBody>
      </p:sp>
      <p:sp>
        <p:nvSpPr>
          <p:cNvPr id="6" name="Rectangle 5">
            <a:extLst>
              <a:ext uri="{FF2B5EF4-FFF2-40B4-BE49-F238E27FC236}">
                <a16:creationId xmlns:a16="http://schemas.microsoft.com/office/drawing/2014/main" id="{0528D7E3-D0B6-7A59-D2AF-8B7B802C2B73}"/>
              </a:ext>
            </a:extLst>
          </p:cNvPr>
          <p:cNvSpPr/>
          <p:nvPr/>
        </p:nvSpPr>
        <p:spPr>
          <a:xfrm>
            <a:off x="3445993"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EB68786-19CC-4724-AFC2-11A1F85FA190}"/>
              </a:ext>
            </a:extLst>
          </p:cNvPr>
          <p:cNvCxnSpPr>
            <a:cxnSpLocks/>
          </p:cNvCxnSpPr>
          <p:nvPr/>
        </p:nvCxnSpPr>
        <p:spPr>
          <a:xfrm flipV="1">
            <a:off x="3615395" y="3246119"/>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69869FE-DE30-65DE-0543-00418C5733DD}"/>
              </a:ext>
            </a:extLst>
          </p:cNvPr>
          <p:cNvCxnSpPr>
            <a:cxnSpLocks/>
          </p:cNvCxnSpPr>
          <p:nvPr/>
        </p:nvCxnSpPr>
        <p:spPr>
          <a:xfrm>
            <a:off x="3767795" y="3243767"/>
            <a:ext cx="0" cy="38569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C4658812-1F24-ECF6-8F9F-F456361A1F41}"/>
              </a:ext>
            </a:extLst>
          </p:cNvPr>
          <p:cNvSpPr/>
          <p:nvPr/>
        </p:nvSpPr>
        <p:spPr>
          <a:xfrm>
            <a:off x="4274235" y="3155258"/>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79BCA83F-F593-3A43-9187-9FFF36CBA206}"/>
              </a:ext>
            </a:extLst>
          </p:cNvPr>
          <p:cNvSpPr/>
          <p:nvPr/>
        </p:nvSpPr>
        <p:spPr>
          <a:xfrm>
            <a:off x="4780675"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08B1AAD5-8DCF-7624-3CE5-F7E199E52030}"/>
              </a:ext>
            </a:extLst>
          </p:cNvPr>
          <p:cNvSpPr/>
          <p:nvPr/>
        </p:nvSpPr>
        <p:spPr>
          <a:xfrm>
            <a:off x="5287115"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AEE6EC0-1AAB-BC5A-B0E8-8F145C04C0CD}"/>
              </a:ext>
            </a:extLst>
          </p:cNvPr>
          <p:cNvCxnSpPr>
            <a:cxnSpLocks/>
          </p:cNvCxnSpPr>
          <p:nvPr/>
        </p:nvCxnSpPr>
        <p:spPr>
          <a:xfrm flipV="1">
            <a:off x="4414908" y="3242601"/>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E8A6234-8ACB-27F9-CC5D-E7727323F47A}"/>
              </a:ext>
            </a:extLst>
          </p:cNvPr>
          <p:cNvCxnSpPr>
            <a:cxnSpLocks/>
          </p:cNvCxnSpPr>
          <p:nvPr/>
        </p:nvCxnSpPr>
        <p:spPr>
          <a:xfrm flipV="1">
            <a:off x="5045616" y="3263697"/>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A977CB4-E4F7-9381-FF5D-D60B54F8C3E8}"/>
              </a:ext>
            </a:extLst>
          </p:cNvPr>
          <p:cNvCxnSpPr>
            <a:cxnSpLocks/>
          </p:cNvCxnSpPr>
          <p:nvPr/>
        </p:nvCxnSpPr>
        <p:spPr>
          <a:xfrm flipV="1">
            <a:off x="5540335" y="3263697"/>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A81FD21-0E7B-020B-1EB6-3294444DC7FA}"/>
              </a:ext>
            </a:extLst>
          </p:cNvPr>
          <p:cNvSpPr/>
          <p:nvPr/>
        </p:nvSpPr>
        <p:spPr>
          <a:xfrm>
            <a:off x="6260120"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4818ECFA-50C5-61A8-C69A-72E0DB1318AC}"/>
              </a:ext>
            </a:extLst>
          </p:cNvPr>
          <p:cNvSpPr/>
          <p:nvPr/>
        </p:nvSpPr>
        <p:spPr>
          <a:xfrm>
            <a:off x="5773618"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0FD4BC87-649A-651E-A1C5-A7FA761C64CF}"/>
              </a:ext>
            </a:extLst>
          </p:cNvPr>
          <p:cNvSpPr/>
          <p:nvPr/>
        </p:nvSpPr>
        <p:spPr>
          <a:xfrm>
            <a:off x="3445993" y="404797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9C33571-B734-6B04-FF46-3A297C33C428}"/>
              </a:ext>
            </a:extLst>
          </p:cNvPr>
          <p:cNvSpPr/>
          <p:nvPr/>
        </p:nvSpPr>
        <p:spPr>
          <a:xfrm>
            <a:off x="4274235" y="4017050"/>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01B429FD-1322-5BB3-7D12-4954DB1F54EF}"/>
              </a:ext>
            </a:extLst>
          </p:cNvPr>
          <p:cNvSpPr/>
          <p:nvPr/>
        </p:nvSpPr>
        <p:spPr>
          <a:xfrm>
            <a:off x="4780675" y="4017050"/>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14EE24B-638A-1B59-5EB2-61E081F14649}"/>
              </a:ext>
            </a:extLst>
          </p:cNvPr>
          <p:cNvSpPr/>
          <p:nvPr/>
        </p:nvSpPr>
        <p:spPr>
          <a:xfrm>
            <a:off x="5287115" y="4030391"/>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55DD009B-D868-85D3-CD3C-492F015CA35C}"/>
              </a:ext>
            </a:extLst>
          </p:cNvPr>
          <p:cNvSpPr/>
          <p:nvPr/>
        </p:nvSpPr>
        <p:spPr>
          <a:xfrm>
            <a:off x="5795908" y="4030391"/>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AA699707-0035-75D6-9951-A3BA0268D39D}"/>
              </a:ext>
            </a:extLst>
          </p:cNvPr>
          <p:cNvSpPr/>
          <p:nvPr/>
        </p:nvSpPr>
        <p:spPr>
          <a:xfrm>
            <a:off x="6271836" y="4022232"/>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659E3720-7019-D71B-0495-F65F375E51B0}"/>
              </a:ext>
            </a:extLst>
          </p:cNvPr>
          <p:cNvCxnSpPr>
            <a:cxnSpLocks/>
          </p:cNvCxnSpPr>
          <p:nvPr/>
        </p:nvCxnSpPr>
        <p:spPr>
          <a:xfrm flipV="1">
            <a:off x="6022158" y="3242601"/>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B44AB1-3FCF-E0D8-400D-7239B47C6D1A}"/>
              </a:ext>
            </a:extLst>
          </p:cNvPr>
          <p:cNvCxnSpPr>
            <a:cxnSpLocks/>
          </p:cNvCxnSpPr>
          <p:nvPr/>
        </p:nvCxnSpPr>
        <p:spPr>
          <a:xfrm flipV="1">
            <a:off x="5567880" y="4146451"/>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AA59681-7F09-FDEE-21DF-A8FC0D7566F9}"/>
              </a:ext>
            </a:extLst>
          </p:cNvPr>
          <p:cNvCxnSpPr>
            <a:cxnSpLocks/>
          </p:cNvCxnSpPr>
          <p:nvPr/>
        </p:nvCxnSpPr>
        <p:spPr>
          <a:xfrm flipV="1">
            <a:off x="4527455" y="4146451"/>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686BDAB2-D17B-37F3-FE40-0674322FC357}"/>
              </a:ext>
            </a:extLst>
          </p:cNvPr>
          <p:cNvCxnSpPr>
            <a:cxnSpLocks/>
          </p:cNvCxnSpPr>
          <p:nvPr/>
        </p:nvCxnSpPr>
        <p:spPr>
          <a:xfrm flipV="1">
            <a:off x="5057350" y="4146489"/>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DB9F846-D502-E586-8B96-057F205CA8BC}"/>
              </a:ext>
            </a:extLst>
          </p:cNvPr>
          <p:cNvSpPr/>
          <p:nvPr/>
        </p:nvSpPr>
        <p:spPr>
          <a:xfrm>
            <a:off x="7134657"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E5891EE6-9DD5-2CC4-B723-D1BD737E09C1}"/>
              </a:ext>
            </a:extLst>
          </p:cNvPr>
          <p:cNvSpPr/>
          <p:nvPr/>
        </p:nvSpPr>
        <p:spPr>
          <a:xfrm>
            <a:off x="7646960"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97466956-CC2F-51F9-71E5-EE77482F8D19}"/>
              </a:ext>
            </a:extLst>
          </p:cNvPr>
          <p:cNvSpPr/>
          <p:nvPr/>
        </p:nvSpPr>
        <p:spPr>
          <a:xfrm>
            <a:off x="8153400" y="3144127"/>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B79403C5-16F2-CB14-DA7D-F5011993E0D3}"/>
              </a:ext>
            </a:extLst>
          </p:cNvPr>
          <p:cNvSpPr/>
          <p:nvPr/>
        </p:nvSpPr>
        <p:spPr>
          <a:xfrm>
            <a:off x="7110914" y="4012259"/>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040D7E93-AFCB-EB64-1FA0-293FF1FA4B18}"/>
              </a:ext>
            </a:extLst>
          </p:cNvPr>
          <p:cNvSpPr/>
          <p:nvPr/>
        </p:nvSpPr>
        <p:spPr>
          <a:xfrm>
            <a:off x="7617354" y="4015196"/>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5B8535C8-0D3F-5694-79BF-88D47DDCAF07}"/>
              </a:ext>
            </a:extLst>
          </p:cNvPr>
          <p:cNvSpPr/>
          <p:nvPr/>
        </p:nvSpPr>
        <p:spPr>
          <a:xfrm>
            <a:off x="8140494" y="4015196"/>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683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E48C3-7DDB-23C3-D792-BBCA6B1B9F5B}"/>
              </a:ext>
            </a:extLst>
          </p:cNvPr>
          <p:cNvSpPr>
            <a:spLocks noGrp="1"/>
          </p:cNvSpPr>
          <p:nvPr>
            <p:ph idx="1"/>
          </p:nvPr>
        </p:nvSpPr>
        <p:spPr>
          <a:xfrm>
            <a:off x="447821" y="259275"/>
            <a:ext cx="11296357" cy="6405929"/>
          </a:xfrm>
        </p:spPr>
        <p:txBody>
          <a:bodyPr>
            <a:normAutofit fontScale="92500" lnSpcReduction="20000"/>
          </a:bodyPr>
          <a:lstStyle/>
          <a:p>
            <a:pPr marL="0" indent="0" algn="just">
              <a:buNone/>
            </a:pPr>
            <a:r>
              <a:rPr lang="en-US" sz="2800" b="1" i="0" dirty="0">
                <a:solidFill>
                  <a:srgbClr val="000000"/>
                </a:solidFill>
                <a:effectLst/>
                <a:latin typeface="Times New Roman" panose="02020603050405020304" pitchFamily="18" charset="0"/>
                <a:cs typeface="Times New Roman" panose="02020603050405020304" pitchFamily="18" charset="0"/>
              </a:rPr>
              <a:t>Octahedral Complexes, 4-6 electrons</a:t>
            </a:r>
          </a:p>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When four or more electrons in the outer </a:t>
            </a:r>
            <a:r>
              <a:rPr lang="en-US" sz="2800" b="1" i="0" dirty="0">
                <a:solidFill>
                  <a:srgbClr val="000000"/>
                </a:solidFill>
                <a:effectLst/>
                <a:latin typeface="Times New Roman" panose="02020603050405020304" pitchFamily="18" charset="0"/>
                <a:cs typeface="Times New Roman" panose="02020603050405020304" pitchFamily="18" charset="0"/>
              </a:rPr>
              <a:t>d</a:t>
            </a:r>
            <a:r>
              <a:rPr lang="en-US" sz="2800" b="0" i="0" dirty="0">
                <a:solidFill>
                  <a:srgbClr val="000000"/>
                </a:solidFill>
                <a:effectLst/>
                <a:latin typeface="Times New Roman" panose="02020603050405020304" pitchFamily="18" charset="0"/>
                <a:cs typeface="Times New Roman" panose="02020603050405020304" pitchFamily="18" charset="0"/>
              </a:rPr>
              <a:t> orbital, for example complexes formed with iron(III) which is a d5 ion, the normal ground state arrangement of electrons use different orbitals for bonding.</a:t>
            </a:r>
            <a:r>
              <a:rPr lang="en-US" sz="2800" dirty="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Fe</a:t>
            </a:r>
            <a:r>
              <a:rPr lang="en-US" sz="2800" baseline="30000" dirty="0">
                <a:solidFill>
                  <a:srgbClr val="000000"/>
                </a:solidFill>
                <a:latin typeface="Times New Roman" panose="02020603050405020304" pitchFamily="18" charset="0"/>
                <a:cs typeface="Times New Roman" panose="02020603050405020304" pitchFamily="18" charset="0"/>
              </a:rPr>
              <a:t>26</a:t>
            </a:r>
            <a:r>
              <a:rPr lang="en-US" sz="2800" dirty="0">
                <a:solidFill>
                  <a:srgbClr val="000000"/>
                </a:solidFill>
                <a:latin typeface="Times New Roman" panose="02020603050405020304" pitchFamily="18" charset="0"/>
                <a:cs typeface="Times New Roman" panose="02020603050405020304" pitchFamily="18" charset="0"/>
              </a:rPr>
              <a:t>     Ar</a:t>
            </a:r>
            <a:r>
              <a:rPr lang="en-US" sz="2800" baseline="30000" dirty="0">
                <a:solidFill>
                  <a:srgbClr val="000000"/>
                </a:solidFill>
                <a:latin typeface="Times New Roman" panose="02020603050405020304" pitchFamily="18" charset="0"/>
                <a:cs typeface="Times New Roman" panose="02020603050405020304" pitchFamily="18" charset="0"/>
              </a:rPr>
              <a:t>18</a:t>
            </a:r>
            <a:r>
              <a:rPr lang="en-US" sz="2800" dirty="0">
                <a:solidFill>
                  <a:srgbClr val="000000"/>
                </a:solidFill>
                <a:latin typeface="Times New Roman" panose="02020603050405020304" pitchFamily="18" charset="0"/>
                <a:cs typeface="Times New Roman" panose="02020603050405020304" pitchFamily="18" charset="0"/>
              </a:rPr>
              <a:t> 4S</a:t>
            </a:r>
            <a:r>
              <a:rPr lang="en-US" sz="2800" baseline="30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3d</a:t>
            </a:r>
            <a:r>
              <a:rPr lang="en-US" baseline="30000" dirty="0">
                <a:solidFill>
                  <a:srgbClr val="000000"/>
                </a:solidFill>
                <a:latin typeface="Times New Roman" panose="02020603050405020304" pitchFamily="18" charset="0"/>
                <a:cs typeface="Times New Roman" panose="02020603050405020304" pitchFamily="18" charset="0"/>
              </a:rPr>
              <a:t>6</a:t>
            </a:r>
            <a:r>
              <a:rPr lang="en-US" sz="2800" dirty="0">
                <a:solidFill>
                  <a:srgbClr val="000000"/>
                </a:solidFill>
                <a:latin typeface="Times New Roman" panose="02020603050405020304" pitchFamily="18" charset="0"/>
                <a:cs typeface="Times New Roman" panose="02020603050405020304" pitchFamily="18" charset="0"/>
              </a:rPr>
              <a:t>      </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Fe</a:t>
            </a:r>
            <a:r>
              <a:rPr lang="en-US" sz="2800" baseline="30000" dirty="0">
                <a:solidFill>
                  <a:srgbClr val="000000"/>
                </a:solidFill>
                <a:latin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cs typeface="Times New Roman" panose="02020603050405020304" pitchFamily="18" charset="0"/>
              </a:rPr>
              <a:t>    Ar</a:t>
            </a:r>
            <a:r>
              <a:rPr lang="en-US" sz="2800" baseline="30000" dirty="0">
                <a:solidFill>
                  <a:srgbClr val="000000"/>
                </a:solidFill>
                <a:latin typeface="Times New Roman" panose="02020603050405020304" pitchFamily="18" charset="0"/>
                <a:cs typeface="Times New Roman" panose="02020603050405020304" pitchFamily="18" charset="0"/>
              </a:rPr>
              <a:t>18</a:t>
            </a:r>
            <a:r>
              <a:rPr lang="en-US" sz="2800" dirty="0">
                <a:solidFill>
                  <a:srgbClr val="000000"/>
                </a:solidFill>
                <a:latin typeface="Times New Roman" panose="02020603050405020304" pitchFamily="18" charset="0"/>
                <a:cs typeface="Times New Roman" panose="02020603050405020304" pitchFamily="18" charset="0"/>
              </a:rPr>
              <a:t> 4S 3d</a:t>
            </a:r>
            <a:r>
              <a:rPr lang="en-US" sz="2800" baseline="30000" dirty="0">
                <a:solidFill>
                  <a:srgbClr val="000000"/>
                </a:solidFill>
                <a:latin typeface="Times New Roman" panose="02020603050405020304" pitchFamily="18" charset="0"/>
                <a:cs typeface="Times New Roman" panose="02020603050405020304" pitchFamily="18" charset="0"/>
              </a:rPr>
              <a:t>5</a:t>
            </a:r>
            <a:r>
              <a:rPr lang="en-US" sz="2800" dirty="0">
                <a:solidFill>
                  <a:srgbClr val="000000"/>
                </a:solidFill>
                <a:latin typeface="Times New Roman" panose="02020603050405020304" pitchFamily="18" charset="0"/>
                <a:cs typeface="Times New Roman" panose="02020603050405020304" pitchFamily="18" charset="0"/>
              </a:rPr>
              <a:t>  4p 4d    </a:t>
            </a:r>
          </a:p>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 In hexa-aquo iron(III) which is a </a:t>
            </a:r>
            <a:r>
              <a:rPr lang="en-US" sz="2800" b="1" i="0" dirty="0">
                <a:solidFill>
                  <a:srgbClr val="000000"/>
                </a:solidFill>
                <a:effectLst/>
                <a:latin typeface="Times New Roman" panose="02020603050405020304" pitchFamily="18" charset="0"/>
                <a:cs typeface="Times New Roman" panose="02020603050405020304" pitchFamily="18" charset="0"/>
              </a:rPr>
              <a:t>high spin complex</a:t>
            </a:r>
            <a:r>
              <a:rPr lang="en-US" sz="2800" b="0" i="0" dirty="0">
                <a:solidFill>
                  <a:srgbClr val="000000"/>
                </a:solidFill>
                <a:effectLst/>
                <a:latin typeface="Times New Roman" panose="02020603050405020304" pitchFamily="18" charset="0"/>
                <a:cs typeface="Times New Roman" panose="02020603050405020304" pitchFamily="18" charset="0"/>
              </a:rPr>
              <a:t>, with similar magnetic moment as the free ion, hybridization of six orbitals (tow 4d, one 4s, and three 4p) called </a:t>
            </a:r>
            <a:r>
              <a:rPr lang="en-US" sz="2800" b="1" i="0" dirty="0">
                <a:solidFill>
                  <a:srgbClr val="000000"/>
                </a:solidFill>
                <a:effectLst/>
                <a:latin typeface="Times New Roman" panose="02020603050405020304" pitchFamily="18" charset="0"/>
                <a:cs typeface="Times New Roman" panose="02020603050405020304" pitchFamily="18" charset="0"/>
              </a:rPr>
              <a:t>outer orbital hybridization</a:t>
            </a:r>
            <a:r>
              <a:rPr lang="en-US" sz="2800" b="0" i="0" dirty="0">
                <a:solidFill>
                  <a:srgbClr val="000000"/>
                </a:solidFill>
                <a:effectLst/>
                <a:latin typeface="Times New Roman" panose="02020603050405020304" pitchFamily="18" charset="0"/>
                <a:cs typeface="Times New Roman" panose="02020603050405020304" pitchFamily="18" charset="0"/>
              </a:rPr>
              <a:t>, sp</a:t>
            </a:r>
            <a:r>
              <a:rPr lang="en-US" sz="2800" b="0" i="0" baseline="30000" dirty="0">
                <a:solidFill>
                  <a:srgbClr val="000000"/>
                </a:solidFill>
                <a:effectLst/>
                <a:latin typeface="Times New Roman" panose="02020603050405020304" pitchFamily="18" charset="0"/>
                <a:cs typeface="Times New Roman" panose="02020603050405020304" pitchFamily="18" charset="0"/>
              </a:rPr>
              <a:t>3</a:t>
            </a:r>
            <a:r>
              <a:rPr lang="en-US" sz="2800" b="0" i="0" dirty="0">
                <a:solidFill>
                  <a:srgbClr val="000000"/>
                </a:solidFill>
                <a:effectLst/>
                <a:latin typeface="Times New Roman" panose="02020603050405020304" pitchFamily="18" charset="0"/>
                <a:cs typeface="Times New Roman" panose="02020603050405020304" pitchFamily="18" charset="0"/>
              </a:rPr>
              <a:t>d</a:t>
            </a:r>
            <a:r>
              <a:rPr lang="en-US" sz="2800" b="0" i="0" baseline="30000" dirty="0">
                <a:solidFill>
                  <a:srgbClr val="000000"/>
                </a:solidFill>
                <a:effectLst/>
                <a:latin typeface="Times New Roman" panose="02020603050405020304" pitchFamily="18" charset="0"/>
                <a:cs typeface="Times New Roman" panose="02020603050405020304" pitchFamily="18" charset="0"/>
              </a:rPr>
              <a:t>2</a:t>
            </a:r>
            <a:r>
              <a:rPr lang="en-US" sz="2800" b="0" i="0" dirty="0">
                <a:solidFill>
                  <a:srgbClr val="000000"/>
                </a:solidFill>
                <a:effectLst/>
                <a:latin typeface="Times New Roman" panose="02020603050405020304" pitchFamily="18" charset="0"/>
                <a:cs typeface="Times New Roman" panose="02020603050405020304" pitchFamily="18" charset="0"/>
              </a:rPr>
              <a:t> instead of the usual sp</a:t>
            </a:r>
            <a:r>
              <a:rPr lang="en-US" sz="2800" b="0" i="0" baseline="30000" dirty="0">
                <a:solidFill>
                  <a:srgbClr val="000000"/>
                </a:solidFill>
                <a:effectLst/>
                <a:latin typeface="Times New Roman" panose="02020603050405020304" pitchFamily="18" charset="0"/>
                <a:cs typeface="Times New Roman" panose="02020603050405020304" pitchFamily="18" charset="0"/>
              </a:rPr>
              <a:t>3</a:t>
            </a:r>
            <a:r>
              <a:rPr lang="en-US" sz="2800" b="0" i="0" dirty="0">
                <a:solidFill>
                  <a:srgbClr val="000000"/>
                </a:solidFill>
                <a:effectLst/>
                <a:latin typeface="Times New Roman" panose="02020603050405020304" pitchFamily="18" charset="0"/>
                <a:cs typeface="Times New Roman" panose="02020603050405020304" pitchFamily="18" charset="0"/>
              </a:rPr>
              <a:t>d</a:t>
            </a:r>
            <a:r>
              <a:rPr lang="en-US" sz="2800" b="0" i="0" baseline="30000" dirty="0">
                <a:solidFill>
                  <a:srgbClr val="000000"/>
                </a:solidFill>
                <a:effectLst/>
                <a:latin typeface="Times New Roman" panose="02020603050405020304" pitchFamily="18" charset="0"/>
                <a:cs typeface="Times New Roman" panose="02020603050405020304" pitchFamily="18" charset="0"/>
              </a:rPr>
              <a:t>2</a:t>
            </a:r>
            <a:r>
              <a:rPr lang="en-US" sz="2800" b="0" i="0" dirty="0">
                <a:solidFill>
                  <a:srgbClr val="000000"/>
                </a:solidFill>
                <a:effectLst/>
                <a:latin typeface="Times New Roman" panose="02020603050405020304" pitchFamily="18" charset="0"/>
                <a:cs typeface="Times New Roman" panose="02020603050405020304" pitchFamily="18" charset="0"/>
              </a:rPr>
              <a:t> hybridization.</a:t>
            </a:r>
          </a:p>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 If the water molecules in hexa-aquo iron(III) complex ion are replaced with </a:t>
            </a:r>
            <a:r>
              <a:rPr lang="en-US" sz="2800" b="0" i="0" dirty="0" err="1">
                <a:solidFill>
                  <a:srgbClr val="000000"/>
                </a:solidFill>
                <a:effectLst/>
                <a:latin typeface="Times New Roman" panose="02020603050405020304" pitchFamily="18" charset="0"/>
                <a:cs typeface="Times New Roman" panose="02020603050405020304" pitchFamily="18" charset="0"/>
              </a:rPr>
              <a:t>cyano</a:t>
            </a:r>
            <a:r>
              <a:rPr lang="en-US" sz="2800" b="0" i="0" dirty="0">
                <a:solidFill>
                  <a:srgbClr val="000000"/>
                </a:solidFill>
                <a:effectLst/>
                <a:latin typeface="Times New Roman" panose="02020603050405020304" pitchFamily="18" charset="0"/>
                <a:cs typeface="Times New Roman" panose="02020603050405020304" pitchFamily="18" charset="0"/>
              </a:rPr>
              <a:t> groups, the hexacyanoferrate (III) ion results which has </a:t>
            </a:r>
            <a:r>
              <a:rPr lang="en-US" sz="2800" b="1" i="0" dirty="0">
                <a:solidFill>
                  <a:srgbClr val="000000"/>
                </a:solidFill>
                <a:effectLst/>
                <a:latin typeface="Times New Roman" panose="02020603050405020304" pitchFamily="18" charset="0"/>
                <a:cs typeface="Times New Roman" panose="02020603050405020304" pitchFamily="18" charset="0"/>
              </a:rPr>
              <a:t>lower</a:t>
            </a:r>
            <a:r>
              <a:rPr lang="en-US" sz="2800" b="0" i="0" dirty="0">
                <a:solidFill>
                  <a:srgbClr val="000000"/>
                </a:solidFill>
                <a:effectLst/>
                <a:latin typeface="Times New Roman" panose="02020603050405020304" pitchFamily="18" charset="0"/>
                <a:cs typeface="Times New Roman" panose="02020603050405020304" pitchFamily="18" charset="0"/>
              </a:rPr>
              <a:t> magnetic moment, a </a:t>
            </a:r>
            <a:r>
              <a:rPr lang="en-US" sz="2800" b="1" i="0" dirty="0">
                <a:solidFill>
                  <a:srgbClr val="000000"/>
                </a:solidFill>
                <a:effectLst/>
                <a:latin typeface="Times New Roman" panose="02020603050405020304" pitchFamily="18" charset="0"/>
                <a:cs typeface="Times New Roman" panose="02020603050405020304" pitchFamily="18" charset="0"/>
              </a:rPr>
              <a:t>low spin complex</a:t>
            </a:r>
            <a:r>
              <a:rPr lang="en-US" sz="2800" b="0" i="0" dirty="0">
                <a:solidFill>
                  <a:srgbClr val="000000"/>
                </a:solidFill>
                <a:effectLst/>
                <a:latin typeface="Times New Roman" panose="02020603050405020304" pitchFamily="18" charset="0"/>
                <a:cs typeface="Times New Roman" panose="02020603050405020304" pitchFamily="18" charset="0"/>
              </a:rPr>
              <a:t>. </a:t>
            </a:r>
          </a:p>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This is a result of the high magnetic field of the </a:t>
            </a:r>
            <a:r>
              <a:rPr lang="en-US" sz="2800" b="0" i="0" dirty="0" err="1">
                <a:solidFill>
                  <a:srgbClr val="000000"/>
                </a:solidFill>
                <a:effectLst/>
                <a:latin typeface="Times New Roman" panose="02020603050405020304" pitchFamily="18" charset="0"/>
                <a:cs typeface="Times New Roman" panose="02020603050405020304" pitchFamily="18" charset="0"/>
              </a:rPr>
              <a:t>cyano</a:t>
            </a:r>
            <a:r>
              <a:rPr lang="en-US" sz="2800" b="0" i="0" dirty="0">
                <a:solidFill>
                  <a:srgbClr val="000000"/>
                </a:solidFill>
                <a:effectLst/>
                <a:latin typeface="Times New Roman" panose="02020603050405020304" pitchFamily="18" charset="0"/>
                <a:cs typeface="Times New Roman" panose="02020603050405020304" pitchFamily="18" charset="0"/>
              </a:rPr>
              <a:t> groups of sufficient strength to repel the electrons in the two d orbitals which directly oppose the approaching ligands.</a:t>
            </a:r>
          </a:p>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 The electrons become paired with those in the other d orbitals. Pairing with the six orbitals of the ligands will result in a low spin octahedral complex.</a:t>
            </a:r>
            <a:r>
              <a:rPr lang="en-US" sz="2800" dirty="0">
                <a:latin typeface="Times New Roman" panose="02020603050405020304" pitchFamily="18" charset="0"/>
                <a:cs typeface="Times New Roman" panose="02020603050405020304" pitchFamily="18" charset="0"/>
              </a:rPr>
              <a:t> </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Fe</a:t>
            </a:r>
            <a:r>
              <a:rPr lang="en-US" sz="2800" baseline="30000" dirty="0">
                <a:solidFill>
                  <a:srgbClr val="000000"/>
                </a:solidFill>
                <a:latin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cs typeface="Times New Roman" panose="02020603050405020304" pitchFamily="18" charset="0"/>
              </a:rPr>
              <a:t>    Ar</a:t>
            </a:r>
            <a:r>
              <a:rPr lang="en-US" sz="2800" baseline="30000" dirty="0">
                <a:solidFill>
                  <a:srgbClr val="000000"/>
                </a:solidFill>
                <a:latin typeface="Times New Roman" panose="02020603050405020304" pitchFamily="18" charset="0"/>
                <a:cs typeface="Times New Roman" panose="02020603050405020304" pitchFamily="18" charset="0"/>
              </a:rPr>
              <a:t>18</a:t>
            </a:r>
            <a:r>
              <a:rPr lang="en-US" sz="2800" dirty="0">
                <a:solidFill>
                  <a:srgbClr val="000000"/>
                </a:solidFill>
                <a:latin typeface="Times New Roman" panose="02020603050405020304" pitchFamily="18" charset="0"/>
                <a:cs typeface="Times New Roman" panose="02020603050405020304" pitchFamily="18" charset="0"/>
              </a:rPr>
              <a:t> 4S 3d</a:t>
            </a:r>
            <a:r>
              <a:rPr lang="en-US" sz="2800" baseline="30000" dirty="0">
                <a:solidFill>
                  <a:srgbClr val="000000"/>
                </a:solidFill>
                <a:latin typeface="Times New Roman" panose="02020603050405020304" pitchFamily="18" charset="0"/>
                <a:cs typeface="Times New Roman" panose="02020603050405020304" pitchFamily="18" charset="0"/>
              </a:rPr>
              <a:t>5</a:t>
            </a:r>
            <a:r>
              <a:rPr lang="en-US" sz="2800" dirty="0">
                <a:solidFill>
                  <a:srgbClr val="000000"/>
                </a:solidFill>
                <a:latin typeface="Times New Roman" panose="02020603050405020304" pitchFamily="18" charset="0"/>
                <a:cs typeface="Times New Roman" panose="02020603050405020304" pitchFamily="18" charset="0"/>
              </a:rPr>
              <a:t>  4p </a:t>
            </a:r>
          </a:p>
        </p:txBody>
      </p:sp>
      <p:sp>
        <p:nvSpPr>
          <p:cNvPr id="4" name="Footer Placeholder 3">
            <a:extLst>
              <a:ext uri="{FF2B5EF4-FFF2-40B4-BE49-F238E27FC236}">
                <a16:creationId xmlns:a16="http://schemas.microsoft.com/office/drawing/2014/main" id="{5E6C9AC2-4AA2-A4C1-C4F8-5C540B31D2D6}"/>
              </a:ext>
            </a:extLst>
          </p:cNvPr>
          <p:cNvSpPr>
            <a:spLocks noGrp="1"/>
          </p:cNvSpPr>
          <p:nvPr>
            <p:ph type="ftr" sz="quarter" idx="11"/>
          </p:nvPr>
        </p:nvSpPr>
        <p:spPr>
          <a:xfrm>
            <a:off x="4038600" y="6437874"/>
            <a:ext cx="4114800" cy="365125"/>
          </a:xfrm>
        </p:spPr>
        <p:txBody>
          <a:bodyPr/>
          <a:lstStyle/>
          <a:p>
            <a:r>
              <a:rPr lang="en-US" dirty="0"/>
              <a:t>Ali Albakaa</a:t>
            </a:r>
          </a:p>
        </p:txBody>
      </p:sp>
      <p:sp>
        <p:nvSpPr>
          <p:cNvPr id="5" name="Slide Number Placeholder 4">
            <a:extLst>
              <a:ext uri="{FF2B5EF4-FFF2-40B4-BE49-F238E27FC236}">
                <a16:creationId xmlns:a16="http://schemas.microsoft.com/office/drawing/2014/main" id="{BAC61CBC-A976-8311-8360-130107B04C94}"/>
              </a:ext>
            </a:extLst>
          </p:cNvPr>
          <p:cNvSpPr>
            <a:spLocks noGrp="1"/>
          </p:cNvSpPr>
          <p:nvPr>
            <p:ph type="sldNum" sz="quarter" idx="12"/>
          </p:nvPr>
        </p:nvSpPr>
        <p:spPr/>
        <p:txBody>
          <a:bodyPr/>
          <a:lstStyle/>
          <a:p>
            <a:fld id="{B66348F0-2240-4906-A527-53289901D96A}" type="slidenum">
              <a:rPr lang="en-US" smtClean="0"/>
              <a:t>21</a:t>
            </a:fld>
            <a:endParaRPr lang="en-US"/>
          </a:p>
        </p:txBody>
      </p:sp>
      <p:sp>
        <p:nvSpPr>
          <p:cNvPr id="2" name="Rectangle 1">
            <a:extLst>
              <a:ext uri="{FF2B5EF4-FFF2-40B4-BE49-F238E27FC236}">
                <a16:creationId xmlns:a16="http://schemas.microsoft.com/office/drawing/2014/main" id="{DE0BD6F7-9CE4-C8CD-F9C8-395B3AEC4646}"/>
              </a:ext>
            </a:extLst>
          </p:cNvPr>
          <p:cNvSpPr/>
          <p:nvPr/>
        </p:nvSpPr>
        <p:spPr>
          <a:xfrm>
            <a:off x="3659944" y="600465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0EEA28D-B87B-A770-AD99-AB2ED818A0DD}"/>
              </a:ext>
            </a:extLst>
          </p:cNvPr>
          <p:cNvSpPr/>
          <p:nvPr/>
        </p:nvSpPr>
        <p:spPr>
          <a:xfrm>
            <a:off x="4545040"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D04990A-2502-EED9-3B77-4D52373E9D0D}"/>
              </a:ext>
            </a:extLst>
          </p:cNvPr>
          <p:cNvSpPr/>
          <p:nvPr/>
        </p:nvSpPr>
        <p:spPr>
          <a:xfrm>
            <a:off x="5051480"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02C23C4-379B-999E-C2C4-1D8F5C7567E5}"/>
              </a:ext>
            </a:extLst>
          </p:cNvPr>
          <p:cNvSpPr/>
          <p:nvPr/>
        </p:nvSpPr>
        <p:spPr>
          <a:xfrm>
            <a:off x="5557920"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FB361D75-3107-B4FE-3008-EF66022F96B9}"/>
              </a:ext>
            </a:extLst>
          </p:cNvPr>
          <p:cNvSpPr/>
          <p:nvPr/>
        </p:nvSpPr>
        <p:spPr>
          <a:xfrm>
            <a:off x="6081932"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A9455A1-54E1-3954-8ABD-27A049A4DADA}"/>
              </a:ext>
            </a:extLst>
          </p:cNvPr>
          <p:cNvSpPr/>
          <p:nvPr/>
        </p:nvSpPr>
        <p:spPr>
          <a:xfrm>
            <a:off x="6557898"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FC3B242-E763-14D7-D540-70195698C52A}"/>
              </a:ext>
            </a:extLst>
          </p:cNvPr>
          <p:cNvSpPr/>
          <p:nvPr/>
        </p:nvSpPr>
        <p:spPr>
          <a:xfrm>
            <a:off x="7644620"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1C62C6A9-26E6-0CFF-2C9B-E1A16F6F9524}"/>
              </a:ext>
            </a:extLst>
          </p:cNvPr>
          <p:cNvSpPr/>
          <p:nvPr/>
        </p:nvSpPr>
        <p:spPr>
          <a:xfrm>
            <a:off x="8178593"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3E2A572-A2C1-6414-B70F-A5FEFB14D3B4}"/>
              </a:ext>
            </a:extLst>
          </p:cNvPr>
          <p:cNvSpPr/>
          <p:nvPr/>
        </p:nvSpPr>
        <p:spPr>
          <a:xfrm>
            <a:off x="8703206" y="5976204"/>
            <a:ext cx="506440" cy="562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AFAA532-D394-EC6F-DEB2-E501F57EEE6A}"/>
              </a:ext>
            </a:extLst>
          </p:cNvPr>
          <p:cNvCxnSpPr>
            <a:cxnSpLocks/>
          </p:cNvCxnSpPr>
          <p:nvPr/>
        </p:nvCxnSpPr>
        <p:spPr>
          <a:xfrm flipV="1">
            <a:off x="4670472" y="6071160"/>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252E5C2-EFAC-D977-D45C-AF59C00AF673}"/>
              </a:ext>
            </a:extLst>
          </p:cNvPr>
          <p:cNvCxnSpPr>
            <a:cxnSpLocks/>
          </p:cNvCxnSpPr>
          <p:nvPr/>
        </p:nvCxnSpPr>
        <p:spPr>
          <a:xfrm flipV="1">
            <a:off x="5188632" y="6071160"/>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D785B99-2C96-ABB8-9546-D439B72DC68E}"/>
              </a:ext>
            </a:extLst>
          </p:cNvPr>
          <p:cNvCxnSpPr>
            <a:cxnSpLocks/>
          </p:cNvCxnSpPr>
          <p:nvPr/>
        </p:nvCxnSpPr>
        <p:spPr>
          <a:xfrm flipV="1">
            <a:off x="5709137" y="6071160"/>
            <a:ext cx="0" cy="3657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672E97F-0ECA-B290-B3AC-98503ADD83AF}"/>
              </a:ext>
            </a:extLst>
          </p:cNvPr>
          <p:cNvCxnSpPr>
            <a:cxnSpLocks/>
          </p:cNvCxnSpPr>
          <p:nvPr/>
        </p:nvCxnSpPr>
        <p:spPr>
          <a:xfrm>
            <a:off x="4851007" y="6051230"/>
            <a:ext cx="0" cy="38569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C7EDEE5-C4CB-32D6-A0F2-258B711B4EED}"/>
              </a:ext>
            </a:extLst>
          </p:cNvPr>
          <p:cNvCxnSpPr>
            <a:cxnSpLocks/>
          </p:cNvCxnSpPr>
          <p:nvPr/>
        </p:nvCxnSpPr>
        <p:spPr>
          <a:xfrm>
            <a:off x="5383235" y="6051230"/>
            <a:ext cx="0" cy="38569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130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1FAABF-F0A2-1241-90FE-8013BC0C5DA3}"/>
              </a:ext>
            </a:extLst>
          </p:cNvPr>
          <p:cNvSpPr>
            <a:spLocks noGrp="1"/>
          </p:cNvSpPr>
          <p:nvPr>
            <p:ph idx="1"/>
          </p:nvPr>
        </p:nvSpPr>
        <p:spPr>
          <a:xfrm>
            <a:off x="500575" y="292247"/>
            <a:ext cx="11147474" cy="5883470"/>
          </a:xfrm>
        </p:spPr>
        <p:txBody>
          <a:bodyPr>
            <a:normAutofit/>
          </a:bodyPr>
          <a:lstStyle/>
          <a:p>
            <a:pPr marL="0" indent="0" algn="just">
              <a:buNone/>
            </a:pPr>
            <a:r>
              <a:rPr lang="en-US" sz="2400" b="1" i="0" dirty="0">
                <a:solidFill>
                  <a:srgbClr val="000000"/>
                </a:solidFill>
                <a:effectLst/>
                <a:latin typeface="Times New Roman" panose="02020603050405020304" pitchFamily="18" charset="0"/>
              </a:rPr>
              <a:t>Complexes with 7-9 d electrons</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Transition metal ions with </a:t>
            </a:r>
            <a:r>
              <a:rPr lang="en-US" sz="2400" b="1" i="0" dirty="0">
                <a:solidFill>
                  <a:srgbClr val="000000"/>
                </a:solidFill>
                <a:effectLst/>
                <a:latin typeface="Times New Roman" panose="02020603050405020304" pitchFamily="18" charset="0"/>
                <a:cs typeface="Times New Roman" panose="02020603050405020304" pitchFamily="18" charset="0"/>
              </a:rPr>
              <a:t>seven, eight, or nine </a:t>
            </a:r>
            <a:r>
              <a:rPr lang="en-US" sz="2400" b="0" i="0" dirty="0">
                <a:solidFill>
                  <a:srgbClr val="000000"/>
                </a:solidFill>
                <a:effectLst/>
                <a:latin typeface="Times New Roman" panose="02020603050405020304" pitchFamily="18" charset="0"/>
                <a:cs typeface="Times New Roman" panose="02020603050405020304" pitchFamily="18" charset="0"/>
              </a:rPr>
              <a:t>d electrons generally have coordination number of </a:t>
            </a:r>
            <a:r>
              <a:rPr lang="en-US" sz="2400" b="1" i="0" dirty="0">
                <a:solidFill>
                  <a:srgbClr val="000000"/>
                </a:solidFill>
                <a:effectLst/>
                <a:latin typeface="Times New Roman" panose="02020603050405020304" pitchFamily="18" charset="0"/>
                <a:cs typeface="Times New Roman" panose="02020603050405020304" pitchFamily="18" charset="0"/>
              </a:rPr>
              <a:t>4 </a:t>
            </a:r>
            <a:r>
              <a:rPr lang="en-US" sz="2400" b="0" i="0" dirty="0">
                <a:solidFill>
                  <a:srgbClr val="000000"/>
                </a:solidFill>
                <a:effectLst/>
                <a:latin typeface="Times New Roman" panose="02020603050405020304" pitchFamily="18" charset="0"/>
                <a:cs typeface="Times New Roman" panose="02020603050405020304" pitchFamily="18" charset="0"/>
              </a:rPr>
              <a:t>which leads to either a </a:t>
            </a:r>
            <a:r>
              <a:rPr lang="en-US" sz="2400" b="1" i="0" dirty="0">
                <a:solidFill>
                  <a:srgbClr val="000000"/>
                </a:solidFill>
                <a:effectLst/>
                <a:latin typeface="Times New Roman" panose="02020603050405020304" pitchFamily="18" charset="0"/>
                <a:cs typeface="Times New Roman" panose="02020603050405020304" pitchFamily="18" charset="0"/>
              </a:rPr>
              <a:t>square planar </a:t>
            </a:r>
            <a:r>
              <a:rPr lang="en-US" sz="2400" b="0" i="0" dirty="0">
                <a:solidFill>
                  <a:srgbClr val="000000"/>
                </a:solidFill>
                <a:effectLst/>
                <a:latin typeface="Times New Roman" panose="02020603050405020304" pitchFamily="18" charset="0"/>
                <a:cs typeface="Times New Roman" panose="02020603050405020304" pitchFamily="18" charset="0"/>
              </a:rPr>
              <a:t>or </a:t>
            </a:r>
            <a:r>
              <a:rPr lang="en-US" sz="2400" b="1" i="0" dirty="0">
                <a:solidFill>
                  <a:srgbClr val="000000"/>
                </a:solidFill>
                <a:effectLst/>
                <a:latin typeface="Times New Roman" panose="02020603050405020304" pitchFamily="18" charset="0"/>
                <a:cs typeface="Times New Roman" panose="02020603050405020304" pitchFamily="18" charset="0"/>
              </a:rPr>
              <a:t>a tetrahedral </a:t>
            </a:r>
            <a:r>
              <a:rPr lang="en-US" sz="2400" b="0" i="0" dirty="0">
                <a:solidFill>
                  <a:srgbClr val="000000"/>
                </a:solidFill>
                <a:effectLst/>
                <a:latin typeface="Times New Roman" panose="02020603050405020304" pitchFamily="18" charset="0"/>
                <a:cs typeface="Times New Roman" panose="02020603050405020304" pitchFamily="18" charset="0"/>
              </a:rPr>
              <a:t>arrangement of the ligands.</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The </a:t>
            </a:r>
            <a:r>
              <a:rPr lang="en-US" sz="2400" b="1" i="0" dirty="0">
                <a:solidFill>
                  <a:srgbClr val="000000"/>
                </a:solidFill>
                <a:effectLst/>
                <a:latin typeface="Times New Roman" panose="02020603050405020304" pitchFamily="18" charset="0"/>
                <a:cs typeface="Times New Roman" panose="02020603050405020304" pitchFamily="18" charset="0"/>
              </a:rPr>
              <a:t>strength of the ligand </a:t>
            </a:r>
            <a:r>
              <a:rPr lang="en-US" sz="2400" b="0" i="0" dirty="0">
                <a:solidFill>
                  <a:srgbClr val="000000"/>
                </a:solidFill>
                <a:effectLst/>
                <a:latin typeface="Times New Roman" panose="02020603050405020304" pitchFamily="18" charset="0"/>
                <a:cs typeface="Times New Roman" panose="02020603050405020304" pitchFamily="18" charset="0"/>
              </a:rPr>
              <a:t>and the formation of high – and low spin complexes may be predicative of the type of hybridization and therefore the geometry of the complex. </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For example a </a:t>
            </a:r>
            <a:r>
              <a:rPr lang="en-US" sz="2400" b="1" i="0" dirty="0">
                <a:solidFill>
                  <a:srgbClr val="000000"/>
                </a:solidFill>
                <a:effectLst/>
                <a:latin typeface="Times New Roman" panose="02020603050405020304" pitchFamily="18" charset="0"/>
                <a:cs typeface="Times New Roman" panose="02020603050405020304" pitchFamily="18" charset="0"/>
              </a:rPr>
              <a:t>d</a:t>
            </a:r>
            <a:r>
              <a:rPr lang="en-US" sz="2400" b="1" i="0" baseline="30000" dirty="0">
                <a:solidFill>
                  <a:srgbClr val="000000"/>
                </a:solidFill>
                <a:effectLst/>
                <a:latin typeface="Times New Roman" panose="02020603050405020304" pitchFamily="18" charset="0"/>
                <a:cs typeface="Times New Roman" panose="02020603050405020304" pitchFamily="18" charset="0"/>
              </a:rPr>
              <a:t>8</a:t>
            </a:r>
            <a:r>
              <a:rPr lang="en-US" sz="2400" b="0" i="0" dirty="0">
                <a:solidFill>
                  <a:srgbClr val="000000"/>
                </a:solidFill>
                <a:effectLst/>
                <a:latin typeface="Times New Roman" panose="02020603050405020304" pitchFamily="18" charset="0"/>
                <a:cs typeface="Times New Roman" panose="02020603050405020304" pitchFamily="18" charset="0"/>
              </a:rPr>
              <a:t> ion complexing with a ligand having a relatively weak electrostatic field has </a:t>
            </a:r>
            <a:r>
              <a:rPr lang="en-US" sz="2400" b="1" i="0" dirty="0">
                <a:solidFill>
                  <a:srgbClr val="000000"/>
                </a:solidFill>
                <a:effectLst/>
                <a:latin typeface="Times New Roman" panose="02020603050405020304" pitchFamily="18" charset="0"/>
                <a:cs typeface="Times New Roman" panose="02020603050405020304" pitchFamily="18" charset="0"/>
              </a:rPr>
              <a:t>no d</a:t>
            </a:r>
            <a:r>
              <a:rPr lang="en-US" sz="2400" b="0" i="0" dirty="0">
                <a:solidFill>
                  <a:srgbClr val="000000"/>
                </a:solidFill>
                <a:effectLst/>
                <a:latin typeface="Times New Roman" panose="02020603050405020304" pitchFamily="18" charset="0"/>
                <a:cs typeface="Times New Roman" panose="02020603050405020304" pitchFamily="18" charset="0"/>
              </a:rPr>
              <a:t> orbitals available for bonding. However, the ligands can bond through the </a:t>
            </a:r>
            <a:r>
              <a:rPr lang="en-US" sz="2400" b="1" i="0" dirty="0">
                <a:solidFill>
                  <a:srgbClr val="000000"/>
                </a:solidFill>
                <a:effectLst/>
                <a:latin typeface="Times New Roman" panose="02020603050405020304" pitchFamily="18" charset="0"/>
                <a:cs typeface="Times New Roman" panose="02020603050405020304" pitchFamily="18" charset="0"/>
              </a:rPr>
              <a:t>four sp</a:t>
            </a:r>
            <a:r>
              <a:rPr lang="en-US" sz="2400" b="1" i="0" baseline="30000" dirty="0">
                <a:solidFill>
                  <a:srgbClr val="000000"/>
                </a:solidFill>
                <a:effectLst/>
                <a:latin typeface="Times New Roman" panose="02020603050405020304" pitchFamily="18" charset="0"/>
                <a:cs typeface="Times New Roman" panose="02020603050405020304" pitchFamily="18" charset="0"/>
              </a:rPr>
              <a:t>3</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hybrid orbitals formed on the metal to give </a:t>
            </a:r>
            <a:r>
              <a:rPr lang="en-US" sz="2400" b="1" i="0" dirty="0">
                <a:solidFill>
                  <a:srgbClr val="000000"/>
                </a:solidFill>
                <a:effectLst/>
                <a:latin typeface="Times New Roman" panose="02020603050405020304" pitchFamily="18" charset="0"/>
                <a:cs typeface="Times New Roman" panose="02020603050405020304" pitchFamily="18" charset="0"/>
              </a:rPr>
              <a:t>a tetrahedral complex</a:t>
            </a:r>
            <a:r>
              <a:rPr lang="en-US" sz="2400" b="0" i="0" dirty="0">
                <a:solidFill>
                  <a:srgbClr val="000000"/>
                </a:solidFill>
                <a:effectLst/>
                <a:latin typeface="Times New Roman" panose="02020603050405020304" pitchFamily="18" charset="0"/>
                <a:cs typeface="Times New Roman" panose="02020603050405020304" pitchFamily="18" charset="0"/>
              </a:rPr>
              <a:t>.</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 </a:t>
            </a:r>
            <a:r>
              <a:rPr lang="en-US" sz="2400" b="1" i="0" dirty="0">
                <a:solidFill>
                  <a:srgbClr val="000000"/>
                </a:solidFill>
                <a:effectLst/>
                <a:latin typeface="Times New Roman" panose="02020603050405020304" pitchFamily="18" charset="0"/>
                <a:cs typeface="Times New Roman" panose="02020603050405020304" pitchFamily="18" charset="0"/>
              </a:rPr>
              <a:t>strong ligand </a:t>
            </a:r>
            <a:r>
              <a:rPr lang="en-US" sz="2400" b="0" i="0" dirty="0">
                <a:solidFill>
                  <a:srgbClr val="000000"/>
                </a:solidFill>
                <a:effectLst/>
                <a:latin typeface="Times New Roman" panose="02020603050405020304" pitchFamily="18" charset="0"/>
                <a:cs typeface="Times New Roman" panose="02020603050405020304" pitchFamily="18" charset="0"/>
              </a:rPr>
              <a:t>will force the metal into a </a:t>
            </a:r>
            <a:r>
              <a:rPr lang="en-US" sz="2400" b="1" i="0" dirty="0">
                <a:solidFill>
                  <a:srgbClr val="000000"/>
                </a:solidFill>
                <a:effectLst/>
                <a:latin typeface="Times New Roman" panose="02020603050405020304" pitchFamily="18" charset="0"/>
                <a:cs typeface="Times New Roman" panose="02020603050405020304" pitchFamily="18" charset="0"/>
              </a:rPr>
              <a:t>low spin </a:t>
            </a:r>
            <a:r>
              <a:rPr lang="en-US" sz="2400" b="0" i="0" dirty="0">
                <a:solidFill>
                  <a:srgbClr val="000000"/>
                </a:solidFill>
                <a:effectLst/>
                <a:latin typeface="Times New Roman" panose="02020603050405020304" pitchFamily="18" charset="0"/>
                <a:cs typeface="Times New Roman" panose="02020603050405020304" pitchFamily="18" charset="0"/>
              </a:rPr>
              <a:t>state and a </a:t>
            </a:r>
            <a:r>
              <a:rPr lang="en-US" sz="2400" b="1" i="0" dirty="0">
                <a:solidFill>
                  <a:srgbClr val="000000"/>
                </a:solidFill>
                <a:effectLst/>
                <a:latin typeface="Times New Roman" panose="02020603050405020304" pitchFamily="18" charset="0"/>
                <a:cs typeface="Times New Roman" panose="02020603050405020304" pitchFamily="18" charset="0"/>
              </a:rPr>
              <a:t>square planar </a:t>
            </a:r>
            <a:r>
              <a:rPr lang="en-US" sz="2400" b="0" i="0" dirty="0">
                <a:solidFill>
                  <a:srgbClr val="000000"/>
                </a:solidFill>
                <a:effectLst/>
                <a:latin typeface="Times New Roman" panose="02020603050405020304" pitchFamily="18" charset="0"/>
                <a:cs typeface="Times New Roman" panose="02020603050405020304" pitchFamily="18" charset="0"/>
              </a:rPr>
              <a:t>resulting from </a:t>
            </a:r>
            <a:r>
              <a:rPr lang="en-US" sz="2400" b="1" i="0" dirty="0">
                <a:solidFill>
                  <a:srgbClr val="000000"/>
                </a:solidFill>
                <a:effectLst/>
                <a:latin typeface="Times New Roman" panose="02020603050405020304" pitchFamily="18" charset="0"/>
                <a:cs typeface="Times New Roman" panose="02020603050405020304" pitchFamily="18" charset="0"/>
              </a:rPr>
              <a:t>dsp</a:t>
            </a:r>
            <a:r>
              <a:rPr lang="en-US" sz="2400" b="1" i="0" baseline="3000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 hybridization will be formed. The complex has </a:t>
            </a:r>
            <a:r>
              <a:rPr lang="en-US" sz="2400" b="1" i="0" dirty="0">
                <a:solidFill>
                  <a:srgbClr val="000000"/>
                </a:solidFill>
                <a:effectLst/>
                <a:latin typeface="Times New Roman" panose="02020603050405020304" pitchFamily="18" charset="0"/>
                <a:cs typeface="Times New Roman" panose="02020603050405020304" pitchFamily="18" charset="0"/>
              </a:rPr>
              <a:t>one vacant d </a:t>
            </a:r>
            <a:r>
              <a:rPr lang="en-US" sz="2400" b="0" i="0" dirty="0">
                <a:solidFill>
                  <a:srgbClr val="000000"/>
                </a:solidFill>
                <a:effectLst/>
                <a:latin typeface="Times New Roman" panose="02020603050405020304" pitchFamily="18" charset="0"/>
                <a:cs typeface="Times New Roman" panose="02020603050405020304" pitchFamily="18" charset="0"/>
              </a:rPr>
              <a:t>orbital.</a:t>
            </a:r>
          </a:p>
          <a:p>
            <a:pPr marL="0" indent="0" algn="just">
              <a:buNone/>
            </a:pPr>
            <a:r>
              <a:rPr lang="en-US" sz="2400" dirty="0">
                <a:latin typeface="Times New Roman" panose="02020603050405020304" pitchFamily="18" charset="0"/>
                <a:cs typeface="Times New Roman" panose="02020603050405020304" pitchFamily="18" charset="0"/>
              </a:rPr>
              <a:t> </a:t>
            </a:r>
            <a:br>
              <a:rPr lang="en-US" dirty="0"/>
            </a:br>
            <a:endParaRPr lang="en-US" dirty="0"/>
          </a:p>
        </p:txBody>
      </p:sp>
      <p:sp>
        <p:nvSpPr>
          <p:cNvPr id="4" name="Footer Placeholder 3">
            <a:extLst>
              <a:ext uri="{FF2B5EF4-FFF2-40B4-BE49-F238E27FC236}">
                <a16:creationId xmlns:a16="http://schemas.microsoft.com/office/drawing/2014/main" id="{76C5E8E8-6DA2-4BF9-C5D5-10DA5BAF5FEC}"/>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B40AE464-5B2A-2E08-7E84-4D5218816A71}"/>
              </a:ext>
            </a:extLst>
          </p:cNvPr>
          <p:cNvSpPr>
            <a:spLocks noGrp="1"/>
          </p:cNvSpPr>
          <p:nvPr>
            <p:ph type="sldNum" sz="quarter" idx="12"/>
          </p:nvPr>
        </p:nvSpPr>
        <p:spPr/>
        <p:txBody>
          <a:bodyPr/>
          <a:lstStyle/>
          <a:p>
            <a:fld id="{B66348F0-2240-4906-A527-53289901D96A}" type="slidenum">
              <a:rPr lang="en-US" smtClean="0"/>
              <a:t>22</a:t>
            </a:fld>
            <a:endParaRPr lang="en-US"/>
          </a:p>
        </p:txBody>
      </p:sp>
    </p:spTree>
    <p:extLst>
      <p:ext uri="{BB962C8B-B14F-4D97-AF65-F5344CB8AC3E}">
        <p14:creationId xmlns:p14="http://schemas.microsoft.com/office/powerpoint/2010/main" val="44896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D82E0-5D1F-3627-8247-96B8329900B5}"/>
              </a:ext>
            </a:extLst>
          </p:cNvPr>
          <p:cNvSpPr>
            <a:spLocks noGrp="1"/>
          </p:cNvSpPr>
          <p:nvPr>
            <p:ph idx="1"/>
          </p:nvPr>
        </p:nvSpPr>
        <p:spPr>
          <a:xfrm>
            <a:off x="405618" y="145462"/>
            <a:ext cx="11380763" cy="6156694"/>
          </a:xfrm>
        </p:spPr>
        <p:txBody>
          <a:bodyPr>
            <a:normAutofit lnSpcReduction="10000"/>
          </a:bodyPr>
          <a:lstStyle/>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Complexes and Chelating Agents</a:t>
            </a:r>
          </a:p>
          <a:p>
            <a:pPr marL="0" indent="0" algn="just">
              <a:buNone/>
            </a:pPr>
            <a:r>
              <a:rPr lang="en-US" dirty="0">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Chelating agents are important aspects of pharmacy, drug therapy. They have much efficacy in the treatment of heavy metal poisoning for elements such as lead, arsenic, mercury and iron. </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Chelating agents are important in treatment of metabolic disorders where metals such as iron and copper are accumulated in abnormal amounts in various tissues. </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Examples of important chelating agents include EDTA, BAL, penicillamine and deferoxamine.</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i="0" dirty="0">
                <a:solidFill>
                  <a:srgbClr val="000000"/>
                </a:solidFill>
                <a:effectLst/>
                <a:latin typeface="Times New Roman" panose="02020603050405020304" pitchFamily="18" charset="0"/>
                <a:cs typeface="Times New Roman" panose="02020603050405020304" pitchFamily="18" charset="0"/>
              </a:rPr>
              <a:t>Calcium Disodium salt of EDTA</a:t>
            </a: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It</a:t>
            </a:r>
            <a:r>
              <a:rPr lang="en-US" sz="2400" b="0" i="0" dirty="0">
                <a:solidFill>
                  <a:srgbClr val="000000"/>
                </a:solidFill>
                <a:effectLst/>
                <a:latin typeface="Times New Roman" panose="02020603050405020304" pitchFamily="18" charset="0"/>
                <a:cs typeface="Times New Roman" panose="02020603050405020304" pitchFamily="18" charset="0"/>
              </a:rPr>
              <a:t> is a mixture of the dihydrate salt. It is a white crystalline granules or powder. It is odorless, slightly hygroscopic and has a faint saline taste. It is stable in air, soluble in water with pH between 6.5 and 8.0. It is used in the treatment of heavy metal poisoning especially plumbism (lead) and </a:t>
            </a:r>
            <a:r>
              <a:rPr lang="en-US" sz="2400" dirty="0">
                <a:solidFill>
                  <a:srgbClr val="000000"/>
                </a:solidFill>
                <a:latin typeface="Times New Roman" panose="02020603050405020304" pitchFamily="18" charset="0"/>
                <a:cs typeface="Times New Roman" panose="02020603050405020304" pitchFamily="18" charset="0"/>
              </a:rPr>
              <a:t>Cu, Ni, Cd, Zn, Cr &amp; Mn</a:t>
            </a:r>
            <a:r>
              <a:rPr lang="en-US" sz="2400" b="0" i="0" dirty="0">
                <a:solidFill>
                  <a:srgbClr val="000000"/>
                </a:solidFill>
                <a:effectLst/>
                <a:latin typeface="Times New Roman" panose="02020603050405020304" pitchFamily="18" charset="0"/>
                <a:cs typeface="Times New Roman" panose="02020603050405020304" pitchFamily="18" charset="0"/>
              </a:rPr>
              <a:t> but not for mercury, arsenic or gold. An increase in the excretion of metal in the urine by (500ug/liter/24hr or greater for Pb) is an indication of poisoning (toxicity). It induces </a:t>
            </a:r>
            <a:r>
              <a:rPr lang="en-US" sz="2400" b="0" i="0" dirty="0" err="1">
                <a:solidFill>
                  <a:srgbClr val="000000"/>
                </a:solidFill>
                <a:effectLst/>
                <a:latin typeface="Times New Roman" panose="02020603050405020304" pitchFamily="18" charset="0"/>
                <a:cs typeface="Times New Roman" panose="02020603050405020304" pitchFamily="18" charset="0"/>
              </a:rPr>
              <a:t>hypocalcaemia</a:t>
            </a:r>
            <a:r>
              <a:rPr lang="en-US" sz="2400" b="0" i="0" dirty="0">
                <a:solidFill>
                  <a:srgbClr val="000000"/>
                </a:solidFill>
                <a:effectLst/>
                <a:latin typeface="Times New Roman" panose="02020603050405020304" pitchFamily="18" charset="0"/>
                <a:cs typeface="Times New Roman" panose="02020603050405020304" pitchFamily="18" charset="0"/>
              </a:rPr>
              <a:t> states (low serum Ca). Doses are (intravenous) I.V. or (intramuscular) I.M. of 75mg/kg of body weight. </a:t>
            </a:r>
            <a:r>
              <a:rPr lang="en-US" sz="2400" b="1" i="0" dirty="0">
                <a:solidFill>
                  <a:srgbClr val="000000"/>
                </a:solidFill>
                <a:effectLst/>
                <a:latin typeface="Times New Roman" panose="02020603050405020304" pitchFamily="18" charset="0"/>
                <a:cs typeface="Times New Roman" panose="02020603050405020304" pitchFamily="18" charset="0"/>
              </a:rPr>
              <a:t>Preparation</a:t>
            </a:r>
            <a:r>
              <a:rPr lang="en-US" sz="2400" b="0" i="0" dirty="0">
                <a:solidFill>
                  <a:srgbClr val="000000"/>
                </a:solidFill>
                <a:effectLst/>
                <a:latin typeface="Times New Roman" panose="02020603050405020304" pitchFamily="18" charset="0"/>
                <a:cs typeface="Times New Roman" panose="02020603050405020304" pitchFamily="18" charset="0"/>
              </a:rPr>
              <a:t>; a solution containing 200mg/ml for injection.</a:t>
            </a:r>
          </a:p>
        </p:txBody>
      </p:sp>
      <p:sp>
        <p:nvSpPr>
          <p:cNvPr id="4" name="Footer Placeholder 3">
            <a:extLst>
              <a:ext uri="{FF2B5EF4-FFF2-40B4-BE49-F238E27FC236}">
                <a16:creationId xmlns:a16="http://schemas.microsoft.com/office/drawing/2014/main" id="{6E3EB9FC-8C25-B0ED-EC24-E89A04331BB2}"/>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9C12CF38-E7C3-F900-8111-9D899B9A029A}"/>
              </a:ext>
            </a:extLst>
          </p:cNvPr>
          <p:cNvSpPr>
            <a:spLocks noGrp="1"/>
          </p:cNvSpPr>
          <p:nvPr>
            <p:ph type="sldNum" sz="quarter" idx="12"/>
          </p:nvPr>
        </p:nvSpPr>
        <p:spPr/>
        <p:txBody>
          <a:bodyPr/>
          <a:lstStyle/>
          <a:p>
            <a:fld id="{B66348F0-2240-4906-A527-53289901D96A}" type="slidenum">
              <a:rPr lang="en-US" smtClean="0"/>
              <a:t>23</a:t>
            </a:fld>
            <a:endParaRPr lang="en-US"/>
          </a:p>
        </p:txBody>
      </p:sp>
    </p:spTree>
    <p:extLst>
      <p:ext uri="{BB962C8B-B14F-4D97-AF65-F5344CB8AC3E}">
        <p14:creationId xmlns:p14="http://schemas.microsoft.com/office/powerpoint/2010/main" val="8062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2B3E2-31A8-1209-19D6-3732AC94CA5E}"/>
              </a:ext>
            </a:extLst>
          </p:cNvPr>
          <p:cNvSpPr>
            <a:spLocks noGrp="1"/>
          </p:cNvSpPr>
          <p:nvPr>
            <p:ph idx="1"/>
          </p:nvPr>
        </p:nvSpPr>
        <p:spPr>
          <a:xfrm>
            <a:off x="239152" y="4192292"/>
            <a:ext cx="11662116" cy="1690371"/>
          </a:xfrm>
        </p:spPr>
        <p:txBody>
          <a:bodyPr>
            <a:normAutofit/>
          </a:bodyPr>
          <a:lstStyle/>
          <a:p>
            <a:pPr marL="0" indent="0" algn="just">
              <a:buNone/>
            </a:pPr>
            <a:r>
              <a:rPr lang="en-US" sz="2400" b="1" i="0" dirty="0">
                <a:solidFill>
                  <a:srgbClr val="000000"/>
                </a:solidFill>
                <a:effectLst/>
                <a:latin typeface="Times New Roman" panose="02020603050405020304" pitchFamily="18" charset="0"/>
                <a:cs typeface="Times New Roman" panose="02020603050405020304" pitchFamily="18" charset="0"/>
              </a:rPr>
              <a:t>Disodium edetate </a:t>
            </a:r>
            <a:r>
              <a:rPr lang="en-US" sz="2400" b="0" i="0" dirty="0">
                <a:solidFill>
                  <a:srgbClr val="000000"/>
                </a:solidFill>
                <a:effectLst/>
                <a:latin typeface="Times New Roman" panose="02020603050405020304" pitchFamily="18" charset="0"/>
                <a:cs typeface="Times New Roman" panose="02020603050405020304" pitchFamily="18" charset="0"/>
              </a:rPr>
              <a:t>is a white crystalline powder which is soluble in water and has pH of 4.0-6.0. It is used in treatment related to hypercalcemia including occlusive vascular disease and cardiac arrhythmias. It is not useful for dissolution of urinary calculi. Doses; IV injections of 50mg/kg of body weight. Preparation; 150mg/ml for injection.</a:t>
            </a:r>
          </a:p>
        </p:txBody>
      </p:sp>
      <p:sp>
        <p:nvSpPr>
          <p:cNvPr id="4" name="Footer Placeholder 3">
            <a:extLst>
              <a:ext uri="{FF2B5EF4-FFF2-40B4-BE49-F238E27FC236}">
                <a16:creationId xmlns:a16="http://schemas.microsoft.com/office/drawing/2014/main" id="{44B66472-7CD6-378D-187D-6F299E42446A}"/>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6BEE06DA-7EB6-44CA-DBDD-5F080BFB8C62}"/>
              </a:ext>
            </a:extLst>
          </p:cNvPr>
          <p:cNvSpPr>
            <a:spLocks noGrp="1"/>
          </p:cNvSpPr>
          <p:nvPr>
            <p:ph type="sldNum" sz="quarter" idx="12"/>
          </p:nvPr>
        </p:nvSpPr>
        <p:spPr/>
        <p:txBody>
          <a:bodyPr/>
          <a:lstStyle/>
          <a:p>
            <a:fld id="{B66348F0-2240-4906-A527-53289901D96A}" type="slidenum">
              <a:rPr lang="en-US" smtClean="0"/>
              <a:t>24</a:t>
            </a:fld>
            <a:endParaRPr lang="en-US"/>
          </a:p>
        </p:txBody>
      </p:sp>
      <p:pic>
        <p:nvPicPr>
          <p:cNvPr id="6" name="Picture 5">
            <a:extLst>
              <a:ext uri="{FF2B5EF4-FFF2-40B4-BE49-F238E27FC236}">
                <a16:creationId xmlns:a16="http://schemas.microsoft.com/office/drawing/2014/main" id="{B8169C22-AE2A-E23B-6A5F-B0502C6A9414}"/>
              </a:ext>
            </a:extLst>
          </p:cNvPr>
          <p:cNvPicPr>
            <a:picLocks noChangeAspect="1"/>
          </p:cNvPicPr>
          <p:nvPr/>
        </p:nvPicPr>
        <p:blipFill>
          <a:blip r:embed="rId2"/>
          <a:stretch>
            <a:fillRect/>
          </a:stretch>
        </p:blipFill>
        <p:spPr>
          <a:xfrm>
            <a:off x="782807" y="315152"/>
            <a:ext cx="5195962" cy="3609734"/>
          </a:xfrm>
          <a:prstGeom prst="rect">
            <a:avLst/>
          </a:prstGeom>
        </p:spPr>
      </p:pic>
      <p:pic>
        <p:nvPicPr>
          <p:cNvPr id="7" name="Picture 6">
            <a:extLst>
              <a:ext uri="{FF2B5EF4-FFF2-40B4-BE49-F238E27FC236}">
                <a16:creationId xmlns:a16="http://schemas.microsoft.com/office/drawing/2014/main" id="{2CC2C515-7515-BCA3-2ACB-FF328C32E41A}"/>
              </a:ext>
            </a:extLst>
          </p:cNvPr>
          <p:cNvPicPr>
            <a:picLocks noChangeAspect="1"/>
          </p:cNvPicPr>
          <p:nvPr/>
        </p:nvPicPr>
        <p:blipFill>
          <a:blip r:embed="rId3"/>
          <a:stretch>
            <a:fillRect/>
          </a:stretch>
        </p:blipFill>
        <p:spPr>
          <a:xfrm>
            <a:off x="6434285" y="553596"/>
            <a:ext cx="4974908" cy="3371289"/>
          </a:xfrm>
          <a:prstGeom prst="rect">
            <a:avLst/>
          </a:prstGeom>
        </p:spPr>
      </p:pic>
    </p:spTree>
    <p:extLst>
      <p:ext uri="{BB962C8B-B14F-4D97-AF65-F5344CB8AC3E}">
        <p14:creationId xmlns:p14="http://schemas.microsoft.com/office/powerpoint/2010/main" val="357566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49E91-1147-043C-97FD-2D6BE78AF25A}"/>
              </a:ext>
            </a:extLst>
          </p:cNvPr>
          <p:cNvSpPr>
            <a:spLocks noGrp="1"/>
          </p:cNvSpPr>
          <p:nvPr>
            <p:ph idx="1"/>
          </p:nvPr>
        </p:nvSpPr>
        <p:spPr>
          <a:xfrm>
            <a:off x="342314" y="2910839"/>
            <a:ext cx="11507372" cy="3381571"/>
          </a:xfrm>
        </p:spPr>
        <p:txBody>
          <a:bodyPr/>
          <a:lstStyle/>
          <a:p>
            <a:pPr marL="0" marR="0" indent="0" algn="just">
              <a:lnSpc>
                <a:spcPct val="107000"/>
              </a:lnSpc>
              <a:spcBef>
                <a:spcPts val="0"/>
              </a:spcBef>
              <a:spcAft>
                <a:spcPts val="0"/>
              </a:spcAft>
              <a:buNone/>
            </a:pPr>
            <a:r>
              <a:rPr lang="en-US" sz="24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Dimercaprol (BAL)</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a colorless of mercaptan-like odor. It competes with enzymes containing sulfhydryl groups (responsible for oxidation-reduction) for the metals causing poisoning. The mercaptides formed are excreted in the urine. BAL is of value in the treatment of </a:t>
            </a:r>
            <a:r>
              <a:rPr lang="en-US" sz="24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arsenic or gold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poisoning and early mercury poisoning, within a few hours.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Dose: in severe </a:t>
            </a:r>
            <a:r>
              <a:rPr lang="en-US" sz="24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arsenic or gold</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poisoning, 3.0mg/kg is given six times a day for two days, four times a day on the third day, then twice daily on the next ten days. For early </a:t>
            </a:r>
            <a:r>
              <a:rPr lang="en-US" sz="2400"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mercury</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poisoning, 5.0mg/kg followed by 2.5mg/kg twice daily for ten days.</a:t>
            </a:r>
          </a:p>
          <a:p>
            <a:pPr marL="0" marR="0" indent="0" algn="just">
              <a:lnSpc>
                <a:spcPct val="107000"/>
              </a:lnSpc>
              <a:spcBef>
                <a:spcPts val="0"/>
              </a:spcBef>
              <a:spcAft>
                <a:spcPts val="0"/>
              </a:spcAft>
              <a:buNone/>
            </a:pP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Preparations: I.M. in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ection of 100mg/ml in peanut oil.</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04F9C12-CA19-C403-2A9E-555BE6171CD4}"/>
              </a:ext>
            </a:extLst>
          </p:cNvPr>
          <p:cNvSpPr>
            <a:spLocks noGrp="1"/>
          </p:cNvSpPr>
          <p:nvPr>
            <p:ph type="ftr" sz="quarter" idx="11"/>
          </p:nvPr>
        </p:nvSpPr>
        <p:spPr>
          <a:xfrm>
            <a:off x="4038600" y="6420290"/>
            <a:ext cx="4114800" cy="365125"/>
          </a:xfrm>
        </p:spPr>
        <p:txBody>
          <a:bodyPr/>
          <a:lstStyle/>
          <a:p>
            <a:r>
              <a:rPr lang="en-US" dirty="0"/>
              <a:t>Ali Albakaa</a:t>
            </a:r>
          </a:p>
        </p:txBody>
      </p:sp>
      <p:sp>
        <p:nvSpPr>
          <p:cNvPr id="5" name="Slide Number Placeholder 4">
            <a:extLst>
              <a:ext uri="{FF2B5EF4-FFF2-40B4-BE49-F238E27FC236}">
                <a16:creationId xmlns:a16="http://schemas.microsoft.com/office/drawing/2014/main" id="{46D4C83A-CC30-34C7-F8E9-0D79617A3C71}"/>
              </a:ext>
            </a:extLst>
          </p:cNvPr>
          <p:cNvSpPr>
            <a:spLocks noGrp="1"/>
          </p:cNvSpPr>
          <p:nvPr>
            <p:ph type="sldNum" sz="quarter" idx="12"/>
          </p:nvPr>
        </p:nvSpPr>
        <p:spPr/>
        <p:txBody>
          <a:bodyPr/>
          <a:lstStyle/>
          <a:p>
            <a:fld id="{B66348F0-2240-4906-A527-53289901D96A}" type="slidenum">
              <a:rPr lang="en-US" smtClean="0"/>
              <a:t>25</a:t>
            </a:fld>
            <a:endParaRPr lang="en-US"/>
          </a:p>
        </p:txBody>
      </p:sp>
      <p:pic>
        <p:nvPicPr>
          <p:cNvPr id="6" name="Picture 5">
            <a:extLst>
              <a:ext uri="{FF2B5EF4-FFF2-40B4-BE49-F238E27FC236}">
                <a16:creationId xmlns:a16="http://schemas.microsoft.com/office/drawing/2014/main" id="{A3E67599-C9EB-4D5E-6D75-21F4C4D2E92E}"/>
              </a:ext>
            </a:extLst>
          </p:cNvPr>
          <p:cNvPicPr>
            <a:picLocks noChangeAspect="1"/>
          </p:cNvPicPr>
          <p:nvPr/>
        </p:nvPicPr>
        <p:blipFill>
          <a:blip r:embed="rId2"/>
          <a:stretch>
            <a:fillRect/>
          </a:stretch>
        </p:blipFill>
        <p:spPr>
          <a:xfrm>
            <a:off x="984376" y="429137"/>
            <a:ext cx="4150331" cy="2159049"/>
          </a:xfrm>
          <a:prstGeom prst="rect">
            <a:avLst/>
          </a:prstGeom>
        </p:spPr>
      </p:pic>
      <p:pic>
        <p:nvPicPr>
          <p:cNvPr id="8" name="Picture 7">
            <a:extLst>
              <a:ext uri="{FF2B5EF4-FFF2-40B4-BE49-F238E27FC236}">
                <a16:creationId xmlns:a16="http://schemas.microsoft.com/office/drawing/2014/main" id="{40B7F6B4-3D7D-1762-FE28-69B32721A453}"/>
              </a:ext>
            </a:extLst>
          </p:cNvPr>
          <p:cNvPicPr>
            <a:picLocks noChangeAspect="1"/>
          </p:cNvPicPr>
          <p:nvPr/>
        </p:nvPicPr>
        <p:blipFill>
          <a:blip r:embed="rId3"/>
          <a:stretch>
            <a:fillRect/>
          </a:stretch>
        </p:blipFill>
        <p:spPr>
          <a:xfrm>
            <a:off x="6865035" y="239152"/>
            <a:ext cx="4342589" cy="2412974"/>
          </a:xfrm>
          <a:prstGeom prst="rect">
            <a:avLst/>
          </a:prstGeom>
        </p:spPr>
      </p:pic>
    </p:spTree>
    <p:extLst>
      <p:ext uri="{BB962C8B-B14F-4D97-AF65-F5344CB8AC3E}">
        <p14:creationId xmlns:p14="http://schemas.microsoft.com/office/powerpoint/2010/main" val="234713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EBC79-498C-1F33-FD3A-881343CAFEE6}"/>
              </a:ext>
            </a:extLst>
          </p:cNvPr>
          <p:cNvSpPr>
            <a:spLocks noGrp="1"/>
          </p:cNvSpPr>
          <p:nvPr>
            <p:ph idx="1"/>
          </p:nvPr>
        </p:nvSpPr>
        <p:spPr>
          <a:xfrm>
            <a:off x="365759" y="464234"/>
            <a:ext cx="11479237" cy="6049108"/>
          </a:xfrm>
        </p:spPr>
        <p:txBody>
          <a:bodyPr>
            <a:normAutofit fontScale="92500" lnSpcReduction="10000"/>
          </a:bodyPr>
          <a:lstStyle/>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Penicillamine</a:t>
            </a:r>
            <a:r>
              <a:rPr lang="en-US" sz="2400" b="0" i="0" dirty="0">
                <a:solidFill>
                  <a:srgbClr val="000000"/>
                </a:solidFill>
                <a:effectLst/>
                <a:latin typeface="Times New Roman" panose="02020603050405020304" pitchFamily="18" charset="0"/>
                <a:cs typeface="Times New Roman" panose="02020603050405020304" pitchFamily="18" charset="0"/>
              </a:rPr>
              <a:t> </a:t>
            </a:r>
          </a:p>
          <a:p>
            <a:pPr marL="0" indent="0" algn="just">
              <a:buNone/>
            </a:pPr>
            <a:r>
              <a:rPr lang="en-US" sz="2600" b="0" i="0" dirty="0">
                <a:solidFill>
                  <a:srgbClr val="000000"/>
                </a:solidFill>
                <a:effectLst/>
                <a:latin typeface="Times New Roman" panose="02020603050405020304" pitchFamily="18" charset="0"/>
                <a:cs typeface="Times New Roman" panose="02020603050405020304" pitchFamily="18" charset="0"/>
              </a:rPr>
              <a:t>It is a white crystalline powder having characteristic odor. It is freely soluble in water with pH of (4.5-5.5). </a:t>
            </a:r>
          </a:p>
          <a:p>
            <a:pPr marL="0" indent="0" algn="just">
              <a:buNone/>
            </a:pPr>
            <a:r>
              <a:rPr lang="en-US" sz="2600" b="0" i="0" dirty="0">
                <a:solidFill>
                  <a:srgbClr val="000000"/>
                </a:solidFill>
                <a:effectLst/>
                <a:latin typeface="Times New Roman" panose="02020603050405020304" pitchFamily="18" charset="0"/>
                <a:cs typeface="Times New Roman" panose="02020603050405020304" pitchFamily="18" charset="0"/>
              </a:rPr>
              <a:t>Penicillamine is used for treatment of poisoning of many metal including lead, iron, mercury and gold. Penicillamine is used for treatment of hepatolenticular degeneration (degeneration of the brain associated with increased levels of copper and Wilson’s disease) which is associated with elevated levels of copper in tissues including; eye, liver, brain and kidney. Penicillamine is used in the treatment of gold dermatitis. Penicillamine is used in the treatment of cystinurea, the presence of crystals of cystine in urea.</a:t>
            </a:r>
          </a:p>
          <a:p>
            <a:pPr marL="0" indent="0" algn="just">
              <a:buNone/>
            </a:pPr>
            <a:r>
              <a:rPr lang="en-US" sz="2600" b="0" i="0" dirty="0">
                <a:solidFill>
                  <a:srgbClr val="000000"/>
                </a:solidFill>
                <a:effectLst/>
                <a:latin typeface="Times New Roman" panose="02020603050405020304" pitchFamily="18" charset="0"/>
                <a:cs typeface="Times New Roman" panose="02020603050405020304" pitchFamily="18" charset="0"/>
              </a:rPr>
              <a:t>Dose: 250mg capsules given four times a day. Preparations: Cuprimine capsules containing 250mg of penicillamine for oral administration. The effectiveness of penicillamine as compared to is attributed:</a:t>
            </a:r>
          </a:p>
          <a:p>
            <a:pPr marL="0" indent="0" algn="just">
              <a:buNone/>
            </a:pPr>
            <a:r>
              <a:rPr lang="en-US" sz="2600" b="0" i="0" dirty="0">
                <a:solidFill>
                  <a:srgbClr val="000000"/>
                </a:solidFill>
                <a:effectLst/>
                <a:latin typeface="Times New Roman" panose="02020603050405020304" pitchFamily="18" charset="0"/>
                <a:cs typeface="Times New Roman" panose="02020603050405020304" pitchFamily="18" charset="0"/>
              </a:rPr>
              <a:t> 1. its ability to resist metabolic inactivation by an oxidase since it doesn't have a</a:t>
            </a:r>
            <a:br>
              <a:rPr lang="en-US" sz="2600" b="0" i="0" dirty="0">
                <a:solidFill>
                  <a:srgbClr val="000000"/>
                </a:solidFill>
                <a:effectLst/>
                <a:latin typeface="Times New Roman" panose="02020603050405020304" pitchFamily="18" charset="0"/>
                <a:cs typeface="Times New Roman" panose="02020603050405020304" pitchFamily="18" charset="0"/>
              </a:rPr>
            </a:br>
            <a:r>
              <a:rPr lang="en-US" sz="2600" b="0" i="0" dirty="0">
                <a:solidFill>
                  <a:srgbClr val="000000"/>
                </a:solidFill>
                <a:effectLst/>
                <a:latin typeface="Times New Roman" panose="02020603050405020304" pitchFamily="18" charset="0"/>
                <a:cs typeface="Times New Roman" panose="02020603050405020304" pitchFamily="18" charset="0"/>
              </a:rPr>
              <a:t>hydrogen on the beta carbon atom.</a:t>
            </a:r>
            <a:r>
              <a:rPr lang="en-US" sz="2600" dirty="0">
                <a:latin typeface="Times New Roman" panose="02020603050405020304" pitchFamily="18" charset="0"/>
                <a:cs typeface="Times New Roman" panose="02020603050405020304" pitchFamily="18" charset="0"/>
              </a:rPr>
              <a:t> </a:t>
            </a:r>
          </a:p>
          <a:p>
            <a:pPr marL="0" indent="0" algn="just">
              <a:buNone/>
            </a:pPr>
            <a:r>
              <a:rPr lang="en-US" sz="2600" b="0" i="0" dirty="0">
                <a:solidFill>
                  <a:srgbClr val="000000"/>
                </a:solidFill>
                <a:effectLst/>
                <a:latin typeface="Times New Roman" panose="02020603050405020304" pitchFamily="18" charset="0"/>
                <a:cs typeface="Times New Roman" panose="02020603050405020304" pitchFamily="18" charset="0"/>
              </a:rPr>
              <a:t>2. its sulfhydryl group ability to convert Cu</a:t>
            </a:r>
            <a:r>
              <a:rPr lang="en-US" sz="2600" b="0" i="0" baseline="30000" dirty="0">
                <a:solidFill>
                  <a:srgbClr val="000000"/>
                </a:solidFill>
                <a:effectLst/>
                <a:latin typeface="Times New Roman" panose="02020603050405020304" pitchFamily="18" charset="0"/>
                <a:cs typeface="Times New Roman" panose="02020603050405020304" pitchFamily="18" charset="0"/>
              </a:rPr>
              <a:t>+2 </a:t>
            </a:r>
            <a:r>
              <a:rPr lang="en-US" sz="2600" b="0" i="0" dirty="0">
                <a:solidFill>
                  <a:srgbClr val="000000"/>
                </a:solidFill>
                <a:effectLst/>
                <a:latin typeface="Times New Roman" panose="02020603050405020304" pitchFamily="18" charset="0"/>
                <a:cs typeface="Times New Roman" panose="02020603050405020304" pitchFamily="18" charset="0"/>
              </a:rPr>
              <a:t>to Cu</a:t>
            </a:r>
            <a:r>
              <a:rPr lang="en-US" sz="2600" b="0" i="0" baseline="30000" dirty="0">
                <a:solidFill>
                  <a:srgbClr val="000000"/>
                </a:solidFill>
                <a:effectLst/>
                <a:latin typeface="Times New Roman" panose="02020603050405020304" pitchFamily="18" charset="0"/>
                <a:cs typeface="Times New Roman" panose="02020603050405020304" pitchFamily="18" charset="0"/>
              </a:rPr>
              <a:t>+</a:t>
            </a:r>
            <a:r>
              <a:rPr lang="en-US" sz="2600" b="0" i="0" dirty="0">
                <a:solidFill>
                  <a:srgbClr val="000000"/>
                </a:solidFill>
                <a:effectLst/>
                <a:latin typeface="Times New Roman" panose="02020603050405020304" pitchFamily="18" charset="0"/>
                <a:cs typeface="Times New Roman" panose="02020603050405020304" pitchFamily="18" charset="0"/>
              </a:rPr>
              <a:t>, with the formation of a tetrahedral rather than a square planar complex which has less affinity in competition with the tissue proteins containing –SH groups of oxidative value.</a:t>
            </a:r>
            <a:endParaRPr lang="en-US" sz="2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A4DF97B-EE4C-F540-A4E5-FB3D48820CC5}"/>
              </a:ext>
            </a:extLst>
          </p:cNvPr>
          <p:cNvSpPr>
            <a:spLocks noGrp="1"/>
          </p:cNvSpPr>
          <p:nvPr>
            <p:ph type="ftr" sz="quarter" idx="11"/>
          </p:nvPr>
        </p:nvSpPr>
        <p:spPr>
          <a:xfrm>
            <a:off x="4038600" y="6393766"/>
            <a:ext cx="4114800" cy="365125"/>
          </a:xfrm>
        </p:spPr>
        <p:txBody>
          <a:bodyPr/>
          <a:lstStyle/>
          <a:p>
            <a:r>
              <a:rPr lang="en-US" dirty="0"/>
              <a:t>Ali Albakaa</a:t>
            </a:r>
          </a:p>
        </p:txBody>
      </p:sp>
      <p:sp>
        <p:nvSpPr>
          <p:cNvPr id="5" name="Slide Number Placeholder 4">
            <a:extLst>
              <a:ext uri="{FF2B5EF4-FFF2-40B4-BE49-F238E27FC236}">
                <a16:creationId xmlns:a16="http://schemas.microsoft.com/office/drawing/2014/main" id="{29D8C510-09DF-0629-42A6-E1E06E634E23}"/>
              </a:ext>
            </a:extLst>
          </p:cNvPr>
          <p:cNvSpPr>
            <a:spLocks noGrp="1"/>
          </p:cNvSpPr>
          <p:nvPr>
            <p:ph type="sldNum" sz="quarter" idx="12"/>
          </p:nvPr>
        </p:nvSpPr>
        <p:spPr/>
        <p:txBody>
          <a:bodyPr/>
          <a:lstStyle/>
          <a:p>
            <a:fld id="{B66348F0-2240-4906-A527-53289901D96A}" type="slidenum">
              <a:rPr lang="en-US" smtClean="0"/>
              <a:t>26</a:t>
            </a:fld>
            <a:endParaRPr lang="en-US" dirty="0"/>
          </a:p>
        </p:txBody>
      </p:sp>
      <p:sp>
        <p:nvSpPr>
          <p:cNvPr id="2" name="TextBox 1">
            <a:extLst>
              <a:ext uri="{FF2B5EF4-FFF2-40B4-BE49-F238E27FC236}">
                <a16:creationId xmlns:a16="http://schemas.microsoft.com/office/drawing/2014/main" id="{09DDD955-4062-445D-8388-3ECA37329F58}"/>
              </a:ext>
            </a:extLst>
          </p:cNvPr>
          <p:cNvSpPr txBox="1"/>
          <p:nvPr/>
        </p:nvSpPr>
        <p:spPr>
          <a:xfrm>
            <a:off x="5641144" y="189875"/>
            <a:ext cx="454386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a:t>
            </a:r>
            <a:r>
              <a:rPr lang="en-US" sz="2400" b="1" baseline="-25000"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-C(SH)- CH(NH</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)-COOH</a:t>
            </a:r>
          </a:p>
        </p:txBody>
      </p:sp>
    </p:spTree>
    <p:extLst>
      <p:ext uri="{BB962C8B-B14F-4D97-AF65-F5344CB8AC3E}">
        <p14:creationId xmlns:p14="http://schemas.microsoft.com/office/powerpoint/2010/main" val="417005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CA81E-188C-0088-2C6E-9FBF6CCFDC83}"/>
              </a:ext>
            </a:extLst>
          </p:cNvPr>
          <p:cNvSpPr>
            <a:spLocks noGrp="1"/>
          </p:cNvSpPr>
          <p:nvPr>
            <p:ph idx="1"/>
          </p:nvPr>
        </p:nvSpPr>
        <p:spPr>
          <a:xfrm>
            <a:off x="558018" y="2546252"/>
            <a:ext cx="11302219" cy="3630711"/>
          </a:xfrm>
        </p:spPr>
        <p:txBody>
          <a:bodyPr>
            <a:normAutofit lnSpcReduction="10000"/>
          </a:bodyPr>
          <a:lstStyle/>
          <a:p>
            <a:pPr marL="0" indent="0" algn="just">
              <a:buNone/>
            </a:pPr>
            <a:r>
              <a:rPr lang="en-US" b="1" dirty="0">
                <a:latin typeface="Times New Roman" panose="02020603050405020304" pitchFamily="18" charset="0"/>
                <a:cs typeface="Times New Roman" panose="02020603050405020304" pitchFamily="18" charset="0"/>
              </a:rPr>
              <a:t>Deferoxamine</a:t>
            </a:r>
            <a:r>
              <a:rPr lang="en-US" dirty="0">
                <a:latin typeface="Times New Roman" panose="02020603050405020304" pitchFamily="18" charset="0"/>
                <a:cs typeface="Times New Roman" panose="02020603050405020304" pitchFamily="18" charset="0"/>
              </a:rPr>
              <a:t> is for acute iron deficiency. It forms an octahedral complex with Fe</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It has no affinity to divalent ions including Fe</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Deferoxamine is not soluble in the gastrointestinal tract so oral administration is not effective. It is produced by streptomyces as a ferric Fe(III)complex. </a:t>
            </a:r>
          </a:p>
          <a:p>
            <a:pPr marL="0" indent="0" algn="just">
              <a:buNone/>
            </a:pPr>
            <a:r>
              <a:rPr lang="en-US" dirty="0">
                <a:latin typeface="Times New Roman" panose="02020603050405020304" pitchFamily="18" charset="0"/>
                <a:cs typeface="Times New Roman" panose="02020603050405020304" pitchFamily="18" charset="0"/>
              </a:rPr>
              <a:t>After chemical removal of the iron, the chelating agent is purified as the methyl sulphonate salt. </a:t>
            </a:r>
          </a:p>
          <a:p>
            <a:pPr marL="0" indent="0" algn="just">
              <a:buNone/>
            </a:pPr>
            <a:r>
              <a:rPr lang="en-US" dirty="0">
                <a:latin typeface="Times New Roman" panose="02020603050405020304" pitchFamily="18" charset="0"/>
                <a:cs typeface="Times New Roman" panose="02020603050405020304" pitchFamily="18" charset="0"/>
              </a:rPr>
              <a:t>Dose: IV or IM injections of 1.0g followed by 0.5g every 4-12 hours. Preparations: </a:t>
            </a:r>
            <a:r>
              <a:rPr lang="en-US" dirty="0" err="1">
                <a:latin typeface="Times New Roman" panose="02020603050405020304" pitchFamily="18" charset="0"/>
                <a:cs typeface="Times New Roman" panose="02020603050405020304" pitchFamily="18" charset="0"/>
              </a:rPr>
              <a:t>Desferal</a:t>
            </a:r>
            <a:r>
              <a:rPr lang="en-US" dirty="0">
                <a:latin typeface="Times New Roman" panose="02020603050405020304" pitchFamily="18" charset="0"/>
                <a:cs typeface="Times New Roman" panose="02020603050405020304" pitchFamily="18" charset="0"/>
              </a:rPr>
              <a:t> ampules containing 500mg of the lyophilized powder for injection.</a:t>
            </a:r>
          </a:p>
        </p:txBody>
      </p:sp>
      <p:sp>
        <p:nvSpPr>
          <p:cNvPr id="4" name="Footer Placeholder 3">
            <a:extLst>
              <a:ext uri="{FF2B5EF4-FFF2-40B4-BE49-F238E27FC236}">
                <a16:creationId xmlns:a16="http://schemas.microsoft.com/office/drawing/2014/main" id="{A24B468D-1508-35E4-D2F5-0950DF4ED4D5}"/>
              </a:ext>
            </a:extLst>
          </p:cNvPr>
          <p:cNvSpPr>
            <a:spLocks noGrp="1"/>
          </p:cNvSpPr>
          <p:nvPr>
            <p:ph type="ftr" sz="quarter" idx="11"/>
          </p:nvPr>
        </p:nvSpPr>
        <p:spPr/>
        <p:txBody>
          <a:bodyPr/>
          <a:lstStyle/>
          <a:p>
            <a:r>
              <a:rPr lang="en-US" dirty="0"/>
              <a:t>Ali Albakaa</a:t>
            </a:r>
          </a:p>
        </p:txBody>
      </p:sp>
      <p:sp>
        <p:nvSpPr>
          <p:cNvPr id="5" name="Slide Number Placeholder 4">
            <a:extLst>
              <a:ext uri="{FF2B5EF4-FFF2-40B4-BE49-F238E27FC236}">
                <a16:creationId xmlns:a16="http://schemas.microsoft.com/office/drawing/2014/main" id="{552A9C1C-1AB3-04C1-55CF-568A4A525D9F}"/>
              </a:ext>
            </a:extLst>
          </p:cNvPr>
          <p:cNvSpPr>
            <a:spLocks noGrp="1"/>
          </p:cNvSpPr>
          <p:nvPr>
            <p:ph type="sldNum" sz="quarter" idx="12"/>
          </p:nvPr>
        </p:nvSpPr>
        <p:spPr/>
        <p:txBody>
          <a:bodyPr/>
          <a:lstStyle/>
          <a:p>
            <a:fld id="{B66348F0-2240-4906-A527-53289901D96A}" type="slidenum">
              <a:rPr lang="en-US" smtClean="0"/>
              <a:t>27</a:t>
            </a:fld>
            <a:endParaRPr lang="en-US"/>
          </a:p>
        </p:txBody>
      </p:sp>
      <p:pic>
        <p:nvPicPr>
          <p:cNvPr id="6" name="Picture 5">
            <a:extLst>
              <a:ext uri="{FF2B5EF4-FFF2-40B4-BE49-F238E27FC236}">
                <a16:creationId xmlns:a16="http://schemas.microsoft.com/office/drawing/2014/main" id="{8DD59199-E305-0CB7-E2B6-2FBC1A8A5FBF}"/>
              </a:ext>
            </a:extLst>
          </p:cNvPr>
          <p:cNvPicPr>
            <a:picLocks noChangeAspect="1"/>
          </p:cNvPicPr>
          <p:nvPr/>
        </p:nvPicPr>
        <p:blipFill>
          <a:blip r:embed="rId2"/>
          <a:stretch>
            <a:fillRect/>
          </a:stretch>
        </p:blipFill>
        <p:spPr>
          <a:xfrm>
            <a:off x="661182" y="122457"/>
            <a:ext cx="10972800" cy="2409727"/>
          </a:xfrm>
          <a:prstGeom prst="rect">
            <a:avLst/>
          </a:prstGeom>
        </p:spPr>
      </p:pic>
    </p:spTree>
    <p:extLst>
      <p:ext uri="{BB962C8B-B14F-4D97-AF65-F5344CB8AC3E}">
        <p14:creationId xmlns:p14="http://schemas.microsoft.com/office/powerpoint/2010/main" val="1086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07F6C-53A3-7E98-E747-712CD88874E6}"/>
              </a:ext>
            </a:extLst>
          </p:cNvPr>
          <p:cNvSpPr>
            <a:spLocks noGrp="1"/>
          </p:cNvSpPr>
          <p:nvPr>
            <p:ph idx="1"/>
          </p:nvPr>
        </p:nvSpPr>
        <p:spPr>
          <a:xfrm>
            <a:off x="838200" y="661182"/>
            <a:ext cx="10515600" cy="5515781"/>
          </a:xfrm>
        </p:spPr>
        <p:txBody>
          <a:bodyPr/>
          <a:lstStyle/>
          <a:p>
            <a:pPr marL="0" indent="0" algn="ctr">
              <a:buNone/>
            </a:pPr>
            <a:endParaRPr lang="en-US" dirty="0"/>
          </a:p>
        </p:txBody>
      </p:sp>
      <p:sp>
        <p:nvSpPr>
          <p:cNvPr id="4" name="Footer Placeholder 3">
            <a:extLst>
              <a:ext uri="{FF2B5EF4-FFF2-40B4-BE49-F238E27FC236}">
                <a16:creationId xmlns:a16="http://schemas.microsoft.com/office/drawing/2014/main" id="{9B4B1288-F5CC-6FE4-DD0C-5D333B07B0E6}"/>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91A5BC61-8029-5EEB-750F-10D08065A1F2}"/>
              </a:ext>
            </a:extLst>
          </p:cNvPr>
          <p:cNvSpPr>
            <a:spLocks noGrp="1"/>
          </p:cNvSpPr>
          <p:nvPr>
            <p:ph type="sldNum" sz="quarter" idx="12"/>
          </p:nvPr>
        </p:nvSpPr>
        <p:spPr/>
        <p:txBody>
          <a:bodyPr/>
          <a:lstStyle/>
          <a:p>
            <a:fld id="{B66348F0-2240-4906-A527-53289901D96A}" type="slidenum">
              <a:rPr lang="en-US" smtClean="0"/>
              <a:t>28</a:t>
            </a:fld>
            <a:endParaRPr lang="en-US"/>
          </a:p>
        </p:txBody>
      </p:sp>
      <p:sp>
        <p:nvSpPr>
          <p:cNvPr id="6" name="Title 1">
            <a:extLst>
              <a:ext uri="{FF2B5EF4-FFF2-40B4-BE49-F238E27FC236}">
                <a16:creationId xmlns:a16="http://schemas.microsoft.com/office/drawing/2014/main" id="{E3802004-2622-0772-E878-FF5970C99365}"/>
              </a:ext>
            </a:extLst>
          </p:cNvPr>
          <p:cNvSpPr>
            <a:spLocks noGrp="1"/>
          </p:cNvSpPr>
          <p:nvPr>
            <p:ph type="title"/>
          </p:nvPr>
        </p:nvSpPr>
        <p:spPr>
          <a:xfrm>
            <a:off x="969794" y="365125"/>
            <a:ext cx="10434119" cy="1325563"/>
          </a:xfrm>
        </p:spPr>
        <p:txBody>
          <a:bodyPr/>
          <a:lstStyle/>
          <a:p>
            <a:pPr eaLnBrk="1" hangingPunct="1"/>
            <a:endParaRPr lang="en-GB" altLang="en-US"/>
          </a:p>
        </p:txBody>
      </p:sp>
      <p:pic>
        <p:nvPicPr>
          <p:cNvPr id="7" name="Content Placeholder 3">
            <a:extLst>
              <a:ext uri="{FF2B5EF4-FFF2-40B4-BE49-F238E27FC236}">
                <a16:creationId xmlns:a16="http://schemas.microsoft.com/office/drawing/2014/main" id="{C3BFC1D9-E58E-1476-786D-D30CF4CED3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405" y="0"/>
            <a:ext cx="12051323" cy="6858000"/>
          </a:xfrm>
          <a:prstGeom prst="rect">
            <a:avLst/>
          </a:prstGeom>
        </p:spPr>
      </p:pic>
    </p:spTree>
    <p:extLst>
      <p:ext uri="{BB962C8B-B14F-4D97-AF65-F5344CB8AC3E}">
        <p14:creationId xmlns:p14="http://schemas.microsoft.com/office/powerpoint/2010/main" val="417951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DDE74-ADC1-12A8-3E69-E38E8C098F5E}"/>
              </a:ext>
            </a:extLst>
          </p:cNvPr>
          <p:cNvSpPr>
            <a:spLocks noGrp="1"/>
          </p:cNvSpPr>
          <p:nvPr>
            <p:ph idx="1"/>
          </p:nvPr>
        </p:nvSpPr>
        <p:spPr>
          <a:xfrm>
            <a:off x="286043" y="218366"/>
            <a:ext cx="11619914" cy="6038215"/>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Classification based on their applications (therapeutic classification): </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Acidosis: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sodium chloride, potassium chloride and others.</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Alkalosis: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sodium chloride, potassium chloride.</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Acne: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sulphur</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its compounds.</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Allergic diseases: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magnesium thiosulphate. </a:t>
            </a:r>
          </a:p>
          <a:p>
            <a:pPr marL="0" indent="0">
              <a:buNone/>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Anaemia</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iron compounds.</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Anoxia: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Arthritis: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sodium aurothiomalate.</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Asphyxia: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Oxygen.</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Athlete’s foot (Tinea pedis):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sodium pyrophosphate.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Boils: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magnesium sulphate.</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Burns: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silver nitrate, oxygen, zinc peroxide.</a:t>
            </a:r>
          </a:p>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Carbuncles: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magnesium sulphate.</a:t>
            </a:r>
          </a:p>
        </p:txBody>
      </p:sp>
      <p:sp>
        <p:nvSpPr>
          <p:cNvPr id="2" name="Footer Placeholder 1">
            <a:extLst>
              <a:ext uri="{FF2B5EF4-FFF2-40B4-BE49-F238E27FC236}">
                <a16:creationId xmlns:a16="http://schemas.microsoft.com/office/drawing/2014/main" id="{CDE017E9-4500-D5C1-9C3F-EFC94C8D1AF7}"/>
              </a:ext>
            </a:extLst>
          </p:cNvPr>
          <p:cNvSpPr>
            <a:spLocks noGrp="1"/>
          </p:cNvSpPr>
          <p:nvPr>
            <p:ph type="ftr" sz="quarter" idx="11"/>
          </p:nvPr>
        </p:nvSpPr>
        <p:spPr>
          <a:xfrm>
            <a:off x="4038600" y="6412621"/>
            <a:ext cx="4114800" cy="365125"/>
          </a:xfrm>
        </p:spPr>
        <p:txBody>
          <a:bodyPr/>
          <a:lstStyle/>
          <a:p>
            <a:r>
              <a:rPr lang="en-US"/>
              <a:t>Ali Albakaa</a:t>
            </a:r>
          </a:p>
        </p:txBody>
      </p:sp>
      <p:sp>
        <p:nvSpPr>
          <p:cNvPr id="4" name="Slide Number Placeholder 3">
            <a:extLst>
              <a:ext uri="{FF2B5EF4-FFF2-40B4-BE49-F238E27FC236}">
                <a16:creationId xmlns:a16="http://schemas.microsoft.com/office/drawing/2014/main" id="{963F6711-458A-3030-0F5A-D1444D32C41D}"/>
              </a:ext>
            </a:extLst>
          </p:cNvPr>
          <p:cNvSpPr>
            <a:spLocks noGrp="1"/>
          </p:cNvSpPr>
          <p:nvPr>
            <p:ph type="sldNum" sz="quarter" idx="12"/>
          </p:nvPr>
        </p:nvSpPr>
        <p:spPr/>
        <p:txBody>
          <a:bodyPr/>
          <a:lstStyle/>
          <a:p>
            <a:fld id="{B66348F0-2240-4906-A527-53289901D96A}" type="slidenum">
              <a:rPr lang="en-US" smtClean="0"/>
              <a:t>3</a:t>
            </a:fld>
            <a:endParaRPr lang="en-US"/>
          </a:p>
        </p:txBody>
      </p:sp>
    </p:spTree>
    <p:extLst>
      <p:ext uri="{BB962C8B-B14F-4D97-AF65-F5344CB8AC3E}">
        <p14:creationId xmlns:p14="http://schemas.microsoft.com/office/powerpoint/2010/main" val="79710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A6382-5B26-214F-F897-2982B8780B13}"/>
              </a:ext>
            </a:extLst>
          </p:cNvPr>
          <p:cNvSpPr>
            <a:spLocks noGrp="1"/>
          </p:cNvSpPr>
          <p:nvPr>
            <p:ph idx="1"/>
          </p:nvPr>
        </p:nvSpPr>
        <p:spPr>
          <a:xfrm>
            <a:off x="838200" y="365760"/>
            <a:ext cx="10515600" cy="5811203"/>
          </a:xfrm>
        </p:spPr>
        <p:txBody>
          <a:bodyPr>
            <a:normAutofit/>
          </a:bodyPr>
          <a:lstStyle/>
          <a:p>
            <a:pPr marL="0" indent="0">
              <a:buNone/>
            </a:pPr>
            <a:r>
              <a:rPr lang="en-US"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Various uses of inorganic pharmaceuticals</a:t>
            </a:r>
            <a:r>
              <a:rPr lang="en-US"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Abrasives:  </a:t>
            </a:r>
            <a:r>
              <a:rPr lang="en-US" sz="2400" dirty="0">
                <a:latin typeface="Times New Roman" panose="02020603050405020304" pitchFamily="18" charset="0"/>
                <a:cs typeface="Times New Roman" panose="02020603050405020304" pitchFamily="18" charset="0"/>
              </a:rPr>
              <a:t>Dibasic calcium phosphate.</a:t>
            </a:r>
          </a:p>
          <a:p>
            <a:pPr marL="0" indent="0">
              <a:buNone/>
            </a:pPr>
            <a:r>
              <a:rPr lang="en-US" sz="2400" b="1" dirty="0">
                <a:latin typeface="Times New Roman" panose="02020603050405020304" pitchFamily="18" charset="0"/>
                <a:cs typeface="Times New Roman" panose="02020603050405020304" pitchFamily="18" charset="0"/>
              </a:rPr>
              <a:t>Absorbents: </a:t>
            </a:r>
            <a:r>
              <a:rPr lang="en-US" sz="24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Calcium carbonate.</a:t>
            </a:r>
          </a:p>
          <a:p>
            <a:pPr marL="0" indent="0">
              <a:buNone/>
            </a:pPr>
            <a:r>
              <a:rPr lang="en-US" sz="24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Acidifiers: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Dilute hydrochloric acid.</a:t>
            </a:r>
          </a:p>
          <a:p>
            <a:pPr marL="0" indent="0">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Adsorbents: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Bismuth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subcarbonate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Bismuth subnitrate.</a:t>
            </a:r>
          </a:p>
          <a:p>
            <a:pPr marL="0" indent="0">
              <a:buNone/>
            </a:pPr>
            <a:r>
              <a:rPr lang="en-US" sz="2400" b="1" dirty="0">
                <a:latin typeface="Times New Roman" panose="02020603050405020304" pitchFamily="18" charset="0"/>
                <a:cs typeface="Times New Roman" panose="02020603050405020304" pitchFamily="18" charset="0"/>
              </a:rPr>
              <a:t>Alkalizers: </a:t>
            </a:r>
            <a:r>
              <a:rPr lang="en-US" sz="2400" dirty="0">
                <a:latin typeface="Times New Roman" panose="02020603050405020304" pitchFamily="18" charset="0"/>
                <a:cs typeface="Times New Roman" panose="02020603050405020304" pitchFamily="18" charset="0"/>
              </a:rPr>
              <a:t>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Sodium citrate.</a:t>
            </a:r>
          </a:p>
          <a:p>
            <a:pPr marL="0" indent="0">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Anesthetics: </a:t>
            </a:r>
            <a:r>
              <a:rPr lang="en-US" sz="24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Nitrous oxide.</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Antacids: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Aluminum hydroxide gel, Calcium carbonate, Magnesium carbonate.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Anthelmintics: </a:t>
            </a:r>
            <a:r>
              <a:rPr lang="en-US" sz="2400" b="0" i="0" dirty="0">
                <a:solidFill>
                  <a:srgbClr val="000000"/>
                </a:solidFill>
                <a:effectLst/>
                <a:latin typeface="Times New Roman" panose="02020603050405020304" pitchFamily="18" charset="0"/>
                <a:ea typeface="Calibri" panose="020F0502020204030204" pitchFamily="34" charset="0"/>
              </a:rPr>
              <a:t>Ammoniated mercury, Sodium antimony tartrate.</a:t>
            </a:r>
          </a:p>
          <a:p>
            <a:pPr marL="0" indent="0">
              <a:buNone/>
            </a:pPr>
            <a:r>
              <a:rPr lang="en-US" sz="2400" b="1" i="0" dirty="0">
                <a:solidFill>
                  <a:srgbClr val="000000"/>
                </a:solidFill>
                <a:effectLst/>
                <a:latin typeface="Times New Roman" panose="02020603050405020304" pitchFamily="18" charset="0"/>
                <a:ea typeface="Calibri" panose="020F0502020204030204" pitchFamily="34" charset="0"/>
              </a:rPr>
              <a:t>Antibacterial: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Yellow mercuric oxide (ophthalmic).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i="0" dirty="0">
                <a:solidFill>
                  <a:srgbClr val="000000"/>
                </a:solidFill>
                <a:effectLst/>
                <a:latin typeface="Times New Roman" panose="02020603050405020304" pitchFamily="18" charset="0"/>
                <a:ea typeface="Calibri" panose="020F0502020204030204" pitchFamily="34" charset="0"/>
              </a:rPr>
              <a:t>Anticonvulsants: </a:t>
            </a:r>
            <a:r>
              <a:rPr lang="en-US" sz="2400" b="0"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Potassium bromide.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ets</a:t>
            </a: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E960066-EE15-AAA5-39A3-A6A7B070A501}"/>
              </a:ext>
            </a:extLst>
          </p:cNvPr>
          <p:cNvSpPr>
            <a:spLocks noGrp="1"/>
          </p:cNvSpPr>
          <p:nvPr>
            <p:ph type="ftr" sz="quarter" idx="11"/>
          </p:nvPr>
        </p:nvSpPr>
        <p:spPr/>
        <p:txBody>
          <a:bodyPr/>
          <a:lstStyle/>
          <a:p>
            <a:r>
              <a:rPr lang="en-US" dirty="0"/>
              <a:t>Ali Albakaa</a:t>
            </a:r>
          </a:p>
        </p:txBody>
      </p:sp>
      <p:sp>
        <p:nvSpPr>
          <p:cNvPr id="4" name="Slide Number Placeholder 3">
            <a:extLst>
              <a:ext uri="{FF2B5EF4-FFF2-40B4-BE49-F238E27FC236}">
                <a16:creationId xmlns:a16="http://schemas.microsoft.com/office/drawing/2014/main" id="{A21CB71E-6FAB-EEE1-C468-F49C70925681}"/>
              </a:ext>
            </a:extLst>
          </p:cNvPr>
          <p:cNvSpPr>
            <a:spLocks noGrp="1"/>
          </p:cNvSpPr>
          <p:nvPr>
            <p:ph type="sldNum" sz="quarter" idx="12"/>
          </p:nvPr>
        </p:nvSpPr>
        <p:spPr/>
        <p:txBody>
          <a:bodyPr/>
          <a:lstStyle/>
          <a:p>
            <a:fld id="{B66348F0-2240-4906-A527-53289901D96A}" type="slidenum">
              <a:rPr lang="en-US" smtClean="0"/>
              <a:t>4</a:t>
            </a:fld>
            <a:endParaRPr lang="en-US"/>
          </a:p>
        </p:txBody>
      </p:sp>
    </p:spTree>
    <p:extLst>
      <p:ext uri="{BB962C8B-B14F-4D97-AF65-F5344CB8AC3E}">
        <p14:creationId xmlns:p14="http://schemas.microsoft.com/office/powerpoint/2010/main" val="281090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03B8AA-85D1-0B82-7DBA-B6A8010E53C7}"/>
                  </a:ext>
                </a:extLst>
              </p:cNvPr>
              <p:cNvSpPr>
                <a:spLocks noGrp="1"/>
              </p:cNvSpPr>
              <p:nvPr>
                <p:ph idx="1"/>
              </p:nvPr>
            </p:nvSpPr>
            <p:spPr>
              <a:xfrm>
                <a:off x="279009" y="369277"/>
                <a:ext cx="11633981" cy="5862711"/>
              </a:xfrm>
            </p:spPr>
            <p:txBody>
              <a:bodyPr>
                <a:normAutofit fontScale="92500" lnSpcReduction="20000"/>
              </a:bodyPr>
              <a:lstStyle/>
              <a:p>
                <a:pPr marL="0" marR="0" indent="0" algn="ctr">
                  <a:lnSpc>
                    <a:spcPct val="107000"/>
                  </a:lnSpc>
                  <a:spcBef>
                    <a:spcPts val="0"/>
                  </a:spcBef>
                  <a:spcAft>
                    <a:spcPts val="0"/>
                  </a:spcAft>
                  <a:buNone/>
                </a:pPr>
                <a:r>
                  <a:rPr lang="en-US"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Electronic Structure of Atoms</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i="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Subatomic Particles and their properties</a:t>
                </a:r>
              </a:p>
              <a:p>
                <a:pPr marL="0" indent="0">
                  <a:buNone/>
                </a:pPr>
                <a:r>
                  <a:rPr lang="en-US" sz="2400" b="1" dirty="0">
                    <a:latin typeface="Times New Roman" panose="02020603050405020304" pitchFamily="18" charset="0"/>
                    <a:cs typeface="Times New Roman" panose="02020603050405020304" pitchFamily="18" charset="0"/>
                  </a:rPr>
                  <a:t>Atomic number </a:t>
                </a:r>
                <a:r>
                  <a:rPr lang="en-US" sz="2400" dirty="0">
                    <a:latin typeface="Times New Roman" panose="02020603050405020304" pitchFamily="18" charset="0"/>
                    <a:cs typeface="Times New Roman" panose="02020603050405020304" pitchFamily="18" charset="0"/>
                  </a:rPr>
                  <a:t>= Z  = #e = #p</a:t>
                </a:r>
              </a:p>
              <a:p>
                <a:pPr marL="0" indent="0">
                  <a:buNone/>
                </a:pPr>
                <a:r>
                  <a:rPr lang="en-US" sz="2400" dirty="0">
                    <a:latin typeface="Times New Roman" panose="02020603050405020304" pitchFamily="18" charset="0"/>
                    <a:cs typeface="Times New Roman" panose="02020603050405020304" pitchFamily="18" charset="0"/>
                  </a:rPr>
                  <a:t>(e =electron=0.0006 amu , p= proton=n=neutron=1.009 amu)</a:t>
                </a:r>
              </a:p>
              <a:p>
                <a:pPr marL="0" indent="0">
                  <a:buNone/>
                </a:pPr>
                <a:r>
                  <a:rPr lang="en-US" sz="2400" b="1" dirty="0">
                    <a:latin typeface="Times New Roman" panose="02020603050405020304" pitchFamily="18" charset="0"/>
                    <a:cs typeface="Times New Roman" panose="02020603050405020304" pitchFamily="18" charset="0"/>
                  </a:rPr>
                  <a:t>Atomic mass  </a:t>
                </a:r>
                <a:r>
                  <a:rPr lang="en-US" sz="2400" dirty="0">
                    <a:latin typeface="Times New Roman" panose="02020603050405020304" pitchFamily="18" charset="0"/>
                    <a:cs typeface="Times New Roman" panose="02020603050405020304" pitchFamily="18" charset="0"/>
                  </a:rPr>
                  <a:t>= A  = </a:t>
                </a: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neutral atom</a:t>
                </a:r>
                <a:r>
                  <a:rPr lang="en-US" sz="2400" dirty="0">
                    <a:latin typeface="Times New Roman" panose="02020603050405020304" pitchFamily="18" charset="0"/>
                    <a:cs typeface="Times New Roman" panose="02020603050405020304" pitchFamily="18" charset="0"/>
                  </a:rPr>
                  <a:t>: #e = #p</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ion</a:t>
                </a:r>
                <a:r>
                  <a:rPr lang="en-US" sz="2400" dirty="0">
                    <a:latin typeface="Times New Roman" panose="02020603050405020304" pitchFamily="18" charset="0"/>
                    <a:cs typeface="Times New Roman" panose="02020603050405020304" pitchFamily="18" charset="0"/>
                  </a:rPr>
                  <a:t>: Na</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Cl</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#e ≠ #p</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isotope</a:t>
                </a:r>
                <a:r>
                  <a:rPr lang="en-US" sz="2400" dirty="0">
                    <a:latin typeface="Times New Roman" panose="02020603050405020304" pitchFamily="18" charset="0"/>
                    <a:cs typeface="Times New Roman" panose="02020603050405020304" pitchFamily="18" charset="0"/>
                  </a:rPr>
                  <a:t> : the number of neutrons varies.   </a:t>
                </a:r>
                <a14:m>
                  <m:oMath xmlns:m="http://schemas.openxmlformats.org/officeDocument/2006/math">
                    <m:sSubSup>
                      <m:sSubSupPr>
                        <m:ctrlPr>
                          <a:rPr lang="en-US" sz="2400" i="1" dirty="0" smtClean="0">
                            <a:solidFill>
                              <a:srgbClr val="836967"/>
                            </a:solidFill>
                            <a:latin typeface="Cambria Math" panose="02040503050406030204" pitchFamily="18" charset="0"/>
                          </a:rPr>
                        </m:ctrlPr>
                      </m:sSubSupPr>
                      <m:e>
                        <m:r>
                          <a:rPr lang="en-US" sz="2400" b="0" i="1" dirty="0" smtClean="0">
                            <a:solidFill>
                              <a:srgbClr val="836967"/>
                            </a:solidFill>
                            <a:latin typeface="Cambria Math" panose="02040503050406030204" pitchFamily="18" charset="0"/>
                          </a:rPr>
                          <m:t>𝐶</m:t>
                        </m:r>
                      </m:e>
                      <m:sub>
                        <m:r>
                          <a:rPr lang="en-US" sz="2400" i="0" dirty="0">
                            <a:latin typeface="Cambria Math" panose="02040503050406030204" pitchFamily="18" charset="0"/>
                          </a:rPr>
                          <m:t>6</m:t>
                        </m:r>
                      </m:sub>
                      <m:sup>
                        <m:r>
                          <a:rPr lang="en-US" sz="2400" i="0" dirty="0">
                            <a:latin typeface="Cambria Math" panose="02040503050406030204" pitchFamily="18" charset="0"/>
                          </a:rPr>
                          <m:t>12</m:t>
                        </m:r>
                      </m:sup>
                    </m:sSubSup>
                    <m:r>
                      <a:rPr lang="en-US" sz="2400" b="0" i="1" dirty="0" smtClean="0">
                        <a:latin typeface="Cambria Math" panose="02040503050406030204" pitchFamily="18" charset="0"/>
                      </a:rPr>
                      <m:t> , </m:t>
                    </m:r>
                    <m:sSubSup>
                      <m:sSubSupPr>
                        <m:ctrlPr>
                          <a:rPr lang="en-US" sz="2400" i="1" dirty="0">
                            <a:solidFill>
                              <a:srgbClr val="836967"/>
                            </a:solidFill>
                            <a:latin typeface="Cambria Math" panose="02040503050406030204" pitchFamily="18" charset="0"/>
                          </a:rPr>
                        </m:ctrlPr>
                      </m:sSubSupPr>
                      <m:e>
                        <m:r>
                          <a:rPr lang="en-US" sz="2400" i="1" dirty="0">
                            <a:latin typeface="Cambria Math" panose="02040503050406030204" pitchFamily="18" charset="0"/>
                          </a:rPr>
                          <m:t>𝐶</m:t>
                        </m:r>
                      </m:e>
                      <m:sub>
                        <m:r>
                          <a:rPr lang="en-US" sz="2400" i="0" dirty="0">
                            <a:latin typeface="Cambria Math" panose="02040503050406030204" pitchFamily="18" charset="0"/>
                          </a:rPr>
                          <m:t>6</m:t>
                        </m:r>
                      </m:sub>
                      <m:sup>
                        <m:r>
                          <a:rPr lang="en-US" sz="2400" i="0" dirty="0">
                            <a:latin typeface="Cambria Math" panose="02040503050406030204" pitchFamily="18" charset="0"/>
                          </a:rPr>
                          <m:t>13</m:t>
                        </m:r>
                      </m:sup>
                    </m:sSubSup>
                    <m:r>
                      <a:rPr lang="en-US" sz="2400" b="0" i="1" dirty="0" smtClean="0">
                        <a:latin typeface="Cambria Math" panose="02040503050406030204" pitchFamily="18" charset="0"/>
                      </a:rPr>
                      <m:t> ,</m:t>
                    </m:r>
                    <m:sSubSup>
                      <m:sSubSupPr>
                        <m:ctrlPr>
                          <a:rPr lang="en-US" sz="2400" i="1" dirty="0">
                            <a:solidFill>
                              <a:srgbClr val="836967"/>
                            </a:solidFill>
                            <a:latin typeface="Cambria Math" panose="02040503050406030204" pitchFamily="18" charset="0"/>
                          </a:rPr>
                        </m:ctrlPr>
                      </m:sSubSupPr>
                      <m:e>
                        <m:r>
                          <a:rPr lang="en-US" sz="2400" i="1" dirty="0">
                            <a:latin typeface="Cambria Math" panose="02040503050406030204" pitchFamily="18" charset="0"/>
                          </a:rPr>
                          <m:t>𝐶</m:t>
                        </m:r>
                      </m:e>
                      <m:sub>
                        <m:r>
                          <a:rPr lang="en-US" sz="2400" i="0" dirty="0">
                            <a:latin typeface="Cambria Math" panose="02040503050406030204" pitchFamily="18" charset="0"/>
                          </a:rPr>
                          <m:t>6</m:t>
                        </m:r>
                      </m:sub>
                      <m:sup>
                        <m:r>
                          <a:rPr lang="en-US" sz="2400" i="0" dirty="0">
                            <a:latin typeface="Cambria Math" panose="02040503050406030204" pitchFamily="18" charset="0"/>
                          </a:rPr>
                          <m:t>14</m:t>
                        </m:r>
                      </m:sup>
                    </m:sSub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400" i="1" dirty="0" smtClean="0">
                            <a:solidFill>
                              <a:srgbClr val="836967"/>
                            </a:solidFill>
                            <a:latin typeface="Cambria Math" panose="02040503050406030204" pitchFamily="18" charset="0"/>
                          </a:rPr>
                        </m:ctrlPr>
                      </m:sSubSupPr>
                      <m:e>
                        <m:r>
                          <a:rPr lang="en-US" sz="2400" b="0" i="1" dirty="0" smtClean="0">
                            <a:solidFill>
                              <a:srgbClr val="836967"/>
                            </a:solidFill>
                            <a:latin typeface="Cambria Math" panose="02040503050406030204" pitchFamily="18" charset="0"/>
                          </a:rPr>
                          <m:t>𝐻</m:t>
                        </m:r>
                      </m:e>
                      <m:sub>
                        <m:r>
                          <a:rPr lang="en-US" sz="2400" b="0" i="0" dirty="0" smtClean="0">
                            <a:solidFill>
                              <a:srgbClr val="836967"/>
                            </a:solidFill>
                            <a:latin typeface="Cambria Math" panose="02040503050406030204" pitchFamily="18" charset="0"/>
                          </a:rPr>
                          <m:t>1</m:t>
                        </m:r>
                      </m:sub>
                      <m:sup>
                        <m:r>
                          <a:rPr lang="en-US" sz="2400" i="0" dirty="0">
                            <a:latin typeface="Cambria Math" panose="02040503050406030204" pitchFamily="18" charset="0"/>
                          </a:rPr>
                          <m:t>1</m:t>
                        </m:r>
                      </m:sup>
                    </m:sSubSup>
                    <m:r>
                      <a:rPr lang="en-US" sz="2400" b="0" i="1" dirty="0" smtClean="0">
                        <a:latin typeface="Cambria Math" panose="02040503050406030204" pitchFamily="18" charset="0"/>
                      </a:rPr>
                      <m:t> , </m:t>
                    </m:r>
                    <m:sSubSup>
                      <m:sSubSupPr>
                        <m:ctrlPr>
                          <a:rPr lang="en-US" sz="2400" i="1" dirty="0">
                            <a:solidFill>
                              <a:srgbClr val="836967"/>
                            </a:solidFill>
                            <a:latin typeface="Cambria Math" panose="02040503050406030204" pitchFamily="18" charset="0"/>
                          </a:rPr>
                        </m:ctrlPr>
                      </m:sSubSupPr>
                      <m:e>
                        <m:r>
                          <a:rPr lang="en-US" sz="2400" b="0" i="1" dirty="0" smtClean="0">
                            <a:latin typeface="Cambria Math" panose="02040503050406030204" pitchFamily="18" charset="0"/>
                          </a:rPr>
                          <m:t>𝐻</m:t>
                        </m:r>
                      </m:e>
                      <m:sub>
                        <m:r>
                          <a:rPr lang="en-US" sz="2400" b="0" i="0" dirty="0" smtClean="0">
                            <a:latin typeface="Cambria Math" panose="02040503050406030204" pitchFamily="18" charset="0"/>
                          </a:rPr>
                          <m:t>1</m:t>
                        </m:r>
                      </m:sub>
                      <m:sup>
                        <m:r>
                          <a:rPr lang="en-US" sz="2400" b="0" i="0" dirty="0" smtClean="0">
                            <a:latin typeface="Cambria Math" panose="02040503050406030204" pitchFamily="18" charset="0"/>
                          </a:rPr>
                          <m:t>2</m:t>
                        </m:r>
                      </m:sup>
                    </m:sSubSup>
                    <m:r>
                      <a:rPr lang="en-US" sz="2400" b="0" i="1" dirty="0" smtClean="0">
                        <a:latin typeface="Cambria Math" panose="02040503050406030204" pitchFamily="18" charset="0"/>
                      </a:rPr>
                      <m:t> ,</m:t>
                    </m:r>
                    <m:sSubSup>
                      <m:sSubSupPr>
                        <m:ctrlPr>
                          <a:rPr lang="en-US" sz="2400" i="1" dirty="0">
                            <a:solidFill>
                              <a:srgbClr val="836967"/>
                            </a:solidFill>
                            <a:latin typeface="Cambria Math" panose="02040503050406030204" pitchFamily="18" charset="0"/>
                          </a:rPr>
                        </m:ctrlPr>
                      </m:sSubSupPr>
                      <m:e>
                        <m:r>
                          <a:rPr lang="en-US" sz="2400" b="0" i="1" dirty="0" smtClean="0">
                            <a:latin typeface="Cambria Math" panose="02040503050406030204" pitchFamily="18" charset="0"/>
                          </a:rPr>
                          <m:t>𝐻</m:t>
                        </m:r>
                      </m:e>
                      <m:sub>
                        <m:r>
                          <a:rPr lang="en-US" sz="2400" b="0" i="0" dirty="0" smtClean="0">
                            <a:latin typeface="Cambria Math" panose="02040503050406030204" pitchFamily="18" charset="0"/>
                          </a:rPr>
                          <m:t>1</m:t>
                        </m:r>
                      </m:sub>
                      <m:sup>
                        <m:r>
                          <a:rPr lang="en-US" sz="2400" b="0" i="0" dirty="0" smtClean="0">
                            <a:latin typeface="Cambria Math" panose="02040503050406030204" pitchFamily="18" charset="0"/>
                          </a:rPr>
                          <m:t>3</m:t>
                        </m:r>
                      </m:sup>
                    </m:sSubSup>
                  </m:oMath>
                </a14:m>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Atomic Orbitals</a:t>
                </a:r>
                <a:r>
                  <a:rPr lang="en-US" sz="2400" dirty="0">
                    <a:latin typeface="Times New Roman" panose="02020603050405020304" pitchFamily="18" charset="0"/>
                    <a:cs typeface="Times New Roman" panose="02020603050405020304" pitchFamily="18" charset="0"/>
                  </a:rPr>
                  <a:t>  s, p, d, &amp;f </a:t>
                </a:r>
              </a:p>
              <a:p>
                <a:pPr marL="0" indent="0">
                  <a:buNone/>
                </a:pPr>
                <a:r>
                  <a:rPr lang="en-US" sz="2400" dirty="0">
                    <a:latin typeface="Times New Roman" panose="02020603050405020304" pitchFamily="18" charset="0"/>
                    <a:cs typeface="Times New Roman" panose="02020603050405020304" pitchFamily="18" charset="0"/>
                  </a:rPr>
                  <a:t>Atomic Orbital filling applying Hund’s rule and stability considerations</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Every orbital in a sublevel is singly occupied before any orbital is doubly occupied.</a:t>
                </a:r>
              </a:p>
              <a:p>
                <a:pPr algn="l">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All of the electrons in singly occupied orbitals have the same spin (to maximize total spin).</a:t>
                </a:r>
              </a:p>
              <a:p>
                <a:pPr algn="l">
                  <a:buFont typeface="+mj-lt"/>
                  <a:buAutoNum type="arabicPeriod"/>
                </a:pPr>
                <a:r>
                  <a:rPr lang="en-US" sz="2400" dirty="0">
                    <a:latin typeface="Times New Roman" panose="02020603050405020304" pitchFamily="18" charset="0"/>
                    <a:cs typeface="Times New Roman" panose="02020603050405020304" pitchFamily="18" charset="0"/>
                  </a:rPr>
                  <a:t>Only two electrons can occupy one orbital and they must have different spin states, +½ spin and – ½ spin</a:t>
                </a:r>
              </a:p>
              <a:p>
                <a:pPr marL="0" indent="0">
                  <a:buNone/>
                </a:pPr>
                <a:r>
                  <a:rPr lang="en-US" sz="2400" dirty="0">
                    <a:latin typeface="Times New Roman" panose="02020603050405020304" pitchFamily="18" charset="0"/>
                    <a:cs typeface="Times New Roman" panose="02020603050405020304" pitchFamily="18" charset="0"/>
                  </a:rPr>
                  <a:t>e.g. Cr and Cu with z= 24 and 29 respectively</a:t>
                </a:r>
              </a:p>
            </p:txBody>
          </p:sp>
        </mc:Choice>
        <mc:Fallback xmlns="">
          <p:sp>
            <p:nvSpPr>
              <p:cNvPr id="3" name="Content Placeholder 2">
                <a:extLst>
                  <a:ext uri="{FF2B5EF4-FFF2-40B4-BE49-F238E27FC236}">
                    <a16:creationId xmlns:a16="http://schemas.microsoft.com/office/drawing/2014/main" id="{1103B8AA-85D1-0B82-7DBA-B6A8010E53C7}"/>
                  </a:ext>
                </a:extLst>
              </p:cNvPr>
              <p:cNvSpPr>
                <a:spLocks noGrp="1" noRot="1" noChangeAspect="1" noMove="1" noResize="1" noEditPoints="1" noAdjustHandles="1" noChangeArrowheads="1" noChangeShapeType="1" noTextEdit="1"/>
              </p:cNvSpPr>
              <p:nvPr>
                <p:ph idx="1"/>
              </p:nvPr>
            </p:nvSpPr>
            <p:spPr>
              <a:xfrm>
                <a:off x="279009" y="369277"/>
                <a:ext cx="11633981" cy="5862711"/>
              </a:xfrm>
              <a:blipFill>
                <a:blip r:embed="rId2"/>
                <a:stretch>
                  <a:fillRect l="-681" t="-1873" r="-125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64A05F7-E03F-C18D-16FE-C294B82EF89F}"/>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65A3C20C-A8F5-783B-D022-CA7C93B30CF2}"/>
              </a:ext>
            </a:extLst>
          </p:cNvPr>
          <p:cNvSpPr>
            <a:spLocks noGrp="1"/>
          </p:cNvSpPr>
          <p:nvPr>
            <p:ph type="sldNum" sz="quarter" idx="12"/>
          </p:nvPr>
        </p:nvSpPr>
        <p:spPr/>
        <p:txBody>
          <a:bodyPr/>
          <a:lstStyle/>
          <a:p>
            <a:fld id="{B66348F0-2240-4906-A527-53289901D96A}" type="slidenum">
              <a:rPr lang="en-US" smtClean="0"/>
              <a:t>5</a:t>
            </a:fld>
            <a:endParaRPr lang="en-US"/>
          </a:p>
        </p:txBody>
      </p:sp>
      <p:pic>
        <p:nvPicPr>
          <p:cNvPr id="6" name="Picture 5">
            <a:extLst>
              <a:ext uri="{FF2B5EF4-FFF2-40B4-BE49-F238E27FC236}">
                <a16:creationId xmlns:a16="http://schemas.microsoft.com/office/drawing/2014/main" id="{C956AAF9-627D-5B16-A36A-E550512CB63D}"/>
              </a:ext>
            </a:extLst>
          </p:cNvPr>
          <p:cNvPicPr>
            <a:picLocks noChangeAspect="1"/>
          </p:cNvPicPr>
          <p:nvPr/>
        </p:nvPicPr>
        <p:blipFill>
          <a:blip r:embed="rId3"/>
          <a:stretch>
            <a:fillRect/>
          </a:stretch>
        </p:blipFill>
        <p:spPr>
          <a:xfrm>
            <a:off x="8220075" y="1129519"/>
            <a:ext cx="3524250" cy="1782493"/>
          </a:xfrm>
          <a:prstGeom prst="rect">
            <a:avLst/>
          </a:prstGeom>
        </p:spPr>
      </p:pic>
    </p:spTree>
    <p:extLst>
      <p:ext uri="{BB962C8B-B14F-4D97-AF65-F5344CB8AC3E}">
        <p14:creationId xmlns:p14="http://schemas.microsoft.com/office/powerpoint/2010/main" val="286340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9995B00-E1AB-5AF9-D8B4-08DCC0C3EB36}"/>
              </a:ext>
            </a:extLst>
          </p:cNvPr>
          <p:cNvPicPr>
            <a:picLocks noGrp="1" noChangeAspect="1"/>
          </p:cNvPicPr>
          <p:nvPr>
            <p:ph idx="1"/>
          </p:nvPr>
        </p:nvPicPr>
        <p:blipFill rotWithShape="1">
          <a:blip r:embed="rId2"/>
          <a:srcRect l="23417" t="13652" r="5165" b="14900"/>
          <a:stretch/>
        </p:blipFill>
        <p:spPr>
          <a:xfrm>
            <a:off x="253218" y="136525"/>
            <a:ext cx="11648050" cy="5619882"/>
          </a:xfrm>
        </p:spPr>
      </p:pic>
      <p:sp>
        <p:nvSpPr>
          <p:cNvPr id="4" name="Footer Placeholder 3">
            <a:extLst>
              <a:ext uri="{FF2B5EF4-FFF2-40B4-BE49-F238E27FC236}">
                <a16:creationId xmlns:a16="http://schemas.microsoft.com/office/drawing/2014/main" id="{83C59A28-7D81-2E1B-4480-4D3094A387C2}"/>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2F44E2E9-1EFB-CD47-F229-35BC5433F578}"/>
              </a:ext>
            </a:extLst>
          </p:cNvPr>
          <p:cNvSpPr>
            <a:spLocks noGrp="1"/>
          </p:cNvSpPr>
          <p:nvPr>
            <p:ph type="sldNum" sz="quarter" idx="12"/>
          </p:nvPr>
        </p:nvSpPr>
        <p:spPr/>
        <p:txBody>
          <a:bodyPr/>
          <a:lstStyle/>
          <a:p>
            <a:fld id="{B66348F0-2240-4906-A527-53289901D96A}" type="slidenum">
              <a:rPr lang="en-US" smtClean="0"/>
              <a:t>6</a:t>
            </a:fld>
            <a:endParaRPr lang="en-US"/>
          </a:p>
        </p:txBody>
      </p:sp>
      <p:pic>
        <p:nvPicPr>
          <p:cNvPr id="9" name="Picture 8">
            <a:extLst>
              <a:ext uri="{FF2B5EF4-FFF2-40B4-BE49-F238E27FC236}">
                <a16:creationId xmlns:a16="http://schemas.microsoft.com/office/drawing/2014/main" id="{A834BD8B-8108-D045-16E2-2037E997DA25}"/>
              </a:ext>
            </a:extLst>
          </p:cNvPr>
          <p:cNvPicPr>
            <a:picLocks noChangeAspect="1"/>
          </p:cNvPicPr>
          <p:nvPr/>
        </p:nvPicPr>
        <p:blipFill rotWithShape="1">
          <a:blip r:embed="rId3"/>
          <a:srcRect l="34961" t="44486" r="12308" b="39301"/>
          <a:stretch/>
        </p:blipFill>
        <p:spPr>
          <a:xfrm>
            <a:off x="2110152" y="5076190"/>
            <a:ext cx="8651633" cy="1280160"/>
          </a:xfrm>
          <a:prstGeom prst="rect">
            <a:avLst/>
          </a:prstGeom>
        </p:spPr>
      </p:pic>
      <p:pic>
        <p:nvPicPr>
          <p:cNvPr id="2" name="Picture 1">
            <a:extLst>
              <a:ext uri="{FF2B5EF4-FFF2-40B4-BE49-F238E27FC236}">
                <a16:creationId xmlns:a16="http://schemas.microsoft.com/office/drawing/2014/main" id="{3B83BB69-A923-1260-2474-8445C709C8E8}"/>
              </a:ext>
            </a:extLst>
          </p:cNvPr>
          <p:cNvPicPr>
            <a:picLocks noChangeAspect="1"/>
          </p:cNvPicPr>
          <p:nvPr/>
        </p:nvPicPr>
        <p:blipFill>
          <a:blip r:embed="rId4"/>
          <a:stretch>
            <a:fillRect/>
          </a:stretch>
        </p:blipFill>
        <p:spPr>
          <a:xfrm>
            <a:off x="3605872" y="1101593"/>
            <a:ext cx="3512380" cy="1571463"/>
          </a:xfrm>
          <a:prstGeom prst="rect">
            <a:avLst/>
          </a:prstGeom>
        </p:spPr>
      </p:pic>
    </p:spTree>
    <p:extLst>
      <p:ext uri="{BB962C8B-B14F-4D97-AF65-F5344CB8AC3E}">
        <p14:creationId xmlns:p14="http://schemas.microsoft.com/office/powerpoint/2010/main" val="298489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F170EA-EAF9-2628-D663-769B13C787CC}"/>
              </a:ext>
            </a:extLst>
          </p:cNvPr>
          <p:cNvPicPr>
            <a:picLocks noGrp="1" noChangeAspect="1"/>
          </p:cNvPicPr>
          <p:nvPr>
            <p:ph idx="1"/>
          </p:nvPr>
        </p:nvPicPr>
        <p:blipFill>
          <a:blip r:embed="rId2"/>
          <a:stretch>
            <a:fillRect/>
          </a:stretch>
        </p:blipFill>
        <p:spPr>
          <a:xfrm>
            <a:off x="154745" y="759656"/>
            <a:ext cx="11929403" cy="6013938"/>
          </a:xfrm>
          <a:prstGeom prst="rect">
            <a:avLst/>
          </a:prstGeom>
        </p:spPr>
      </p:pic>
      <p:sp>
        <p:nvSpPr>
          <p:cNvPr id="2" name="TextBox 1">
            <a:extLst>
              <a:ext uri="{FF2B5EF4-FFF2-40B4-BE49-F238E27FC236}">
                <a16:creationId xmlns:a16="http://schemas.microsoft.com/office/drawing/2014/main" id="{9A6A2B33-BFBC-F34C-6C0F-C35FF6AFBABF}"/>
              </a:ext>
            </a:extLst>
          </p:cNvPr>
          <p:cNvSpPr txBox="1"/>
          <p:nvPr/>
        </p:nvSpPr>
        <p:spPr>
          <a:xfrm>
            <a:off x="900332" y="-14066"/>
            <a:ext cx="5373859" cy="830997"/>
          </a:xfrm>
          <a:prstGeom prst="rect">
            <a:avLst/>
          </a:prstGeom>
          <a:noFill/>
        </p:spPr>
        <p:txBody>
          <a:bodyPr wrap="square" rtlCol="0">
            <a:spAutoFit/>
          </a:bodyPr>
          <a:lstStyle/>
          <a:p>
            <a:pPr marL="0" indent="0">
              <a:buNone/>
            </a:pPr>
            <a:r>
              <a:rPr lang="en-US" sz="2400" b="1" dirty="0">
                <a:latin typeface="Times New Roman" panose="02020603050405020304" pitchFamily="18" charset="0"/>
                <a:cs typeface="Times New Roman" panose="02020603050405020304" pitchFamily="18" charset="0"/>
              </a:rPr>
              <a:t>The Periodic Law</a:t>
            </a:r>
          </a:p>
          <a:p>
            <a:pPr marL="0" indent="0">
              <a:buNone/>
            </a:pPr>
            <a:r>
              <a:rPr lang="en-US" sz="2400" b="1" dirty="0">
                <a:latin typeface="Times New Roman" panose="02020603050405020304" pitchFamily="18" charset="0"/>
                <a:cs typeface="Times New Roman" panose="02020603050405020304" pitchFamily="18" charset="0"/>
              </a:rPr>
              <a:t>Electronegativity, definition and order.</a:t>
            </a:r>
          </a:p>
        </p:txBody>
      </p:sp>
      <p:sp>
        <p:nvSpPr>
          <p:cNvPr id="3" name="Footer Placeholder 2">
            <a:extLst>
              <a:ext uri="{FF2B5EF4-FFF2-40B4-BE49-F238E27FC236}">
                <a16:creationId xmlns:a16="http://schemas.microsoft.com/office/drawing/2014/main" id="{FF46DBF7-3706-CFC8-9298-C25826B20C05}"/>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AD8D7BC8-F11B-D062-73F7-2E73077E7317}"/>
              </a:ext>
            </a:extLst>
          </p:cNvPr>
          <p:cNvSpPr>
            <a:spLocks noGrp="1"/>
          </p:cNvSpPr>
          <p:nvPr>
            <p:ph type="sldNum" sz="quarter" idx="12"/>
          </p:nvPr>
        </p:nvSpPr>
        <p:spPr/>
        <p:txBody>
          <a:bodyPr/>
          <a:lstStyle/>
          <a:p>
            <a:fld id="{B66348F0-2240-4906-A527-53289901D96A}" type="slidenum">
              <a:rPr lang="en-US" smtClean="0"/>
              <a:t>7</a:t>
            </a:fld>
            <a:endParaRPr lang="en-US"/>
          </a:p>
        </p:txBody>
      </p:sp>
    </p:spTree>
    <p:extLst>
      <p:ext uri="{BB962C8B-B14F-4D97-AF65-F5344CB8AC3E}">
        <p14:creationId xmlns:p14="http://schemas.microsoft.com/office/powerpoint/2010/main" val="344328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888A1-F8FD-FD70-F1B1-03234E02335C}"/>
              </a:ext>
            </a:extLst>
          </p:cNvPr>
          <p:cNvSpPr>
            <a:spLocks noGrp="1"/>
          </p:cNvSpPr>
          <p:nvPr>
            <p:ph idx="1"/>
          </p:nvPr>
        </p:nvSpPr>
        <p:spPr>
          <a:xfrm>
            <a:off x="717452" y="200465"/>
            <a:ext cx="10902462" cy="4849838"/>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Quantum Numbers </a:t>
            </a:r>
            <a:r>
              <a:rPr lang="en-US" dirty="0">
                <a:latin typeface="Times New Roman" panose="02020603050405020304" pitchFamily="18" charset="0"/>
                <a:cs typeface="Times New Roman" panose="02020603050405020304" pitchFamily="18" charset="0"/>
              </a:rPr>
              <a:t>: </a:t>
            </a:r>
          </a:p>
          <a:p>
            <a:pPr marL="0" indent="0">
              <a:spcBef>
                <a:spcPts val="0"/>
              </a:spcBef>
              <a:buNone/>
            </a:pPr>
            <a:r>
              <a:rPr lang="en-US" dirty="0">
                <a:latin typeface="Times New Roman" panose="02020603050405020304" pitchFamily="18" charset="0"/>
                <a:cs typeface="Times New Roman" panose="02020603050405020304" pitchFamily="18" charset="0"/>
              </a:rPr>
              <a:t>Representation of Atomic Orbitals</a:t>
            </a:r>
          </a:p>
          <a:p>
            <a:pPr marL="0" indent="0">
              <a:lnSpc>
                <a:spcPct val="100000"/>
              </a:lnSpc>
              <a:spcBef>
                <a:spcPts val="0"/>
              </a:spcBef>
              <a:buNone/>
            </a:pPr>
            <a:r>
              <a:rPr lang="en-US" dirty="0">
                <a:latin typeface="Times New Roman" panose="02020603050405020304" pitchFamily="18" charset="0"/>
                <a:cs typeface="Times New Roman" panose="02020603050405020304" pitchFamily="18" charset="0"/>
              </a:rPr>
              <a:t>The relation of a particular electron to the nucleus can be described through a series of four numbers, called the Quantum Numbers.</a:t>
            </a:r>
          </a:p>
          <a:p>
            <a:pPr marL="0" indent="0" algn="just">
              <a:spcBef>
                <a:spcPts val="0"/>
              </a:spcBef>
              <a:buNone/>
            </a:pPr>
            <a:r>
              <a:rPr lang="en-US" dirty="0">
                <a:latin typeface="Times New Roman" panose="02020603050405020304" pitchFamily="18" charset="0"/>
                <a:cs typeface="Times New Roman" panose="02020603050405020304" pitchFamily="18" charset="0"/>
              </a:rPr>
              <a:t>-The first (n) describe the energy(1,2,3,4) (Principle quantum number) shell =(K,L,M,N).</a:t>
            </a:r>
          </a:p>
          <a:p>
            <a:pPr marL="0" indent="0" algn="just">
              <a:spcBef>
                <a:spcPts val="0"/>
              </a:spcBef>
              <a:buNone/>
            </a:pPr>
            <a:r>
              <a:rPr lang="en-US" dirty="0">
                <a:latin typeface="Times New Roman" panose="02020603050405020304" pitchFamily="18" charset="0"/>
                <a:cs typeface="Times New Roman" panose="02020603050405020304" pitchFamily="18" charset="0"/>
              </a:rPr>
              <a:t>-The second (</a:t>
            </a:r>
            <a:r>
              <a:rPr lang="en-US" b="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describe the shape (Angular momentum quantum number) (</a:t>
            </a:r>
            <a:r>
              <a:rPr lang="en-US" b="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=0,1,2,3,= </a:t>
            </a:r>
            <a:r>
              <a:rPr lang="en-US" dirty="0" err="1">
                <a:latin typeface="Times New Roman" panose="02020603050405020304" pitchFamily="18" charset="0"/>
                <a:cs typeface="Times New Roman" panose="02020603050405020304" pitchFamily="18" charset="0"/>
              </a:rPr>
              <a:t>s,p,d,f</a:t>
            </a:r>
            <a:r>
              <a:rPr lang="en-US" dirty="0">
                <a:latin typeface="Times New Roman" panose="02020603050405020304" pitchFamily="18" charset="0"/>
                <a:cs typeface="Times New Roman" panose="02020603050405020304" pitchFamily="18" charset="0"/>
              </a:rPr>
              <a:t>).</a:t>
            </a:r>
          </a:p>
          <a:p>
            <a:pPr marL="0" indent="0" algn="just">
              <a:spcBef>
                <a:spcPts val="0"/>
              </a:spcBef>
              <a:buNone/>
            </a:pPr>
            <a:r>
              <a:rPr lang="en-US" dirty="0">
                <a:latin typeface="Times New Roman" panose="02020603050405020304" pitchFamily="18" charset="0"/>
                <a:cs typeface="Times New Roman" panose="02020603050405020304" pitchFamily="18" charset="0"/>
              </a:rPr>
              <a:t>-The third (m</a:t>
            </a:r>
            <a:r>
              <a:rPr lang="en-US" b="1" baseline="-25000" dirty="0">
                <a:latin typeface="Times New Roman" panose="02020603050405020304" pitchFamily="18" charset="0"/>
                <a:cs typeface="Times New Roman" panose="02020603050405020304" pitchFamily="18" charset="0"/>
              </a:rPr>
              <a:t>l</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orientation of the orbital (magnetic quantum number) (m</a:t>
            </a:r>
            <a:r>
              <a:rPr lang="en-US" b="1" baseline="-2500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=2</a:t>
            </a:r>
            <a:r>
              <a:rPr lang="en-US" b="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+1). </a:t>
            </a:r>
          </a:p>
          <a:p>
            <a:pPr marL="0" indent="0" algn="just">
              <a:spcBef>
                <a:spcPts val="0"/>
              </a:spcBef>
              <a:buNone/>
            </a:pPr>
            <a:r>
              <a:rPr lang="en-US" dirty="0">
                <a:latin typeface="Times New Roman" panose="02020603050405020304" pitchFamily="18" charset="0"/>
                <a:cs typeface="Times New Roman" panose="02020603050405020304" pitchFamily="18" charset="0"/>
              </a:rPr>
              <a:t>-The fourth (</a:t>
            </a:r>
            <a:r>
              <a:rPr lang="en-US" dirty="0" err="1">
                <a:latin typeface="Times New Roman" panose="02020603050405020304" pitchFamily="18" charset="0"/>
                <a:cs typeface="Times New Roman" panose="02020603050405020304" pitchFamily="18" charset="0"/>
              </a:rPr>
              <a:t>m</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represents the "spin" of the electron (spin quantum number = ±1/2).</a:t>
            </a:r>
          </a:p>
        </p:txBody>
      </p:sp>
      <p:sp>
        <p:nvSpPr>
          <p:cNvPr id="2" name="Footer Placeholder 1">
            <a:extLst>
              <a:ext uri="{FF2B5EF4-FFF2-40B4-BE49-F238E27FC236}">
                <a16:creationId xmlns:a16="http://schemas.microsoft.com/office/drawing/2014/main" id="{5EEBA09E-275A-D57A-0717-878C667AC1A8}"/>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32CDF8CA-FFD4-1DF3-E5CE-DA1BE49F04AA}"/>
              </a:ext>
            </a:extLst>
          </p:cNvPr>
          <p:cNvSpPr>
            <a:spLocks noGrp="1"/>
          </p:cNvSpPr>
          <p:nvPr>
            <p:ph type="sldNum" sz="quarter" idx="12"/>
          </p:nvPr>
        </p:nvSpPr>
        <p:spPr/>
        <p:txBody>
          <a:bodyPr/>
          <a:lstStyle/>
          <a:p>
            <a:fld id="{B66348F0-2240-4906-A527-53289901D96A}" type="slidenum">
              <a:rPr lang="en-US" smtClean="0"/>
              <a:t>8</a:t>
            </a:fld>
            <a:endParaRPr lang="en-US"/>
          </a:p>
        </p:txBody>
      </p:sp>
    </p:spTree>
    <p:extLst>
      <p:ext uri="{BB962C8B-B14F-4D97-AF65-F5344CB8AC3E}">
        <p14:creationId xmlns:p14="http://schemas.microsoft.com/office/powerpoint/2010/main" val="248275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7B0504-704C-3523-2D36-FAD3B3A66EA3}"/>
              </a:ext>
            </a:extLst>
          </p:cNvPr>
          <p:cNvPicPr>
            <a:picLocks noGrp="1" noChangeAspect="1"/>
          </p:cNvPicPr>
          <p:nvPr>
            <p:ph idx="1"/>
          </p:nvPr>
        </p:nvPicPr>
        <p:blipFill>
          <a:blip r:embed="rId2"/>
          <a:stretch>
            <a:fillRect/>
          </a:stretch>
        </p:blipFill>
        <p:spPr>
          <a:xfrm>
            <a:off x="661182" y="210038"/>
            <a:ext cx="10986867" cy="6073056"/>
          </a:xfrm>
        </p:spPr>
      </p:pic>
      <p:sp>
        <p:nvSpPr>
          <p:cNvPr id="2" name="Footer Placeholder 1">
            <a:extLst>
              <a:ext uri="{FF2B5EF4-FFF2-40B4-BE49-F238E27FC236}">
                <a16:creationId xmlns:a16="http://schemas.microsoft.com/office/drawing/2014/main" id="{A31C3ECA-62E7-87ED-BD0A-6D09E166544F}"/>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EDF94D81-0A11-20BC-F254-D9E84EF51546}"/>
              </a:ext>
            </a:extLst>
          </p:cNvPr>
          <p:cNvSpPr>
            <a:spLocks noGrp="1"/>
          </p:cNvSpPr>
          <p:nvPr>
            <p:ph type="sldNum" sz="quarter" idx="12"/>
          </p:nvPr>
        </p:nvSpPr>
        <p:spPr/>
        <p:txBody>
          <a:bodyPr/>
          <a:lstStyle/>
          <a:p>
            <a:fld id="{B66348F0-2240-4906-A527-53289901D96A}" type="slidenum">
              <a:rPr lang="en-US" smtClean="0"/>
              <a:t>9</a:t>
            </a:fld>
            <a:endParaRPr lang="en-US"/>
          </a:p>
        </p:txBody>
      </p:sp>
    </p:spTree>
    <p:extLst>
      <p:ext uri="{BB962C8B-B14F-4D97-AF65-F5344CB8AC3E}">
        <p14:creationId xmlns:p14="http://schemas.microsoft.com/office/powerpoint/2010/main" val="220893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5747</TotalTime>
  <Words>3099</Words>
  <Application>Microsoft Office PowerPoint</Application>
  <PresentationFormat>Widescreen</PresentationFormat>
  <Paragraphs>229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Times New Roman</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albakaa</dc:creator>
  <cp:lastModifiedBy>ali albakaa</cp:lastModifiedBy>
  <cp:revision>22</cp:revision>
  <dcterms:created xsi:type="dcterms:W3CDTF">2023-09-14T06:20:45Z</dcterms:created>
  <dcterms:modified xsi:type="dcterms:W3CDTF">2023-10-27T08:29:24Z</dcterms:modified>
</cp:coreProperties>
</file>