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309" r:id="rId4"/>
    <p:sldId id="286" r:id="rId5"/>
    <p:sldId id="287" r:id="rId6"/>
    <p:sldId id="310" r:id="rId7"/>
    <p:sldId id="288" r:id="rId8"/>
    <p:sldId id="289" r:id="rId9"/>
    <p:sldId id="290" r:id="rId10"/>
    <p:sldId id="291" r:id="rId11"/>
    <p:sldId id="292" r:id="rId12"/>
    <p:sldId id="311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0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0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5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7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3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6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8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3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F6B4-414E-41D1-A6A9-E808EF34E87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27" y="983673"/>
            <a:ext cx="10861964" cy="340821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80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Treatment </a:t>
            </a:r>
            <a:r>
              <a:rPr lang="en-US" sz="8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Cancer Pain – Part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1709" y="5043055"/>
            <a:ext cx="9144000" cy="156556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Dr. Haider Raheem Mohammad</a:t>
            </a:r>
            <a:endParaRPr lang="ar-SA" sz="3600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680" y="193965"/>
            <a:ext cx="10228119" cy="102523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Table 5-1: Equianalgesic opioid doses.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1091"/>
            <a:ext cx="10515600" cy="505690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43234"/>
              </p:ext>
            </p:extLst>
          </p:nvPr>
        </p:nvGraphicFramePr>
        <p:xfrm>
          <a:off x="1125681" y="1330037"/>
          <a:ext cx="9940638" cy="5292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3546">
                  <a:extLst>
                    <a:ext uri="{9D8B030D-6E8A-4147-A177-3AD203B41FA5}">
                      <a16:colId xmlns:a16="http://schemas.microsoft.com/office/drawing/2014/main" val="2992870112"/>
                    </a:ext>
                  </a:extLst>
                </a:gridCol>
                <a:gridCol w="3313546">
                  <a:extLst>
                    <a:ext uri="{9D8B030D-6E8A-4147-A177-3AD203B41FA5}">
                      <a16:colId xmlns:a16="http://schemas.microsoft.com/office/drawing/2014/main" val="2884339612"/>
                    </a:ext>
                  </a:extLst>
                </a:gridCol>
                <a:gridCol w="3313546">
                  <a:extLst>
                    <a:ext uri="{9D8B030D-6E8A-4147-A177-3AD203B41FA5}">
                      <a16:colId xmlns:a16="http://schemas.microsoft.com/office/drawing/2014/main" val="429762103"/>
                    </a:ext>
                  </a:extLst>
                </a:gridCol>
              </a:tblGrid>
              <a:tr h="525961">
                <a:tc rowSpan="2"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Opioid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Equianalgesic Dose (mg)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033698"/>
                  </a:ext>
                </a:extLst>
              </a:tr>
              <a:tr h="525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Parenteral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8946722"/>
                  </a:ext>
                </a:extLst>
              </a:tr>
              <a:tr h="525961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Morphine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1378659"/>
                  </a:ext>
                </a:extLst>
              </a:tr>
              <a:tr h="525961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Hydromorphone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1149781"/>
                  </a:ext>
                </a:extLst>
              </a:tr>
              <a:tr h="525961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Fentanyl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499589"/>
                  </a:ext>
                </a:extLst>
              </a:tr>
              <a:tr h="525961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Oxycodone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7668235"/>
                  </a:ext>
                </a:extLst>
              </a:tr>
              <a:tr h="1084748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Levorphanol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acute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chronic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chronic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4804108"/>
                  </a:ext>
                </a:extLst>
              </a:tr>
              <a:tr h="525961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Buprenorphine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 (sublingual)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536789"/>
                  </a:ext>
                </a:extLst>
              </a:tr>
              <a:tr h="525961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Meperidine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900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8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82"/>
            <a:ext cx="10515600" cy="120534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Transdermal Fentanyl Dose Calculation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5345"/>
            <a:ext cx="5738091" cy="5652655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There are several published tables 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converting morphine to transdermal fentanyl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(Duragesic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by researchers and manufacturers of transdermal fentanyl products. They provide slightly different dose conversion recommendations.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Duragesic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wide morphine dose ranges, which may result in underdosing the transdermal fentanyl patch in cancer patients (Table 5-2).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91" y="2084352"/>
            <a:ext cx="5518727" cy="368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673"/>
            <a:ext cx="10515600" cy="663632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MHRA advises healthcare professionals that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fentanyl transdermal patches 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contra-indicated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opioid-naive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risk of respiratory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depression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other opioids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non-malignant pain should be used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 prescribing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fentanyl patches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Patches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apply to dry,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non-irritated, non-irradiated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non-hairy skin on torso or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upper arm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removing after 72 hours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siting replacement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patch 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different area (avoid using the same area for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several days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 using patches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increased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side-effects if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fever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present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absorption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possible); avoid exposing application site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external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for example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hot bath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sauna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(may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also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absorption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877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46" y="204405"/>
            <a:ext cx="10515600" cy="969819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Table 5-2: Conversion from oral morphine to Duragesic</a:t>
            </a:r>
            <a:r>
              <a:rPr lang="en-US" sz="32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065132"/>
              </p:ext>
            </p:extLst>
          </p:nvPr>
        </p:nvGraphicFramePr>
        <p:xfrm>
          <a:off x="1946565" y="1174224"/>
          <a:ext cx="8749144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4572">
                  <a:extLst>
                    <a:ext uri="{9D8B030D-6E8A-4147-A177-3AD203B41FA5}">
                      <a16:colId xmlns:a16="http://schemas.microsoft.com/office/drawing/2014/main" val="2794846607"/>
                    </a:ext>
                  </a:extLst>
                </a:gridCol>
                <a:gridCol w="4374572">
                  <a:extLst>
                    <a:ext uri="{9D8B030D-6E8A-4147-A177-3AD203B41FA5}">
                      <a16:colId xmlns:a16="http://schemas.microsoft.com/office/drawing/2014/main" val="1921858651"/>
                    </a:ext>
                  </a:extLst>
                </a:gridCol>
              </a:tblGrid>
              <a:tr h="380467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 24-Hour Morphine (mg/d)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Duragesic</a:t>
                      </a:r>
                      <a:r>
                        <a:rPr lang="en-US" sz="24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®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Dose (mcg/h)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4112258"/>
                  </a:ext>
                </a:extLst>
              </a:tr>
              <a:tr h="380467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60–134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2861253"/>
                  </a:ext>
                </a:extLst>
              </a:tr>
              <a:tr h="380467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135–224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835005"/>
                  </a:ext>
                </a:extLst>
              </a:tr>
              <a:tr h="380467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225–314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74685"/>
                  </a:ext>
                </a:extLst>
              </a:tr>
              <a:tr h="380467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315–404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622149"/>
                  </a:ext>
                </a:extLst>
              </a:tr>
              <a:tr h="380467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405–494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333534"/>
                  </a:ext>
                </a:extLst>
              </a:tr>
              <a:tr h="380467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495–584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921237"/>
                  </a:ext>
                </a:extLst>
              </a:tr>
              <a:tr h="380467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585–674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4949426"/>
                  </a:ext>
                </a:extLst>
              </a:tr>
              <a:tr h="380467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675–764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747934"/>
                  </a:ext>
                </a:extLst>
              </a:tr>
              <a:tr h="380467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765–854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4607410"/>
                  </a:ext>
                </a:extLst>
              </a:tr>
              <a:tr h="380467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855–944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5827281"/>
                  </a:ext>
                </a:extLst>
              </a:tr>
              <a:tr h="380467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945–1034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226445"/>
                  </a:ext>
                </a:extLst>
              </a:tr>
              <a:tr h="231093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1035–1124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1427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0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254"/>
            <a:ext cx="10515600" cy="130232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Transdermal Fentanyl Dose Calculation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581"/>
            <a:ext cx="10515600" cy="538941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Breitbart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recommend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2:1 ratio of oral morphine to transdermal fentanyl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(i.e., 2 mg oral morphine is equivalent to 1 mcg/hour transdermal fentanyl), resulting in higher transdermal fentanyl doses, which may be excessive for elderly patients.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 by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Donner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suggested a dose ratio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60 mg/day oral morphine is equal to 25 mcg/hour transdermal fentanyl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falls between the manufacturer’s table and the study recommendations by Breitbart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Donner conversion ratio is used in most references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it is less likely to cause underdosing or overdosing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99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17763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Transdermal Fentanyl Dose Calculation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544483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calculations to convert L.V. from IV hydromorphone to transdermal fentanyl demonstrated in the following steps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Step 1: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24-hour total of the opioid that will be converted. For L.V., the 24-hour total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intravenous hydromorphone is 14 mg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Step 2: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Select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equianalgesic dose ratio that corresponds to the opioid and route that will be converted from Table 5-1. Ratio calculations should be set up to correlate the actual dose with the equianalgesic equivalent as shown below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0219"/>
            <a:ext cx="10515600" cy="163483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Transdermal Fentanyl Dose Calculation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995056"/>
                <a:ext cx="12192000" cy="4862946"/>
              </a:xfrm>
            </p:spPr>
            <p:txBody>
              <a:bodyPr>
                <a:normAutofit/>
              </a:bodyPr>
              <a:lstStyle/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“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X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”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mg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total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daily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dose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of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new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opioid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mg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total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daily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dose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of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current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opioid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equianalgesic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factor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of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new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opioid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equianalgesic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factor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of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current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opioid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sz="3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conversion of L.V.’s hydromorphone dose,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1.5 mg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intravenous hydromorphone is equianalgesic to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30 mg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oral morphine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“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”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daily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dose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new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opioid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14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intravenous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hydromorphone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oral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morphine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intravenous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hydromorphone</m:t>
                          </m:r>
                        </m:den>
                      </m:f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95056"/>
                <a:ext cx="12192000" cy="4862946"/>
              </a:xfrm>
              <a:blipFill>
                <a:blip r:embed="rId2"/>
                <a:stretch>
                  <a:fillRect l="-1000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5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2607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Transdermal Fentanyl Dose Calculation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127"/>
            <a:ext cx="10515600" cy="5250874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Step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3: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Cross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multiply the ratio to determine the total daily dose of oral morphine.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(1.5) (X) = (14) (30)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1.5 X = 420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 = 280 mg of oral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morphine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Step 4: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L.V.’s transdermal fentanyl patch dose equivalent to 280 mg oral morphine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Manufacturer’s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Conversion Ratio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225–314 mg oral morphine/day = 75 mcg/hour transdermal fentanyl</a:t>
            </a:r>
          </a:p>
        </p:txBody>
      </p:sp>
    </p:spTree>
    <p:extLst>
      <p:ext uri="{BB962C8B-B14F-4D97-AF65-F5344CB8AC3E}">
        <p14:creationId xmlns:p14="http://schemas.microsoft.com/office/powerpoint/2010/main" val="28581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2607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Transdermal Fentanyl Dose Calculation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7127"/>
                <a:ext cx="10515600" cy="5250874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Donner Study Ratio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conversion ratio of 60 mg/day oral morphine to 25 mcg/hour transdermal fentanyl will be used for the calculation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“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”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daily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dose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new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opioid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280 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oral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morphine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day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25 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mcg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hour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transdermal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fentanyl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60 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oral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morphine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day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60) (X) = (280) (25)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 = 116 mcg/hour transdermal fentanyl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7127"/>
                <a:ext cx="10515600" cy="5250874"/>
              </a:xfrm>
              <a:blipFill>
                <a:blip r:embed="rId2"/>
                <a:stretch>
                  <a:fillRect l="-1217" t="-813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2607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Transdermal Fentanyl Dose Calculation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7127"/>
                <a:ext cx="10515600" cy="5250874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Breitbart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Study Ratio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conversion ratio of 2 mg oral morphine to 1 mcg/hour transdermal fentanyl will be used for the calculation.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“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”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daily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dose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new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opioid</m:t>
                          </m:r>
                        </m:num>
                        <m:den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280 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oral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morphine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day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mcg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hour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transdermal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fentanyl</m:t>
                          </m:r>
                        </m:num>
                        <m:den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oral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morphine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day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(2) (X) = (280) (1)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 = 140 mcg/hour transdermal fentanyl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7127"/>
                <a:ext cx="10515600" cy="5250874"/>
              </a:xfrm>
              <a:blipFill>
                <a:blip r:embed="rId2"/>
                <a:stretch>
                  <a:fillRect l="-1217" t="-813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8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6" y="0"/>
            <a:ext cx="7204364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Cancer Pain Etiology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817418"/>
            <a:ext cx="7204363" cy="6040583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L.V. is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58-year-old man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 was diagnosed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stage IV squamous cell carcinoma of the subglottis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months ago.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cancer is locally advanced with involvement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multiple cervical lymph nodes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had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modified neck resection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remove the primary tumor and lymph nodes while sparing the larynx.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Chemoradiation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therapy began 3 weeks after surgery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cisplatin 100 mg/m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every 3 weeks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(days 1, 22, and 43)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external beam radiation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delivering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70 Gy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fractionated over the course of 7 weeks.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20" y="1385455"/>
            <a:ext cx="4716280" cy="44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9504" y="1690688"/>
            <a:ext cx="5572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Thank you</a:t>
            </a:r>
            <a:endParaRPr lang="en-US" sz="8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Cancer Pain Etiology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5963"/>
            <a:ext cx="10515600" cy="3851563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L.V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is now in his fourth week of radiation therapy and continues to have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significant neck and shoulder pain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described as “sudden shocklike sensations with movement”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rated 6 of 10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despite a recent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in his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long-acting oral morphine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60 mg twice daily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immediate-release morphine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 mg PO every 4 hours PRN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breakthrough pain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 reports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 throat is getting so sore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he cannot bear to swallow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rates the pain 10 of 10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2" y="4685760"/>
            <a:ext cx="6511636" cy="217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6" y="0"/>
            <a:ext cx="8035636" cy="98367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Cancer Pain Etiology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831273"/>
            <a:ext cx="7093527" cy="6026727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L.V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appears quite fatigued and lethargic during his appointment with the radiation oncologist. The physical examination is remarkable for dry oral mucous membranes,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erythema and mild ulceration of the oropharynx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allodynia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light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palpation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trapezius and sternocleidomastoid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pain greater on the left side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the laboratory tests the radiation oncologist decides to admit L.V. to the hospital for dehydration and pain management.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the possible etiologies of L.V.’s pain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2" y="1778679"/>
            <a:ext cx="4627418" cy="3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672"/>
            <a:ext cx="10515600" cy="130232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Cancer Pain Etiology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999"/>
            <a:ext cx="10515600" cy="533400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L.V. is presenting with a new complaint of a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severe sore throat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persistent neck and shoulder pain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Laboratory data rule out infection and myelosuppression. His kidney function may be impaired by dehydration and cisplatin therapy. The most likely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causes of L.V.’s pain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recent surgical neck resection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mucositis from external beam radiation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L.V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also has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postoperative peripheral neuropathy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characterized by shocklike sensation in the neck and shoulders after the resection of the tumor.</a:t>
            </a:r>
          </a:p>
        </p:txBody>
      </p:sp>
    </p:spTree>
    <p:extLst>
      <p:ext uri="{BB962C8B-B14F-4D97-AF65-F5344CB8AC3E}">
        <p14:creationId xmlns:p14="http://schemas.microsoft.com/office/powerpoint/2010/main" val="18722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8655"/>
            <a:ext cx="10515600" cy="6539346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b="1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Dependence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or “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physical” dependence, produced when there is </a:t>
            </a:r>
            <a:r>
              <a:rPr lang="en-US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progressive pharmacological adaptation to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drug 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resulting in tolerance. </a:t>
            </a:r>
            <a:endParaRPr lang="en-US" dirty="0" smtClean="0"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The appearance of </a:t>
            </a:r>
            <a:r>
              <a:rPr lang="en-US" sz="2600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withdrawal symptoms </a:t>
            </a:r>
            <a:r>
              <a:rPr lang="en-US" sz="2600" dirty="0">
                <a:solidFill>
                  <a:prstClr val="black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the cardinal sign of “physical” dependence.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b="1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Tolerance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a normal reaction 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is 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 mistaken for a sign of “addiction.” In 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tolerant state, </a:t>
            </a:r>
            <a:r>
              <a:rPr lang="en-US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repeating the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same dose of a drug produces a smaller effect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b="1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Addiction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 second 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abnormal state 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produced by repeated drug use, occurs in only a minority 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those 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initiate drug use; addiction leads progressively to </a:t>
            </a:r>
            <a:r>
              <a:rPr lang="en-US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compulsive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out-of-control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 use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01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527"/>
            <a:ext cx="10515600" cy="108065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Transdermal Fentanyl Dose Calculation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183"/>
            <a:ext cx="7916141" cy="554181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L.V. was started on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IV hydromorphone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using patient-controlled analgesia (PCA) with an average usage of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14 mg/day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now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rates his pain as 4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10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Owing to difficulty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swallowing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secondary to the mucositis and xerostomia, he had a gastric feeding tube placed for nutrition.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plan is to convert the IV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hydromorphone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a transdermal fentanyl patch.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transdermal fentanyl patch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L.V. be started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on?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341" y="2071255"/>
            <a:ext cx="3437659" cy="34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752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Transdermal Fentanyl Dose Calculation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0545"/>
            <a:ext cx="11201400" cy="2490078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For more than two decades, the World Health Organization’s (WHO) analgesic ladder has been used to guide cancer pain management. The ladder progresses in a stepwise manner starting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acetaminophen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NSAIDs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adjuvant medications (e.g., coanalgesics 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anticonvulsants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antidepressants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neuropathic pain) as initial therapy.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1" y="3390623"/>
            <a:ext cx="4627419" cy="3467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3297025"/>
            <a:ext cx="6726381" cy="356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pain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intensity is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greater than 4 of 10 but not severe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weak opioid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analgesics may be added to the pain regimen. </a:t>
            </a:r>
          </a:p>
          <a:p>
            <a:pPr lvl="0" algn="just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For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severe pain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strong opioids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 as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morphine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hydromorphone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fentanyl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oxycodone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recommended in step 3 of the WHO analgesic ladder.</a:t>
            </a:r>
          </a:p>
        </p:txBody>
      </p:sp>
    </p:spTree>
    <p:extLst>
      <p:ext uri="{BB962C8B-B14F-4D97-AF65-F5344CB8AC3E}">
        <p14:creationId xmlns:p14="http://schemas.microsoft.com/office/powerpoint/2010/main" val="37946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0232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Transdermal Fentanyl Dose Calculation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7637"/>
            <a:ext cx="10515600" cy="5680364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Transdermal fentanyl patches are intended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opioid-tolerant patients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stable chronic pain.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Opioid-tolerant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those who have been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taking daily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 week or longer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least 60 mg of oral morphine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 mg of oral oxycodone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at least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 mg of oral hydromorphone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an equianalgesic dose of another opioid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two different opioids (or two different routes of administration of the same opioid) are considered to be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equianalgesic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if they provide the same degree of pain relief. Table 5-1 gives equianalgesic opioid doses.</a:t>
            </a:r>
          </a:p>
        </p:txBody>
      </p:sp>
    </p:spTree>
    <p:extLst>
      <p:ext uri="{BB962C8B-B14F-4D97-AF65-F5344CB8AC3E}">
        <p14:creationId xmlns:p14="http://schemas.microsoft.com/office/powerpoint/2010/main" val="24178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1408</Words>
  <Application>Microsoft Office PowerPoint</Application>
  <PresentationFormat>Widescreen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Bahnschrift</vt:lpstr>
      <vt:lpstr>Calibri</vt:lpstr>
      <vt:lpstr>Calibri Light</vt:lpstr>
      <vt:lpstr>Cambria Math</vt:lpstr>
      <vt:lpstr>Lucida Calligraphy</vt:lpstr>
      <vt:lpstr>Times New Roman</vt:lpstr>
      <vt:lpstr>Office Theme</vt:lpstr>
      <vt:lpstr>Treatment of Cancer Pain – Part I</vt:lpstr>
      <vt:lpstr>Cancer Pain Etiology</vt:lpstr>
      <vt:lpstr>Cancer Pain Etiology</vt:lpstr>
      <vt:lpstr>Cancer Pain Etiology</vt:lpstr>
      <vt:lpstr>Cancer Pain Etiology</vt:lpstr>
      <vt:lpstr>PowerPoint Presentation</vt:lpstr>
      <vt:lpstr>Transdermal Fentanyl Dose Calculation</vt:lpstr>
      <vt:lpstr>Transdermal Fentanyl Dose Calculation</vt:lpstr>
      <vt:lpstr>Transdermal Fentanyl Dose Calculation</vt:lpstr>
      <vt:lpstr>Table 5-1: Equianalgesic opioid doses.</vt:lpstr>
      <vt:lpstr>Transdermal Fentanyl Dose Calculation</vt:lpstr>
      <vt:lpstr>PowerPoint Presentation</vt:lpstr>
      <vt:lpstr>Table 5-2: Conversion from oral morphine to Duragesic®.</vt:lpstr>
      <vt:lpstr>Transdermal Fentanyl Dose Calculation</vt:lpstr>
      <vt:lpstr>Transdermal Fentanyl Dose Calculation</vt:lpstr>
      <vt:lpstr>Transdermal Fentanyl Dose Calculation</vt:lpstr>
      <vt:lpstr>Transdermal Fentanyl Dose Calculation</vt:lpstr>
      <vt:lpstr>Transdermal Fentanyl Dose Calculation</vt:lpstr>
      <vt:lpstr>Transdermal Fentanyl Dose Calculation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Historic Background  of Pharmacy Practice</dc:title>
  <dc:creator>haider raheem</dc:creator>
  <cp:lastModifiedBy>haider raheem</cp:lastModifiedBy>
  <cp:revision>54</cp:revision>
  <dcterms:created xsi:type="dcterms:W3CDTF">2021-10-05T20:56:32Z</dcterms:created>
  <dcterms:modified xsi:type="dcterms:W3CDTF">2024-09-15T23:08:34Z</dcterms:modified>
</cp:coreProperties>
</file>