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9" r:id="rId4"/>
    <p:sldId id="258" r:id="rId5"/>
    <p:sldId id="274" r:id="rId6"/>
    <p:sldId id="259" r:id="rId7"/>
    <p:sldId id="260" r:id="rId8"/>
    <p:sldId id="270" r:id="rId9"/>
    <p:sldId id="261" r:id="rId10"/>
    <p:sldId id="262" r:id="rId11"/>
    <p:sldId id="271" r:id="rId12"/>
    <p:sldId id="263" r:id="rId13"/>
    <p:sldId id="264" r:id="rId14"/>
    <p:sldId id="265" r:id="rId15"/>
    <p:sldId id="266" r:id="rId16"/>
    <p:sldId id="267"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D342E-9029-45FB-8406-5E6D579FB9FE}"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1BCF5047-F249-4E20-9E66-FA52A65490C7}">
      <dgm:prSet/>
      <dgm:spPr/>
      <dgm:t>
        <a:bodyPr/>
        <a:lstStyle/>
        <a:p>
          <a:r>
            <a:rPr lang="en-US" b="0"/>
            <a:t>Definition: Electron Donating Groups (EDGs) are groups or atoms that increase electron density around the atom they are attached to in an organic compound.</a:t>
          </a:r>
          <a:endParaRPr lang="en-US"/>
        </a:p>
      </dgm:t>
    </dgm:pt>
    <dgm:pt modelId="{960428E6-A701-4B6E-97F6-928398669537}" type="parTrans" cxnId="{98057A9D-F097-454E-8FA2-B84B3D14D2DD}">
      <dgm:prSet/>
      <dgm:spPr/>
      <dgm:t>
        <a:bodyPr/>
        <a:lstStyle/>
        <a:p>
          <a:endParaRPr lang="en-US"/>
        </a:p>
      </dgm:t>
    </dgm:pt>
    <dgm:pt modelId="{2865C153-C50C-4BD7-AC46-8A312C7A6313}" type="sibTrans" cxnId="{98057A9D-F097-454E-8FA2-B84B3D14D2DD}">
      <dgm:prSet/>
      <dgm:spPr/>
      <dgm:t>
        <a:bodyPr/>
        <a:lstStyle/>
        <a:p>
          <a:endParaRPr lang="en-US"/>
        </a:p>
      </dgm:t>
    </dgm:pt>
    <dgm:pt modelId="{23D0F843-27E0-4609-8960-1F32551A3663}">
      <dgm:prSet/>
      <dgm:spPr/>
      <dgm:t>
        <a:bodyPr/>
        <a:lstStyle/>
        <a:p>
          <a:r>
            <a:rPr lang="en-US" b="0"/>
            <a:t>Simple Explanation: EDGs push or donate electrons towards the molecule. They help stabilize positive charges (or make the molecule more reactive towards accepting electrons).</a:t>
          </a:r>
          <a:endParaRPr lang="en-US"/>
        </a:p>
      </dgm:t>
    </dgm:pt>
    <dgm:pt modelId="{7DE51846-8364-463E-B043-C561A266100A}" type="parTrans" cxnId="{16ACED9C-43BA-45FF-A329-8F8E865E1629}">
      <dgm:prSet/>
      <dgm:spPr/>
      <dgm:t>
        <a:bodyPr/>
        <a:lstStyle/>
        <a:p>
          <a:endParaRPr lang="en-US"/>
        </a:p>
      </dgm:t>
    </dgm:pt>
    <dgm:pt modelId="{7ACD655F-BFE3-45B5-8A15-416057645584}" type="sibTrans" cxnId="{16ACED9C-43BA-45FF-A329-8F8E865E1629}">
      <dgm:prSet/>
      <dgm:spPr/>
      <dgm:t>
        <a:bodyPr/>
        <a:lstStyle/>
        <a:p>
          <a:endParaRPr lang="en-US"/>
        </a:p>
      </dgm:t>
    </dgm:pt>
    <dgm:pt modelId="{4AEA03DF-2DD2-4D78-83AE-DA35B46FA4AE}">
      <dgm:prSet/>
      <dgm:spPr/>
      <dgm:t>
        <a:bodyPr/>
        <a:lstStyle/>
        <a:p>
          <a:r>
            <a:rPr lang="en-US" b="0"/>
            <a:t>How they work:</a:t>
          </a:r>
          <a:endParaRPr lang="en-US"/>
        </a:p>
      </dgm:t>
    </dgm:pt>
    <dgm:pt modelId="{429BEBEE-FBC1-46AA-AAF4-4CCEF34E1522}" type="parTrans" cxnId="{A3007560-9768-4C0C-998F-528A3508FD0A}">
      <dgm:prSet/>
      <dgm:spPr/>
      <dgm:t>
        <a:bodyPr/>
        <a:lstStyle/>
        <a:p>
          <a:endParaRPr lang="en-US"/>
        </a:p>
      </dgm:t>
    </dgm:pt>
    <dgm:pt modelId="{DAA20CD4-C4B1-4166-9386-45C5636DCB8E}" type="sibTrans" cxnId="{A3007560-9768-4C0C-998F-528A3508FD0A}">
      <dgm:prSet/>
      <dgm:spPr/>
      <dgm:t>
        <a:bodyPr/>
        <a:lstStyle/>
        <a:p>
          <a:endParaRPr lang="en-US"/>
        </a:p>
      </dgm:t>
    </dgm:pt>
    <dgm:pt modelId="{02CE0751-1ECA-47AA-94A5-75BC784CFFE4}">
      <dgm:prSet/>
      <dgm:spPr/>
      <dgm:t>
        <a:bodyPr/>
        <a:lstStyle/>
        <a:p>
          <a:r>
            <a:rPr lang="en-US" b="0"/>
            <a:t>Through resonance: Some groups can share a pair of electrons through resonance. These electrons move within the molecule, increasing electron density in specific regions.</a:t>
          </a:r>
          <a:endParaRPr lang="en-US"/>
        </a:p>
      </dgm:t>
    </dgm:pt>
    <dgm:pt modelId="{E54FF194-464F-429D-9265-77DAD07CC8B9}" type="parTrans" cxnId="{A46E1031-7560-4BF0-B074-E16344DEA296}">
      <dgm:prSet/>
      <dgm:spPr/>
      <dgm:t>
        <a:bodyPr/>
        <a:lstStyle/>
        <a:p>
          <a:endParaRPr lang="en-US"/>
        </a:p>
      </dgm:t>
    </dgm:pt>
    <dgm:pt modelId="{A91BCFA9-0611-4671-BF04-68A5E50EA2F2}" type="sibTrans" cxnId="{A46E1031-7560-4BF0-B074-E16344DEA296}">
      <dgm:prSet/>
      <dgm:spPr/>
      <dgm:t>
        <a:bodyPr/>
        <a:lstStyle/>
        <a:p>
          <a:endParaRPr lang="en-US"/>
        </a:p>
      </dgm:t>
    </dgm:pt>
    <dgm:pt modelId="{6CC328E3-3435-4DDD-A656-FF6C5EEC48F0}">
      <dgm:prSet/>
      <dgm:spPr/>
      <dgm:t>
        <a:bodyPr/>
        <a:lstStyle/>
        <a:p>
          <a:r>
            <a:rPr lang="en-US" b="0"/>
            <a:t>Through electronegativity: Groups with atoms that have low electronegativity (like carbon and hydrogen) tend to give or not pull electrons.</a:t>
          </a:r>
          <a:endParaRPr lang="en-US"/>
        </a:p>
      </dgm:t>
    </dgm:pt>
    <dgm:pt modelId="{9A041128-896D-4338-BCC1-3C75C560F1AF}" type="parTrans" cxnId="{82A16B53-50BB-483D-ADF2-8175A027C08B}">
      <dgm:prSet/>
      <dgm:spPr/>
      <dgm:t>
        <a:bodyPr/>
        <a:lstStyle/>
        <a:p>
          <a:endParaRPr lang="en-US"/>
        </a:p>
      </dgm:t>
    </dgm:pt>
    <dgm:pt modelId="{990956F2-72AE-4F50-8FB6-98D10D8CD149}" type="sibTrans" cxnId="{82A16B53-50BB-483D-ADF2-8175A027C08B}">
      <dgm:prSet/>
      <dgm:spPr/>
      <dgm:t>
        <a:bodyPr/>
        <a:lstStyle/>
        <a:p>
          <a:endParaRPr lang="en-US"/>
        </a:p>
      </dgm:t>
    </dgm:pt>
    <dgm:pt modelId="{20A9C898-DC7E-412E-ABA9-8AF49BA27BB2}" type="pres">
      <dgm:prSet presAssocID="{AD5D342E-9029-45FB-8406-5E6D579FB9FE}" presName="Name0" presStyleCnt="0">
        <dgm:presLayoutVars>
          <dgm:dir/>
          <dgm:animLvl val="lvl"/>
          <dgm:resizeHandles val="exact"/>
        </dgm:presLayoutVars>
      </dgm:prSet>
      <dgm:spPr/>
    </dgm:pt>
    <dgm:pt modelId="{254CA7EF-BB46-430F-B70B-F00960DD8AB3}" type="pres">
      <dgm:prSet presAssocID="{4AEA03DF-2DD2-4D78-83AE-DA35B46FA4AE}" presName="boxAndChildren" presStyleCnt="0"/>
      <dgm:spPr/>
    </dgm:pt>
    <dgm:pt modelId="{D3E4AE3C-C8FC-44B1-B09C-B47E3E255502}" type="pres">
      <dgm:prSet presAssocID="{4AEA03DF-2DD2-4D78-83AE-DA35B46FA4AE}" presName="parentTextBox" presStyleLbl="node1" presStyleIdx="0" presStyleCnt="3"/>
      <dgm:spPr/>
    </dgm:pt>
    <dgm:pt modelId="{F457C361-28E7-48BE-B502-5EB8FF5F2463}" type="pres">
      <dgm:prSet presAssocID="{4AEA03DF-2DD2-4D78-83AE-DA35B46FA4AE}" presName="entireBox" presStyleLbl="node1" presStyleIdx="0" presStyleCnt="3"/>
      <dgm:spPr/>
    </dgm:pt>
    <dgm:pt modelId="{E1FAC17E-EB57-4C64-8D31-8180806FE7AB}" type="pres">
      <dgm:prSet presAssocID="{4AEA03DF-2DD2-4D78-83AE-DA35B46FA4AE}" presName="descendantBox" presStyleCnt="0"/>
      <dgm:spPr/>
    </dgm:pt>
    <dgm:pt modelId="{A5E574F4-E2CF-4729-8A9A-C35F60EA6246}" type="pres">
      <dgm:prSet presAssocID="{02CE0751-1ECA-47AA-94A5-75BC784CFFE4}" presName="childTextBox" presStyleLbl="fgAccFollowNode1" presStyleIdx="0" presStyleCnt="2">
        <dgm:presLayoutVars>
          <dgm:bulletEnabled val="1"/>
        </dgm:presLayoutVars>
      </dgm:prSet>
      <dgm:spPr/>
    </dgm:pt>
    <dgm:pt modelId="{BA66A9EF-DE8A-49E6-A78A-45AF53D583A1}" type="pres">
      <dgm:prSet presAssocID="{6CC328E3-3435-4DDD-A656-FF6C5EEC48F0}" presName="childTextBox" presStyleLbl="fgAccFollowNode1" presStyleIdx="1" presStyleCnt="2">
        <dgm:presLayoutVars>
          <dgm:bulletEnabled val="1"/>
        </dgm:presLayoutVars>
      </dgm:prSet>
      <dgm:spPr/>
    </dgm:pt>
    <dgm:pt modelId="{46741540-870D-4F13-A888-C60266C4B438}" type="pres">
      <dgm:prSet presAssocID="{7ACD655F-BFE3-45B5-8A15-416057645584}" presName="sp" presStyleCnt="0"/>
      <dgm:spPr/>
    </dgm:pt>
    <dgm:pt modelId="{771C1FC4-B51C-4A49-9BDB-ED691CA3CD15}" type="pres">
      <dgm:prSet presAssocID="{23D0F843-27E0-4609-8960-1F32551A3663}" presName="arrowAndChildren" presStyleCnt="0"/>
      <dgm:spPr/>
    </dgm:pt>
    <dgm:pt modelId="{1D5688B6-E1D8-4C4A-8A1C-0AA35CE48D17}" type="pres">
      <dgm:prSet presAssocID="{23D0F843-27E0-4609-8960-1F32551A3663}" presName="parentTextArrow" presStyleLbl="node1" presStyleIdx="1" presStyleCnt="3"/>
      <dgm:spPr/>
    </dgm:pt>
    <dgm:pt modelId="{0F0B90DC-E7AB-4E16-8BB9-32F0EB8D1B06}" type="pres">
      <dgm:prSet presAssocID="{2865C153-C50C-4BD7-AC46-8A312C7A6313}" presName="sp" presStyleCnt="0"/>
      <dgm:spPr/>
    </dgm:pt>
    <dgm:pt modelId="{DFED1828-0AB1-4574-95B5-2DF1AF488F21}" type="pres">
      <dgm:prSet presAssocID="{1BCF5047-F249-4E20-9E66-FA52A65490C7}" presName="arrowAndChildren" presStyleCnt="0"/>
      <dgm:spPr/>
    </dgm:pt>
    <dgm:pt modelId="{B9E21884-251F-4C66-A0F5-C9CA25C792DB}" type="pres">
      <dgm:prSet presAssocID="{1BCF5047-F249-4E20-9E66-FA52A65490C7}" presName="parentTextArrow" presStyleLbl="node1" presStyleIdx="2" presStyleCnt="3"/>
      <dgm:spPr/>
    </dgm:pt>
  </dgm:ptLst>
  <dgm:cxnLst>
    <dgm:cxn modelId="{C7463B19-1F39-4939-8E9F-5EE0C3ACDEDA}" type="presOf" srcId="{1BCF5047-F249-4E20-9E66-FA52A65490C7}" destId="{B9E21884-251F-4C66-A0F5-C9CA25C792DB}" srcOrd="0" destOrd="0" presId="urn:microsoft.com/office/officeart/2005/8/layout/process4"/>
    <dgm:cxn modelId="{A46E1031-7560-4BF0-B074-E16344DEA296}" srcId="{4AEA03DF-2DD2-4D78-83AE-DA35B46FA4AE}" destId="{02CE0751-1ECA-47AA-94A5-75BC784CFFE4}" srcOrd="0" destOrd="0" parTransId="{E54FF194-464F-429D-9265-77DAD07CC8B9}" sibTransId="{A91BCFA9-0611-4671-BF04-68A5E50EA2F2}"/>
    <dgm:cxn modelId="{B2185D5E-532E-49C9-AD4E-21DA1ACE70A1}" type="presOf" srcId="{23D0F843-27E0-4609-8960-1F32551A3663}" destId="{1D5688B6-E1D8-4C4A-8A1C-0AA35CE48D17}" srcOrd="0" destOrd="0" presId="urn:microsoft.com/office/officeart/2005/8/layout/process4"/>
    <dgm:cxn modelId="{A3007560-9768-4C0C-998F-528A3508FD0A}" srcId="{AD5D342E-9029-45FB-8406-5E6D579FB9FE}" destId="{4AEA03DF-2DD2-4D78-83AE-DA35B46FA4AE}" srcOrd="2" destOrd="0" parTransId="{429BEBEE-FBC1-46AA-AAF4-4CCEF34E1522}" sibTransId="{DAA20CD4-C4B1-4166-9386-45C5636DCB8E}"/>
    <dgm:cxn modelId="{82A16B53-50BB-483D-ADF2-8175A027C08B}" srcId="{4AEA03DF-2DD2-4D78-83AE-DA35B46FA4AE}" destId="{6CC328E3-3435-4DDD-A656-FF6C5EEC48F0}" srcOrd="1" destOrd="0" parTransId="{9A041128-896D-4338-BCC1-3C75C560F1AF}" sibTransId="{990956F2-72AE-4F50-8FB6-98D10D8CD149}"/>
    <dgm:cxn modelId="{9894EA55-707B-4066-B721-16D601223D35}" type="presOf" srcId="{4AEA03DF-2DD2-4D78-83AE-DA35B46FA4AE}" destId="{D3E4AE3C-C8FC-44B1-B09C-B47E3E255502}" srcOrd="0" destOrd="0" presId="urn:microsoft.com/office/officeart/2005/8/layout/process4"/>
    <dgm:cxn modelId="{16ACED9C-43BA-45FF-A329-8F8E865E1629}" srcId="{AD5D342E-9029-45FB-8406-5E6D579FB9FE}" destId="{23D0F843-27E0-4609-8960-1F32551A3663}" srcOrd="1" destOrd="0" parTransId="{7DE51846-8364-463E-B043-C561A266100A}" sibTransId="{7ACD655F-BFE3-45B5-8A15-416057645584}"/>
    <dgm:cxn modelId="{98057A9D-F097-454E-8FA2-B84B3D14D2DD}" srcId="{AD5D342E-9029-45FB-8406-5E6D579FB9FE}" destId="{1BCF5047-F249-4E20-9E66-FA52A65490C7}" srcOrd="0" destOrd="0" parTransId="{960428E6-A701-4B6E-97F6-928398669537}" sibTransId="{2865C153-C50C-4BD7-AC46-8A312C7A6313}"/>
    <dgm:cxn modelId="{B8ED83AF-C6C7-4D21-967C-31F7E27227BF}" type="presOf" srcId="{6CC328E3-3435-4DDD-A656-FF6C5EEC48F0}" destId="{BA66A9EF-DE8A-49E6-A78A-45AF53D583A1}" srcOrd="0" destOrd="0" presId="urn:microsoft.com/office/officeart/2005/8/layout/process4"/>
    <dgm:cxn modelId="{A842D7B3-2A2C-43D2-B541-89C792459BF4}" type="presOf" srcId="{4AEA03DF-2DD2-4D78-83AE-DA35B46FA4AE}" destId="{F457C361-28E7-48BE-B502-5EB8FF5F2463}" srcOrd="1" destOrd="0" presId="urn:microsoft.com/office/officeart/2005/8/layout/process4"/>
    <dgm:cxn modelId="{A7CE16C5-5B05-444A-89BF-9EC1738824BA}" type="presOf" srcId="{AD5D342E-9029-45FB-8406-5E6D579FB9FE}" destId="{20A9C898-DC7E-412E-ABA9-8AF49BA27BB2}" srcOrd="0" destOrd="0" presId="urn:microsoft.com/office/officeart/2005/8/layout/process4"/>
    <dgm:cxn modelId="{68EB7DFF-F093-4CF1-B255-D8C9EDD02875}" type="presOf" srcId="{02CE0751-1ECA-47AA-94A5-75BC784CFFE4}" destId="{A5E574F4-E2CF-4729-8A9A-C35F60EA6246}" srcOrd="0" destOrd="0" presId="urn:microsoft.com/office/officeart/2005/8/layout/process4"/>
    <dgm:cxn modelId="{2C4C113D-479F-4974-82BB-03A611329F45}" type="presParOf" srcId="{20A9C898-DC7E-412E-ABA9-8AF49BA27BB2}" destId="{254CA7EF-BB46-430F-B70B-F00960DD8AB3}" srcOrd="0" destOrd="0" presId="urn:microsoft.com/office/officeart/2005/8/layout/process4"/>
    <dgm:cxn modelId="{906DD54B-074F-4552-BE6E-5852C4BF3217}" type="presParOf" srcId="{254CA7EF-BB46-430F-B70B-F00960DD8AB3}" destId="{D3E4AE3C-C8FC-44B1-B09C-B47E3E255502}" srcOrd="0" destOrd="0" presId="urn:microsoft.com/office/officeart/2005/8/layout/process4"/>
    <dgm:cxn modelId="{F34E4CE6-ED91-41AC-B41B-C4FF7E2FC33D}" type="presParOf" srcId="{254CA7EF-BB46-430F-B70B-F00960DD8AB3}" destId="{F457C361-28E7-48BE-B502-5EB8FF5F2463}" srcOrd="1" destOrd="0" presId="urn:microsoft.com/office/officeart/2005/8/layout/process4"/>
    <dgm:cxn modelId="{E6912E05-739C-4EC6-8B29-E35BAB4CC295}" type="presParOf" srcId="{254CA7EF-BB46-430F-B70B-F00960DD8AB3}" destId="{E1FAC17E-EB57-4C64-8D31-8180806FE7AB}" srcOrd="2" destOrd="0" presId="urn:microsoft.com/office/officeart/2005/8/layout/process4"/>
    <dgm:cxn modelId="{A1BD1718-38AC-429C-8B42-2EA18D23C0E0}" type="presParOf" srcId="{E1FAC17E-EB57-4C64-8D31-8180806FE7AB}" destId="{A5E574F4-E2CF-4729-8A9A-C35F60EA6246}" srcOrd="0" destOrd="0" presId="urn:microsoft.com/office/officeart/2005/8/layout/process4"/>
    <dgm:cxn modelId="{3B471E07-095D-4487-A35C-22436A487863}" type="presParOf" srcId="{E1FAC17E-EB57-4C64-8D31-8180806FE7AB}" destId="{BA66A9EF-DE8A-49E6-A78A-45AF53D583A1}" srcOrd="1" destOrd="0" presId="urn:microsoft.com/office/officeart/2005/8/layout/process4"/>
    <dgm:cxn modelId="{4C15CCED-A84A-4098-8821-D5AB1B82872A}" type="presParOf" srcId="{20A9C898-DC7E-412E-ABA9-8AF49BA27BB2}" destId="{46741540-870D-4F13-A888-C60266C4B438}" srcOrd="1" destOrd="0" presId="urn:microsoft.com/office/officeart/2005/8/layout/process4"/>
    <dgm:cxn modelId="{B881A09F-A54D-494B-AD6E-8622F4387D14}" type="presParOf" srcId="{20A9C898-DC7E-412E-ABA9-8AF49BA27BB2}" destId="{771C1FC4-B51C-4A49-9BDB-ED691CA3CD15}" srcOrd="2" destOrd="0" presId="urn:microsoft.com/office/officeart/2005/8/layout/process4"/>
    <dgm:cxn modelId="{2E769124-A81E-483F-A58C-82849C88D085}" type="presParOf" srcId="{771C1FC4-B51C-4A49-9BDB-ED691CA3CD15}" destId="{1D5688B6-E1D8-4C4A-8A1C-0AA35CE48D17}" srcOrd="0" destOrd="0" presId="urn:microsoft.com/office/officeart/2005/8/layout/process4"/>
    <dgm:cxn modelId="{17987155-0F5C-4483-845B-0AA771F625A6}" type="presParOf" srcId="{20A9C898-DC7E-412E-ABA9-8AF49BA27BB2}" destId="{0F0B90DC-E7AB-4E16-8BB9-32F0EB8D1B06}" srcOrd="3" destOrd="0" presId="urn:microsoft.com/office/officeart/2005/8/layout/process4"/>
    <dgm:cxn modelId="{F4061F13-DBD0-4BB3-A844-18DC9FF90885}" type="presParOf" srcId="{20A9C898-DC7E-412E-ABA9-8AF49BA27BB2}" destId="{DFED1828-0AB1-4574-95B5-2DF1AF488F21}" srcOrd="4" destOrd="0" presId="urn:microsoft.com/office/officeart/2005/8/layout/process4"/>
    <dgm:cxn modelId="{A67E278B-9871-4D80-8AED-26D2614DD4FD}" type="presParOf" srcId="{DFED1828-0AB1-4574-95B5-2DF1AF488F21}" destId="{B9E21884-251F-4C66-A0F5-C9CA25C792D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114111-8C5D-40F6-A775-0E7BD4794973}"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05121DBF-BC1A-4B2F-8E85-F7B15ED2F9EA}">
      <dgm:prSet/>
      <dgm:spPr/>
      <dgm:t>
        <a:bodyPr/>
        <a:lstStyle/>
        <a:p>
          <a:r>
            <a:rPr lang="en-US" b="0"/>
            <a:t>Definition</a:t>
          </a:r>
          <a:r>
            <a:rPr lang="en-US"/>
            <a:t> : </a:t>
          </a:r>
          <a:r>
            <a:rPr lang="en-US" b="0"/>
            <a:t>Are groups of atoms or molecules attached to a compound that pull electron density away from the rest of the molecule. This happens because these groups are more electronegative than the atoms they are attached to. EWGs make the attached atom or part of the molecule less electron-rich, which can influence the reactivity of the molecule. </a:t>
          </a:r>
          <a:endParaRPr lang="en-US"/>
        </a:p>
      </dgm:t>
    </dgm:pt>
    <dgm:pt modelId="{1DF1B14E-4135-4906-94F8-FCAF4B1B589A}" type="parTrans" cxnId="{C7836AAF-1A0B-44C8-A1E0-77A74DC039B1}">
      <dgm:prSet/>
      <dgm:spPr/>
      <dgm:t>
        <a:bodyPr/>
        <a:lstStyle/>
        <a:p>
          <a:endParaRPr lang="en-US"/>
        </a:p>
      </dgm:t>
    </dgm:pt>
    <dgm:pt modelId="{E1525A4E-BF2E-45EF-99A1-0BEE46C329F0}" type="sibTrans" cxnId="{C7836AAF-1A0B-44C8-A1E0-77A74DC039B1}">
      <dgm:prSet/>
      <dgm:spPr/>
      <dgm:t>
        <a:bodyPr/>
        <a:lstStyle/>
        <a:p>
          <a:endParaRPr lang="en-US"/>
        </a:p>
      </dgm:t>
    </dgm:pt>
    <dgm:pt modelId="{6FD08D9D-58B8-4D84-BB19-C4F59653273A}">
      <dgm:prSet/>
      <dgm:spPr/>
      <dgm:t>
        <a:bodyPr/>
        <a:lstStyle/>
        <a:p>
          <a:r>
            <a:rPr lang="en-US" b="0"/>
            <a:t>Simple Explanation: Groups that decrease electron density around the attached atom, making the molecule more attractive to nucleophiles.</a:t>
          </a:r>
          <a:endParaRPr lang="en-US"/>
        </a:p>
      </dgm:t>
    </dgm:pt>
    <dgm:pt modelId="{CFC5C917-ED53-460B-BC89-802AE1654A55}" type="parTrans" cxnId="{51818AF1-6B9C-48E3-B919-82953F3C1DE3}">
      <dgm:prSet/>
      <dgm:spPr/>
      <dgm:t>
        <a:bodyPr/>
        <a:lstStyle/>
        <a:p>
          <a:endParaRPr lang="en-US"/>
        </a:p>
      </dgm:t>
    </dgm:pt>
    <dgm:pt modelId="{4A140609-BD96-40AC-96AD-5FD3538BA2F2}" type="sibTrans" cxnId="{51818AF1-6B9C-48E3-B919-82953F3C1DE3}">
      <dgm:prSet/>
      <dgm:spPr/>
      <dgm:t>
        <a:bodyPr/>
        <a:lstStyle/>
        <a:p>
          <a:endParaRPr lang="en-US"/>
        </a:p>
      </dgm:t>
    </dgm:pt>
    <dgm:pt modelId="{B5D3166A-8798-4AA0-A1BF-A52505DE9986}">
      <dgm:prSet/>
      <dgm:spPr/>
      <dgm:t>
        <a:bodyPr/>
        <a:lstStyle/>
        <a:p>
          <a:r>
            <a:rPr lang="en-US" b="0"/>
            <a:t>Examples:</a:t>
          </a:r>
          <a:endParaRPr lang="en-US"/>
        </a:p>
      </dgm:t>
    </dgm:pt>
    <dgm:pt modelId="{37B4EEA4-6C99-49D2-9D6D-A4E20B910CDE}" type="parTrans" cxnId="{F21A4759-BF05-4281-A58B-C3731A3642D5}">
      <dgm:prSet/>
      <dgm:spPr/>
      <dgm:t>
        <a:bodyPr/>
        <a:lstStyle/>
        <a:p>
          <a:endParaRPr lang="en-US"/>
        </a:p>
      </dgm:t>
    </dgm:pt>
    <dgm:pt modelId="{AA52E4C7-FFA9-45AB-B12A-80EF9CA60532}" type="sibTrans" cxnId="{F21A4759-BF05-4281-A58B-C3731A3642D5}">
      <dgm:prSet/>
      <dgm:spPr/>
      <dgm:t>
        <a:bodyPr/>
        <a:lstStyle/>
        <a:p>
          <a:endParaRPr lang="en-US"/>
        </a:p>
      </dgm:t>
    </dgm:pt>
    <dgm:pt modelId="{2D31A08A-EA33-41A4-86DE-0A7985073C35}">
      <dgm:prSet/>
      <dgm:spPr/>
      <dgm:t>
        <a:bodyPr/>
        <a:lstStyle/>
        <a:p>
          <a:r>
            <a:rPr lang="en-US" b="0"/>
            <a:t>Nitro Group (-NO₂): Decreases electron density, found in aromatic compounds.</a:t>
          </a:r>
          <a:endParaRPr lang="en-US"/>
        </a:p>
      </dgm:t>
    </dgm:pt>
    <dgm:pt modelId="{7796382E-92D3-49CE-971F-04CF197D6B1D}" type="parTrans" cxnId="{BD53B67C-23FC-4A7D-8D1F-3E9E417C30BF}">
      <dgm:prSet/>
      <dgm:spPr/>
      <dgm:t>
        <a:bodyPr/>
        <a:lstStyle/>
        <a:p>
          <a:endParaRPr lang="en-US"/>
        </a:p>
      </dgm:t>
    </dgm:pt>
    <dgm:pt modelId="{CA82ACAD-A4EA-4C5B-8B94-775456A56A9E}" type="sibTrans" cxnId="{BD53B67C-23FC-4A7D-8D1F-3E9E417C30BF}">
      <dgm:prSet/>
      <dgm:spPr/>
      <dgm:t>
        <a:bodyPr/>
        <a:lstStyle/>
        <a:p>
          <a:endParaRPr lang="en-US"/>
        </a:p>
      </dgm:t>
    </dgm:pt>
    <dgm:pt modelId="{C5FEA7EE-7B55-464A-83B2-D002A26EB408}">
      <dgm:prSet/>
      <dgm:spPr/>
      <dgm:t>
        <a:bodyPr/>
        <a:lstStyle/>
        <a:p>
          <a:r>
            <a:rPr lang="en-US" b="0"/>
            <a:t>Carbonyl Group (-C=O): Decreases electron density and attracts nucleophiles.</a:t>
          </a:r>
          <a:endParaRPr lang="en-US"/>
        </a:p>
      </dgm:t>
    </dgm:pt>
    <dgm:pt modelId="{E9207EE0-E9F5-4285-8D2F-A907A84021E9}" type="parTrans" cxnId="{D947A07F-8540-4FE2-A399-F02B52DD7813}">
      <dgm:prSet/>
      <dgm:spPr/>
      <dgm:t>
        <a:bodyPr/>
        <a:lstStyle/>
        <a:p>
          <a:endParaRPr lang="en-US"/>
        </a:p>
      </dgm:t>
    </dgm:pt>
    <dgm:pt modelId="{EE6F8011-55F7-455F-9A3B-81ACFA606DE3}" type="sibTrans" cxnId="{D947A07F-8540-4FE2-A399-F02B52DD7813}">
      <dgm:prSet/>
      <dgm:spPr/>
      <dgm:t>
        <a:bodyPr/>
        <a:lstStyle/>
        <a:p>
          <a:endParaRPr lang="en-US"/>
        </a:p>
      </dgm:t>
    </dgm:pt>
    <dgm:pt modelId="{791C5135-6C99-4D10-AAE2-8F26B67DDFAA}" type="pres">
      <dgm:prSet presAssocID="{CC114111-8C5D-40F6-A775-0E7BD4794973}" presName="Name0" presStyleCnt="0">
        <dgm:presLayoutVars>
          <dgm:dir/>
          <dgm:animLvl val="lvl"/>
          <dgm:resizeHandles val="exact"/>
        </dgm:presLayoutVars>
      </dgm:prSet>
      <dgm:spPr/>
    </dgm:pt>
    <dgm:pt modelId="{03C96ECF-64A3-4B95-B136-2AD6574C096E}" type="pres">
      <dgm:prSet presAssocID="{C5FEA7EE-7B55-464A-83B2-D002A26EB408}" presName="boxAndChildren" presStyleCnt="0"/>
      <dgm:spPr/>
    </dgm:pt>
    <dgm:pt modelId="{87B0906C-4792-485A-8C3D-C28CAFF7CD10}" type="pres">
      <dgm:prSet presAssocID="{C5FEA7EE-7B55-464A-83B2-D002A26EB408}" presName="parentTextBox" presStyleLbl="node1" presStyleIdx="0" presStyleCnt="5"/>
      <dgm:spPr/>
    </dgm:pt>
    <dgm:pt modelId="{9A3FE9E3-7D4D-4315-A5E9-4EFFC2A9EB36}" type="pres">
      <dgm:prSet presAssocID="{CA82ACAD-A4EA-4C5B-8B94-775456A56A9E}" presName="sp" presStyleCnt="0"/>
      <dgm:spPr/>
    </dgm:pt>
    <dgm:pt modelId="{1AEC50DE-F574-4182-8318-B6A380E6B708}" type="pres">
      <dgm:prSet presAssocID="{2D31A08A-EA33-41A4-86DE-0A7985073C35}" presName="arrowAndChildren" presStyleCnt="0"/>
      <dgm:spPr/>
    </dgm:pt>
    <dgm:pt modelId="{1E54EB3F-0A6F-4958-A3BF-C891F49DFA77}" type="pres">
      <dgm:prSet presAssocID="{2D31A08A-EA33-41A4-86DE-0A7985073C35}" presName="parentTextArrow" presStyleLbl="node1" presStyleIdx="1" presStyleCnt="5"/>
      <dgm:spPr/>
    </dgm:pt>
    <dgm:pt modelId="{F74B10FE-BCF2-436A-A567-C675EA7C840D}" type="pres">
      <dgm:prSet presAssocID="{AA52E4C7-FFA9-45AB-B12A-80EF9CA60532}" presName="sp" presStyleCnt="0"/>
      <dgm:spPr/>
    </dgm:pt>
    <dgm:pt modelId="{3E138589-4948-47AE-AAAD-556324CF8D22}" type="pres">
      <dgm:prSet presAssocID="{B5D3166A-8798-4AA0-A1BF-A52505DE9986}" presName="arrowAndChildren" presStyleCnt="0"/>
      <dgm:spPr/>
    </dgm:pt>
    <dgm:pt modelId="{716F374C-2896-4597-850D-AC3E6DA42790}" type="pres">
      <dgm:prSet presAssocID="{B5D3166A-8798-4AA0-A1BF-A52505DE9986}" presName="parentTextArrow" presStyleLbl="node1" presStyleIdx="2" presStyleCnt="5"/>
      <dgm:spPr/>
    </dgm:pt>
    <dgm:pt modelId="{0D788062-5AE6-456F-8C5D-A5C6F34533F1}" type="pres">
      <dgm:prSet presAssocID="{4A140609-BD96-40AC-96AD-5FD3538BA2F2}" presName="sp" presStyleCnt="0"/>
      <dgm:spPr/>
    </dgm:pt>
    <dgm:pt modelId="{912BBB52-B34F-4CA0-AED2-BEDB39CE15EE}" type="pres">
      <dgm:prSet presAssocID="{6FD08D9D-58B8-4D84-BB19-C4F59653273A}" presName="arrowAndChildren" presStyleCnt="0"/>
      <dgm:spPr/>
    </dgm:pt>
    <dgm:pt modelId="{CDC2E848-231A-4B72-AABA-0E55A9934417}" type="pres">
      <dgm:prSet presAssocID="{6FD08D9D-58B8-4D84-BB19-C4F59653273A}" presName="parentTextArrow" presStyleLbl="node1" presStyleIdx="3" presStyleCnt="5"/>
      <dgm:spPr/>
    </dgm:pt>
    <dgm:pt modelId="{EF4C6B43-AA61-4B97-9AD2-F7F411D7E66F}" type="pres">
      <dgm:prSet presAssocID="{E1525A4E-BF2E-45EF-99A1-0BEE46C329F0}" presName="sp" presStyleCnt="0"/>
      <dgm:spPr/>
    </dgm:pt>
    <dgm:pt modelId="{9A2D1AAD-CCD0-4F55-9210-6F97B277F50C}" type="pres">
      <dgm:prSet presAssocID="{05121DBF-BC1A-4B2F-8E85-F7B15ED2F9EA}" presName="arrowAndChildren" presStyleCnt="0"/>
      <dgm:spPr/>
    </dgm:pt>
    <dgm:pt modelId="{A3CD0F04-CDF6-496B-A989-14C210D09EE8}" type="pres">
      <dgm:prSet presAssocID="{05121DBF-BC1A-4B2F-8E85-F7B15ED2F9EA}" presName="parentTextArrow" presStyleLbl="node1" presStyleIdx="4" presStyleCnt="5"/>
      <dgm:spPr/>
    </dgm:pt>
  </dgm:ptLst>
  <dgm:cxnLst>
    <dgm:cxn modelId="{1E374D32-51B1-4592-AAB8-F4F8FC0F4225}" type="presOf" srcId="{6FD08D9D-58B8-4D84-BB19-C4F59653273A}" destId="{CDC2E848-231A-4B72-AABA-0E55A9934417}" srcOrd="0" destOrd="0" presId="urn:microsoft.com/office/officeart/2005/8/layout/process4"/>
    <dgm:cxn modelId="{F21A4759-BF05-4281-A58B-C3731A3642D5}" srcId="{CC114111-8C5D-40F6-A775-0E7BD4794973}" destId="{B5D3166A-8798-4AA0-A1BF-A52505DE9986}" srcOrd="2" destOrd="0" parTransId="{37B4EEA4-6C99-49D2-9D6D-A4E20B910CDE}" sibTransId="{AA52E4C7-FFA9-45AB-B12A-80EF9CA60532}"/>
    <dgm:cxn modelId="{BD53B67C-23FC-4A7D-8D1F-3E9E417C30BF}" srcId="{CC114111-8C5D-40F6-A775-0E7BD4794973}" destId="{2D31A08A-EA33-41A4-86DE-0A7985073C35}" srcOrd="3" destOrd="0" parTransId="{7796382E-92D3-49CE-971F-04CF197D6B1D}" sibTransId="{CA82ACAD-A4EA-4C5B-8B94-775456A56A9E}"/>
    <dgm:cxn modelId="{D947A07F-8540-4FE2-A399-F02B52DD7813}" srcId="{CC114111-8C5D-40F6-A775-0E7BD4794973}" destId="{C5FEA7EE-7B55-464A-83B2-D002A26EB408}" srcOrd="4" destOrd="0" parTransId="{E9207EE0-E9F5-4285-8D2F-A907A84021E9}" sibTransId="{EE6F8011-55F7-455F-9A3B-81ACFA606DE3}"/>
    <dgm:cxn modelId="{A468AB7F-0431-4E93-B120-915094ED9DC9}" type="presOf" srcId="{C5FEA7EE-7B55-464A-83B2-D002A26EB408}" destId="{87B0906C-4792-485A-8C3D-C28CAFF7CD10}" srcOrd="0" destOrd="0" presId="urn:microsoft.com/office/officeart/2005/8/layout/process4"/>
    <dgm:cxn modelId="{A7AA3E98-DF87-4FBB-B940-572ADC90EEE9}" type="presOf" srcId="{CC114111-8C5D-40F6-A775-0E7BD4794973}" destId="{791C5135-6C99-4D10-AAE2-8F26B67DDFAA}" srcOrd="0" destOrd="0" presId="urn:microsoft.com/office/officeart/2005/8/layout/process4"/>
    <dgm:cxn modelId="{1DF1DB99-A667-4878-8EF4-5AC2DCB13D79}" type="presOf" srcId="{05121DBF-BC1A-4B2F-8E85-F7B15ED2F9EA}" destId="{A3CD0F04-CDF6-496B-A989-14C210D09EE8}" srcOrd="0" destOrd="0" presId="urn:microsoft.com/office/officeart/2005/8/layout/process4"/>
    <dgm:cxn modelId="{C7836AAF-1A0B-44C8-A1E0-77A74DC039B1}" srcId="{CC114111-8C5D-40F6-A775-0E7BD4794973}" destId="{05121DBF-BC1A-4B2F-8E85-F7B15ED2F9EA}" srcOrd="0" destOrd="0" parTransId="{1DF1B14E-4135-4906-94F8-FCAF4B1B589A}" sibTransId="{E1525A4E-BF2E-45EF-99A1-0BEE46C329F0}"/>
    <dgm:cxn modelId="{4A0D2CD1-8E1D-4550-A994-5FF6CCE635B4}" type="presOf" srcId="{B5D3166A-8798-4AA0-A1BF-A52505DE9986}" destId="{716F374C-2896-4597-850D-AC3E6DA42790}" srcOrd="0" destOrd="0" presId="urn:microsoft.com/office/officeart/2005/8/layout/process4"/>
    <dgm:cxn modelId="{51818AF1-6B9C-48E3-B919-82953F3C1DE3}" srcId="{CC114111-8C5D-40F6-A775-0E7BD4794973}" destId="{6FD08D9D-58B8-4D84-BB19-C4F59653273A}" srcOrd="1" destOrd="0" parTransId="{CFC5C917-ED53-460B-BC89-802AE1654A55}" sibTransId="{4A140609-BD96-40AC-96AD-5FD3538BA2F2}"/>
    <dgm:cxn modelId="{CBBB5AFF-60FE-4DBE-9DF2-62F02F082199}" type="presOf" srcId="{2D31A08A-EA33-41A4-86DE-0A7985073C35}" destId="{1E54EB3F-0A6F-4958-A3BF-C891F49DFA77}" srcOrd="0" destOrd="0" presId="urn:microsoft.com/office/officeart/2005/8/layout/process4"/>
    <dgm:cxn modelId="{0B04C6F9-909D-44B8-B44F-B274DEC9B255}" type="presParOf" srcId="{791C5135-6C99-4D10-AAE2-8F26B67DDFAA}" destId="{03C96ECF-64A3-4B95-B136-2AD6574C096E}" srcOrd="0" destOrd="0" presId="urn:microsoft.com/office/officeart/2005/8/layout/process4"/>
    <dgm:cxn modelId="{1CD79FC3-B841-4849-8F97-7C2D6C38FA7A}" type="presParOf" srcId="{03C96ECF-64A3-4B95-B136-2AD6574C096E}" destId="{87B0906C-4792-485A-8C3D-C28CAFF7CD10}" srcOrd="0" destOrd="0" presId="urn:microsoft.com/office/officeart/2005/8/layout/process4"/>
    <dgm:cxn modelId="{9092A6C5-10ED-47B0-A1D1-40E77E80A447}" type="presParOf" srcId="{791C5135-6C99-4D10-AAE2-8F26B67DDFAA}" destId="{9A3FE9E3-7D4D-4315-A5E9-4EFFC2A9EB36}" srcOrd="1" destOrd="0" presId="urn:microsoft.com/office/officeart/2005/8/layout/process4"/>
    <dgm:cxn modelId="{CEF99D74-6E06-4CDF-B0CF-AB83A7DB8A03}" type="presParOf" srcId="{791C5135-6C99-4D10-AAE2-8F26B67DDFAA}" destId="{1AEC50DE-F574-4182-8318-B6A380E6B708}" srcOrd="2" destOrd="0" presId="urn:microsoft.com/office/officeart/2005/8/layout/process4"/>
    <dgm:cxn modelId="{D088FDEC-995B-4AD6-88E6-0B4ABCCD3BE3}" type="presParOf" srcId="{1AEC50DE-F574-4182-8318-B6A380E6B708}" destId="{1E54EB3F-0A6F-4958-A3BF-C891F49DFA77}" srcOrd="0" destOrd="0" presId="urn:microsoft.com/office/officeart/2005/8/layout/process4"/>
    <dgm:cxn modelId="{8C62B6B9-9346-435E-A9AF-A42918DFCD29}" type="presParOf" srcId="{791C5135-6C99-4D10-AAE2-8F26B67DDFAA}" destId="{F74B10FE-BCF2-436A-A567-C675EA7C840D}" srcOrd="3" destOrd="0" presId="urn:microsoft.com/office/officeart/2005/8/layout/process4"/>
    <dgm:cxn modelId="{A8D43E9F-CD1A-4677-AA8F-DFB9EADAB437}" type="presParOf" srcId="{791C5135-6C99-4D10-AAE2-8F26B67DDFAA}" destId="{3E138589-4948-47AE-AAAD-556324CF8D22}" srcOrd="4" destOrd="0" presId="urn:microsoft.com/office/officeart/2005/8/layout/process4"/>
    <dgm:cxn modelId="{5710020D-70C8-4660-B1AF-75A2EEC84B67}" type="presParOf" srcId="{3E138589-4948-47AE-AAAD-556324CF8D22}" destId="{716F374C-2896-4597-850D-AC3E6DA42790}" srcOrd="0" destOrd="0" presId="urn:microsoft.com/office/officeart/2005/8/layout/process4"/>
    <dgm:cxn modelId="{F69610DD-388A-4C5C-A564-6CF48187425D}" type="presParOf" srcId="{791C5135-6C99-4D10-AAE2-8F26B67DDFAA}" destId="{0D788062-5AE6-456F-8C5D-A5C6F34533F1}" srcOrd="5" destOrd="0" presId="urn:microsoft.com/office/officeart/2005/8/layout/process4"/>
    <dgm:cxn modelId="{2C138557-89E9-4D25-B0BC-69CCFB1664B6}" type="presParOf" srcId="{791C5135-6C99-4D10-AAE2-8F26B67DDFAA}" destId="{912BBB52-B34F-4CA0-AED2-BEDB39CE15EE}" srcOrd="6" destOrd="0" presId="urn:microsoft.com/office/officeart/2005/8/layout/process4"/>
    <dgm:cxn modelId="{C3296784-31AA-44D7-9C9F-2E736F41A135}" type="presParOf" srcId="{912BBB52-B34F-4CA0-AED2-BEDB39CE15EE}" destId="{CDC2E848-231A-4B72-AABA-0E55A9934417}" srcOrd="0" destOrd="0" presId="urn:microsoft.com/office/officeart/2005/8/layout/process4"/>
    <dgm:cxn modelId="{B9C0406A-97E6-4F49-A84C-A26366309986}" type="presParOf" srcId="{791C5135-6C99-4D10-AAE2-8F26B67DDFAA}" destId="{EF4C6B43-AA61-4B97-9AD2-F7F411D7E66F}" srcOrd="7" destOrd="0" presId="urn:microsoft.com/office/officeart/2005/8/layout/process4"/>
    <dgm:cxn modelId="{8E743D64-7CC5-407C-942C-99090077072E}" type="presParOf" srcId="{791C5135-6C99-4D10-AAE2-8F26B67DDFAA}" destId="{9A2D1AAD-CCD0-4F55-9210-6F97B277F50C}" srcOrd="8" destOrd="0" presId="urn:microsoft.com/office/officeart/2005/8/layout/process4"/>
    <dgm:cxn modelId="{9A80C8E0-129D-4781-89C2-35B370ABD5FB}" type="presParOf" srcId="{9A2D1AAD-CCD0-4F55-9210-6F97B277F50C}" destId="{A3CD0F04-CDF6-496B-A989-14C210D09EE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110611-97DC-4B72-BFE1-1C6D88B85A02}" type="doc">
      <dgm:prSet loTypeId="urn:microsoft.com/office/officeart/2005/8/layout/arrow5" loCatId="relationship" qsTypeId="urn:microsoft.com/office/officeart/2005/8/quickstyle/simple4" qsCatId="simple" csTypeId="urn:microsoft.com/office/officeart/2005/8/colors/colorful2" csCatId="colorful"/>
      <dgm:spPr/>
      <dgm:t>
        <a:bodyPr/>
        <a:lstStyle/>
        <a:p>
          <a:endParaRPr lang="en-US"/>
        </a:p>
      </dgm:t>
    </dgm:pt>
    <dgm:pt modelId="{53AC906B-06F4-4F77-B6E0-B2887ABBE816}">
      <dgm:prSet/>
      <dgm:spPr/>
      <dgm:t>
        <a:bodyPr/>
        <a:lstStyle/>
        <a:p>
          <a:r>
            <a:rPr lang="en-US"/>
            <a:t>For polar addition reactions there are two classifications, namely:</a:t>
          </a:r>
        </a:p>
      </dgm:t>
    </dgm:pt>
    <dgm:pt modelId="{95CB3247-8B17-45E0-8191-9A5BDBC1D4D4}" type="parTrans" cxnId="{8B31F454-5A53-4ECF-AFEC-CA3B87B5E938}">
      <dgm:prSet/>
      <dgm:spPr/>
      <dgm:t>
        <a:bodyPr/>
        <a:lstStyle/>
        <a:p>
          <a:endParaRPr lang="en-US"/>
        </a:p>
      </dgm:t>
    </dgm:pt>
    <dgm:pt modelId="{1F5E1377-6143-4CEE-AFA7-B6A45EA93483}" type="sibTrans" cxnId="{8B31F454-5A53-4ECF-AFEC-CA3B87B5E938}">
      <dgm:prSet/>
      <dgm:spPr/>
      <dgm:t>
        <a:bodyPr/>
        <a:lstStyle/>
        <a:p>
          <a:endParaRPr lang="en-US"/>
        </a:p>
      </dgm:t>
    </dgm:pt>
    <dgm:pt modelId="{CA096434-97AF-45E1-BD5C-8A721C5E13CB}">
      <dgm:prSet/>
      <dgm:spPr/>
      <dgm:t>
        <a:bodyPr/>
        <a:lstStyle/>
        <a:p>
          <a:r>
            <a:rPr lang="en-US"/>
            <a:t>Electrophilic Addition reactions.</a:t>
          </a:r>
        </a:p>
      </dgm:t>
    </dgm:pt>
    <dgm:pt modelId="{A1F29F6A-E082-458F-B29A-AFEE1A937141}" type="parTrans" cxnId="{53E4EF03-979D-4C28-9B03-363DC1254019}">
      <dgm:prSet/>
      <dgm:spPr/>
      <dgm:t>
        <a:bodyPr/>
        <a:lstStyle/>
        <a:p>
          <a:endParaRPr lang="en-US"/>
        </a:p>
      </dgm:t>
    </dgm:pt>
    <dgm:pt modelId="{70A19B6E-1306-407F-A149-6ABB25E3E046}" type="sibTrans" cxnId="{53E4EF03-979D-4C28-9B03-363DC1254019}">
      <dgm:prSet/>
      <dgm:spPr/>
      <dgm:t>
        <a:bodyPr/>
        <a:lstStyle/>
        <a:p>
          <a:endParaRPr lang="en-US"/>
        </a:p>
      </dgm:t>
    </dgm:pt>
    <dgm:pt modelId="{BA005791-25E6-4F53-8315-CF8DB434B41A}">
      <dgm:prSet/>
      <dgm:spPr/>
      <dgm:t>
        <a:bodyPr/>
        <a:lstStyle/>
        <a:p>
          <a:r>
            <a:rPr lang="en-US"/>
            <a:t>Nucleophilic Addition reactions.</a:t>
          </a:r>
        </a:p>
      </dgm:t>
    </dgm:pt>
    <dgm:pt modelId="{9B4B49A9-E382-408E-BE77-781D2069C39E}" type="parTrans" cxnId="{DEE4481E-2608-44FE-B4D5-704E21BCB404}">
      <dgm:prSet/>
      <dgm:spPr/>
      <dgm:t>
        <a:bodyPr/>
        <a:lstStyle/>
        <a:p>
          <a:endParaRPr lang="en-US"/>
        </a:p>
      </dgm:t>
    </dgm:pt>
    <dgm:pt modelId="{1C7C4A03-EFDC-439A-9C03-F51B14287615}" type="sibTrans" cxnId="{DEE4481E-2608-44FE-B4D5-704E21BCB404}">
      <dgm:prSet/>
      <dgm:spPr/>
      <dgm:t>
        <a:bodyPr/>
        <a:lstStyle/>
        <a:p>
          <a:endParaRPr lang="en-US"/>
        </a:p>
      </dgm:t>
    </dgm:pt>
    <dgm:pt modelId="{9ACFE44F-5B62-40B5-8BDD-55CA57294E1B}">
      <dgm:prSet/>
      <dgm:spPr/>
      <dgm:t>
        <a:bodyPr/>
        <a:lstStyle/>
        <a:p>
          <a:r>
            <a:rPr lang="en-US"/>
            <a:t>For non-polar addition reactions, we have two classifications, namely:</a:t>
          </a:r>
        </a:p>
      </dgm:t>
    </dgm:pt>
    <dgm:pt modelId="{14B8030B-E517-484D-A02E-03790DC80DB4}" type="parTrans" cxnId="{F4CA9E54-13B1-4E69-8D0A-A8564781573E}">
      <dgm:prSet/>
      <dgm:spPr/>
      <dgm:t>
        <a:bodyPr/>
        <a:lstStyle/>
        <a:p>
          <a:endParaRPr lang="en-US"/>
        </a:p>
      </dgm:t>
    </dgm:pt>
    <dgm:pt modelId="{663D12F9-4E98-40C8-B33A-A629768D327E}" type="sibTrans" cxnId="{F4CA9E54-13B1-4E69-8D0A-A8564781573E}">
      <dgm:prSet/>
      <dgm:spPr/>
      <dgm:t>
        <a:bodyPr/>
        <a:lstStyle/>
        <a:p>
          <a:endParaRPr lang="en-US"/>
        </a:p>
      </dgm:t>
    </dgm:pt>
    <dgm:pt modelId="{DD0041A1-8B96-4653-9BF6-3C3505A0527A}">
      <dgm:prSet/>
      <dgm:spPr/>
      <dgm:t>
        <a:bodyPr/>
        <a:lstStyle/>
        <a:p>
          <a:r>
            <a:rPr lang="en-US"/>
            <a:t>Free radical addition reactions.</a:t>
          </a:r>
        </a:p>
      </dgm:t>
    </dgm:pt>
    <dgm:pt modelId="{DCF57FB5-B779-43D1-AD68-C50903B0F438}" type="parTrans" cxnId="{51ED372B-0EFF-4E59-95EE-FE3F7C9A9A08}">
      <dgm:prSet/>
      <dgm:spPr/>
      <dgm:t>
        <a:bodyPr/>
        <a:lstStyle/>
        <a:p>
          <a:endParaRPr lang="en-US"/>
        </a:p>
      </dgm:t>
    </dgm:pt>
    <dgm:pt modelId="{CE8879A8-8B72-4779-9B59-98FB41EBC61F}" type="sibTrans" cxnId="{51ED372B-0EFF-4E59-95EE-FE3F7C9A9A08}">
      <dgm:prSet/>
      <dgm:spPr/>
      <dgm:t>
        <a:bodyPr/>
        <a:lstStyle/>
        <a:p>
          <a:endParaRPr lang="en-US"/>
        </a:p>
      </dgm:t>
    </dgm:pt>
    <dgm:pt modelId="{2A8C5B39-6F52-4685-AD95-955E91A3A648}">
      <dgm:prSet/>
      <dgm:spPr/>
      <dgm:t>
        <a:bodyPr/>
        <a:lstStyle/>
        <a:p>
          <a:r>
            <a:rPr lang="en-US"/>
            <a:t>Cycloadditions reactions.</a:t>
          </a:r>
        </a:p>
      </dgm:t>
    </dgm:pt>
    <dgm:pt modelId="{0BE726DA-7D85-41C3-95B9-5FEBB15E8B33}" type="parTrans" cxnId="{6205A87F-69C3-4552-9115-6AF5C3A5F128}">
      <dgm:prSet/>
      <dgm:spPr/>
      <dgm:t>
        <a:bodyPr/>
        <a:lstStyle/>
        <a:p>
          <a:endParaRPr lang="en-US"/>
        </a:p>
      </dgm:t>
    </dgm:pt>
    <dgm:pt modelId="{FB474562-177D-4006-AD94-46DB15A8858F}" type="sibTrans" cxnId="{6205A87F-69C3-4552-9115-6AF5C3A5F128}">
      <dgm:prSet/>
      <dgm:spPr/>
      <dgm:t>
        <a:bodyPr/>
        <a:lstStyle/>
        <a:p>
          <a:endParaRPr lang="en-US"/>
        </a:p>
      </dgm:t>
    </dgm:pt>
    <dgm:pt modelId="{911D0337-79E5-456C-B9C9-DCE58B35DDBC}" type="pres">
      <dgm:prSet presAssocID="{B4110611-97DC-4B72-BFE1-1C6D88B85A02}" presName="diagram" presStyleCnt="0">
        <dgm:presLayoutVars>
          <dgm:dir/>
          <dgm:resizeHandles val="exact"/>
        </dgm:presLayoutVars>
      </dgm:prSet>
      <dgm:spPr/>
    </dgm:pt>
    <dgm:pt modelId="{A18B75E3-54B4-4441-8C18-86A04954AEBF}" type="pres">
      <dgm:prSet presAssocID="{53AC906B-06F4-4F77-B6E0-B2887ABBE816}" presName="arrow" presStyleLbl="node1" presStyleIdx="0" presStyleCnt="6">
        <dgm:presLayoutVars>
          <dgm:bulletEnabled val="1"/>
        </dgm:presLayoutVars>
      </dgm:prSet>
      <dgm:spPr/>
    </dgm:pt>
    <dgm:pt modelId="{4DF39C79-2B70-41C5-998E-3A97E8AC6796}" type="pres">
      <dgm:prSet presAssocID="{CA096434-97AF-45E1-BD5C-8A721C5E13CB}" presName="arrow" presStyleLbl="node1" presStyleIdx="1" presStyleCnt="6">
        <dgm:presLayoutVars>
          <dgm:bulletEnabled val="1"/>
        </dgm:presLayoutVars>
      </dgm:prSet>
      <dgm:spPr/>
    </dgm:pt>
    <dgm:pt modelId="{0F7A89A0-F771-49A4-BD79-12ECAF618773}" type="pres">
      <dgm:prSet presAssocID="{BA005791-25E6-4F53-8315-CF8DB434B41A}" presName="arrow" presStyleLbl="node1" presStyleIdx="2" presStyleCnt="6">
        <dgm:presLayoutVars>
          <dgm:bulletEnabled val="1"/>
        </dgm:presLayoutVars>
      </dgm:prSet>
      <dgm:spPr/>
    </dgm:pt>
    <dgm:pt modelId="{DBE68FE8-2F59-425D-9166-F1553916B83E}" type="pres">
      <dgm:prSet presAssocID="{9ACFE44F-5B62-40B5-8BDD-55CA57294E1B}" presName="arrow" presStyleLbl="node1" presStyleIdx="3" presStyleCnt="6">
        <dgm:presLayoutVars>
          <dgm:bulletEnabled val="1"/>
        </dgm:presLayoutVars>
      </dgm:prSet>
      <dgm:spPr/>
    </dgm:pt>
    <dgm:pt modelId="{9A0AE3D9-B365-4ED7-AAF9-94D3105D7595}" type="pres">
      <dgm:prSet presAssocID="{DD0041A1-8B96-4653-9BF6-3C3505A0527A}" presName="arrow" presStyleLbl="node1" presStyleIdx="4" presStyleCnt="6">
        <dgm:presLayoutVars>
          <dgm:bulletEnabled val="1"/>
        </dgm:presLayoutVars>
      </dgm:prSet>
      <dgm:spPr/>
    </dgm:pt>
    <dgm:pt modelId="{C3A0458D-D470-49DB-B2A2-BFF4E9EA0160}" type="pres">
      <dgm:prSet presAssocID="{2A8C5B39-6F52-4685-AD95-955E91A3A648}" presName="arrow" presStyleLbl="node1" presStyleIdx="5" presStyleCnt="6">
        <dgm:presLayoutVars>
          <dgm:bulletEnabled val="1"/>
        </dgm:presLayoutVars>
      </dgm:prSet>
      <dgm:spPr/>
    </dgm:pt>
  </dgm:ptLst>
  <dgm:cxnLst>
    <dgm:cxn modelId="{53E4EF03-979D-4C28-9B03-363DC1254019}" srcId="{B4110611-97DC-4B72-BFE1-1C6D88B85A02}" destId="{CA096434-97AF-45E1-BD5C-8A721C5E13CB}" srcOrd="1" destOrd="0" parTransId="{A1F29F6A-E082-458F-B29A-AFEE1A937141}" sibTransId="{70A19B6E-1306-407F-A149-6ABB25E3E046}"/>
    <dgm:cxn modelId="{C9A72115-44F6-4178-87B1-17BE79560CB4}" type="presOf" srcId="{2A8C5B39-6F52-4685-AD95-955E91A3A648}" destId="{C3A0458D-D470-49DB-B2A2-BFF4E9EA0160}" srcOrd="0" destOrd="0" presId="urn:microsoft.com/office/officeart/2005/8/layout/arrow5"/>
    <dgm:cxn modelId="{DEE4481E-2608-44FE-B4D5-704E21BCB404}" srcId="{B4110611-97DC-4B72-BFE1-1C6D88B85A02}" destId="{BA005791-25E6-4F53-8315-CF8DB434B41A}" srcOrd="2" destOrd="0" parTransId="{9B4B49A9-E382-408E-BE77-781D2069C39E}" sibTransId="{1C7C4A03-EFDC-439A-9C03-F51B14287615}"/>
    <dgm:cxn modelId="{51ED372B-0EFF-4E59-95EE-FE3F7C9A9A08}" srcId="{B4110611-97DC-4B72-BFE1-1C6D88B85A02}" destId="{DD0041A1-8B96-4653-9BF6-3C3505A0527A}" srcOrd="4" destOrd="0" parTransId="{DCF57FB5-B779-43D1-AD68-C50903B0F438}" sibTransId="{CE8879A8-8B72-4779-9B59-98FB41EBC61F}"/>
    <dgm:cxn modelId="{5BA5FC2F-A05A-49B1-9CC4-8B2F77F10A79}" type="presOf" srcId="{CA096434-97AF-45E1-BD5C-8A721C5E13CB}" destId="{4DF39C79-2B70-41C5-998E-3A97E8AC6796}" srcOrd="0" destOrd="0" presId="urn:microsoft.com/office/officeart/2005/8/layout/arrow5"/>
    <dgm:cxn modelId="{F4CA9E54-13B1-4E69-8D0A-A8564781573E}" srcId="{B4110611-97DC-4B72-BFE1-1C6D88B85A02}" destId="{9ACFE44F-5B62-40B5-8BDD-55CA57294E1B}" srcOrd="3" destOrd="0" parTransId="{14B8030B-E517-484D-A02E-03790DC80DB4}" sibTransId="{663D12F9-4E98-40C8-B33A-A629768D327E}"/>
    <dgm:cxn modelId="{8B31F454-5A53-4ECF-AFEC-CA3B87B5E938}" srcId="{B4110611-97DC-4B72-BFE1-1C6D88B85A02}" destId="{53AC906B-06F4-4F77-B6E0-B2887ABBE816}" srcOrd="0" destOrd="0" parTransId="{95CB3247-8B17-45E0-8191-9A5BDBC1D4D4}" sibTransId="{1F5E1377-6143-4CEE-AFA7-B6A45EA93483}"/>
    <dgm:cxn modelId="{6205A87F-69C3-4552-9115-6AF5C3A5F128}" srcId="{B4110611-97DC-4B72-BFE1-1C6D88B85A02}" destId="{2A8C5B39-6F52-4685-AD95-955E91A3A648}" srcOrd="5" destOrd="0" parTransId="{0BE726DA-7D85-41C3-95B9-5FEBB15E8B33}" sibTransId="{FB474562-177D-4006-AD94-46DB15A8858F}"/>
    <dgm:cxn modelId="{6B5DB685-F3EC-45F4-9C85-A014C2CA9876}" type="presOf" srcId="{9ACFE44F-5B62-40B5-8BDD-55CA57294E1B}" destId="{DBE68FE8-2F59-425D-9166-F1553916B83E}" srcOrd="0" destOrd="0" presId="urn:microsoft.com/office/officeart/2005/8/layout/arrow5"/>
    <dgm:cxn modelId="{66B6B7A8-F212-4AC2-AA5F-117141F3BD07}" type="presOf" srcId="{53AC906B-06F4-4F77-B6E0-B2887ABBE816}" destId="{A18B75E3-54B4-4441-8C18-86A04954AEBF}" srcOrd="0" destOrd="0" presId="urn:microsoft.com/office/officeart/2005/8/layout/arrow5"/>
    <dgm:cxn modelId="{A076A3A9-D706-4133-B58A-F24D6B5D5E62}" type="presOf" srcId="{B4110611-97DC-4B72-BFE1-1C6D88B85A02}" destId="{911D0337-79E5-456C-B9C9-DCE58B35DDBC}" srcOrd="0" destOrd="0" presId="urn:microsoft.com/office/officeart/2005/8/layout/arrow5"/>
    <dgm:cxn modelId="{D5692CC6-045C-4B82-AD75-5FE0EDBF098A}" type="presOf" srcId="{BA005791-25E6-4F53-8315-CF8DB434B41A}" destId="{0F7A89A0-F771-49A4-BD79-12ECAF618773}" srcOrd="0" destOrd="0" presId="urn:microsoft.com/office/officeart/2005/8/layout/arrow5"/>
    <dgm:cxn modelId="{5CA99BD2-7C3A-4EC0-AA0F-55B76B3BD9C9}" type="presOf" srcId="{DD0041A1-8B96-4653-9BF6-3C3505A0527A}" destId="{9A0AE3D9-B365-4ED7-AAF9-94D3105D7595}" srcOrd="0" destOrd="0" presId="urn:microsoft.com/office/officeart/2005/8/layout/arrow5"/>
    <dgm:cxn modelId="{B780CD05-558C-453C-867E-1530753931FF}" type="presParOf" srcId="{911D0337-79E5-456C-B9C9-DCE58B35DDBC}" destId="{A18B75E3-54B4-4441-8C18-86A04954AEBF}" srcOrd="0" destOrd="0" presId="urn:microsoft.com/office/officeart/2005/8/layout/arrow5"/>
    <dgm:cxn modelId="{299E1996-EF77-4BD2-9CC4-1DCE988FD65C}" type="presParOf" srcId="{911D0337-79E5-456C-B9C9-DCE58B35DDBC}" destId="{4DF39C79-2B70-41C5-998E-3A97E8AC6796}" srcOrd="1" destOrd="0" presId="urn:microsoft.com/office/officeart/2005/8/layout/arrow5"/>
    <dgm:cxn modelId="{3FDED2E3-5283-4E26-9D17-570E7F7CE497}" type="presParOf" srcId="{911D0337-79E5-456C-B9C9-DCE58B35DDBC}" destId="{0F7A89A0-F771-49A4-BD79-12ECAF618773}" srcOrd="2" destOrd="0" presId="urn:microsoft.com/office/officeart/2005/8/layout/arrow5"/>
    <dgm:cxn modelId="{28832BEE-0FD2-43C5-903B-27DAD6DED074}" type="presParOf" srcId="{911D0337-79E5-456C-B9C9-DCE58B35DDBC}" destId="{DBE68FE8-2F59-425D-9166-F1553916B83E}" srcOrd="3" destOrd="0" presId="urn:microsoft.com/office/officeart/2005/8/layout/arrow5"/>
    <dgm:cxn modelId="{3CD6A129-38F8-462A-975E-1527CD9EB257}" type="presParOf" srcId="{911D0337-79E5-456C-B9C9-DCE58B35DDBC}" destId="{9A0AE3D9-B365-4ED7-AAF9-94D3105D7595}" srcOrd="4" destOrd="0" presId="urn:microsoft.com/office/officeart/2005/8/layout/arrow5"/>
    <dgm:cxn modelId="{6B99AEDB-E8D5-4C68-891C-58B98F91B4DD}" type="presParOf" srcId="{911D0337-79E5-456C-B9C9-DCE58B35DDBC}" destId="{C3A0458D-D470-49DB-B2A2-BFF4E9EA0160}" srcOrd="5"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7C361-28E7-48BE-B502-5EB8FF5F2463}">
      <dsp:nvSpPr>
        <dsp:cNvPr id="0" name=""/>
        <dsp:cNvSpPr/>
      </dsp:nvSpPr>
      <dsp:spPr>
        <a:xfrm>
          <a:off x="0" y="4063291"/>
          <a:ext cx="8229600" cy="13336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0" kern="1200"/>
            <a:t>How they work:</a:t>
          </a:r>
          <a:endParaRPr lang="en-US" sz="2300" kern="1200"/>
        </a:p>
      </dsp:txBody>
      <dsp:txXfrm>
        <a:off x="0" y="4063291"/>
        <a:ext cx="8229600" cy="720177"/>
      </dsp:txXfrm>
    </dsp:sp>
    <dsp:sp modelId="{A5E574F4-E2CF-4729-8A9A-C35F60EA6246}">
      <dsp:nvSpPr>
        <dsp:cNvPr id="0" name=""/>
        <dsp:cNvSpPr/>
      </dsp:nvSpPr>
      <dsp:spPr>
        <a:xfrm>
          <a:off x="0" y="4756795"/>
          <a:ext cx="4114799" cy="6134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0" kern="1200"/>
            <a:t>Through resonance: Some groups can share a pair of electrons through resonance. These electrons move within the molecule, increasing electron density in specific regions.</a:t>
          </a:r>
          <a:endParaRPr lang="en-US" sz="1200" kern="1200"/>
        </a:p>
      </dsp:txBody>
      <dsp:txXfrm>
        <a:off x="0" y="4756795"/>
        <a:ext cx="4114799" cy="613484"/>
      </dsp:txXfrm>
    </dsp:sp>
    <dsp:sp modelId="{BA66A9EF-DE8A-49E6-A78A-45AF53D583A1}">
      <dsp:nvSpPr>
        <dsp:cNvPr id="0" name=""/>
        <dsp:cNvSpPr/>
      </dsp:nvSpPr>
      <dsp:spPr>
        <a:xfrm>
          <a:off x="4114800" y="4756795"/>
          <a:ext cx="4114799" cy="6134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0" kern="1200"/>
            <a:t>Through electronegativity: Groups with atoms that have low electronegativity (like carbon and hydrogen) tend to give or not pull electrons.</a:t>
          </a:r>
          <a:endParaRPr lang="en-US" sz="1200" kern="1200"/>
        </a:p>
      </dsp:txBody>
      <dsp:txXfrm>
        <a:off x="4114800" y="4756795"/>
        <a:ext cx="4114799" cy="613484"/>
      </dsp:txXfrm>
    </dsp:sp>
    <dsp:sp modelId="{1D5688B6-E1D8-4C4A-8A1C-0AA35CE48D17}">
      <dsp:nvSpPr>
        <dsp:cNvPr id="0" name=""/>
        <dsp:cNvSpPr/>
      </dsp:nvSpPr>
      <dsp:spPr>
        <a:xfrm rot="10800000">
          <a:off x="0" y="2032122"/>
          <a:ext cx="8229600" cy="205117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0" kern="1200"/>
            <a:t>Simple Explanation: EDGs push or donate electrons towards the molecule. They help stabilize positive charges (or make the molecule more reactive towards accepting electrons).</a:t>
          </a:r>
          <a:endParaRPr lang="en-US" sz="2300" kern="1200"/>
        </a:p>
      </dsp:txBody>
      <dsp:txXfrm rot="10800000">
        <a:off x="0" y="2032122"/>
        <a:ext cx="8229600" cy="1332791"/>
      </dsp:txXfrm>
    </dsp:sp>
    <dsp:sp modelId="{B9E21884-251F-4C66-A0F5-C9CA25C792DB}">
      <dsp:nvSpPr>
        <dsp:cNvPr id="0" name=""/>
        <dsp:cNvSpPr/>
      </dsp:nvSpPr>
      <dsp:spPr>
        <a:xfrm rot="10800000">
          <a:off x="0" y="954"/>
          <a:ext cx="8229600" cy="205117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0" kern="1200"/>
            <a:t>Definition: Electron Donating Groups (EDGs) are groups or atoms that increase electron density around the atom they are attached to in an organic compound.</a:t>
          </a:r>
          <a:endParaRPr lang="en-US" sz="2300" kern="1200"/>
        </a:p>
      </dsp:txBody>
      <dsp:txXfrm rot="10800000">
        <a:off x="0" y="954"/>
        <a:ext cx="8229600" cy="1332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0906C-4792-485A-8C3D-C28CAFF7CD10}">
      <dsp:nvSpPr>
        <dsp:cNvPr id="0" name=""/>
        <dsp:cNvSpPr/>
      </dsp:nvSpPr>
      <dsp:spPr>
        <a:xfrm>
          <a:off x="0" y="3886230"/>
          <a:ext cx="8229600" cy="6375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kern="1200"/>
            <a:t>Carbonyl Group (-C=O): Decreases electron density and attracts nucleophiles.</a:t>
          </a:r>
          <a:endParaRPr lang="en-US" sz="1100" kern="1200"/>
        </a:p>
      </dsp:txBody>
      <dsp:txXfrm>
        <a:off x="0" y="3886230"/>
        <a:ext cx="8229600" cy="637568"/>
      </dsp:txXfrm>
    </dsp:sp>
    <dsp:sp modelId="{1E54EB3F-0A6F-4958-A3BF-C891F49DFA77}">
      <dsp:nvSpPr>
        <dsp:cNvPr id="0" name=""/>
        <dsp:cNvSpPr/>
      </dsp:nvSpPr>
      <dsp:spPr>
        <a:xfrm rot="10800000">
          <a:off x="0" y="2915214"/>
          <a:ext cx="8229600" cy="98058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kern="1200"/>
            <a:t>Nitro Group (-NO₂): Decreases electron density, found in aromatic compounds.</a:t>
          </a:r>
          <a:endParaRPr lang="en-US" sz="1100" kern="1200"/>
        </a:p>
      </dsp:txBody>
      <dsp:txXfrm rot="10800000">
        <a:off x="0" y="2915214"/>
        <a:ext cx="8229600" cy="637151"/>
      </dsp:txXfrm>
    </dsp:sp>
    <dsp:sp modelId="{716F374C-2896-4597-850D-AC3E6DA42790}">
      <dsp:nvSpPr>
        <dsp:cNvPr id="0" name=""/>
        <dsp:cNvSpPr/>
      </dsp:nvSpPr>
      <dsp:spPr>
        <a:xfrm rot="10800000">
          <a:off x="0" y="1944197"/>
          <a:ext cx="8229600" cy="98058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kern="1200"/>
            <a:t>Examples:</a:t>
          </a:r>
          <a:endParaRPr lang="en-US" sz="1100" kern="1200"/>
        </a:p>
      </dsp:txBody>
      <dsp:txXfrm rot="10800000">
        <a:off x="0" y="1944197"/>
        <a:ext cx="8229600" cy="637151"/>
      </dsp:txXfrm>
    </dsp:sp>
    <dsp:sp modelId="{CDC2E848-231A-4B72-AABA-0E55A9934417}">
      <dsp:nvSpPr>
        <dsp:cNvPr id="0" name=""/>
        <dsp:cNvSpPr/>
      </dsp:nvSpPr>
      <dsp:spPr>
        <a:xfrm rot="10800000">
          <a:off x="0" y="973180"/>
          <a:ext cx="8229600" cy="98058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kern="1200"/>
            <a:t>Simple Explanation: Groups that decrease electron density around the attached atom, making the molecule more attractive to nucleophiles.</a:t>
          </a:r>
          <a:endParaRPr lang="en-US" sz="1100" kern="1200"/>
        </a:p>
      </dsp:txBody>
      <dsp:txXfrm rot="10800000">
        <a:off x="0" y="973180"/>
        <a:ext cx="8229600" cy="637151"/>
      </dsp:txXfrm>
    </dsp:sp>
    <dsp:sp modelId="{A3CD0F04-CDF6-496B-A989-14C210D09EE8}">
      <dsp:nvSpPr>
        <dsp:cNvPr id="0" name=""/>
        <dsp:cNvSpPr/>
      </dsp:nvSpPr>
      <dsp:spPr>
        <a:xfrm rot="10800000">
          <a:off x="0" y="2163"/>
          <a:ext cx="8229600" cy="98058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kern="1200"/>
            <a:t>Definition</a:t>
          </a:r>
          <a:r>
            <a:rPr lang="en-US" sz="1100" kern="1200"/>
            <a:t> : </a:t>
          </a:r>
          <a:r>
            <a:rPr lang="en-US" sz="1100" b="0" kern="1200"/>
            <a:t>Are groups of atoms or molecules attached to a compound that pull electron density away from the rest of the molecule. This happens because these groups are more electronegative than the atoms they are attached to. EWGs make the attached atom or part of the molecule less electron-rich, which can influence the reactivity of the molecule. </a:t>
          </a:r>
          <a:endParaRPr lang="en-US" sz="1100" kern="1200"/>
        </a:p>
      </dsp:txBody>
      <dsp:txXfrm rot="10800000">
        <a:off x="0" y="2163"/>
        <a:ext cx="8229600" cy="637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B75E3-54B4-4441-8C18-86A04954AEBF}">
      <dsp:nvSpPr>
        <dsp:cNvPr id="0" name=""/>
        <dsp:cNvSpPr/>
      </dsp:nvSpPr>
      <dsp:spPr>
        <a:xfrm>
          <a:off x="3244406" y="76"/>
          <a:ext cx="1397886" cy="1397886"/>
        </a:xfrm>
        <a:prstGeom prst="downArrow">
          <a:avLst>
            <a:gd name="adj1" fmla="val 50000"/>
            <a:gd name="adj2" fmla="val 35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a:t>For polar addition reactions there are two classifications, namely:</a:t>
          </a:r>
        </a:p>
      </dsp:txBody>
      <dsp:txXfrm>
        <a:off x="3593878" y="76"/>
        <a:ext cx="698943" cy="1153256"/>
      </dsp:txXfrm>
    </dsp:sp>
    <dsp:sp modelId="{4DF39C79-2B70-41C5-998E-3A97E8AC6796}">
      <dsp:nvSpPr>
        <dsp:cNvPr id="0" name=""/>
        <dsp:cNvSpPr/>
      </dsp:nvSpPr>
      <dsp:spPr>
        <a:xfrm rot="3600000">
          <a:off x="4523222" y="738401"/>
          <a:ext cx="1397886" cy="1397886"/>
        </a:xfrm>
        <a:prstGeom prst="downArrow">
          <a:avLst>
            <a:gd name="adj1" fmla="val 50000"/>
            <a:gd name="adj2" fmla="val 35000"/>
          </a:avLst>
        </a:prstGeom>
        <a:gradFill rotWithShape="0">
          <a:gsLst>
            <a:gs pos="0">
              <a:schemeClr val="accent2">
                <a:hueOff val="936304"/>
                <a:satOff val="-1168"/>
                <a:lumOff val="275"/>
                <a:alphaOff val="0"/>
                <a:tint val="100000"/>
                <a:shade val="100000"/>
                <a:satMod val="130000"/>
              </a:schemeClr>
            </a:gs>
            <a:gs pos="100000">
              <a:schemeClr val="accent2">
                <a:hueOff val="936304"/>
                <a:satOff val="-1168"/>
                <a:lumOff val="27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a:t>Electrophilic Addition reactions.</a:t>
          </a:r>
        </a:p>
      </dsp:txBody>
      <dsp:txXfrm rot="-5400000">
        <a:off x="4751466" y="1026715"/>
        <a:ext cx="1153256" cy="698943"/>
      </dsp:txXfrm>
    </dsp:sp>
    <dsp:sp modelId="{0F7A89A0-F771-49A4-BD79-12ECAF618773}">
      <dsp:nvSpPr>
        <dsp:cNvPr id="0" name=""/>
        <dsp:cNvSpPr/>
      </dsp:nvSpPr>
      <dsp:spPr>
        <a:xfrm rot="7200000">
          <a:off x="4523222" y="2215050"/>
          <a:ext cx="1397886" cy="1397886"/>
        </a:xfrm>
        <a:prstGeom prst="downArrow">
          <a:avLst>
            <a:gd name="adj1" fmla="val 50000"/>
            <a:gd name="adj2" fmla="val 35000"/>
          </a:avLst>
        </a:prstGeom>
        <a:gradFill rotWithShape="0">
          <a:gsLst>
            <a:gs pos="0">
              <a:schemeClr val="accent2">
                <a:hueOff val="1872608"/>
                <a:satOff val="-2336"/>
                <a:lumOff val="549"/>
                <a:alphaOff val="0"/>
                <a:tint val="100000"/>
                <a:shade val="100000"/>
                <a:satMod val="130000"/>
              </a:schemeClr>
            </a:gs>
            <a:gs pos="100000">
              <a:schemeClr val="accent2">
                <a:hueOff val="1872608"/>
                <a:satOff val="-2336"/>
                <a:lumOff val="5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a:t>Nucleophilic Addition reactions.</a:t>
          </a:r>
        </a:p>
      </dsp:txBody>
      <dsp:txXfrm rot="-5400000">
        <a:off x="4751465" y="2625679"/>
        <a:ext cx="1153256" cy="698943"/>
      </dsp:txXfrm>
    </dsp:sp>
    <dsp:sp modelId="{DBE68FE8-2F59-425D-9166-F1553916B83E}">
      <dsp:nvSpPr>
        <dsp:cNvPr id="0" name=""/>
        <dsp:cNvSpPr/>
      </dsp:nvSpPr>
      <dsp:spPr>
        <a:xfrm rot="10800000">
          <a:off x="3244406" y="2953374"/>
          <a:ext cx="1397886" cy="1397886"/>
        </a:xfrm>
        <a:prstGeom prst="downArrow">
          <a:avLst>
            <a:gd name="adj1" fmla="val 50000"/>
            <a:gd name="adj2" fmla="val 35000"/>
          </a:avLst>
        </a:prstGeom>
        <a:gradFill rotWithShape="0">
          <a:gsLst>
            <a:gs pos="0">
              <a:schemeClr val="accent2">
                <a:hueOff val="2808911"/>
                <a:satOff val="-3503"/>
                <a:lumOff val="824"/>
                <a:alphaOff val="0"/>
                <a:tint val="100000"/>
                <a:shade val="100000"/>
                <a:satMod val="130000"/>
              </a:schemeClr>
            </a:gs>
            <a:gs pos="100000">
              <a:schemeClr val="accent2">
                <a:hueOff val="2808911"/>
                <a:satOff val="-3503"/>
                <a:lumOff val="82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a:t>For non-polar addition reactions, we have two classifications, namely:</a:t>
          </a:r>
        </a:p>
      </dsp:txBody>
      <dsp:txXfrm rot="10800000">
        <a:off x="3593877" y="3198004"/>
        <a:ext cx="698943" cy="1153256"/>
      </dsp:txXfrm>
    </dsp:sp>
    <dsp:sp modelId="{9A0AE3D9-B365-4ED7-AAF9-94D3105D7595}">
      <dsp:nvSpPr>
        <dsp:cNvPr id="0" name=""/>
        <dsp:cNvSpPr/>
      </dsp:nvSpPr>
      <dsp:spPr>
        <a:xfrm rot="14400000">
          <a:off x="1965590" y="2215050"/>
          <a:ext cx="1397886" cy="1397886"/>
        </a:xfrm>
        <a:prstGeom prst="downArrow">
          <a:avLst>
            <a:gd name="adj1" fmla="val 50000"/>
            <a:gd name="adj2" fmla="val 35000"/>
          </a:avLst>
        </a:prstGeom>
        <a:gradFill rotWithShape="0">
          <a:gsLst>
            <a:gs pos="0">
              <a:schemeClr val="accent2">
                <a:hueOff val="3745215"/>
                <a:satOff val="-4671"/>
                <a:lumOff val="1098"/>
                <a:alphaOff val="0"/>
                <a:tint val="100000"/>
                <a:shade val="100000"/>
                <a:satMod val="130000"/>
              </a:schemeClr>
            </a:gs>
            <a:gs pos="100000">
              <a:schemeClr val="accent2">
                <a:hueOff val="3745215"/>
                <a:satOff val="-4671"/>
                <a:lumOff val="109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a:t>Free radical addition reactions.</a:t>
          </a:r>
        </a:p>
      </dsp:txBody>
      <dsp:txXfrm rot="5400000">
        <a:off x="1981977" y="2625678"/>
        <a:ext cx="1153256" cy="698943"/>
      </dsp:txXfrm>
    </dsp:sp>
    <dsp:sp modelId="{C3A0458D-D470-49DB-B2A2-BFF4E9EA0160}">
      <dsp:nvSpPr>
        <dsp:cNvPr id="0" name=""/>
        <dsp:cNvSpPr/>
      </dsp:nvSpPr>
      <dsp:spPr>
        <a:xfrm rot="18000000">
          <a:off x="1965590" y="738401"/>
          <a:ext cx="1397886" cy="1397886"/>
        </a:xfrm>
        <a:prstGeom prst="downArrow">
          <a:avLst>
            <a:gd name="adj1" fmla="val 50000"/>
            <a:gd name="adj2" fmla="val 35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a:t>Cycloadditions reactions.</a:t>
          </a:r>
        </a:p>
      </dsp:txBody>
      <dsp:txXfrm rot="5400000">
        <a:off x="1981978" y="1026714"/>
        <a:ext cx="1153256" cy="6989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7T19:24:58.670"/>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0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urses.lumenlearning.com/suny-potsdam-organicchemistry/chapter/6-5-lewis-acids-base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8CD1F2-2CDE-4B42-BB23-EC7686F92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827173-10F7-4BE6-8CC8-39A46D781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0FB2829-9E66-4DBD-BC15-FC5D73246D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7" name="Oval 16">
              <a:extLst>
                <a:ext uri="{FF2B5EF4-FFF2-40B4-BE49-F238E27FC236}">
                  <a16:creationId xmlns:a16="http://schemas.microsoft.com/office/drawing/2014/main" id="{E9EE2A32-8611-4375-B6B1-468FAD682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77E1DA0-3927-4F35-B8A3-D5D5563757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7BAA08B-588E-406F-899B-A6A7FC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AA7C41-B331-402E-9453-95B3B8273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7060B3E-946D-4885-9B86-1D445209E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3046747-F284-4990-9ECA-3DF2C6E08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21301226-F3C6-4744-94AE-2460B381D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2230" y="630935"/>
            <a:ext cx="3830524" cy="2096769"/>
          </a:xfrm>
          <a:noFill/>
        </p:spPr>
        <p:txBody>
          <a:bodyPr anchor="t">
            <a:normAutofit/>
          </a:bodyPr>
          <a:lstStyle/>
          <a:p>
            <a:pPr algn="l"/>
            <a:r>
              <a:rPr lang="en-US" sz="4200" b="0">
                <a:solidFill>
                  <a:schemeClr val="bg1"/>
                </a:solidFill>
              </a:rPr>
              <a:t>Fundamentals of Organic Groups and Reactions</a:t>
            </a:r>
          </a:p>
        </p:txBody>
      </p:sp>
      <p:sp>
        <p:nvSpPr>
          <p:cNvPr id="26" name="Rectangle 25">
            <a:extLst>
              <a:ext uri="{FF2B5EF4-FFF2-40B4-BE49-F238E27FC236}">
                <a16:creationId xmlns:a16="http://schemas.microsoft.com/office/drawing/2014/main" id="{4EC57637-D435-4155-993A-0E3A8BBBA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0B81AE96-B9C7-4679-BC62-F2C79F2E8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9" name="Straight Connector 28">
              <a:extLst>
                <a:ext uri="{FF2B5EF4-FFF2-40B4-BE49-F238E27FC236}">
                  <a16:creationId xmlns:a16="http://schemas.microsoft.com/office/drawing/2014/main" id="{BD4225F6-B312-47D5-8299-988BD17E0E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3C04A86-BCAE-473C-B18D-88FD5627C4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CCD134-9351-4847-8741-FF5EAB4705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470C83-08EE-4959-BA0A-F8846F524E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 name="Subtitle 6">
            <a:extLst>
              <a:ext uri="{FF2B5EF4-FFF2-40B4-BE49-F238E27FC236}">
                <a16:creationId xmlns:a16="http://schemas.microsoft.com/office/drawing/2014/main" id="{9D42B8D2-5BCC-5749-4A2C-86132D856370}"/>
              </a:ext>
            </a:extLst>
          </p:cNvPr>
          <p:cNvSpPr>
            <a:spLocks noGrp="1"/>
          </p:cNvSpPr>
          <p:nvPr>
            <p:ph type="subTitle" idx="1"/>
          </p:nvPr>
        </p:nvSpPr>
        <p:spPr>
          <a:xfrm>
            <a:off x="4607368" y="630935"/>
            <a:ext cx="3949774" cy="2096771"/>
          </a:xfrm>
          <a:noFill/>
        </p:spPr>
        <p:txBody>
          <a:bodyPr anchor="t">
            <a:normAutofit/>
          </a:bodyPr>
          <a:lstStyle/>
          <a:p>
            <a:pPr algn="l"/>
            <a:endParaRPr lang="en-US" dirty="0">
              <a:solidFill>
                <a:schemeClr val="bg1"/>
              </a:solidFill>
            </a:endParaRPr>
          </a:p>
        </p:txBody>
      </p:sp>
      <p:grpSp>
        <p:nvGrpSpPr>
          <p:cNvPr id="34" name="Group 33">
            <a:extLst>
              <a:ext uri="{FF2B5EF4-FFF2-40B4-BE49-F238E27FC236}">
                <a16:creationId xmlns:a16="http://schemas.microsoft.com/office/drawing/2014/main" id="{DBFD3A89-3666-47FE-913F-6C75228F5D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5" name="Straight Connector 34">
              <a:extLst>
                <a:ext uri="{FF2B5EF4-FFF2-40B4-BE49-F238E27FC236}">
                  <a16:creationId xmlns:a16="http://schemas.microsoft.com/office/drawing/2014/main" id="{AD6B60E5-039C-4E82-9B5C-984D6C46E1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3D05E89-A5D2-4DC0-B6B1-298EF0EF0A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37967A-8AB7-47D5-A75E-6341730E99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068AD4-624D-4314-8C86-A3C0C3378C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descr="A yellow rectangle with white text&#10;&#10;Description automatically generated">
            <a:extLst>
              <a:ext uri="{FF2B5EF4-FFF2-40B4-BE49-F238E27FC236}">
                <a16:creationId xmlns:a16="http://schemas.microsoft.com/office/drawing/2014/main" id="{8FD82A22-B989-2075-BD33-AC101457AEBE}"/>
              </a:ext>
            </a:extLst>
          </p:cNvPr>
          <p:cNvPicPr>
            <a:picLocks noChangeAspect="1"/>
          </p:cNvPicPr>
          <p:nvPr/>
        </p:nvPicPr>
        <p:blipFill>
          <a:blip r:embed="rId2"/>
          <a:stretch>
            <a:fillRect/>
          </a:stretch>
        </p:blipFill>
        <p:spPr>
          <a:xfrm>
            <a:off x="473519" y="4041757"/>
            <a:ext cx="8132299" cy="953554"/>
          </a:xfrm>
          <a:prstGeom prst="rect">
            <a:avLst/>
          </a:prstGeom>
        </p:spPr>
      </p:pic>
      <p:grpSp>
        <p:nvGrpSpPr>
          <p:cNvPr id="40" name="Group 39">
            <a:extLst>
              <a:ext uri="{FF2B5EF4-FFF2-40B4-BE49-F238E27FC236}">
                <a16:creationId xmlns:a16="http://schemas.microsoft.com/office/drawing/2014/main" id="{ACA2F7C3-1A69-44EE-A8B6-A4552E2C84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8687" y="3083610"/>
            <a:ext cx="304800" cy="322326"/>
            <a:chOff x="215328" y="-46937"/>
            <a:chExt cx="304800" cy="2773841"/>
          </a:xfrm>
        </p:grpSpPr>
        <p:cxnSp>
          <p:nvCxnSpPr>
            <p:cNvPr id="41" name="Straight Connector 40">
              <a:extLst>
                <a:ext uri="{FF2B5EF4-FFF2-40B4-BE49-F238E27FC236}">
                  <a16:creationId xmlns:a16="http://schemas.microsoft.com/office/drawing/2014/main" id="{6E44AF4D-8873-43B3-8E29-803B7720E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E89E8A-BD14-4974-818A-D8382DCD4D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21B80B9-448B-4363-9DD7-C074AB2AD7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7DA34E7-83FB-4CAA-94F3-CEF086907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74E65F23-789E-4CB9-B34F-46A85E25D6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5" name="Oval 14">
              <a:extLst>
                <a:ext uri="{FF2B5EF4-FFF2-40B4-BE49-F238E27FC236}">
                  <a16:creationId xmlns:a16="http://schemas.microsoft.com/office/drawing/2014/main" id="{1CA207F7-3B67-4EA2-8EC5-1260B55A0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D4CC450-51C3-4A41-B2B1-68A15D57C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D62506D-F8E8-4C55-B160-D4FE898504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6004793-0083-43B9-81A2-20F71D2C7D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53D192AA-AFCB-470F-B66A-18815C352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079B0CF-0B4C-42A9-9769-3AC0A34FA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73202" y="630936"/>
            <a:ext cx="3945744" cy="2096756"/>
          </a:xfrm>
          <a:noFill/>
        </p:spPr>
        <p:txBody>
          <a:bodyPr anchor="t">
            <a:normAutofit/>
          </a:bodyPr>
          <a:lstStyle/>
          <a:p>
            <a:pPr algn="l"/>
            <a:r>
              <a:rPr lang="en-US" sz="4200" b="0">
                <a:solidFill>
                  <a:schemeClr val="bg1"/>
                </a:solidFill>
              </a:rPr>
              <a:t>6. Electrophilic Addition Reaction</a:t>
            </a:r>
          </a:p>
        </p:txBody>
      </p:sp>
      <p:sp>
        <p:nvSpPr>
          <p:cNvPr id="3" name="Content Placeholder 2"/>
          <p:cNvSpPr>
            <a:spLocks noGrp="1"/>
          </p:cNvSpPr>
          <p:nvPr>
            <p:ph idx="1"/>
          </p:nvPr>
        </p:nvSpPr>
        <p:spPr>
          <a:xfrm>
            <a:off x="4571997" y="630936"/>
            <a:ext cx="3798143" cy="2096769"/>
          </a:xfrm>
          <a:noFill/>
        </p:spPr>
        <p:txBody>
          <a:bodyPr anchor="t">
            <a:normAutofit/>
          </a:bodyPr>
          <a:lstStyle/>
          <a:p>
            <a:pPr>
              <a:lnSpc>
                <a:spcPct val="90000"/>
              </a:lnSpc>
            </a:pPr>
            <a:r>
              <a:rPr lang="en-US" sz="1200" b="0">
                <a:solidFill>
                  <a:schemeClr val="bg1"/>
                </a:solidFill>
              </a:rPr>
              <a:t>Definition: An electrophilic addition reaction can be described as an addition reaction in which a reactant with multiple bonds as in a double or triple bond undergoes its π bond broken and two new σ bonds are formed.</a:t>
            </a:r>
          </a:p>
          <a:p>
            <a:pPr marL="0" indent="0">
              <a:lnSpc>
                <a:spcPct val="90000"/>
              </a:lnSpc>
              <a:buNone/>
            </a:pPr>
            <a:r>
              <a:rPr lang="en-US" sz="1200" b="0">
                <a:solidFill>
                  <a:schemeClr val="bg1"/>
                </a:solidFill>
              </a:rPr>
              <a:t>Examples:</a:t>
            </a:r>
          </a:p>
          <a:p>
            <a:pPr marL="0" indent="0">
              <a:lnSpc>
                <a:spcPct val="90000"/>
              </a:lnSpc>
              <a:buNone/>
            </a:pPr>
            <a:r>
              <a:rPr lang="en-US" sz="1200" b="0">
                <a:solidFill>
                  <a:schemeClr val="bg1"/>
                </a:solidFill>
              </a:rPr>
              <a:t>• HBr Addition to Ethene: The electrophile breaks the double bond and adds to the molecule.</a:t>
            </a:r>
          </a:p>
          <a:p>
            <a:pPr marL="0" indent="0">
              <a:lnSpc>
                <a:spcPct val="90000"/>
              </a:lnSpc>
              <a:buNone/>
            </a:pPr>
            <a:r>
              <a:rPr lang="en-US" sz="1200" b="0">
                <a:solidFill>
                  <a:schemeClr val="bg1"/>
                </a:solidFill>
              </a:rPr>
              <a:t>• Water Addition to Alkenes: Electrophile adds across a double bond in alkenes.</a:t>
            </a:r>
          </a:p>
        </p:txBody>
      </p:sp>
      <p:sp>
        <p:nvSpPr>
          <p:cNvPr id="48" name="Rectangle 47">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5" name="Straight Connector 2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3" name="Straight Connector 32">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A7EC6D9F-1CCA-948E-1A0E-FBD49662DEF3}"/>
              </a:ext>
            </a:extLst>
          </p:cNvPr>
          <p:cNvPicPr>
            <a:picLocks noChangeAspect="1"/>
          </p:cNvPicPr>
          <p:nvPr/>
        </p:nvPicPr>
        <p:blipFill>
          <a:blip r:embed="rId2"/>
          <a:stretch>
            <a:fillRect/>
          </a:stretch>
        </p:blipFill>
        <p:spPr>
          <a:xfrm>
            <a:off x="473519" y="3186870"/>
            <a:ext cx="8132299" cy="2663327"/>
          </a:xfrm>
          <a:prstGeom prst="rect">
            <a:avLst/>
          </a:prstGeom>
        </p:spPr>
      </p:pic>
      <p:grpSp>
        <p:nvGrpSpPr>
          <p:cNvPr id="38" name="Group 37">
            <a:extLst>
              <a:ext uri="{FF2B5EF4-FFF2-40B4-BE49-F238E27FC236}">
                <a16:creationId xmlns:a16="http://schemas.microsoft.com/office/drawing/2014/main" id="{4043ADFC-DC2E-40D2-954D-4A13B908D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8687" y="3083610"/>
            <a:ext cx="304800" cy="322326"/>
            <a:chOff x="215328" y="-46937"/>
            <a:chExt cx="304800" cy="2773841"/>
          </a:xfrm>
        </p:grpSpPr>
        <p:cxnSp>
          <p:nvCxnSpPr>
            <p:cNvPr id="39" name="Straight Connector 38">
              <a:extLst>
                <a:ext uri="{FF2B5EF4-FFF2-40B4-BE49-F238E27FC236}">
                  <a16:creationId xmlns:a16="http://schemas.microsoft.com/office/drawing/2014/main" id="{C975E7D3-10F5-4E53-902F-9E79C98C22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C51AAB-5A3B-4730-B8AC-46C96AC0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A6F2D9-1476-4E35-988D-D4CCB15C8D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E17F678-D5C6-49BF-933D-1E65F69B32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p14="http://schemas.microsoft.com/office/powerpoint/2010/main" xmlns:aink="http://schemas.microsoft.com/office/drawing/2016/ink" Requires="p14 aink">
          <p:contentPart p14:bwMode="auto" r:id="rId3">
            <p14:nvContentPartPr>
              <p14:cNvPr id="5" name="Ink 4">
                <a:extLst>
                  <a:ext uri="{FF2B5EF4-FFF2-40B4-BE49-F238E27FC236}">
                    <a16:creationId xmlns:a16="http://schemas.microsoft.com/office/drawing/2014/main" id="{0F2FDE2A-0E15-07B2-3BA5-A93C3C79BC48}"/>
                  </a:ext>
                </a:extLst>
              </p14:cNvPr>
              <p14:cNvContentPartPr/>
              <p14:nvPr/>
            </p14:nvContentPartPr>
            <p14:xfrm>
              <a:off x="7737898" y="4365341"/>
              <a:ext cx="360" cy="360"/>
            </p14:xfrm>
          </p:contentPart>
        </mc:Choice>
        <mc:Fallback>
          <p:pic>
            <p:nvPicPr>
              <p:cNvPr id="5" name="Ink 4">
                <a:extLst>
                  <a:ext uri="{FF2B5EF4-FFF2-40B4-BE49-F238E27FC236}">
                    <a16:creationId xmlns:a16="http://schemas.microsoft.com/office/drawing/2014/main" id="{0F2FDE2A-0E15-07B2-3BA5-A93C3C79BC48}"/>
                  </a:ext>
                </a:extLst>
              </p:cNvPr>
              <p:cNvPicPr/>
              <p:nvPr/>
            </p:nvPicPr>
            <p:blipFill>
              <a:blip r:embed="rId4"/>
              <a:stretch>
                <a:fillRect/>
              </a:stretch>
            </p:blipFill>
            <p:spPr>
              <a:xfrm>
                <a:off x="7719898" y="4257341"/>
                <a:ext cx="36000" cy="21600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94F5FB-411F-00D7-FFF1-52AF36D72625}"/>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algn="l" defTabSz="914400">
              <a:lnSpc>
                <a:spcPct val="90000"/>
              </a:lnSpc>
            </a:pPr>
            <a:r>
              <a:rPr lang="en-US" sz="2700" kern="1200">
                <a:solidFill>
                  <a:srgbClr val="FFFFFF"/>
                </a:solidFill>
                <a:latin typeface="+mj-lt"/>
                <a:ea typeface="+mj-ea"/>
                <a:cs typeface="+mj-cs"/>
              </a:rPr>
              <a:t>Difference Between Nucleophilic Addition and Electrophilic Addition</a:t>
            </a:r>
          </a:p>
        </p:txBody>
      </p:sp>
      <p:graphicFrame>
        <p:nvGraphicFramePr>
          <p:cNvPr id="4" name="Content Placeholder 3">
            <a:extLst>
              <a:ext uri="{FF2B5EF4-FFF2-40B4-BE49-F238E27FC236}">
                <a16:creationId xmlns:a16="http://schemas.microsoft.com/office/drawing/2014/main" id="{AD2F9007-A8A4-E668-17A1-3F5AC2336B16}"/>
              </a:ext>
            </a:extLst>
          </p:cNvPr>
          <p:cNvGraphicFramePr>
            <a:graphicFrameLocks noGrp="1"/>
          </p:cNvGraphicFramePr>
          <p:nvPr>
            <p:ph idx="1"/>
            <p:extLst>
              <p:ext uri="{D42A27DB-BD31-4B8C-83A1-F6EECF244321}">
                <p14:modId xmlns:p14="http://schemas.microsoft.com/office/powerpoint/2010/main" val="1079295232"/>
              </p:ext>
            </p:extLst>
          </p:nvPr>
        </p:nvGraphicFramePr>
        <p:xfrm>
          <a:off x="324168" y="2028556"/>
          <a:ext cx="8495664" cy="4327636"/>
        </p:xfrm>
        <a:graphic>
          <a:graphicData uri="http://schemas.openxmlformats.org/drawingml/2006/table">
            <a:tbl>
              <a:tblPr/>
              <a:tblGrid>
                <a:gridCol w="2822371">
                  <a:extLst>
                    <a:ext uri="{9D8B030D-6E8A-4147-A177-3AD203B41FA5}">
                      <a16:colId xmlns:a16="http://schemas.microsoft.com/office/drawing/2014/main" val="1497851391"/>
                    </a:ext>
                  </a:extLst>
                </a:gridCol>
                <a:gridCol w="2850922">
                  <a:extLst>
                    <a:ext uri="{9D8B030D-6E8A-4147-A177-3AD203B41FA5}">
                      <a16:colId xmlns:a16="http://schemas.microsoft.com/office/drawing/2014/main" val="2081709821"/>
                    </a:ext>
                  </a:extLst>
                </a:gridCol>
                <a:gridCol w="2822371">
                  <a:extLst>
                    <a:ext uri="{9D8B030D-6E8A-4147-A177-3AD203B41FA5}">
                      <a16:colId xmlns:a16="http://schemas.microsoft.com/office/drawing/2014/main" val="1901561548"/>
                    </a:ext>
                  </a:extLst>
                </a:gridCol>
              </a:tblGrid>
              <a:tr h="413948">
                <a:tc>
                  <a:txBody>
                    <a:bodyPr/>
                    <a:lstStyle/>
                    <a:p>
                      <a:r>
                        <a:rPr lang="en-US" sz="1900" b="1"/>
                        <a:t>Property</a:t>
                      </a:r>
                      <a:endParaRPr lang="en-US" sz="1900"/>
                    </a:p>
                  </a:txBody>
                  <a:tcPr marL="94079" marR="94079" marT="47040" marB="47040" anchor="ctr">
                    <a:lnL>
                      <a:noFill/>
                    </a:lnL>
                    <a:lnR>
                      <a:noFill/>
                    </a:lnR>
                    <a:lnT>
                      <a:noFill/>
                    </a:lnT>
                    <a:lnB>
                      <a:noFill/>
                    </a:lnB>
                    <a:noFill/>
                  </a:tcPr>
                </a:tc>
                <a:tc>
                  <a:txBody>
                    <a:bodyPr/>
                    <a:lstStyle/>
                    <a:p>
                      <a:r>
                        <a:rPr lang="en-US" sz="1900" b="1"/>
                        <a:t>Nucleophilic Addition</a:t>
                      </a:r>
                      <a:endParaRPr lang="en-US" sz="1900"/>
                    </a:p>
                  </a:txBody>
                  <a:tcPr marL="94079" marR="94079" marT="47040" marB="47040" anchor="ctr">
                    <a:lnL>
                      <a:noFill/>
                    </a:lnL>
                    <a:lnR>
                      <a:noFill/>
                    </a:lnR>
                    <a:lnT>
                      <a:noFill/>
                    </a:lnT>
                    <a:lnB>
                      <a:noFill/>
                    </a:lnB>
                    <a:noFill/>
                  </a:tcPr>
                </a:tc>
                <a:tc>
                  <a:txBody>
                    <a:bodyPr/>
                    <a:lstStyle/>
                    <a:p>
                      <a:r>
                        <a:rPr lang="en-US" sz="1900" b="1"/>
                        <a:t>Electrophilic Addition</a:t>
                      </a:r>
                      <a:endParaRPr lang="en-US" sz="1900"/>
                    </a:p>
                  </a:txBody>
                  <a:tcPr marL="94079" marR="94079" marT="47040" marB="47040" anchor="ctr">
                    <a:lnL>
                      <a:noFill/>
                    </a:lnL>
                    <a:lnR>
                      <a:noFill/>
                    </a:lnR>
                    <a:lnT>
                      <a:noFill/>
                    </a:lnT>
                    <a:lnB>
                      <a:noFill/>
                    </a:lnB>
                    <a:noFill/>
                  </a:tcPr>
                </a:tc>
                <a:extLst>
                  <a:ext uri="{0D108BD9-81ED-4DB2-BD59-A6C34878D82A}">
                    <a16:rowId xmlns:a16="http://schemas.microsoft.com/office/drawing/2014/main" val="3367028311"/>
                  </a:ext>
                </a:extLst>
              </a:tr>
              <a:tr h="978422">
                <a:tc>
                  <a:txBody>
                    <a:bodyPr/>
                    <a:lstStyle/>
                    <a:p>
                      <a:r>
                        <a:rPr lang="en-US" sz="1900" b="1"/>
                        <a:t>Reacting Species</a:t>
                      </a:r>
                      <a:endParaRPr lang="en-US" sz="1900"/>
                    </a:p>
                  </a:txBody>
                  <a:tcPr marL="94079" marR="94079" marT="47040" marB="47040" anchor="ctr">
                    <a:lnL>
                      <a:noFill/>
                    </a:lnL>
                    <a:lnR>
                      <a:noFill/>
                    </a:lnR>
                    <a:lnT>
                      <a:noFill/>
                    </a:lnT>
                    <a:lnB>
                      <a:noFill/>
                    </a:lnB>
                    <a:noFill/>
                  </a:tcPr>
                </a:tc>
                <a:tc>
                  <a:txBody>
                    <a:bodyPr/>
                    <a:lstStyle/>
                    <a:p>
                      <a:r>
                        <a:rPr lang="en-US" sz="1900"/>
                        <a:t>Nucleophile attacks an electron-deficient or partially positive center</a:t>
                      </a:r>
                    </a:p>
                  </a:txBody>
                  <a:tcPr marL="94079" marR="94079" marT="47040" marB="47040" anchor="ctr">
                    <a:lnL>
                      <a:noFill/>
                    </a:lnL>
                    <a:lnR>
                      <a:noFill/>
                    </a:lnR>
                    <a:lnT>
                      <a:noFill/>
                    </a:lnT>
                    <a:lnB>
                      <a:noFill/>
                    </a:lnB>
                    <a:noFill/>
                  </a:tcPr>
                </a:tc>
                <a:tc>
                  <a:txBody>
                    <a:bodyPr/>
                    <a:lstStyle/>
                    <a:p>
                      <a:r>
                        <a:rPr lang="en-US" sz="1900"/>
                        <a:t>Electrophile attacks an electron-rich center (π bond)</a:t>
                      </a:r>
                    </a:p>
                  </a:txBody>
                  <a:tcPr marL="94079" marR="94079" marT="47040" marB="47040" anchor="ctr">
                    <a:lnL>
                      <a:noFill/>
                    </a:lnL>
                    <a:lnR>
                      <a:noFill/>
                    </a:lnR>
                    <a:lnT>
                      <a:noFill/>
                    </a:lnT>
                    <a:lnB>
                      <a:noFill/>
                    </a:lnB>
                    <a:noFill/>
                  </a:tcPr>
                </a:tc>
                <a:extLst>
                  <a:ext uri="{0D108BD9-81ED-4DB2-BD59-A6C34878D82A}">
                    <a16:rowId xmlns:a16="http://schemas.microsoft.com/office/drawing/2014/main" val="722701279"/>
                  </a:ext>
                </a:extLst>
              </a:tr>
              <a:tr h="1260659">
                <a:tc>
                  <a:txBody>
                    <a:bodyPr/>
                    <a:lstStyle/>
                    <a:p>
                      <a:r>
                        <a:rPr lang="en-US" sz="1900" b="1"/>
                        <a:t>Common Compounds</a:t>
                      </a:r>
                      <a:endParaRPr lang="en-US" sz="1900"/>
                    </a:p>
                  </a:txBody>
                  <a:tcPr marL="94079" marR="94079" marT="47040" marB="47040" anchor="ctr">
                    <a:lnL>
                      <a:noFill/>
                    </a:lnL>
                    <a:lnR>
                      <a:noFill/>
                    </a:lnR>
                    <a:lnT>
                      <a:noFill/>
                    </a:lnT>
                    <a:lnB>
                      <a:noFill/>
                    </a:lnB>
                    <a:noFill/>
                  </a:tcPr>
                </a:tc>
                <a:tc>
                  <a:txBody>
                    <a:bodyPr/>
                    <a:lstStyle/>
                    <a:p>
                      <a:r>
                        <a:rPr lang="en-US" sz="1900"/>
                        <a:t>Typically polar compounds like carbonyls (C=O) in aldehydes/ketones</a:t>
                      </a:r>
                    </a:p>
                  </a:txBody>
                  <a:tcPr marL="94079" marR="94079" marT="47040" marB="47040" anchor="ctr">
                    <a:lnL>
                      <a:noFill/>
                    </a:lnL>
                    <a:lnR>
                      <a:noFill/>
                    </a:lnR>
                    <a:lnT>
                      <a:noFill/>
                    </a:lnT>
                    <a:lnB>
                      <a:noFill/>
                    </a:lnB>
                    <a:noFill/>
                  </a:tcPr>
                </a:tc>
                <a:tc>
                  <a:txBody>
                    <a:bodyPr/>
                    <a:lstStyle/>
                    <a:p>
                      <a:r>
                        <a:rPr lang="en-US" sz="1900"/>
                        <a:t>Alkenes and alkynes (double or triple bonds)</a:t>
                      </a:r>
                    </a:p>
                  </a:txBody>
                  <a:tcPr marL="94079" marR="94079" marT="47040" marB="47040" anchor="ctr">
                    <a:lnL>
                      <a:noFill/>
                    </a:lnL>
                    <a:lnR>
                      <a:noFill/>
                    </a:lnR>
                    <a:lnT>
                      <a:noFill/>
                    </a:lnT>
                    <a:lnB>
                      <a:noFill/>
                    </a:lnB>
                    <a:noFill/>
                  </a:tcPr>
                </a:tc>
                <a:extLst>
                  <a:ext uri="{0D108BD9-81ED-4DB2-BD59-A6C34878D82A}">
                    <a16:rowId xmlns:a16="http://schemas.microsoft.com/office/drawing/2014/main" val="2390365754"/>
                  </a:ext>
                </a:extLst>
              </a:tr>
              <a:tr h="696185">
                <a:tc>
                  <a:txBody>
                    <a:bodyPr/>
                    <a:lstStyle/>
                    <a:p>
                      <a:r>
                        <a:rPr lang="en-US" sz="1900" b="1"/>
                        <a:t>Examples</a:t>
                      </a:r>
                      <a:endParaRPr lang="en-US" sz="1900"/>
                    </a:p>
                  </a:txBody>
                  <a:tcPr marL="94079" marR="94079" marT="47040" marB="47040" anchor="ctr">
                    <a:lnL>
                      <a:noFill/>
                    </a:lnL>
                    <a:lnR>
                      <a:noFill/>
                    </a:lnR>
                    <a:lnT>
                      <a:noFill/>
                    </a:lnT>
                    <a:lnB>
                      <a:noFill/>
                    </a:lnB>
                    <a:noFill/>
                  </a:tcPr>
                </a:tc>
                <a:tc>
                  <a:txBody>
                    <a:bodyPr/>
                    <a:lstStyle/>
                    <a:p>
                      <a:r>
                        <a:rPr lang="en-US" sz="1900"/>
                        <a:t>Cyanide addition to aldehydes and ketones</a:t>
                      </a:r>
                    </a:p>
                  </a:txBody>
                  <a:tcPr marL="94079" marR="94079" marT="47040" marB="47040" anchor="ctr">
                    <a:lnL>
                      <a:noFill/>
                    </a:lnL>
                    <a:lnR>
                      <a:noFill/>
                    </a:lnR>
                    <a:lnT>
                      <a:noFill/>
                    </a:lnT>
                    <a:lnB>
                      <a:noFill/>
                    </a:lnB>
                    <a:noFill/>
                  </a:tcPr>
                </a:tc>
                <a:tc>
                  <a:txBody>
                    <a:bodyPr/>
                    <a:lstStyle/>
                    <a:p>
                      <a:r>
                        <a:rPr lang="en-US" sz="1900"/>
                        <a:t>HBr addition to alkenes</a:t>
                      </a:r>
                    </a:p>
                  </a:txBody>
                  <a:tcPr marL="94079" marR="94079" marT="47040" marB="47040" anchor="ctr">
                    <a:lnL>
                      <a:noFill/>
                    </a:lnL>
                    <a:lnR>
                      <a:noFill/>
                    </a:lnR>
                    <a:lnT>
                      <a:noFill/>
                    </a:lnT>
                    <a:lnB>
                      <a:noFill/>
                    </a:lnB>
                    <a:noFill/>
                  </a:tcPr>
                </a:tc>
                <a:extLst>
                  <a:ext uri="{0D108BD9-81ED-4DB2-BD59-A6C34878D82A}">
                    <a16:rowId xmlns:a16="http://schemas.microsoft.com/office/drawing/2014/main" val="2526129265"/>
                  </a:ext>
                </a:extLst>
              </a:tr>
              <a:tr h="978422">
                <a:tc>
                  <a:txBody>
                    <a:bodyPr/>
                    <a:lstStyle/>
                    <a:p>
                      <a:r>
                        <a:rPr lang="en-US" sz="1900" b="1"/>
                        <a:t>Product</a:t>
                      </a:r>
                      <a:endParaRPr lang="en-US" sz="1900"/>
                    </a:p>
                  </a:txBody>
                  <a:tcPr marL="94079" marR="94079" marT="47040" marB="47040" anchor="ctr">
                    <a:lnL>
                      <a:noFill/>
                    </a:lnL>
                    <a:lnR>
                      <a:noFill/>
                    </a:lnR>
                    <a:lnT>
                      <a:noFill/>
                    </a:lnT>
                    <a:lnB>
                      <a:noFill/>
                    </a:lnB>
                    <a:noFill/>
                  </a:tcPr>
                </a:tc>
                <a:tc>
                  <a:txBody>
                    <a:bodyPr/>
                    <a:lstStyle/>
                    <a:p>
                      <a:r>
                        <a:rPr lang="en-US" sz="1900"/>
                        <a:t>Forms alcohols or similar compounds</a:t>
                      </a:r>
                    </a:p>
                  </a:txBody>
                  <a:tcPr marL="94079" marR="94079" marT="47040" marB="47040" anchor="ctr">
                    <a:lnL>
                      <a:noFill/>
                    </a:lnL>
                    <a:lnR>
                      <a:noFill/>
                    </a:lnR>
                    <a:lnT>
                      <a:noFill/>
                    </a:lnT>
                    <a:lnB>
                      <a:noFill/>
                    </a:lnB>
                    <a:noFill/>
                  </a:tcPr>
                </a:tc>
                <a:tc>
                  <a:txBody>
                    <a:bodyPr/>
                    <a:lstStyle/>
                    <a:p>
                      <a:r>
                        <a:rPr lang="en-US" sz="1900"/>
                        <a:t>Converts unsaturated compounds to saturated ones</a:t>
                      </a:r>
                    </a:p>
                  </a:txBody>
                  <a:tcPr marL="94079" marR="94079" marT="47040" marB="47040" anchor="ctr">
                    <a:lnL>
                      <a:noFill/>
                    </a:lnL>
                    <a:lnR>
                      <a:noFill/>
                    </a:lnR>
                    <a:lnT>
                      <a:noFill/>
                    </a:lnT>
                    <a:lnB>
                      <a:noFill/>
                    </a:lnB>
                    <a:noFill/>
                  </a:tcPr>
                </a:tc>
                <a:extLst>
                  <a:ext uri="{0D108BD9-81ED-4DB2-BD59-A6C34878D82A}">
                    <a16:rowId xmlns:a16="http://schemas.microsoft.com/office/drawing/2014/main" val="2785774161"/>
                  </a:ext>
                </a:extLst>
              </a:tr>
            </a:tbl>
          </a:graphicData>
        </a:graphic>
      </p:graphicFrame>
    </p:spTree>
    <p:extLst>
      <p:ext uri="{BB962C8B-B14F-4D97-AF65-F5344CB8AC3E}">
        <p14:creationId xmlns:p14="http://schemas.microsoft.com/office/powerpoint/2010/main" val="4645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85059" y="586822"/>
            <a:ext cx="2670189" cy="1645920"/>
          </a:xfrm>
        </p:spPr>
        <p:txBody>
          <a:bodyPr>
            <a:normAutofit/>
          </a:bodyPr>
          <a:lstStyle/>
          <a:p>
            <a:r>
              <a:rPr lang="en-US" sz="2800" b="0"/>
              <a:t>7. Elimination Reaction</a:t>
            </a:r>
          </a:p>
        </p:txBody>
      </p:sp>
      <p:sp>
        <p:nvSpPr>
          <p:cNvPr id="13" name="Rectangle 12">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013373" y="586822"/>
            <a:ext cx="4501977" cy="1645920"/>
          </a:xfrm>
        </p:spPr>
        <p:txBody>
          <a:bodyPr anchor="ctr">
            <a:normAutofit/>
          </a:bodyPr>
          <a:lstStyle/>
          <a:p>
            <a:pPr>
              <a:lnSpc>
                <a:spcPct val="90000"/>
              </a:lnSpc>
            </a:pPr>
            <a:r>
              <a:rPr lang="en-US" sz="1200" b="0"/>
              <a:t>Definition: Elimination reaction is a type of reaction that is mainly used to transform saturated compounds (organic compounds which contain single carbon-carbon bonds) to unsaturated compounds (compounds which feature double or triple carbon-carbon bonds).</a:t>
            </a:r>
          </a:p>
          <a:p>
            <a:pPr>
              <a:lnSpc>
                <a:spcPct val="90000"/>
              </a:lnSpc>
            </a:pPr>
            <a:endParaRPr lang="en-US" sz="1200" b="0"/>
          </a:p>
          <a:p>
            <a:pPr marL="0" indent="0">
              <a:lnSpc>
                <a:spcPct val="90000"/>
              </a:lnSpc>
              <a:buNone/>
            </a:pPr>
            <a:r>
              <a:rPr lang="en-US" sz="1200" b="0"/>
              <a:t>• Dehydration of Alcohol: Forms alkenes by removing water.</a:t>
            </a:r>
          </a:p>
          <a:p>
            <a:pPr marL="0" indent="0">
              <a:lnSpc>
                <a:spcPct val="90000"/>
              </a:lnSpc>
              <a:buNone/>
            </a:pPr>
            <a:r>
              <a:rPr lang="en-US" sz="1200" b="0"/>
              <a:t>• HX Elimination from Alkyl Halides: Forms a double bond in alkenes.</a:t>
            </a:r>
          </a:p>
        </p:txBody>
      </p:sp>
      <p:pic>
        <p:nvPicPr>
          <p:cNvPr id="4" name="Picture 3">
            <a:extLst>
              <a:ext uri="{FF2B5EF4-FFF2-40B4-BE49-F238E27FC236}">
                <a16:creationId xmlns:a16="http://schemas.microsoft.com/office/drawing/2014/main" id="{8105CD91-40B3-6F97-3D1D-C5DFD7C8D884}"/>
              </a:ext>
            </a:extLst>
          </p:cNvPr>
          <p:cNvPicPr>
            <a:picLocks noChangeAspect="1"/>
          </p:cNvPicPr>
          <p:nvPr/>
        </p:nvPicPr>
        <p:blipFill>
          <a:blip r:embed="rId2"/>
          <a:stretch>
            <a:fillRect/>
          </a:stretch>
        </p:blipFill>
        <p:spPr>
          <a:xfrm>
            <a:off x="418338" y="2916402"/>
            <a:ext cx="8373618" cy="31191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0"/>
            <a:ext cx="9143999"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496" y="307447"/>
            <a:ext cx="8020413" cy="1109932"/>
          </a:xfrm>
        </p:spPr>
        <p:txBody>
          <a:bodyPr>
            <a:normAutofit/>
          </a:bodyPr>
          <a:lstStyle/>
          <a:p>
            <a:r>
              <a:rPr lang="en-US" sz="3500" b="0"/>
              <a:t>8. Substitution Reaction</a:t>
            </a:r>
          </a:p>
        </p:txBody>
      </p:sp>
      <p:pic>
        <p:nvPicPr>
          <p:cNvPr id="4" name="Picture 3">
            <a:extLst>
              <a:ext uri="{FF2B5EF4-FFF2-40B4-BE49-F238E27FC236}">
                <a16:creationId xmlns:a16="http://schemas.microsoft.com/office/drawing/2014/main" id="{AC8A2E0E-EEC5-C27A-7A29-0FA578C0C242}"/>
              </a:ext>
            </a:extLst>
          </p:cNvPr>
          <p:cNvPicPr>
            <a:picLocks noChangeAspect="1"/>
          </p:cNvPicPr>
          <p:nvPr/>
        </p:nvPicPr>
        <p:blipFill>
          <a:blip r:embed="rId2"/>
          <a:stretch>
            <a:fillRect/>
          </a:stretch>
        </p:blipFill>
        <p:spPr>
          <a:xfrm>
            <a:off x="552091" y="3369450"/>
            <a:ext cx="4353716" cy="1752370"/>
          </a:xfrm>
          <a:prstGeom prst="rect">
            <a:avLst/>
          </a:prstGeom>
        </p:spPr>
      </p:pic>
      <p:sp>
        <p:nvSpPr>
          <p:cNvPr id="3" name="Content Placeholder 2"/>
          <p:cNvSpPr>
            <a:spLocks noGrp="1"/>
          </p:cNvSpPr>
          <p:nvPr>
            <p:ph idx="1"/>
          </p:nvPr>
        </p:nvSpPr>
        <p:spPr>
          <a:xfrm>
            <a:off x="5392881" y="2357888"/>
            <a:ext cx="3199028" cy="3902635"/>
          </a:xfrm>
        </p:spPr>
        <p:txBody>
          <a:bodyPr anchor="ctr">
            <a:normAutofit/>
          </a:bodyPr>
          <a:lstStyle/>
          <a:p>
            <a:pPr marL="0" indent="0">
              <a:lnSpc>
                <a:spcPct val="90000"/>
              </a:lnSpc>
              <a:buNone/>
            </a:pPr>
            <a:r>
              <a:rPr lang="en-US" sz="1400" b="0"/>
              <a:t> Definition: A substitution reaction is a type of chemical reaction in which one functional group in a molecule is replaced (substituted) by another group. This reaction is common in organic chemistry, especially with alkanes, alkyl halides, and aromatic compounds.</a:t>
            </a:r>
          </a:p>
          <a:p>
            <a:pPr marL="0" indent="0">
              <a:lnSpc>
                <a:spcPct val="90000"/>
              </a:lnSpc>
              <a:buNone/>
            </a:pPr>
            <a:endParaRPr lang="en-US" sz="1400"/>
          </a:p>
          <a:p>
            <a:pPr marL="0" indent="0">
              <a:lnSpc>
                <a:spcPct val="90000"/>
              </a:lnSpc>
              <a:buNone/>
            </a:pPr>
            <a:endParaRPr lang="en-US" sz="1400" b="0"/>
          </a:p>
          <a:p>
            <a:pPr marL="0" indent="0">
              <a:lnSpc>
                <a:spcPct val="90000"/>
              </a:lnSpc>
              <a:buNone/>
            </a:pPr>
            <a:endParaRPr lang="en-US" sz="1400"/>
          </a:p>
          <a:p>
            <a:pPr marL="0" indent="0">
              <a:lnSpc>
                <a:spcPct val="90000"/>
              </a:lnSpc>
              <a:buNone/>
            </a:pPr>
            <a:endParaRPr lang="en-US" sz="1400" b="0"/>
          </a:p>
          <a:p>
            <a:pPr marL="0" indent="0">
              <a:lnSpc>
                <a:spcPct val="90000"/>
              </a:lnSpc>
              <a:buNone/>
            </a:pPr>
            <a:endParaRPr lang="en-US" sz="1400" b="0"/>
          </a:p>
          <a:p>
            <a:pPr marL="0" indent="0">
              <a:lnSpc>
                <a:spcPct val="90000"/>
              </a:lnSpc>
              <a:buNone/>
            </a:pPr>
            <a:endParaRPr lang="en-US" sz="1400" b="0"/>
          </a:p>
          <a:p>
            <a:pPr marL="0" indent="0">
              <a:lnSpc>
                <a:spcPct val="90000"/>
              </a:lnSpc>
              <a:buNone/>
            </a:pPr>
            <a:r>
              <a:rPr lang="en-US" sz="1400" b="0"/>
              <a:t>. There are two main types of substitution reactions:</a:t>
            </a:r>
          </a:p>
          <a:p>
            <a:pPr marL="457200" indent="-457200">
              <a:lnSpc>
                <a:spcPct val="90000"/>
              </a:lnSpc>
              <a:buFont typeface="+mj-lt"/>
              <a:buAutoNum type="arabicPeriod"/>
            </a:pPr>
            <a:r>
              <a:rPr lang="en-US" sz="1400" b="0"/>
              <a:t>Nucleophilic Substitution (SN ).</a:t>
            </a:r>
          </a:p>
          <a:p>
            <a:pPr marL="457200" indent="-457200">
              <a:lnSpc>
                <a:spcPct val="90000"/>
              </a:lnSpc>
              <a:buFont typeface="+mj-lt"/>
              <a:buAutoNum type="arabicPeriod"/>
            </a:pPr>
            <a:r>
              <a:rPr lang="en-US" sz="1400" b="0"/>
              <a:t>Electrophilic Substitution.</a:t>
            </a:r>
          </a:p>
          <a:p>
            <a:pPr marL="0" indent="0">
              <a:lnSpc>
                <a:spcPct val="90000"/>
              </a:lnSpc>
              <a:buNone/>
            </a:pPr>
            <a:endParaRPr lang="en-US" sz="14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0"/>
            <a:ext cx="9143999"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496" y="307447"/>
            <a:ext cx="8020413" cy="1109932"/>
          </a:xfrm>
        </p:spPr>
        <p:txBody>
          <a:bodyPr>
            <a:normAutofit/>
          </a:bodyPr>
          <a:lstStyle/>
          <a:p>
            <a:r>
              <a:rPr lang="en-US" sz="3500" b="0"/>
              <a:t>9. Acylation Reaction</a:t>
            </a:r>
          </a:p>
        </p:txBody>
      </p:sp>
      <p:pic>
        <p:nvPicPr>
          <p:cNvPr id="4" name="Picture 3">
            <a:extLst>
              <a:ext uri="{FF2B5EF4-FFF2-40B4-BE49-F238E27FC236}">
                <a16:creationId xmlns:a16="http://schemas.microsoft.com/office/drawing/2014/main" id="{59C0040F-04D6-B489-659E-7D445ED02E18}"/>
              </a:ext>
            </a:extLst>
          </p:cNvPr>
          <p:cNvPicPr>
            <a:picLocks noChangeAspect="1"/>
          </p:cNvPicPr>
          <p:nvPr/>
        </p:nvPicPr>
        <p:blipFill>
          <a:blip r:embed="rId2"/>
          <a:stretch>
            <a:fillRect/>
          </a:stretch>
        </p:blipFill>
        <p:spPr>
          <a:xfrm>
            <a:off x="552091" y="3206185"/>
            <a:ext cx="4353716" cy="2078899"/>
          </a:xfrm>
          <a:prstGeom prst="rect">
            <a:avLst/>
          </a:prstGeom>
        </p:spPr>
      </p:pic>
      <p:sp>
        <p:nvSpPr>
          <p:cNvPr id="3" name="Content Placeholder 2"/>
          <p:cNvSpPr>
            <a:spLocks noGrp="1"/>
          </p:cNvSpPr>
          <p:nvPr>
            <p:ph idx="1"/>
          </p:nvPr>
        </p:nvSpPr>
        <p:spPr>
          <a:xfrm>
            <a:off x="5392881" y="2357888"/>
            <a:ext cx="3199028" cy="3902635"/>
          </a:xfrm>
        </p:spPr>
        <p:txBody>
          <a:bodyPr anchor="ctr">
            <a:normAutofit/>
          </a:bodyPr>
          <a:lstStyle/>
          <a:p>
            <a:pPr>
              <a:lnSpc>
                <a:spcPct val="90000"/>
              </a:lnSpc>
            </a:pPr>
            <a:r>
              <a:rPr lang="en-US" sz="1200" b="0"/>
              <a:t>Definition: Acylation is a chemical reaction where an acyl group (R-CO-) is introduced into a compound, typically replacing a hydrogen atom. The acyl group consists of a carbonyl group (C=O) attached to an alkyl group (R). Acylation is a crucial reaction in organic chemistry, especially in the synthesis of more complex molecules.</a:t>
            </a:r>
          </a:p>
          <a:p>
            <a:pPr marL="0" indent="0">
              <a:lnSpc>
                <a:spcPct val="90000"/>
              </a:lnSpc>
              <a:buNone/>
            </a:pPr>
            <a:r>
              <a:rPr lang="en-US" sz="1200" b="0"/>
              <a:t>Examples:</a:t>
            </a:r>
          </a:p>
          <a:p>
            <a:pPr marL="0" indent="0">
              <a:lnSpc>
                <a:spcPct val="90000"/>
              </a:lnSpc>
              <a:buNone/>
            </a:pPr>
            <a:r>
              <a:rPr lang="en-US" sz="1200" b="0"/>
              <a:t>• Friedel-Crafts Acylation: Acyl group added to an aromatic ring using acyl chloride and AlCl₃.</a:t>
            </a:r>
          </a:p>
          <a:p>
            <a:pPr marL="0" indent="0">
              <a:lnSpc>
                <a:spcPct val="90000"/>
              </a:lnSpc>
              <a:buNone/>
            </a:pPr>
            <a:endParaRPr lang="en-US" sz="1200"/>
          </a:p>
          <a:p>
            <a:pPr marL="0" indent="0">
              <a:lnSpc>
                <a:spcPct val="90000"/>
              </a:lnSpc>
              <a:buNone/>
            </a:pPr>
            <a:endParaRPr lang="en-US" sz="1200" b="0"/>
          </a:p>
          <a:p>
            <a:pPr marL="0" indent="0">
              <a:lnSpc>
                <a:spcPct val="90000"/>
              </a:lnSpc>
              <a:buNone/>
            </a:pPr>
            <a:endParaRPr lang="en-US" sz="1200"/>
          </a:p>
          <a:p>
            <a:pPr marL="0" indent="0">
              <a:lnSpc>
                <a:spcPct val="90000"/>
              </a:lnSpc>
              <a:buNone/>
            </a:pPr>
            <a:endParaRPr lang="en-US" sz="1200" b="0"/>
          </a:p>
          <a:p>
            <a:pPr marL="0" indent="0">
              <a:lnSpc>
                <a:spcPct val="90000"/>
              </a:lnSpc>
              <a:buNone/>
            </a:pPr>
            <a:endParaRPr lang="en-US" sz="1200" b="0"/>
          </a:p>
          <a:p>
            <a:pPr marL="0" indent="0">
              <a:lnSpc>
                <a:spcPct val="90000"/>
              </a:lnSpc>
              <a:buNone/>
            </a:pPr>
            <a:endParaRPr lang="en-US" sz="1200" b="0"/>
          </a:p>
          <a:p>
            <a:pPr marL="0" indent="0">
              <a:lnSpc>
                <a:spcPct val="90000"/>
              </a:lnSpc>
              <a:buNone/>
            </a:pPr>
            <a:endParaRPr lang="en-US" sz="1200" b="0"/>
          </a:p>
          <a:p>
            <a:pPr marL="0" indent="0">
              <a:lnSpc>
                <a:spcPct val="90000"/>
              </a:lnSpc>
              <a:buNone/>
            </a:pPr>
            <a:r>
              <a:rPr lang="en-US" sz="1200" b="0"/>
              <a:t>• Amine Acylation: Acyl group reacts with an amine to form amides.</a:t>
            </a:r>
          </a:p>
          <a:p>
            <a:pPr marL="0" indent="0">
              <a:lnSpc>
                <a:spcPct val="90000"/>
              </a:lnSpc>
              <a:buNone/>
            </a:pPr>
            <a:endParaRPr lang="en-US" sz="1200" b="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502920"/>
            <a:ext cx="2564892" cy="1463040"/>
          </a:xfrm>
        </p:spPr>
        <p:txBody>
          <a:bodyPr anchor="ctr">
            <a:normAutofit/>
          </a:bodyPr>
          <a:lstStyle/>
          <a:p>
            <a:pPr>
              <a:lnSpc>
                <a:spcPct val="90000"/>
              </a:lnSpc>
            </a:pPr>
            <a:r>
              <a:rPr lang="en-US" sz="3300" b="0"/>
              <a:t>10. Esterification</a:t>
            </a: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80309" y="1227582"/>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0721" y="502920"/>
            <a:ext cx="5170932" cy="1463040"/>
          </a:xfrm>
        </p:spPr>
        <p:txBody>
          <a:bodyPr anchor="ctr">
            <a:normAutofit/>
          </a:bodyPr>
          <a:lstStyle/>
          <a:p>
            <a:pPr marL="0" indent="0">
              <a:lnSpc>
                <a:spcPct val="90000"/>
              </a:lnSpc>
              <a:buNone/>
            </a:pPr>
            <a:r>
              <a:rPr lang="en-US" sz="1300" b="0"/>
              <a:t>Definition: Esterification is a chemical reaction in which an alcohol reacts with a carboxylic acid to form an ester and water. This process typically requires an acid catalyst, such as concentrated sulfuric acid, to enhance the reaction rate.</a:t>
            </a:r>
            <a:endParaRPr lang="en-US" sz="1300"/>
          </a:p>
          <a:p>
            <a:pPr marL="0" indent="0">
              <a:lnSpc>
                <a:spcPct val="90000"/>
              </a:lnSpc>
              <a:buNone/>
            </a:pPr>
            <a:r>
              <a:rPr lang="en-US" sz="1300" b="0"/>
              <a:t>General Reaction:</a:t>
            </a:r>
          </a:p>
          <a:p>
            <a:pPr marL="0" indent="0">
              <a:lnSpc>
                <a:spcPct val="90000"/>
              </a:lnSpc>
              <a:buNone/>
            </a:pPr>
            <a:r>
              <a:rPr lang="en-US" sz="1300" b="0"/>
              <a:t>Alcohol + Carboxylic Acid → Ester + Water</a:t>
            </a:r>
          </a:p>
          <a:p>
            <a:pPr marL="0" indent="0">
              <a:lnSpc>
                <a:spcPct val="90000"/>
              </a:lnSpc>
              <a:buNone/>
            </a:pPr>
            <a:r>
              <a:rPr lang="en-US" sz="1300" b="0"/>
              <a:t>Examples:</a:t>
            </a:r>
          </a:p>
          <a:p>
            <a:pPr marL="0" indent="0">
              <a:lnSpc>
                <a:spcPct val="90000"/>
              </a:lnSpc>
              <a:buNone/>
            </a:pPr>
            <a:endParaRPr lang="en-US" sz="1300" b="0"/>
          </a:p>
        </p:txBody>
      </p:sp>
      <p:pic>
        <p:nvPicPr>
          <p:cNvPr id="4" name="Picture 3">
            <a:extLst>
              <a:ext uri="{FF2B5EF4-FFF2-40B4-BE49-F238E27FC236}">
                <a16:creationId xmlns:a16="http://schemas.microsoft.com/office/drawing/2014/main" id="{A8968240-C643-D2DF-CF94-6D999573E053}"/>
              </a:ext>
            </a:extLst>
          </p:cNvPr>
          <p:cNvPicPr>
            <a:picLocks noChangeAspect="1"/>
          </p:cNvPicPr>
          <p:nvPr/>
        </p:nvPicPr>
        <p:blipFill>
          <a:blip r:embed="rId2"/>
          <a:stretch>
            <a:fillRect/>
          </a:stretch>
        </p:blipFill>
        <p:spPr>
          <a:xfrm>
            <a:off x="473202" y="2858105"/>
            <a:ext cx="8188452" cy="282501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US" sz="3500" b="0"/>
              <a:t>11. Steric Hindrance</a:t>
            </a:r>
          </a:p>
        </p:txBody>
      </p:sp>
      <p:sp>
        <p:nvSpPr>
          <p:cNvPr id="3" name="Content Placeholder 2"/>
          <p:cNvSpPr>
            <a:spLocks noGrp="1"/>
          </p:cNvSpPr>
          <p:nvPr>
            <p:ph idx="1"/>
          </p:nvPr>
        </p:nvSpPr>
        <p:spPr>
          <a:xfrm>
            <a:off x="571351" y="2743200"/>
            <a:ext cx="3485179" cy="3613149"/>
          </a:xfrm>
        </p:spPr>
        <p:txBody>
          <a:bodyPr anchor="ctr">
            <a:normAutofit/>
          </a:bodyPr>
          <a:lstStyle/>
          <a:p>
            <a:pPr marL="0" indent="0">
              <a:lnSpc>
                <a:spcPct val="90000"/>
              </a:lnSpc>
              <a:buNone/>
            </a:pPr>
            <a:r>
              <a:rPr lang="en-US" sz="1400" b="0"/>
              <a:t>Definition </a:t>
            </a:r>
            <a:r>
              <a:rPr lang="en-US" sz="1400"/>
              <a:t>: </a:t>
            </a:r>
            <a:r>
              <a:rPr lang="en-US" sz="1400" b="0"/>
              <a:t>Steric Hindrance :This is a specific type of steric effect, which is generally negative. It occurs when large groups obstruct or prevent chemical reactions by physically blocking access to reactive sites on a molecule. In other words, steric hindrance is the particular case where spatial constraints hinder a molecule’s ability to interact with other reactants.</a:t>
            </a:r>
          </a:p>
          <a:p>
            <a:pPr marL="0" indent="0">
              <a:lnSpc>
                <a:spcPct val="90000"/>
              </a:lnSpc>
              <a:buNone/>
            </a:pPr>
            <a:r>
              <a:rPr lang="en-US" sz="1400" b="0"/>
              <a:t>Examples:</a:t>
            </a:r>
          </a:p>
          <a:p>
            <a:pPr marL="0" indent="0">
              <a:lnSpc>
                <a:spcPct val="90000"/>
              </a:lnSpc>
              <a:buNone/>
            </a:pPr>
            <a:r>
              <a:rPr lang="en-US" sz="1400" b="0"/>
              <a:t>In an SN2 (nucleophilic substitution bimolecular) reaction, if a molecule has large groups (like tertiary alkyl groups), the nucleophile will struggle to reach the reaction center, slowing down or even stopping the reaction.</a:t>
            </a:r>
          </a:p>
        </p:txBody>
      </p:sp>
      <p:pic>
        <p:nvPicPr>
          <p:cNvPr id="5" name="Picture 4">
            <a:extLst>
              <a:ext uri="{FF2B5EF4-FFF2-40B4-BE49-F238E27FC236}">
                <a16:creationId xmlns:a16="http://schemas.microsoft.com/office/drawing/2014/main" id="{71F4A6C6-D63A-C05C-7273-DCC29871A9D2}"/>
              </a:ext>
            </a:extLst>
          </p:cNvPr>
          <p:cNvPicPr>
            <a:picLocks noChangeAspect="1"/>
          </p:cNvPicPr>
          <p:nvPr/>
        </p:nvPicPr>
        <p:blipFill>
          <a:blip r:embed="rId2"/>
          <a:srcRect l="19486" r="42972"/>
          <a:stretch/>
        </p:blipFill>
        <p:spPr>
          <a:xfrm>
            <a:off x="4572000" y="1"/>
            <a:ext cx="4577118"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65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F23664B-EDCF-5989-2810-ABA6A7C4FE8E}"/>
              </a:ext>
            </a:extLst>
          </p:cNvPr>
          <p:cNvPicPr>
            <a:picLocks noChangeAspect="1"/>
          </p:cNvPicPr>
          <p:nvPr/>
        </p:nvPicPr>
        <p:blipFill>
          <a:blip r:embed="rId2"/>
          <a:stretch>
            <a:fillRect/>
          </a:stretch>
        </p:blipFill>
        <p:spPr>
          <a:xfrm>
            <a:off x="4815776" y="2082432"/>
            <a:ext cx="3847338" cy="2693136"/>
          </a:xfrm>
          <a:prstGeom prst="rect">
            <a:avLst/>
          </a:prstGeom>
        </p:spPr>
      </p:pic>
      <p:sp>
        <p:nvSpPr>
          <p:cNvPr id="16" name="Rectangle 15">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02FF17E-D3A1-9F28-73E4-9167D8D47C18}"/>
              </a:ext>
            </a:extLst>
          </p:cNvPr>
          <p:cNvPicPr>
            <a:picLocks noChangeAspect="1"/>
          </p:cNvPicPr>
          <p:nvPr/>
        </p:nvPicPr>
        <p:blipFill>
          <a:blip r:embed="rId3"/>
          <a:stretch>
            <a:fillRect/>
          </a:stretch>
        </p:blipFill>
        <p:spPr>
          <a:xfrm>
            <a:off x="480885" y="2346936"/>
            <a:ext cx="3847338" cy="2164127"/>
          </a:xfrm>
          <a:prstGeom prst="rect">
            <a:avLst/>
          </a:prstGeom>
        </p:spPr>
      </p:pic>
    </p:spTree>
    <p:extLst>
      <p:ext uri="{BB962C8B-B14F-4D97-AF65-F5344CB8AC3E}">
        <p14:creationId xmlns:p14="http://schemas.microsoft.com/office/powerpoint/2010/main" val="1290321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200" b="0" dirty="0">
                <a:solidFill>
                  <a:srgbClr val="FFFFFF"/>
                </a:solidFill>
              </a:rPr>
              <a:t>1</a:t>
            </a:r>
            <a:r>
              <a:rPr sz="2200" b="0" dirty="0">
                <a:solidFill>
                  <a:schemeClr val="bg1"/>
                </a:solidFill>
              </a:rPr>
              <a:t>. Electron Donating Groups (EDGs)</a:t>
            </a:r>
          </a:p>
        </p:txBody>
      </p:sp>
      <p:graphicFrame>
        <p:nvGraphicFramePr>
          <p:cNvPr id="7" name="Content Placeholder 2">
            <a:extLst>
              <a:ext uri="{FF2B5EF4-FFF2-40B4-BE49-F238E27FC236}">
                <a16:creationId xmlns:a16="http://schemas.microsoft.com/office/drawing/2014/main" id="{302D3D28-CC5B-62D4-5951-548B8BE418CD}"/>
              </a:ext>
            </a:extLst>
          </p:cNvPr>
          <p:cNvGraphicFramePr>
            <a:graphicFrameLocks noGrp="1"/>
          </p:cNvGraphicFramePr>
          <p:nvPr>
            <p:ph idx="1"/>
          </p:nvPr>
        </p:nvGraphicFramePr>
        <p:xfrm>
          <a:off x="457200" y="1091382"/>
          <a:ext cx="8229600" cy="5397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4E65F23-789E-4CB9-B34F-46A85E25D6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4" name="Oval 13">
              <a:extLst>
                <a:ext uri="{FF2B5EF4-FFF2-40B4-BE49-F238E27FC236}">
                  <a16:creationId xmlns:a16="http://schemas.microsoft.com/office/drawing/2014/main" id="{1CA207F7-3B67-4EA2-8EC5-1260B55A0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D4CC450-51C3-4A41-B2B1-68A15D57C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D62506D-F8E8-4C55-B160-D4FE898504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004793-0083-43B9-81A2-20F71D2C7D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53D192AA-AFCB-470F-B66A-18815C352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079B0CF-0B4C-42A9-9769-3AC0A34FA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A1BD66D-5361-C66B-4396-492F61DE26D2}"/>
              </a:ext>
            </a:extLst>
          </p:cNvPr>
          <p:cNvSpPr>
            <a:spLocks noGrp="1"/>
          </p:cNvSpPr>
          <p:nvPr>
            <p:ph type="title"/>
          </p:nvPr>
        </p:nvSpPr>
        <p:spPr>
          <a:xfrm>
            <a:off x="473202" y="630936"/>
            <a:ext cx="3945744" cy="2096756"/>
          </a:xfrm>
          <a:noFill/>
        </p:spPr>
        <p:txBody>
          <a:bodyPr anchor="t">
            <a:normAutofit/>
          </a:bodyPr>
          <a:lstStyle/>
          <a:p>
            <a:pPr algn="l"/>
            <a:r>
              <a:rPr lang="en-US" sz="4200">
                <a:solidFill>
                  <a:schemeClr val="bg1"/>
                </a:solidFill>
              </a:rPr>
              <a:t>Clear and comprehensive examples</a:t>
            </a:r>
          </a:p>
        </p:txBody>
      </p:sp>
      <p:sp>
        <p:nvSpPr>
          <p:cNvPr id="3" name="Content Placeholder 2">
            <a:extLst>
              <a:ext uri="{FF2B5EF4-FFF2-40B4-BE49-F238E27FC236}">
                <a16:creationId xmlns:a16="http://schemas.microsoft.com/office/drawing/2014/main" id="{43B2037E-EF8E-4B73-CFA5-BECAE1CACB85}"/>
              </a:ext>
            </a:extLst>
          </p:cNvPr>
          <p:cNvSpPr>
            <a:spLocks noGrp="1"/>
          </p:cNvSpPr>
          <p:nvPr>
            <p:ph idx="1"/>
          </p:nvPr>
        </p:nvSpPr>
        <p:spPr>
          <a:xfrm>
            <a:off x="4484908" y="637503"/>
            <a:ext cx="3798143" cy="2096769"/>
          </a:xfrm>
          <a:noFill/>
        </p:spPr>
        <p:txBody>
          <a:bodyPr anchor="t">
            <a:normAutofit fontScale="62500" lnSpcReduction="20000"/>
          </a:bodyPr>
          <a:lstStyle/>
          <a:p>
            <a:pPr>
              <a:lnSpc>
                <a:spcPct val="90000"/>
              </a:lnSpc>
              <a:buFont typeface="+mj-lt"/>
              <a:buAutoNum type="arabicPeriod"/>
            </a:pPr>
            <a:r>
              <a:rPr lang="en-US" sz="1500" dirty="0">
                <a:solidFill>
                  <a:schemeClr val="bg1"/>
                </a:solidFill>
              </a:rPr>
              <a:t>Hydroxyl group (-OH):   </a:t>
            </a:r>
          </a:p>
          <a:p>
            <a:pPr marL="0" indent="0">
              <a:lnSpc>
                <a:spcPct val="90000"/>
              </a:lnSpc>
              <a:buNone/>
            </a:pPr>
            <a:r>
              <a:rPr lang="en-US" sz="1500" dirty="0">
                <a:solidFill>
                  <a:schemeClr val="bg1"/>
                </a:solidFill>
              </a:rPr>
              <a:t>  Example: In phenol (C₆H₅OH), the hydroxyl group donates electrons into the aromatic ring through resonance, making the ring more reactive.                                                                                                                                              </a:t>
            </a:r>
          </a:p>
          <a:p>
            <a:pPr marL="0" indent="0">
              <a:lnSpc>
                <a:spcPct val="90000"/>
              </a:lnSpc>
              <a:buNone/>
            </a:pPr>
            <a:r>
              <a:rPr lang="en-US" sz="1500" dirty="0">
                <a:solidFill>
                  <a:schemeClr val="bg1"/>
                </a:solidFill>
              </a:rPr>
              <a:t>2.  Amino group (-NH₂):</a:t>
            </a:r>
          </a:p>
          <a:p>
            <a:pPr marL="0" indent="0">
              <a:lnSpc>
                <a:spcPct val="90000"/>
              </a:lnSpc>
              <a:buNone/>
            </a:pPr>
            <a:r>
              <a:rPr lang="en-US" sz="1500" dirty="0">
                <a:solidFill>
                  <a:schemeClr val="bg1"/>
                </a:solidFill>
              </a:rPr>
              <a:t>Example: In aniline (C₆H₅NH₂), the amino group donates electrons into the aromatic ring via resonance, making the ring electron-rich and more reactive.</a:t>
            </a:r>
            <a:endParaRPr lang="ar-IQ" sz="1500" dirty="0">
              <a:solidFill>
                <a:schemeClr val="bg1"/>
              </a:solidFill>
            </a:endParaRPr>
          </a:p>
          <a:p>
            <a:pPr marL="0" indent="0">
              <a:lnSpc>
                <a:spcPct val="90000"/>
              </a:lnSpc>
              <a:buNone/>
            </a:pPr>
            <a:endParaRPr lang="ar-IQ" sz="1500" dirty="0">
              <a:solidFill>
                <a:schemeClr val="bg1"/>
              </a:solidFill>
            </a:endParaRPr>
          </a:p>
          <a:p>
            <a:pPr marL="0" indent="0">
              <a:lnSpc>
                <a:spcPct val="90000"/>
              </a:lnSpc>
              <a:buNone/>
            </a:pPr>
            <a:endParaRPr lang="ar-IQ" sz="1200" dirty="0">
              <a:solidFill>
                <a:schemeClr val="bg1"/>
              </a:solidFill>
            </a:endParaRPr>
          </a:p>
          <a:p>
            <a:pPr marL="0" indent="0">
              <a:lnSpc>
                <a:spcPct val="90000"/>
              </a:lnSpc>
              <a:buNone/>
            </a:pPr>
            <a:endParaRPr lang="en-US" sz="1200" dirty="0">
              <a:solidFill>
                <a:schemeClr val="bg1"/>
              </a:solidFill>
            </a:endParaRPr>
          </a:p>
          <a:p>
            <a:pPr marL="0" indent="0">
              <a:lnSpc>
                <a:spcPct val="90000"/>
              </a:lnSpc>
              <a:buNone/>
            </a:pPr>
            <a:endParaRPr lang="ar-IQ" sz="1200" dirty="0">
              <a:solidFill>
                <a:schemeClr val="bg1"/>
              </a:solidFill>
            </a:endParaRPr>
          </a:p>
          <a:p>
            <a:pPr marL="0" indent="0">
              <a:lnSpc>
                <a:spcPct val="90000"/>
              </a:lnSpc>
              <a:buNone/>
            </a:pPr>
            <a:endParaRPr lang="ar-IQ" sz="1200" dirty="0">
              <a:solidFill>
                <a:schemeClr val="bg1"/>
              </a:solidFill>
            </a:endParaRPr>
          </a:p>
          <a:p>
            <a:pPr marL="0" indent="0">
              <a:lnSpc>
                <a:spcPct val="90000"/>
              </a:lnSpc>
              <a:buNone/>
            </a:pPr>
            <a:endParaRPr lang="en-US" sz="1200" dirty="0">
              <a:solidFill>
                <a:schemeClr val="bg1"/>
              </a:solidFill>
            </a:endParaRPr>
          </a:p>
          <a:p>
            <a:pPr marL="0" indent="0">
              <a:lnSpc>
                <a:spcPct val="90000"/>
              </a:lnSpc>
              <a:buNone/>
            </a:pPr>
            <a:r>
              <a:rPr lang="en-US" sz="1200" dirty="0">
                <a:solidFill>
                  <a:schemeClr val="bg1"/>
                </a:solidFill>
              </a:rPr>
              <a:t>3.   Alkyl groups (-CH₃, -C₂H₅):</a:t>
            </a:r>
          </a:p>
          <a:p>
            <a:pPr marL="0" indent="0">
              <a:lnSpc>
                <a:spcPct val="90000"/>
              </a:lnSpc>
              <a:buNone/>
            </a:pPr>
            <a:r>
              <a:rPr lang="en-US" sz="1200" dirty="0">
                <a:solidFill>
                  <a:schemeClr val="bg1"/>
                </a:solidFill>
              </a:rPr>
              <a:t>Example: In toluene (C₆H₅CH₃), the methyl (CH₃) group pushes electrons into the aromatic ring, increasing its reactivity.</a:t>
            </a:r>
            <a:endParaRPr lang="ar-IQ" sz="1200" dirty="0">
              <a:solidFill>
                <a:schemeClr val="bg1"/>
              </a:solidFill>
            </a:endParaRPr>
          </a:p>
          <a:p>
            <a:pPr marL="0" indent="0">
              <a:lnSpc>
                <a:spcPct val="90000"/>
              </a:lnSpc>
              <a:buNone/>
            </a:pPr>
            <a:r>
              <a:rPr lang="ar-IQ" sz="1200" dirty="0">
                <a:solidFill>
                  <a:schemeClr val="bg1"/>
                </a:solidFill>
              </a:rPr>
              <a:t>4</a:t>
            </a:r>
            <a:r>
              <a:rPr lang="en-US" sz="1200" dirty="0">
                <a:solidFill>
                  <a:schemeClr val="bg1"/>
                </a:solidFill>
              </a:rPr>
              <a:t>. Ethers, -OR , The oxygen anion, -O-</a:t>
            </a:r>
          </a:p>
          <a:p>
            <a:pPr marL="0" indent="0">
              <a:lnSpc>
                <a:spcPct val="90000"/>
              </a:lnSpc>
              <a:buNone/>
            </a:pPr>
            <a:endParaRPr lang="ar-IQ" sz="600" dirty="0">
              <a:solidFill>
                <a:schemeClr val="bg1"/>
              </a:solidFill>
            </a:endParaRPr>
          </a:p>
          <a:p>
            <a:pPr marL="0" indent="0">
              <a:lnSpc>
                <a:spcPct val="90000"/>
              </a:lnSpc>
              <a:buNone/>
            </a:pPr>
            <a:endParaRPr lang="ar-IQ" sz="600" dirty="0">
              <a:solidFill>
                <a:schemeClr val="bg1"/>
              </a:solidFill>
            </a:endParaRPr>
          </a:p>
          <a:p>
            <a:pPr marL="571500" indent="-571500">
              <a:lnSpc>
                <a:spcPct val="90000"/>
              </a:lnSpc>
              <a:buFont typeface="+mj-lt"/>
              <a:buAutoNum type="romanUcPeriod"/>
            </a:pPr>
            <a:endParaRPr lang="ar-IQ" sz="600" dirty="0">
              <a:solidFill>
                <a:schemeClr val="bg1"/>
              </a:solidFill>
            </a:endParaRPr>
          </a:p>
          <a:p>
            <a:pPr marL="571500" indent="-571500">
              <a:lnSpc>
                <a:spcPct val="90000"/>
              </a:lnSpc>
              <a:buFont typeface="+mj-lt"/>
              <a:buAutoNum type="romanUcPeriod"/>
            </a:pPr>
            <a:endParaRPr lang="ar-IQ" sz="600" dirty="0">
              <a:solidFill>
                <a:schemeClr val="bg1"/>
              </a:solidFill>
            </a:endParaRPr>
          </a:p>
          <a:p>
            <a:pPr marL="571500" indent="-571500">
              <a:lnSpc>
                <a:spcPct val="90000"/>
              </a:lnSpc>
              <a:buFont typeface="+mj-lt"/>
              <a:buAutoNum type="romanUcPeriod"/>
            </a:pPr>
            <a:endParaRPr lang="ar-IQ" sz="600" dirty="0">
              <a:solidFill>
                <a:schemeClr val="bg1"/>
              </a:solidFill>
            </a:endParaRPr>
          </a:p>
          <a:p>
            <a:pPr marL="0" indent="0">
              <a:lnSpc>
                <a:spcPct val="90000"/>
              </a:lnSpc>
              <a:buNone/>
            </a:pPr>
            <a:endParaRPr lang="ar-IQ" sz="600" dirty="0">
              <a:solidFill>
                <a:schemeClr val="bg1"/>
              </a:solidFill>
            </a:endParaRPr>
          </a:p>
          <a:p>
            <a:pPr marL="400050" indent="-400050">
              <a:lnSpc>
                <a:spcPct val="90000"/>
              </a:lnSpc>
              <a:buFont typeface="+mj-lt"/>
              <a:buAutoNum type="romanUcPeriod"/>
            </a:pPr>
            <a:endParaRPr lang="ar-IQ" sz="600" dirty="0">
              <a:solidFill>
                <a:schemeClr val="bg1"/>
              </a:solidFill>
            </a:endParaRPr>
          </a:p>
          <a:p>
            <a:pPr marL="0" indent="0">
              <a:lnSpc>
                <a:spcPct val="90000"/>
              </a:lnSpc>
              <a:buNone/>
            </a:pPr>
            <a:endParaRPr lang="ar-IQ" sz="600" dirty="0">
              <a:solidFill>
                <a:schemeClr val="bg1"/>
              </a:solidFill>
            </a:endParaRPr>
          </a:p>
          <a:p>
            <a:pPr marL="0" indent="0">
              <a:lnSpc>
                <a:spcPct val="90000"/>
              </a:lnSpc>
              <a:buNone/>
            </a:pPr>
            <a:endParaRPr lang="ar-IQ" sz="600" dirty="0">
              <a:solidFill>
                <a:schemeClr val="bg1"/>
              </a:solidFill>
            </a:endParaRPr>
          </a:p>
          <a:p>
            <a:pPr marL="0" indent="0">
              <a:lnSpc>
                <a:spcPct val="90000"/>
              </a:lnSpc>
              <a:buNone/>
            </a:pPr>
            <a:endParaRPr lang="en-US" sz="600" dirty="0">
              <a:solidFill>
                <a:schemeClr val="bg1"/>
              </a:solidFill>
            </a:endParaRPr>
          </a:p>
        </p:txBody>
      </p:sp>
      <p:sp>
        <p:nvSpPr>
          <p:cNvPr id="47" name="Rectangle 46">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2" name="Straight Connector 3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386F2D6C-AA3E-D4F7-08B7-C4B097BD7756}"/>
              </a:ext>
            </a:extLst>
          </p:cNvPr>
          <p:cNvPicPr>
            <a:picLocks noChangeAspect="1"/>
          </p:cNvPicPr>
          <p:nvPr/>
        </p:nvPicPr>
        <p:blipFill>
          <a:blip r:embed="rId2"/>
          <a:stretch>
            <a:fillRect/>
          </a:stretch>
        </p:blipFill>
        <p:spPr>
          <a:xfrm>
            <a:off x="473519" y="3471501"/>
            <a:ext cx="8132299" cy="2094065"/>
          </a:xfrm>
          <a:prstGeom prst="rect">
            <a:avLst/>
          </a:prstGeom>
        </p:spPr>
      </p:pic>
      <p:grpSp>
        <p:nvGrpSpPr>
          <p:cNvPr id="37" name="Group 36">
            <a:extLst>
              <a:ext uri="{FF2B5EF4-FFF2-40B4-BE49-F238E27FC236}">
                <a16:creationId xmlns:a16="http://schemas.microsoft.com/office/drawing/2014/main" id="{4043ADFC-DC2E-40D2-954D-4A13B908D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8687" y="3083610"/>
            <a:ext cx="304800" cy="322326"/>
            <a:chOff x="215328" y="-46937"/>
            <a:chExt cx="304800" cy="2773841"/>
          </a:xfrm>
        </p:grpSpPr>
        <p:cxnSp>
          <p:nvCxnSpPr>
            <p:cNvPr id="38" name="Straight Connector 37">
              <a:extLst>
                <a:ext uri="{FF2B5EF4-FFF2-40B4-BE49-F238E27FC236}">
                  <a16:creationId xmlns:a16="http://schemas.microsoft.com/office/drawing/2014/main" id="{C975E7D3-10F5-4E53-902F-9E79C98C22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DC51AAB-5A3B-4730-B8AC-46C96AC0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3A6F2D9-1476-4E35-988D-D4CCB15C8D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E17F678-D5C6-49BF-933D-1E65F69B32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108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200" b="0" dirty="0">
                <a:solidFill>
                  <a:srgbClr val="FFFFFF"/>
                </a:solidFill>
              </a:rPr>
              <a:t>2</a:t>
            </a:r>
            <a:r>
              <a:rPr sz="2200" b="0" dirty="0">
                <a:solidFill>
                  <a:schemeClr val="bg1"/>
                </a:solidFill>
              </a:rPr>
              <a:t>. Electron Withdrawing Groups (EWGs)</a:t>
            </a:r>
          </a:p>
        </p:txBody>
      </p:sp>
      <p:graphicFrame>
        <p:nvGraphicFramePr>
          <p:cNvPr id="5" name="Content Placeholder 2">
            <a:extLst>
              <a:ext uri="{FF2B5EF4-FFF2-40B4-BE49-F238E27FC236}">
                <a16:creationId xmlns:a16="http://schemas.microsoft.com/office/drawing/2014/main" id="{75AACD59-6392-5512-BC6F-B0BFF1E666F1}"/>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517532E0-0534-FB3E-A19C-40C3EEF6EB09}"/>
              </a:ext>
            </a:extLst>
          </p:cNvPr>
          <p:cNvPicPr>
            <a:picLocks noChangeAspect="1"/>
          </p:cNvPicPr>
          <p:nvPr/>
        </p:nvPicPr>
        <p:blipFill>
          <a:blip r:embed="rId2"/>
          <a:stretch>
            <a:fillRect/>
          </a:stretch>
        </p:blipFill>
        <p:spPr>
          <a:xfrm>
            <a:off x="171450" y="1710476"/>
            <a:ext cx="8743950" cy="1989248"/>
          </a:xfrm>
          <a:prstGeom prst="rect">
            <a:avLst/>
          </a:prstGeom>
        </p:spPr>
      </p:pic>
    </p:spTree>
    <p:extLst>
      <p:ext uri="{BB962C8B-B14F-4D97-AF65-F5344CB8AC3E}">
        <p14:creationId xmlns:p14="http://schemas.microsoft.com/office/powerpoint/2010/main" val="130166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US" sz="3500" b="0"/>
              <a:t>3. Nucleophiles</a:t>
            </a:r>
          </a:p>
        </p:txBody>
      </p:sp>
      <p:sp>
        <p:nvSpPr>
          <p:cNvPr id="3" name="Content Placeholder 2"/>
          <p:cNvSpPr>
            <a:spLocks noGrp="1"/>
          </p:cNvSpPr>
          <p:nvPr>
            <p:ph idx="1"/>
          </p:nvPr>
        </p:nvSpPr>
        <p:spPr>
          <a:xfrm>
            <a:off x="571351" y="2743200"/>
            <a:ext cx="3485179" cy="3613149"/>
          </a:xfrm>
        </p:spPr>
        <p:txBody>
          <a:bodyPr anchor="ctr">
            <a:normAutofit/>
          </a:bodyPr>
          <a:lstStyle/>
          <a:p>
            <a:pPr>
              <a:lnSpc>
                <a:spcPct val="90000"/>
              </a:lnSpc>
            </a:pPr>
            <a:r>
              <a:rPr lang="en-US" sz="1700" b="0"/>
              <a:t>Definition: Nucleophiles are molecules or ions that are rich in electrons and are attracted to positive or electron-deficient areas of other molecules, where they donate their electrons to form bonds.</a:t>
            </a:r>
          </a:p>
          <a:p>
            <a:pPr>
              <a:lnSpc>
                <a:spcPct val="90000"/>
              </a:lnSpc>
            </a:pPr>
            <a:r>
              <a:rPr lang="en-US" sz="1700" b="0"/>
              <a:t>Examples:</a:t>
            </a:r>
          </a:p>
          <a:p>
            <a:pPr>
              <a:lnSpc>
                <a:spcPct val="90000"/>
              </a:lnSpc>
            </a:pPr>
            <a:r>
              <a:rPr lang="en-US" sz="1700" b="0"/>
              <a:t>• Hydroxide Ion (OH⁻): Attacks carbon centers in substitution reactions.</a:t>
            </a:r>
          </a:p>
          <a:p>
            <a:pPr>
              <a:lnSpc>
                <a:spcPct val="90000"/>
              </a:lnSpc>
            </a:pPr>
            <a:r>
              <a:rPr lang="en-US" sz="1700" b="0"/>
              <a:t>• Ammonia (NH₃): Acts as a nucleophile to form new bonds with carbon.</a:t>
            </a:r>
          </a:p>
        </p:txBody>
      </p:sp>
      <p:pic>
        <p:nvPicPr>
          <p:cNvPr id="5" name="Picture 4" descr="Molecular structure and periodic table on a desk">
            <a:extLst>
              <a:ext uri="{FF2B5EF4-FFF2-40B4-BE49-F238E27FC236}">
                <a16:creationId xmlns:a16="http://schemas.microsoft.com/office/drawing/2014/main" id="{A02C6C3E-9B21-EF3F-E4BE-F44A9F6699DD}"/>
              </a:ext>
            </a:extLst>
          </p:cNvPr>
          <p:cNvPicPr>
            <a:picLocks noChangeAspect="1"/>
          </p:cNvPicPr>
          <p:nvPr/>
        </p:nvPicPr>
        <p:blipFill>
          <a:blip r:embed="rId2"/>
          <a:srcRect l="10967" r="44482" b="-2"/>
          <a:stretch/>
        </p:blipFill>
        <p:spPr>
          <a:xfrm>
            <a:off x="4572000" y="1"/>
            <a:ext cx="4577118"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352BBB9-69A8-405C-9209-A9FE217AED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6" name="Oval 15">
              <a:extLst>
                <a:ext uri="{FF2B5EF4-FFF2-40B4-BE49-F238E27FC236}">
                  <a16:creationId xmlns:a16="http://schemas.microsoft.com/office/drawing/2014/main" id="{2BA8247A-9874-4F57-82F4-AEB016E66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30C3CE4-8479-4B6E-9C21-D7B0CD89E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7BCD297-22FC-4ECD-95DC-8581D5E6B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61A25F1-8873-4D98-B8D5-169EA0AC9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B7BCAD9-3EF1-4FCE-AFA0-BD2C545A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6649524-3638-4334-8ED6-539D10DF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73202" y="684915"/>
            <a:ext cx="3488307" cy="1951075"/>
          </a:xfrm>
          <a:noFill/>
        </p:spPr>
        <p:txBody>
          <a:bodyPr anchor="t">
            <a:normAutofit/>
          </a:bodyPr>
          <a:lstStyle/>
          <a:p>
            <a:pPr algn="l"/>
            <a:r>
              <a:rPr lang="en-US" sz="4200" b="0">
                <a:solidFill>
                  <a:schemeClr val="bg1"/>
                </a:solidFill>
              </a:rPr>
              <a:t>4. Electrophiles</a:t>
            </a:r>
          </a:p>
        </p:txBody>
      </p:sp>
      <p:sp>
        <p:nvSpPr>
          <p:cNvPr id="3" name="Content Placeholder 2"/>
          <p:cNvSpPr>
            <a:spLocks noGrp="1"/>
          </p:cNvSpPr>
          <p:nvPr>
            <p:ph idx="1"/>
          </p:nvPr>
        </p:nvSpPr>
        <p:spPr>
          <a:xfrm>
            <a:off x="4114560" y="684921"/>
            <a:ext cx="4255580" cy="1951087"/>
          </a:xfrm>
          <a:noFill/>
        </p:spPr>
        <p:txBody>
          <a:bodyPr anchor="t">
            <a:normAutofit/>
          </a:bodyPr>
          <a:lstStyle/>
          <a:p>
            <a:r>
              <a:rPr lang="en-US" sz="1600" b="0">
                <a:solidFill>
                  <a:schemeClr val="bg1"/>
                </a:solidFill>
              </a:rPr>
              <a:t>Definition: Electron-deficient species that accept electrons to form a new bond.</a:t>
            </a:r>
          </a:p>
          <a:p>
            <a:r>
              <a:rPr lang="en-US" sz="1600" b="0">
                <a:solidFill>
                  <a:schemeClr val="bg1"/>
                </a:solidFill>
              </a:rPr>
              <a:t>Examples:</a:t>
            </a:r>
          </a:p>
          <a:p>
            <a:r>
              <a:rPr lang="en-US" sz="1600" b="0">
                <a:solidFill>
                  <a:schemeClr val="bg1"/>
                </a:solidFill>
              </a:rPr>
              <a:t>• Carbonyl Carbon (C=O): Acts as an electrophilic site in nucleophilic reactions.</a:t>
            </a:r>
          </a:p>
          <a:p>
            <a:r>
              <a:rPr lang="en-US" sz="1600" b="0">
                <a:solidFill>
                  <a:schemeClr val="bg1"/>
                </a:solidFill>
              </a:rPr>
              <a:t>• Proton (H⁺): Accepts electrons to form bonds in many reactions.</a:t>
            </a:r>
          </a:p>
        </p:txBody>
      </p:sp>
      <p:sp>
        <p:nvSpPr>
          <p:cNvPr id="23" name="Rectangle 2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6" name="Straight Connector 2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4" name="Straight Connector 3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Picture 5" descr="A red letters and numbers on a black background&#10;&#10;Description automatically generated">
            <a:extLst>
              <a:ext uri="{FF2B5EF4-FFF2-40B4-BE49-F238E27FC236}">
                <a16:creationId xmlns:a16="http://schemas.microsoft.com/office/drawing/2014/main" id="{9491D2B2-A721-268B-3D1D-4C037551B080}"/>
              </a:ext>
            </a:extLst>
          </p:cNvPr>
          <p:cNvPicPr>
            <a:picLocks noChangeAspect="1"/>
          </p:cNvPicPr>
          <p:nvPr/>
        </p:nvPicPr>
        <p:blipFill>
          <a:blip r:embed="rId2">
            <a:extLst>
              <a:ext uri="{837473B0-CC2E-450A-ABE3-18F120FF3D39}">
                <a1611:picAttrSrcUrl xmlns:a1611="http://schemas.microsoft.com/office/drawing/2016/11/main" r:id="rId3"/>
              </a:ext>
            </a:extLst>
          </a:blip>
          <a:srcRect t="11388" r="-1" b="-1"/>
          <a:stretch/>
        </p:blipFill>
        <p:spPr>
          <a:xfrm>
            <a:off x="472228" y="2708781"/>
            <a:ext cx="8136047" cy="349663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grpSp>
        <p:nvGrpSpPr>
          <p:cNvPr id="39" name="Group 38">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2906481"/>
            <a:ext cx="304800" cy="322326"/>
            <a:chOff x="215328" y="-46937"/>
            <a:chExt cx="304800" cy="2773841"/>
          </a:xfrm>
        </p:grpSpPr>
        <p:cxnSp>
          <p:nvCxnSpPr>
            <p:cNvPr id="40" name="Straight Connector 39">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E8F1B9-7990-EA37-B77B-8256BBD323DF}"/>
              </a:ext>
            </a:extLst>
          </p:cNvPr>
          <p:cNvPicPr>
            <a:picLocks noChangeAspect="1"/>
          </p:cNvPicPr>
          <p:nvPr/>
        </p:nvPicPr>
        <p:blipFill>
          <a:blip r:embed="rId2">
            <a:duotone>
              <a:schemeClr val="bg2">
                <a:shade val="45000"/>
                <a:satMod val="135000"/>
              </a:schemeClr>
              <a:prstClr val="white"/>
            </a:duotone>
          </a:blip>
          <a:src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7DA3FA-392C-B8BE-91B1-135B02CBA511}"/>
              </a:ext>
            </a:extLst>
          </p:cNvPr>
          <p:cNvSpPr>
            <a:spLocks noGrp="1"/>
          </p:cNvSpPr>
          <p:nvPr>
            <p:ph type="title"/>
          </p:nvPr>
        </p:nvSpPr>
        <p:spPr>
          <a:xfrm>
            <a:off x="628650" y="365125"/>
            <a:ext cx="7886700" cy="1325563"/>
          </a:xfrm>
        </p:spPr>
        <p:txBody>
          <a:bodyPr>
            <a:normAutofit/>
          </a:bodyPr>
          <a:lstStyle/>
          <a:p>
            <a:r>
              <a:rPr lang="en-US"/>
              <a:t>Types of Addition Reactions</a:t>
            </a:r>
            <a:endParaRPr lang="en-US" dirty="0"/>
          </a:p>
        </p:txBody>
      </p:sp>
      <p:graphicFrame>
        <p:nvGraphicFramePr>
          <p:cNvPr id="21" name="Content Placeholder 2">
            <a:extLst>
              <a:ext uri="{FF2B5EF4-FFF2-40B4-BE49-F238E27FC236}">
                <a16:creationId xmlns:a16="http://schemas.microsoft.com/office/drawing/2014/main" id="{C94FC303-1693-CD33-6430-599741852AA9}"/>
              </a:ext>
            </a:extLst>
          </p:cNvPr>
          <p:cNvGraphicFramePr>
            <a:graphicFrameLocks noGrp="1"/>
          </p:cNvGraphicFramePr>
          <p:nvPr>
            <p:ph idx="1"/>
            <p:extLst>
              <p:ext uri="{D42A27DB-BD31-4B8C-83A1-F6EECF244321}">
                <p14:modId xmlns:p14="http://schemas.microsoft.com/office/powerpoint/2010/main" val="221302655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2711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352BBB9-69A8-405C-9209-A9FE217AED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5" name="Oval 14">
              <a:extLst>
                <a:ext uri="{FF2B5EF4-FFF2-40B4-BE49-F238E27FC236}">
                  <a16:creationId xmlns:a16="http://schemas.microsoft.com/office/drawing/2014/main" id="{2BA8247A-9874-4F57-82F4-AEB016E66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30C3CE4-8479-4B6E-9C21-D7B0CD89E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7BCD297-22FC-4ECD-95DC-8581D5E6B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61A25F1-8873-4D98-B8D5-169EA0AC9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B7BCAD9-3EF1-4FCE-AFA0-BD2C545A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6649524-3638-4334-8ED6-539D10DF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73202" y="684915"/>
            <a:ext cx="3488307" cy="1951075"/>
          </a:xfrm>
          <a:noFill/>
        </p:spPr>
        <p:txBody>
          <a:bodyPr anchor="t">
            <a:normAutofit/>
          </a:bodyPr>
          <a:lstStyle/>
          <a:p>
            <a:pPr algn="l">
              <a:lnSpc>
                <a:spcPct val="90000"/>
              </a:lnSpc>
            </a:pPr>
            <a:r>
              <a:rPr lang="en-US" sz="4200" b="0">
                <a:solidFill>
                  <a:schemeClr val="bg1"/>
                </a:solidFill>
              </a:rPr>
              <a:t>5. Nucleophilic Addition Reaction</a:t>
            </a:r>
          </a:p>
        </p:txBody>
      </p:sp>
      <p:sp>
        <p:nvSpPr>
          <p:cNvPr id="3" name="Content Placeholder 2"/>
          <p:cNvSpPr>
            <a:spLocks noGrp="1"/>
          </p:cNvSpPr>
          <p:nvPr>
            <p:ph idx="1"/>
          </p:nvPr>
        </p:nvSpPr>
        <p:spPr>
          <a:xfrm>
            <a:off x="4114560" y="684921"/>
            <a:ext cx="4255580" cy="1951087"/>
          </a:xfrm>
          <a:noFill/>
        </p:spPr>
        <p:txBody>
          <a:bodyPr anchor="t">
            <a:normAutofit/>
          </a:bodyPr>
          <a:lstStyle/>
          <a:p>
            <a:pPr>
              <a:lnSpc>
                <a:spcPct val="90000"/>
              </a:lnSpc>
            </a:pPr>
            <a:r>
              <a:rPr lang="en-US" sz="1100" b="0">
                <a:solidFill>
                  <a:schemeClr val="bg1"/>
                </a:solidFill>
              </a:rPr>
              <a:t>Definition: A nucleophilic addition reaction is a type of reaction where a nucleophile donates its electron pair to an electron-deficient atom (usually a carbon atom in a double bond, like a carbonyl group) and forms a new bond. This reaction is common with electrophilic carbon centers found in compounds like aldehydes and ketones.</a:t>
            </a:r>
          </a:p>
          <a:p>
            <a:pPr marL="0" indent="0">
              <a:lnSpc>
                <a:spcPct val="90000"/>
              </a:lnSpc>
              <a:buNone/>
            </a:pPr>
            <a:r>
              <a:rPr lang="en-US" sz="1100" b="0">
                <a:solidFill>
                  <a:schemeClr val="bg1"/>
                </a:solidFill>
              </a:rPr>
              <a:t>Examples:</a:t>
            </a:r>
          </a:p>
          <a:p>
            <a:pPr marL="0" indent="0">
              <a:lnSpc>
                <a:spcPct val="90000"/>
              </a:lnSpc>
              <a:buNone/>
            </a:pPr>
            <a:r>
              <a:rPr lang="en-US" sz="1100" b="0">
                <a:solidFill>
                  <a:schemeClr val="bg1"/>
                </a:solidFill>
              </a:rPr>
              <a:t>• Aldehyde Addition: A nucleophile attacks the carbonyl carbon in aldehydes to form alcohols.</a:t>
            </a:r>
          </a:p>
          <a:p>
            <a:pPr marL="0" indent="0">
              <a:lnSpc>
                <a:spcPct val="90000"/>
              </a:lnSpc>
              <a:buNone/>
            </a:pPr>
            <a:r>
              <a:rPr lang="en-US" sz="1100" b="0">
                <a:solidFill>
                  <a:schemeClr val="bg1"/>
                </a:solidFill>
              </a:rPr>
              <a:t>• Ketone Addition: Nucleophiles react with ketones to form secondary alcohols.</a:t>
            </a:r>
          </a:p>
        </p:txBody>
      </p:sp>
      <p:sp>
        <p:nvSpPr>
          <p:cNvPr id="22" name="Rectangle 2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5" name="Straight Connector 2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3" name="Straight Connector 32">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97D1DA30-15E7-D182-D220-5B8BF572FA28}"/>
              </a:ext>
            </a:extLst>
          </p:cNvPr>
          <p:cNvPicPr>
            <a:picLocks noChangeAspect="1"/>
          </p:cNvPicPr>
          <p:nvPr/>
        </p:nvPicPr>
        <p:blipFill>
          <a:blip r:embed="rId2"/>
          <a:srcRect r="-1" b="8070"/>
          <a:stretch/>
        </p:blipFill>
        <p:spPr>
          <a:xfrm>
            <a:off x="472228" y="2708781"/>
            <a:ext cx="8136047" cy="3496632"/>
          </a:xfrm>
          <a:prstGeom prst="rect">
            <a:avLst/>
          </a:prstGeom>
        </p:spPr>
      </p:pic>
      <p:grpSp>
        <p:nvGrpSpPr>
          <p:cNvPr id="38" name="Group 37">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2906481"/>
            <a:ext cx="304800" cy="322326"/>
            <a:chOff x="215328" y="-46937"/>
            <a:chExt cx="304800" cy="2773841"/>
          </a:xfrm>
        </p:grpSpPr>
        <p:cxnSp>
          <p:nvCxnSpPr>
            <p:cNvPr id="39" name="Straight Connector 38">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331</TotalTime>
  <Words>1209</Words>
  <Application>Microsoft Office PowerPoint</Application>
  <PresentationFormat>On-screen Show (4:3)</PresentationFormat>
  <Paragraphs>115</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Fundamentals of Organic Groups and Reactions</vt:lpstr>
      <vt:lpstr>1. Electron Donating Groups (EDGs)</vt:lpstr>
      <vt:lpstr>Clear and comprehensive examples</vt:lpstr>
      <vt:lpstr>2. Electron Withdrawing Groups (EWGs)</vt:lpstr>
      <vt:lpstr>PowerPoint Presentation</vt:lpstr>
      <vt:lpstr>3. Nucleophiles</vt:lpstr>
      <vt:lpstr>4. Electrophiles</vt:lpstr>
      <vt:lpstr>Types of Addition Reactions</vt:lpstr>
      <vt:lpstr>5. Nucleophilic Addition Reaction</vt:lpstr>
      <vt:lpstr>6. Electrophilic Addition Reaction</vt:lpstr>
      <vt:lpstr>Difference Between Nucleophilic Addition and Electrophilic Addition</vt:lpstr>
      <vt:lpstr>7. Elimination Reaction</vt:lpstr>
      <vt:lpstr>8. Substitution Reaction</vt:lpstr>
      <vt:lpstr>9. Acylation Reaction</vt:lpstr>
      <vt:lpstr>10. Esterification</vt:lpstr>
      <vt:lpstr>11. Steric Hindrance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MOHAMMED HASAN</cp:lastModifiedBy>
  <cp:revision>6</cp:revision>
  <dcterms:created xsi:type="dcterms:W3CDTF">2013-01-27T09:14:16Z</dcterms:created>
  <dcterms:modified xsi:type="dcterms:W3CDTF">2024-09-17T21:06:00Z</dcterms:modified>
  <cp:category/>
</cp:coreProperties>
</file>